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83" r:id="rId12"/>
    <p:sldId id="284" r:id="rId13"/>
    <p:sldId id="285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9" r:id="rId24"/>
    <p:sldId id="281" r:id="rId25"/>
    <p:sldId id="282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9CBC-C9D0-4A70-91C0-9762D6AFB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>
                <a:solidFill>
                  <a:srgbClr val="FF0000"/>
                </a:solidFill>
              </a:rPr>
              <a:t>HOW &amp; WHEN </a:t>
            </a:r>
            <a:r>
              <a:rPr lang="en-GB" sz="8000" dirty="0"/>
              <a:t>TO BUY STOCKS IN A VOLATILE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FB536-0F01-409C-9B8B-1DC8D748F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078" y="257068"/>
            <a:ext cx="7891272" cy="10698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By Sven Carlin Ph.D. – Independent investor and stock market researcher</a:t>
            </a:r>
          </a:p>
          <a:p>
            <a:r>
              <a:rPr lang="en-GB" dirty="0"/>
              <a:t>www.svencarlin.com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36C1D-954D-4E1F-A0F4-2D01298E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155" y="3324212"/>
            <a:ext cx="4877770" cy="33827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C6CB64-7E33-4F5C-93C2-8167B0E064ED}"/>
              </a:ext>
            </a:extLst>
          </p:cNvPr>
          <p:cNvCxnSpPr>
            <a:cxnSpLocks/>
          </p:cNvCxnSpPr>
          <p:nvPr/>
        </p:nvCxnSpPr>
        <p:spPr>
          <a:xfrm flipV="1">
            <a:off x="9478040" y="4899803"/>
            <a:ext cx="502058" cy="3536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B9CFAB-13AE-4DA0-B4D4-39CB9FBA1C8C}"/>
              </a:ext>
            </a:extLst>
          </p:cNvPr>
          <p:cNvCxnSpPr>
            <a:cxnSpLocks/>
          </p:cNvCxnSpPr>
          <p:nvPr/>
        </p:nvCxnSpPr>
        <p:spPr>
          <a:xfrm>
            <a:off x="9894498" y="5685258"/>
            <a:ext cx="483079" cy="1807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377389-E816-478E-AEB3-536064980012}"/>
              </a:ext>
            </a:extLst>
          </p:cNvPr>
          <p:cNvCxnSpPr>
            <a:cxnSpLocks/>
          </p:cNvCxnSpPr>
          <p:nvPr/>
        </p:nvCxnSpPr>
        <p:spPr>
          <a:xfrm>
            <a:off x="10783019" y="5253486"/>
            <a:ext cx="333554" cy="2436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25517D-3B3F-4250-B8FB-EBB4EAB3FE9E}"/>
              </a:ext>
            </a:extLst>
          </p:cNvPr>
          <p:cNvSpPr txBox="1"/>
          <p:nvPr/>
        </p:nvSpPr>
        <p:spPr>
          <a:xfrm>
            <a:off x="9312287" y="5131260"/>
            <a:ext cx="582211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35382-22FA-40FB-B25D-6F598A0CC68A}"/>
              </a:ext>
            </a:extLst>
          </p:cNvPr>
          <p:cNvSpPr txBox="1"/>
          <p:nvPr/>
        </p:nvSpPr>
        <p:spPr>
          <a:xfrm>
            <a:off x="10323500" y="4521579"/>
            <a:ext cx="582211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943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LUMP SUM OUTPERFORM?</a:t>
            </a:r>
          </a:p>
          <a:p>
            <a:r>
              <a:rPr lang="en-GB" dirty="0"/>
              <a:t>INVESTING IS A POSITIVE SUM GAME</a:t>
            </a:r>
          </a:p>
          <a:p>
            <a:r>
              <a:rPr lang="en-GB" b="1" dirty="0">
                <a:solidFill>
                  <a:srgbClr val="FF0000"/>
                </a:solidFill>
              </a:rPr>
              <a:t>INVESTING IS ABOUT OWNING BUSINESSES, DIVIDENDS, BUSINESS GROWTH, VALUE AND WEALTH ACCUMULATION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A13E0-08D9-4234-B38E-946566D0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" y="1500995"/>
            <a:ext cx="8112770" cy="5357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46B09-2AF8-4529-949F-57B0475E8D0E}"/>
              </a:ext>
            </a:extLst>
          </p:cNvPr>
          <p:cNvSpPr txBox="1"/>
          <p:nvPr/>
        </p:nvSpPr>
        <p:spPr>
          <a:xfrm>
            <a:off x="1250830" y="2208362"/>
            <a:ext cx="515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WHERE IS THE DIVERGENCE CREATED???</a:t>
            </a:r>
          </a:p>
          <a:p>
            <a:r>
              <a:rPr lang="en-GB" b="1" dirty="0">
                <a:solidFill>
                  <a:srgbClr val="FF0000"/>
                </a:solidFill>
              </a:rPr>
              <a:t>BAD TIMES – BEAR MARKETS, CRASHES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E726686-4E35-467B-B728-D96832729998}"/>
              </a:ext>
            </a:extLst>
          </p:cNvPr>
          <p:cNvSpPr/>
          <p:nvPr/>
        </p:nvSpPr>
        <p:spPr>
          <a:xfrm>
            <a:off x="3407434" y="4735902"/>
            <a:ext cx="405441" cy="646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3FF791C-338F-417F-9BB0-0B10B2AA3517}"/>
              </a:ext>
            </a:extLst>
          </p:cNvPr>
          <p:cNvSpPr/>
          <p:nvPr/>
        </p:nvSpPr>
        <p:spPr>
          <a:xfrm rot="10800000">
            <a:off x="5893279" y="5525869"/>
            <a:ext cx="405441" cy="646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37E2EDD-3FA2-4AFB-A770-CC5B2583AFFA}"/>
              </a:ext>
            </a:extLst>
          </p:cNvPr>
          <p:cNvSpPr/>
          <p:nvPr/>
        </p:nvSpPr>
        <p:spPr>
          <a:xfrm rot="10800000">
            <a:off x="7054970" y="4412736"/>
            <a:ext cx="405441" cy="646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6F769-E1FA-4016-9840-6B1A430C3CF2}"/>
              </a:ext>
            </a:extLst>
          </p:cNvPr>
          <p:cNvSpPr txBox="1"/>
          <p:nvPr/>
        </p:nvSpPr>
        <p:spPr>
          <a:xfrm>
            <a:off x="2939425" y="4020042"/>
            <a:ext cx="134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1987 crash</a:t>
            </a:r>
          </a:p>
          <a:p>
            <a:r>
              <a:rPr lang="en-GB" dirty="0"/>
              <a:t>&amp; recovery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F2EE0-6252-45A0-8340-68DDBCDEC98D}"/>
              </a:ext>
            </a:extLst>
          </p:cNvPr>
          <p:cNvSpPr txBox="1"/>
          <p:nvPr/>
        </p:nvSpPr>
        <p:spPr>
          <a:xfrm>
            <a:off x="5475786" y="2760386"/>
            <a:ext cx="168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2003 recovery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B93AE-21F4-49B2-9E61-9E218B0B6877}"/>
              </a:ext>
            </a:extLst>
          </p:cNvPr>
          <p:cNvSpPr txBox="1"/>
          <p:nvPr/>
        </p:nvSpPr>
        <p:spPr>
          <a:xfrm>
            <a:off x="6836826" y="1505719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GREAT </a:t>
            </a:r>
            <a:br>
              <a:rPr lang="en-GB" dirty="0"/>
            </a:br>
            <a:r>
              <a:rPr lang="en-GB" dirty="0"/>
              <a:t>RECESSION</a:t>
            </a:r>
            <a:br>
              <a:rPr lang="en-GB" dirty="0"/>
            </a:br>
            <a:r>
              <a:rPr lang="en-GB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155372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LUMP SUM OUTPERFORM?</a:t>
            </a:r>
          </a:p>
          <a:p>
            <a:r>
              <a:rPr lang="en-GB" dirty="0"/>
              <a:t>INVESTING IS A POSITIVE SUM GAME</a:t>
            </a:r>
          </a:p>
          <a:p>
            <a:r>
              <a:rPr lang="en-GB" b="1" dirty="0">
                <a:solidFill>
                  <a:srgbClr val="FF0000"/>
                </a:solidFill>
              </a:rPr>
              <a:t>INVESTING IS ABOUT OWNING BUSINESSES, DIVIDENDS, BUSINESS GROWTH, VALUE AND WEALTH ACCUMULATION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40FF6-50AC-4BD1-BDF2-A5F63BB0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38" y="2459336"/>
            <a:ext cx="6324973" cy="40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4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LUMP SUM OUTPERFORM?</a:t>
            </a:r>
          </a:p>
          <a:p>
            <a:r>
              <a:rPr lang="en-GB" dirty="0"/>
              <a:t>INVESTING IS A POSITIVE SUM GAME</a:t>
            </a:r>
          </a:p>
          <a:p>
            <a:r>
              <a:rPr lang="en-GB" b="1" dirty="0">
                <a:solidFill>
                  <a:srgbClr val="FF0000"/>
                </a:solidFill>
              </a:rPr>
              <a:t>INVESTING IS ABOUT OWNING BUSINESSES, DIVIDENDS, BUSINESS GROWTH, VALUE AND WEALTH ACCUMULATION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46A0D-DC8E-46F6-8997-7AFF33C5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2465716"/>
            <a:ext cx="7206260" cy="35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5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IMPORTANCE OF BUYING INTO THE CRASH AND RECOVERY</a:t>
            </a:r>
          </a:p>
          <a:p>
            <a:r>
              <a:rPr lang="en-GB" dirty="0"/>
              <a:t>WOULD YOU BE HAPPIER TO BUY THE BOTTOM?</a:t>
            </a:r>
          </a:p>
          <a:p>
            <a:r>
              <a:rPr lang="en-GB" dirty="0"/>
              <a:t>HOW IMPORTANT IT REALLY IS?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5B181-46D9-4832-8C23-255E1698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6" y="3045124"/>
            <a:ext cx="5620383" cy="3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IMPORTANCE OF BUYING INTO THE CRASH AND RECOVERY – EXAMPLE!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DB78-E491-4CBD-BE3B-160245F9F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03" y="1456350"/>
            <a:ext cx="5593997" cy="3729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D54FB-6C48-424E-B403-A9F1B996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69" y="1397173"/>
            <a:ext cx="2055804" cy="3847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453C13-5480-469C-A0DD-A89CD5114AD7}"/>
              </a:ext>
            </a:extLst>
          </p:cNvPr>
          <p:cNvSpPr txBox="1"/>
          <p:nvPr/>
        </p:nvSpPr>
        <p:spPr>
          <a:xfrm>
            <a:off x="3131389" y="1578634"/>
            <a:ext cx="272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DOWN 28% in 9 months</a:t>
            </a:r>
          </a:p>
        </p:txBody>
      </p:sp>
    </p:spTree>
    <p:extLst>
      <p:ext uri="{BB962C8B-B14F-4D97-AF65-F5344CB8AC3E}">
        <p14:creationId xmlns:p14="http://schemas.microsoft.com/office/powerpoint/2010/main" val="100413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IMPORTANCE OF BUYING INTO THE CRASH AND RECOVERY WITH PERFECT TIMING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DB78-E491-4CBD-BE3B-160245F9F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1" y="1515529"/>
            <a:ext cx="5593997" cy="3729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DD54FB-6C48-424E-B403-A9F1B996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69" y="1397173"/>
            <a:ext cx="2055804" cy="3847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453C13-5480-469C-A0DD-A89CD5114AD7}"/>
              </a:ext>
            </a:extLst>
          </p:cNvPr>
          <p:cNvSpPr txBox="1"/>
          <p:nvPr/>
        </p:nvSpPr>
        <p:spPr>
          <a:xfrm>
            <a:off x="3131389" y="1578634"/>
            <a:ext cx="3628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DOWN 28% in 14 months</a:t>
            </a:r>
          </a:p>
          <a:p>
            <a:r>
              <a:rPr lang="en-GB" b="1" dirty="0">
                <a:solidFill>
                  <a:srgbClr val="FF0000"/>
                </a:solidFill>
              </a:rPr>
              <a:t>YOU HAVE TO BE SMART AND</a:t>
            </a:r>
          </a:p>
          <a:p>
            <a:r>
              <a:rPr lang="en-GB" b="1" dirty="0">
                <a:solidFill>
                  <a:srgbClr val="FF0000"/>
                </a:solidFill>
              </a:rPr>
              <a:t> BUY AT THE BOTTOM???</a:t>
            </a:r>
          </a:p>
        </p:txBody>
      </p:sp>
    </p:spTree>
    <p:extLst>
      <p:ext uri="{BB962C8B-B14F-4D97-AF65-F5344CB8AC3E}">
        <p14:creationId xmlns:p14="http://schemas.microsoft.com/office/powerpoint/2010/main" val="232567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60C8F0-15FF-4551-B04F-12083BDA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9211"/>
            <a:ext cx="5995358" cy="3923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IMPORTANCE OF BUYING INTO THE CRASH AND RECOVERY WITH PERFECT TIMING</a:t>
            </a:r>
          </a:p>
          <a:p>
            <a:r>
              <a:rPr lang="en-GB" b="1" dirty="0">
                <a:solidFill>
                  <a:srgbClr val="FF0000"/>
                </a:solidFill>
              </a:rPr>
              <a:t>$284,400/$590=482 times your money</a:t>
            </a:r>
          </a:p>
          <a:p>
            <a:r>
              <a:rPr lang="en-GB" b="1" dirty="0">
                <a:solidFill>
                  <a:srgbClr val="FF0000"/>
                </a:solidFill>
              </a:rPr>
              <a:t>$284,400/$430=661 times your money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0854C-BF1B-40BE-8ACC-F3FF1453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" y="3195828"/>
            <a:ext cx="3952875" cy="1314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23963-F14D-47BF-9430-445EEE506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8768"/>
            <a:ext cx="206692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CF3F2-6FE6-4DC5-B1B2-82696A071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24" y="2650704"/>
            <a:ext cx="1466850" cy="514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A809B-669A-4C9C-8D51-CA2F0C774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042" y="2174943"/>
            <a:ext cx="1814962" cy="10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7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60C8F0-15FF-4551-B04F-12083BDA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9211"/>
            <a:ext cx="5995358" cy="3923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IMPORTANCE OF BUYING INTO THE CRASH AND RECOVERY WITH PERFECT TIMING</a:t>
            </a:r>
          </a:p>
          <a:p>
            <a:r>
              <a:rPr lang="en-GB" b="1" dirty="0">
                <a:solidFill>
                  <a:srgbClr val="FF0000"/>
                </a:solidFill>
              </a:rPr>
              <a:t>$284,400/$590=482X – </a:t>
            </a:r>
            <a:r>
              <a:rPr lang="en-GB" b="1" dirty="0"/>
              <a:t>annualized return 16.7%</a:t>
            </a:r>
          </a:p>
          <a:p>
            <a:r>
              <a:rPr lang="en-GB" b="1" dirty="0">
                <a:solidFill>
                  <a:srgbClr val="FF0000"/>
                </a:solidFill>
              </a:rPr>
              <a:t>$284,400/$430=661X – </a:t>
            </a:r>
            <a:r>
              <a:rPr lang="en-GB" b="1" dirty="0"/>
              <a:t>annualized return 17.6%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0854C-BF1B-40BE-8ACC-F3FF1453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" y="3195828"/>
            <a:ext cx="3952875" cy="1314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23963-F14D-47BF-9430-445EEE506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8768"/>
            <a:ext cx="206692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CF3F2-6FE6-4DC5-B1B2-82696A071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24" y="2650704"/>
            <a:ext cx="1466850" cy="514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A809B-669A-4C9C-8D51-CA2F0C774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042" y="2174943"/>
            <a:ext cx="1814962" cy="10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0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IMPORTANCE OF BUYING INTO THE CRASH AND RECOVERY WITH PERFECT TIMING</a:t>
            </a:r>
          </a:p>
          <a:p>
            <a:r>
              <a:rPr lang="en-GB" b="1" dirty="0">
                <a:solidFill>
                  <a:srgbClr val="FF0000"/>
                </a:solidFill>
              </a:rPr>
              <a:t>$284,400/$590=482X – </a:t>
            </a:r>
            <a:r>
              <a:rPr lang="en-GB" b="1" dirty="0"/>
              <a:t>annualized return 16.7%</a:t>
            </a:r>
          </a:p>
          <a:p>
            <a:r>
              <a:rPr lang="en-GB" b="1" dirty="0">
                <a:solidFill>
                  <a:srgbClr val="FF0000"/>
                </a:solidFill>
              </a:rPr>
              <a:t>$284,400/$430=661X – </a:t>
            </a:r>
            <a:r>
              <a:rPr lang="en-GB" b="1" dirty="0"/>
              <a:t>annualized return 17.6%</a:t>
            </a:r>
          </a:p>
          <a:p>
            <a:endParaRPr lang="en-GB" b="1" dirty="0"/>
          </a:p>
          <a:p>
            <a:r>
              <a:rPr lang="en-GB" b="1" dirty="0"/>
              <a:t>SO, WANT TO TIME THE MARKET ?</a:t>
            </a:r>
          </a:p>
          <a:p>
            <a:r>
              <a:rPr lang="en-GB" b="1" dirty="0"/>
              <a:t>YOU BETTER FOCUS ON THE BUSINESS YOU ARE BUYING – NOT AT TIMING STOCKS!</a:t>
            </a:r>
          </a:p>
          <a:p>
            <a:r>
              <a:rPr lang="en-GB" b="1" dirty="0">
                <a:solidFill>
                  <a:srgbClr val="FF0000"/>
                </a:solidFill>
              </a:rPr>
              <a:t>THE DIFFERENCES ARE SO SMALL LONG-TERM!!!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COMPOUNDING – RETURN ON CAPITAL – FB STOCK</a:t>
            </a:r>
          </a:p>
          <a:p>
            <a:r>
              <a:rPr lang="en-GB" b="1" dirty="0">
                <a:solidFill>
                  <a:srgbClr val="FF0000"/>
                </a:solidFill>
              </a:rPr>
              <a:t>BOOK VALUE GROWTH 20%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E2BF8B-B788-4E1F-B7BB-87D33C94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62" y="3451159"/>
            <a:ext cx="6056606" cy="3406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3BB91-474D-4A47-A872-8956D303B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3" y="1580611"/>
            <a:ext cx="7086600" cy="169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D84F2-F003-491B-87B5-586DF8B5C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49" t="7368" r="31785" b="84444"/>
          <a:stretch/>
        </p:blipFill>
        <p:spPr>
          <a:xfrm>
            <a:off x="5486400" y="1837427"/>
            <a:ext cx="1000664" cy="284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3EC4E-829D-4F20-B635-B41DAFB12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937" y="2919603"/>
            <a:ext cx="10001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have some cash:</a:t>
            </a:r>
          </a:p>
          <a:p>
            <a:pPr>
              <a:buFontTx/>
              <a:buChar char="-"/>
            </a:pPr>
            <a:r>
              <a:rPr lang="en-GB" dirty="0"/>
              <a:t>you’ve been waiting in cash for a crash</a:t>
            </a:r>
          </a:p>
          <a:p>
            <a:pPr>
              <a:buFontTx/>
              <a:buChar char="-"/>
            </a:pPr>
            <a:r>
              <a:rPr lang="en-GB" dirty="0"/>
              <a:t>You just got your stimulus</a:t>
            </a:r>
          </a:p>
          <a:p>
            <a:pPr>
              <a:buFontTx/>
              <a:buChar char="-"/>
            </a:pPr>
            <a:r>
              <a:rPr lang="en-GB" dirty="0"/>
              <a:t>You just sold something</a:t>
            </a:r>
          </a:p>
          <a:p>
            <a:pPr>
              <a:buFontTx/>
              <a:buChar char="-"/>
            </a:pPr>
            <a:r>
              <a:rPr lang="en-GB" dirty="0"/>
              <a:t>PUT IT ALL IN, OR PUT LITTLE BY LITTLE!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50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COMPOUNDING – RETURN ON CAPITAL</a:t>
            </a:r>
          </a:p>
          <a:p>
            <a:r>
              <a:rPr lang="en-GB" b="1" dirty="0">
                <a:solidFill>
                  <a:srgbClr val="FF0000"/>
                </a:solidFill>
              </a:rPr>
              <a:t>BOOK VALUE GROWTH 20%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KEEP COMPOUNDING AT 20% for 20 years</a:t>
            </a:r>
          </a:p>
          <a:p>
            <a:r>
              <a:rPr lang="en-GB" b="1" dirty="0"/>
              <a:t>BOOK VALUE PER SHARE $1,358 in 20 years</a:t>
            </a:r>
          </a:p>
          <a:p>
            <a:r>
              <a:rPr lang="en-GB" b="1" dirty="0">
                <a:solidFill>
                  <a:srgbClr val="FF0000"/>
                </a:solidFill>
              </a:rPr>
              <a:t>WITH EARNINGS PER SHARE OF $226 in year 20 (change in book value are usually the </a:t>
            </a:r>
            <a:r>
              <a:rPr lang="en-GB" b="1" dirty="0" err="1">
                <a:solidFill>
                  <a:srgbClr val="FF0000"/>
                </a:solidFill>
              </a:rPr>
              <a:t>earnigns</a:t>
            </a:r>
            <a:r>
              <a:rPr lang="en-GB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E3BB91-474D-4A47-A872-8956D303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8" y="1733550"/>
            <a:ext cx="7086600" cy="169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D84F2-F003-491B-87B5-586DF8B5C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9" t="7368" r="31785" b="84444"/>
          <a:stretch/>
        </p:blipFill>
        <p:spPr>
          <a:xfrm>
            <a:off x="5486400" y="1837427"/>
            <a:ext cx="1000664" cy="284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3EC4E-829D-4F20-B635-B41DAFB12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37" y="2919603"/>
            <a:ext cx="10001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COMPOUNDING – RETURN ON CAPITAL</a:t>
            </a:r>
          </a:p>
          <a:p>
            <a:r>
              <a:rPr lang="en-GB" b="1" dirty="0">
                <a:solidFill>
                  <a:srgbClr val="FF0000"/>
                </a:solidFill>
              </a:rPr>
              <a:t>BOOK VALUE GROWTH 20%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KEEP COMPOUNDING AT 20% for 20 years</a:t>
            </a:r>
          </a:p>
          <a:p>
            <a:r>
              <a:rPr lang="en-GB" b="1" dirty="0"/>
              <a:t>BOOK VALUE PER SHARE $1,358</a:t>
            </a:r>
          </a:p>
          <a:p>
            <a:r>
              <a:rPr lang="en-GB" b="1" dirty="0">
                <a:solidFill>
                  <a:srgbClr val="FF0000"/>
                </a:solidFill>
              </a:rPr>
              <a:t>WITH EARNINGS OF $226 PER SHARE in year 20 </a:t>
            </a:r>
          </a:p>
          <a:p>
            <a:r>
              <a:rPr lang="en-GB" b="1" dirty="0">
                <a:solidFill>
                  <a:srgbClr val="FF0000"/>
                </a:solidFill>
              </a:rPr>
              <a:t>ADD A PE RATIO OF 15 - $3,390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E3BB91-474D-4A47-A872-8956D303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8" y="1733550"/>
            <a:ext cx="7086600" cy="169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D84F2-F003-491B-87B5-586DF8B5C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9" t="7368" r="31785" b="84444"/>
          <a:stretch/>
        </p:blipFill>
        <p:spPr>
          <a:xfrm>
            <a:off x="5486400" y="1837427"/>
            <a:ext cx="1000664" cy="284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3EC4E-829D-4F20-B635-B41DAFB12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37" y="2919603"/>
            <a:ext cx="10001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9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COMPOUNDING – RETURN ON CAPITAL</a:t>
            </a:r>
          </a:p>
          <a:p>
            <a:r>
              <a:rPr lang="en-GB" b="1" dirty="0">
                <a:solidFill>
                  <a:srgbClr val="FF0000"/>
                </a:solidFill>
              </a:rPr>
              <a:t>BOOK VALUE GROWTH 20%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KEEP COMPOUNDING AT 20% for 20 years</a:t>
            </a:r>
          </a:p>
          <a:p>
            <a:r>
              <a:rPr lang="en-GB" b="1" dirty="0"/>
              <a:t>BOOK VALUE PER SHARE $1,358</a:t>
            </a:r>
          </a:p>
          <a:p>
            <a:r>
              <a:rPr lang="en-GB" b="1" dirty="0">
                <a:solidFill>
                  <a:srgbClr val="FF0000"/>
                </a:solidFill>
              </a:rPr>
              <a:t>WITH EARNINGS OF $226 in year 20 </a:t>
            </a:r>
          </a:p>
          <a:p>
            <a:r>
              <a:rPr lang="en-GB" b="1" dirty="0">
                <a:solidFill>
                  <a:srgbClr val="FF0000"/>
                </a:solidFill>
              </a:rPr>
              <a:t>ADD A PE RATIO OF 15 - </a:t>
            </a:r>
            <a:r>
              <a:rPr lang="en-GB" b="1" dirty="0"/>
              <a:t>$3,390 </a:t>
            </a:r>
          </a:p>
          <a:p>
            <a:r>
              <a:rPr lang="en-GB" b="1" dirty="0"/>
              <a:t>ANNUAL RETURN - $3,390/$120 = 28.25^0.05=</a:t>
            </a:r>
            <a:r>
              <a:rPr lang="en-GB" b="1" dirty="0">
                <a:solidFill>
                  <a:srgbClr val="FF0000"/>
                </a:solidFill>
              </a:rPr>
              <a:t>18.1%</a:t>
            </a:r>
          </a:p>
          <a:p>
            <a:r>
              <a:rPr lang="en-GB" b="1" dirty="0"/>
              <a:t>ANNUAL RETURN - $3,390/$174 = 19.48^0.05=</a:t>
            </a:r>
            <a:r>
              <a:rPr lang="en-GB" b="1" dirty="0">
                <a:solidFill>
                  <a:srgbClr val="FF0000"/>
                </a:solidFill>
              </a:rPr>
              <a:t>16%</a:t>
            </a:r>
          </a:p>
          <a:p>
            <a:r>
              <a:rPr lang="en-GB" b="1" dirty="0">
                <a:solidFill>
                  <a:srgbClr val="FF0000"/>
                </a:solidFill>
              </a:rPr>
              <a:t>It is just $54 bucks compared to $3,390 that get out or</a:t>
            </a:r>
          </a:p>
          <a:p>
            <a:r>
              <a:rPr lang="en-GB" b="1" dirty="0">
                <a:solidFill>
                  <a:srgbClr val="FF0000"/>
                </a:solidFill>
              </a:rPr>
              <a:t>1.5% of the sum!!!!</a:t>
            </a:r>
          </a:p>
          <a:p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E3BB91-474D-4A47-A872-8956D303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8" y="1733550"/>
            <a:ext cx="7086600" cy="169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D84F2-F003-491B-87B5-586DF8B5C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9" t="7368" r="31785" b="84444"/>
          <a:stretch/>
        </p:blipFill>
        <p:spPr>
          <a:xfrm>
            <a:off x="5486400" y="1837427"/>
            <a:ext cx="1000664" cy="284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3EC4E-829D-4F20-B635-B41DAFB12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37" y="2919603"/>
            <a:ext cx="10001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1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 STRATEGY BASED ON A PH.D., 20 years of experience, accounting professorship, working as a researcher at Bloomberg, and on what my grandma told me!</a:t>
            </a:r>
          </a:p>
          <a:p>
            <a:r>
              <a:rPr lang="en-GB" dirty="0"/>
              <a:t>IT IS 95% about what my </a:t>
            </a:r>
            <a:r>
              <a:rPr lang="en-GB" b="1" dirty="0">
                <a:solidFill>
                  <a:srgbClr val="FF0000"/>
                </a:solidFill>
              </a:rPr>
              <a:t>GRANDMA TOLD ME!</a:t>
            </a:r>
          </a:p>
          <a:p>
            <a:r>
              <a:rPr lang="en-GB" b="1" dirty="0"/>
              <a:t>Ph.D. for investing is worth like toilet paper, probably even less these days!</a:t>
            </a:r>
          </a:p>
          <a:p>
            <a:r>
              <a:rPr lang="en-GB" b="1" dirty="0">
                <a:solidFill>
                  <a:srgbClr val="FF0000"/>
                </a:solidFill>
              </a:rPr>
              <a:t>I BUY WHEN I HAVE MONEY AND WHEN I LIKE THE INVESTMENT I AM BUYING!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4) MY STRATEGY THAT WORKED THE BEST OVER THE LAST 20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520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 STRATEGY BASED ON A PH.D., 20 years of experience, accounting professorship and on what my grandma told me!</a:t>
            </a:r>
          </a:p>
          <a:p>
            <a:r>
              <a:rPr lang="en-GB" b="1" dirty="0">
                <a:solidFill>
                  <a:srgbClr val="FF0000"/>
                </a:solidFill>
              </a:rPr>
              <a:t>I BUY WHEN I HAVE MONEY AND WHEN I LIKE THE INVESTMENT I AM BUYING!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B0B0D-4AD9-4D60-99D5-1DC2D1CE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3692"/>
            <a:ext cx="5607889" cy="27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05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 STRATEGY BASED ON A PH.D., 20 years of experience, accounting professorship and on what my grandma told me!</a:t>
            </a:r>
          </a:p>
          <a:p>
            <a:r>
              <a:rPr lang="en-GB" b="1" dirty="0">
                <a:solidFill>
                  <a:srgbClr val="FF0000"/>
                </a:solidFill>
              </a:rPr>
              <a:t>I BUY WHEN I HAVE MONEY AND WHEN I LIKE THE INVESTMENT I AM BUYING!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A6E7C-B3D0-45BA-B69E-6B621E8E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89" y="2313518"/>
            <a:ext cx="6813969" cy="40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3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SO, MY MESSAGE IS:</a:t>
            </a:r>
          </a:p>
          <a:p>
            <a:r>
              <a:rPr lang="en-GB" b="1" dirty="0">
                <a:solidFill>
                  <a:srgbClr val="FF0000"/>
                </a:solidFill>
              </a:rPr>
              <a:t>DON’T TRY TO TIME THE MARKET</a:t>
            </a:r>
          </a:p>
          <a:p>
            <a:r>
              <a:rPr lang="en-GB" b="1" dirty="0">
                <a:solidFill>
                  <a:srgbClr val="FF0000"/>
                </a:solidFill>
              </a:rPr>
              <a:t>FOCUS ON OWNING BUSINESSES AT A FAIR PRICE</a:t>
            </a:r>
          </a:p>
          <a:p>
            <a:r>
              <a:rPr lang="en-GB" b="1" dirty="0">
                <a:solidFill>
                  <a:srgbClr val="FF0000"/>
                </a:solidFill>
              </a:rPr>
              <a:t>COMPARE RETURNS ON INVESTMENT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D60FD-29F8-4532-9235-021831371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2946370"/>
            <a:ext cx="74390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9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SO, MY MESSAGE IS:</a:t>
            </a:r>
          </a:p>
          <a:p>
            <a:r>
              <a:rPr lang="en-GB" b="1" dirty="0">
                <a:solidFill>
                  <a:srgbClr val="FF0000"/>
                </a:solidFill>
              </a:rPr>
              <a:t>DON’T TRY TO TIME THE MARKET</a:t>
            </a:r>
          </a:p>
          <a:p>
            <a:r>
              <a:rPr lang="en-GB" b="1" dirty="0">
                <a:solidFill>
                  <a:srgbClr val="FF0000"/>
                </a:solidFill>
              </a:rPr>
              <a:t>FOCUS ON OWNING BUSINESSES AT A FAIR PRICE</a:t>
            </a:r>
          </a:p>
          <a:p>
            <a:r>
              <a:rPr lang="en-GB" b="1" dirty="0">
                <a:solidFill>
                  <a:srgbClr val="FF0000"/>
                </a:solidFill>
              </a:rPr>
              <a:t>Don't GET FOOLED BY THE MEDIA ALWAYS DISCUSSING SHORT TERM PRICE MOVES!!!!!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887DB-04CF-4B99-902C-A77F3B14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9" y="2780291"/>
            <a:ext cx="6269232" cy="39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6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SO, MY MESSAGE IS:</a:t>
            </a:r>
          </a:p>
          <a:p>
            <a:r>
              <a:rPr lang="en-GB" b="1" dirty="0">
                <a:solidFill>
                  <a:srgbClr val="FF0000"/>
                </a:solidFill>
              </a:rPr>
              <a:t>DON’T TRY TO TIME THE MARKET</a:t>
            </a:r>
          </a:p>
          <a:p>
            <a:r>
              <a:rPr lang="en-GB" b="1" dirty="0">
                <a:solidFill>
                  <a:srgbClr val="FF0000"/>
                </a:solidFill>
              </a:rPr>
              <a:t>FOCUS ON OWNING BUSINESSES AT A FAIR PRICE</a:t>
            </a:r>
          </a:p>
          <a:p>
            <a:r>
              <a:rPr lang="en-GB" b="1" dirty="0">
                <a:solidFill>
                  <a:srgbClr val="FF0000"/>
                </a:solidFill>
              </a:rPr>
              <a:t>Don't GET FOOLED BY THE MEDIA ALWAYS DISCUSSING SHORT TERM PRICE MOVES!!!!!</a:t>
            </a:r>
          </a:p>
          <a:p>
            <a:r>
              <a:rPr lang="en-GB" b="1" dirty="0">
                <a:solidFill>
                  <a:srgbClr val="FF0000"/>
                </a:solidFill>
              </a:rPr>
              <a:t>EVEN WHEN INTERVIEWING WARREN BUFFETT!!! </a:t>
            </a:r>
            <a:r>
              <a:rPr lang="en-GB" b="1" dirty="0"/>
              <a:t>CRAZYYYYYYYYY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2E423-DE10-41B5-AE00-6D932C71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21" y="3568626"/>
            <a:ext cx="5668669" cy="31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LET’s SAY YOU GOT $100,000</a:t>
            </a:r>
          </a:p>
          <a:p>
            <a:r>
              <a:rPr lang="en-GB" b="1" dirty="0"/>
              <a:t>LUMP SUM </a:t>
            </a:r>
            <a:r>
              <a:rPr lang="en-GB" dirty="0"/>
              <a:t>– YOU PUT IT ALL IN THE MARKET IN ONE GO</a:t>
            </a:r>
          </a:p>
          <a:p>
            <a:r>
              <a:rPr lang="en-GB" b="1" dirty="0"/>
              <a:t>DOLLAR COST AVERAGING</a:t>
            </a:r>
            <a:r>
              <a:rPr lang="en-GB" dirty="0"/>
              <a:t> – SYSTEMATIC – OVER 12 MONTHS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</a:t>
            </a:r>
            <a:r>
              <a:rPr lang="en-GB" sz="2000" b="1" dirty="0">
                <a:solidFill>
                  <a:srgbClr val="FF0000"/>
                </a:solidFill>
              </a:rPr>
              <a:t>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rgbClr val="FF0000"/>
                </a:solidFill>
              </a:rPr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rgbClr val="FF0000"/>
                </a:solidFill>
              </a:rPr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45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70% of situations – LUMP SUM IS BETTER</a:t>
            </a:r>
          </a:p>
          <a:p>
            <a:r>
              <a:rPr lang="en-GB" dirty="0"/>
              <a:t>30% of situations – DOLLAR COST AVERAGING IS BETTER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</a:t>
            </a:r>
            <a:r>
              <a:rPr lang="en-GB" sz="1800" b="1" dirty="0">
                <a:solidFill>
                  <a:srgbClr val="FF0000"/>
                </a:solidFill>
              </a:rPr>
              <a:t>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rgbClr val="FF0000"/>
                </a:solidFill>
              </a:rPr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rgbClr val="FF0000"/>
                </a:solidFill>
              </a:rPr>
              <a:t>DOLLAR COST AVERAGING</a:t>
            </a:r>
          </a:p>
          <a:p>
            <a:r>
              <a:rPr lang="en-GB" sz="1800" b="1" dirty="0"/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C474B-F6F8-4E97-8228-0271B721D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886"/>
            <a:ext cx="4796287" cy="49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LUMP SUM OUTPERFORM?</a:t>
            </a:r>
          </a:p>
          <a:p>
            <a:r>
              <a:rPr lang="en-GB" dirty="0"/>
              <a:t>IT ALWAYS BOILS DOWN TO INVESTING vs. SPECULATION</a:t>
            </a:r>
          </a:p>
          <a:p>
            <a:r>
              <a:rPr lang="en-GB" dirty="0"/>
              <a:t>INVESTING IS A POSITIVE SUM GAME – when you DCA a LUMP SUM, YOU TIME THE MARKETS</a:t>
            </a:r>
          </a:p>
          <a:p>
            <a:r>
              <a:rPr lang="en-GB" dirty="0"/>
              <a:t>IT IS ABOUT TIME IN THE MARKET, NOT TIMING THE MARKETS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32072-3291-4C02-BA2D-A5B00E68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2" y="3612641"/>
            <a:ext cx="6018657" cy="32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0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LUMP SUM OUTPERFORM?</a:t>
            </a:r>
          </a:p>
          <a:p>
            <a:r>
              <a:rPr lang="en-GB" dirty="0"/>
              <a:t>IT ALWAYS BOILS DOWN TO INVESTING vs. SPECULATION</a:t>
            </a:r>
          </a:p>
          <a:p>
            <a:r>
              <a:rPr lang="en-GB" dirty="0"/>
              <a:t>INVESTING IS A POSITIVE SUM GAME – when you DCA a LUMP SUM, YOU TIME THE MARKETS</a:t>
            </a:r>
          </a:p>
          <a:p>
            <a:r>
              <a:rPr lang="en-GB" dirty="0"/>
              <a:t>I have started with social media financial writing in 2015 – constant emails of people waiting for a crash!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45827-1D51-4498-9942-2C147F72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160474"/>
            <a:ext cx="5257800" cy="36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4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LUMP SUM OUTPERFORM?</a:t>
            </a:r>
          </a:p>
          <a:p>
            <a:r>
              <a:rPr lang="en-GB" dirty="0"/>
              <a:t>INVESTING IS A POSITIVE SUM GAME – DON’T MISS THE BEST DAYS</a:t>
            </a:r>
          </a:p>
          <a:p>
            <a:r>
              <a:rPr lang="en-GB" b="1" dirty="0">
                <a:solidFill>
                  <a:srgbClr val="FF0000"/>
                </a:solidFill>
              </a:rPr>
              <a:t>INVESTING IS ABOUT OWNING BUSINESSES, DIVIDENDS, BUSINESS GROWTH, VALUE AND WEALTH ACCUMULATION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A13E0-08D9-4234-B38E-946566D0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" y="2889369"/>
            <a:ext cx="6010185" cy="39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9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LUMP SUM OUTPERFORM?</a:t>
            </a:r>
          </a:p>
          <a:p>
            <a:r>
              <a:rPr lang="en-GB" dirty="0"/>
              <a:t>INVESTING IS A POSITIVE SUM GAME</a:t>
            </a:r>
          </a:p>
          <a:p>
            <a:r>
              <a:rPr lang="en-GB" b="1" dirty="0">
                <a:solidFill>
                  <a:srgbClr val="FF0000"/>
                </a:solidFill>
              </a:rPr>
              <a:t>INVESTING IS ABOUT OWNING BUSINESSES, DIVIDENDS, BUSINESS GROWTH, VALUE AND WEALTH ACCUMULATION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A13E0-08D9-4234-B38E-946566D0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" y="4379867"/>
            <a:ext cx="3752940" cy="2478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5CB0FA-8123-4F5F-BD14-41DCE965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55" y="3974444"/>
            <a:ext cx="4054415" cy="28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8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2ED-79FE-4E37-A88B-87F9E339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HOW &amp; WHEN </a:t>
            </a:r>
            <a:r>
              <a:rPr lang="en-GB" dirty="0"/>
              <a:t>TO BUY STOCKS IN A VOLATILE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9CEE-F731-4A78-B541-FD3D831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DOES LUMP SUM OUTPERFORM?</a:t>
            </a:r>
          </a:p>
          <a:p>
            <a:r>
              <a:rPr lang="en-GB" dirty="0"/>
              <a:t>INVESTING IS A POSITIVE SUM GAME</a:t>
            </a:r>
          </a:p>
          <a:p>
            <a:r>
              <a:rPr lang="en-GB" b="1" dirty="0">
                <a:solidFill>
                  <a:srgbClr val="FF0000"/>
                </a:solidFill>
              </a:rPr>
              <a:t>INVESTING IS ABOUT OWNING BUSINESSES, DIVIDENDS, BUSINESS GROWTH, VALUE AND WEALTH ACCUMULATION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8848-B2BA-4D5C-BED2-C2903778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11215"/>
            <a:ext cx="3200400" cy="5357004"/>
          </a:xfrm>
        </p:spPr>
        <p:txBody>
          <a:bodyPr/>
          <a:lstStyle/>
          <a:p>
            <a:r>
              <a:rPr lang="en-GB" sz="1800" b="1" dirty="0"/>
              <a:t>1) HISTORICAL RETURNS RELATED TO STRATEGY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LUMP SUM (ALL IN ONE)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DOLLAR COST AVERAGING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2) INVESTING VS. SPECULATING</a:t>
            </a:r>
          </a:p>
          <a:p>
            <a:r>
              <a:rPr lang="en-GB" sz="1800" b="1" dirty="0"/>
              <a:t>3) THE IMPORTANCE OF BUYING AT THE RIGHT TIME – PERFECT MARKET TIMING</a:t>
            </a:r>
          </a:p>
          <a:p>
            <a:r>
              <a:rPr lang="en-GB" sz="1800" b="1" dirty="0"/>
              <a:t>4) MY STRATEGY THAT WORKED THE BEST OVER THE LAST 20 YEARS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A13E0-08D9-4234-B38E-946566D0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" y="1500995"/>
            <a:ext cx="8112770" cy="5357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46B09-2AF8-4529-949F-57B0475E8D0E}"/>
              </a:ext>
            </a:extLst>
          </p:cNvPr>
          <p:cNvSpPr txBox="1"/>
          <p:nvPr/>
        </p:nvSpPr>
        <p:spPr>
          <a:xfrm>
            <a:off x="1250830" y="2208362"/>
            <a:ext cx="515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WHERE IS THE DIVERGENCE CREATED???</a:t>
            </a:r>
          </a:p>
        </p:txBody>
      </p:sp>
    </p:spTree>
    <p:extLst>
      <p:ext uri="{BB962C8B-B14F-4D97-AF65-F5344CB8AC3E}">
        <p14:creationId xmlns:p14="http://schemas.microsoft.com/office/powerpoint/2010/main" val="3999747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366</TotalTime>
  <Words>2653</Words>
  <Application>Microsoft Office PowerPoint</Application>
  <PresentationFormat>Widescreen</PresentationFormat>
  <Paragraphs>318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Rockwell</vt:lpstr>
      <vt:lpstr>Rockwell Condensed</vt:lpstr>
      <vt:lpstr>Wingdings</vt:lpstr>
      <vt:lpstr>Wood Type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  <vt:lpstr>HOW &amp; WHEN TO BUY STOCKS IN A VOLATILE MARKET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&amp; WHEN TO BUY STOCKS IN A VOLATILE MARKET</dc:title>
  <dc:creator>Sven Carlin</dc:creator>
  <cp:lastModifiedBy>Sven Carlin</cp:lastModifiedBy>
  <cp:revision>13</cp:revision>
  <dcterms:created xsi:type="dcterms:W3CDTF">2020-04-18T07:56:19Z</dcterms:created>
  <dcterms:modified xsi:type="dcterms:W3CDTF">2020-04-19T13:24:58Z</dcterms:modified>
</cp:coreProperties>
</file>