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5" r:id="rId1"/>
  </p:sldMasterIdLst>
  <p:notesMasterIdLst>
    <p:notesMasterId r:id="rId29"/>
  </p:notesMasterIdLst>
  <p:handoutMasterIdLst>
    <p:handoutMasterId r:id="rId30"/>
  </p:handoutMasterIdLst>
  <p:sldIdLst>
    <p:sldId id="256" r:id="rId2"/>
    <p:sldId id="271" r:id="rId3"/>
    <p:sldId id="257" r:id="rId4"/>
    <p:sldId id="295" r:id="rId5"/>
    <p:sldId id="296" r:id="rId6"/>
    <p:sldId id="297" r:id="rId7"/>
    <p:sldId id="298" r:id="rId8"/>
    <p:sldId id="299" r:id="rId9"/>
    <p:sldId id="272" r:id="rId10"/>
    <p:sldId id="273" r:id="rId11"/>
    <p:sldId id="274" r:id="rId12"/>
    <p:sldId id="275" r:id="rId13"/>
    <p:sldId id="293" r:id="rId14"/>
    <p:sldId id="294" r:id="rId15"/>
    <p:sldId id="269" r:id="rId16"/>
    <p:sldId id="292" r:id="rId17"/>
    <p:sldId id="285" r:id="rId18"/>
    <p:sldId id="286" r:id="rId19"/>
    <p:sldId id="288" r:id="rId20"/>
    <p:sldId id="289" r:id="rId21"/>
    <p:sldId id="290" r:id="rId22"/>
    <p:sldId id="291" r:id="rId23"/>
    <p:sldId id="276" r:id="rId24"/>
    <p:sldId id="270" r:id="rId25"/>
    <p:sldId id="280" r:id="rId26"/>
    <p:sldId id="281" r:id="rId27"/>
    <p:sldId id="263" r:id="rId28"/>
  </p:sldIdLst>
  <p:sldSz cx="9144000" cy="6858000" type="screen4x3"/>
  <p:notesSz cx="7077075" cy="93932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40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6733" cy="469662"/>
          </a:xfrm>
          <a:prstGeom prst="rect">
            <a:avLst/>
          </a:prstGeom>
        </p:spPr>
        <p:txBody>
          <a:bodyPr vert="horz" lIns="94089" tIns="47043" rIns="94089" bIns="47043" rtlCol="0"/>
          <a:lstStyle>
            <a:lvl1pPr algn="l">
              <a:defRPr sz="1200"/>
            </a:lvl1pPr>
          </a:lstStyle>
          <a:p>
            <a:endParaRPr lang="en-US" dirty="0"/>
          </a:p>
        </p:txBody>
      </p:sp>
      <p:sp>
        <p:nvSpPr>
          <p:cNvPr id="3" name="Date Placeholder 2"/>
          <p:cNvSpPr>
            <a:spLocks noGrp="1"/>
          </p:cNvSpPr>
          <p:nvPr>
            <p:ph type="dt" sz="quarter" idx="1"/>
          </p:nvPr>
        </p:nvSpPr>
        <p:spPr>
          <a:xfrm>
            <a:off x="4008707" y="0"/>
            <a:ext cx="3066733" cy="469662"/>
          </a:xfrm>
          <a:prstGeom prst="rect">
            <a:avLst/>
          </a:prstGeom>
        </p:spPr>
        <p:txBody>
          <a:bodyPr vert="horz" lIns="94089" tIns="47043" rIns="94089" bIns="47043" rtlCol="0"/>
          <a:lstStyle>
            <a:lvl1pPr algn="r">
              <a:defRPr sz="1200"/>
            </a:lvl1pPr>
          </a:lstStyle>
          <a:p>
            <a:fld id="{EC039B64-C8E4-4857-BCF4-81386B243EEC}" type="datetimeFigureOut">
              <a:rPr lang="en-US" smtClean="0"/>
              <a:t>5/31/2016</a:t>
            </a:fld>
            <a:endParaRPr lang="en-US" dirty="0"/>
          </a:p>
        </p:txBody>
      </p:sp>
      <p:sp>
        <p:nvSpPr>
          <p:cNvPr id="4" name="Footer Placeholder 3"/>
          <p:cNvSpPr>
            <a:spLocks noGrp="1"/>
          </p:cNvSpPr>
          <p:nvPr>
            <p:ph type="ftr" sz="quarter" idx="2"/>
          </p:nvPr>
        </p:nvSpPr>
        <p:spPr>
          <a:xfrm>
            <a:off x="2" y="8921946"/>
            <a:ext cx="3066733" cy="469662"/>
          </a:xfrm>
          <a:prstGeom prst="rect">
            <a:avLst/>
          </a:prstGeom>
        </p:spPr>
        <p:txBody>
          <a:bodyPr vert="horz" lIns="94089" tIns="47043" rIns="94089" bIns="4704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7" y="8921946"/>
            <a:ext cx="3066733" cy="469662"/>
          </a:xfrm>
          <a:prstGeom prst="rect">
            <a:avLst/>
          </a:prstGeom>
        </p:spPr>
        <p:txBody>
          <a:bodyPr vert="horz" lIns="94089" tIns="47043" rIns="94089" bIns="47043" rtlCol="0" anchor="b"/>
          <a:lstStyle>
            <a:lvl1pPr algn="r">
              <a:defRPr sz="1200"/>
            </a:lvl1pPr>
          </a:lstStyle>
          <a:p>
            <a:fld id="{CBF1C98C-6C87-4072-8350-53C507E3A0E0}" type="slidenum">
              <a:rPr lang="en-US" smtClean="0"/>
              <a:t>‹#›</a:t>
            </a:fld>
            <a:endParaRPr lang="en-US" dirty="0"/>
          </a:p>
        </p:txBody>
      </p:sp>
    </p:spTree>
    <p:extLst>
      <p:ext uri="{BB962C8B-B14F-4D97-AF65-F5344CB8AC3E}">
        <p14:creationId xmlns:p14="http://schemas.microsoft.com/office/powerpoint/2010/main" val="224908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6733" cy="469662"/>
          </a:xfrm>
          <a:prstGeom prst="rect">
            <a:avLst/>
          </a:prstGeom>
        </p:spPr>
        <p:txBody>
          <a:bodyPr vert="horz" lIns="94089" tIns="47043" rIns="94089" bIns="47043" rtlCol="0"/>
          <a:lstStyle>
            <a:lvl1pPr algn="l">
              <a:defRPr sz="1200"/>
            </a:lvl1pPr>
          </a:lstStyle>
          <a:p>
            <a:endParaRPr lang="en-US" dirty="0"/>
          </a:p>
        </p:txBody>
      </p:sp>
      <p:sp>
        <p:nvSpPr>
          <p:cNvPr id="3" name="Date Placeholder 2"/>
          <p:cNvSpPr>
            <a:spLocks noGrp="1"/>
          </p:cNvSpPr>
          <p:nvPr>
            <p:ph type="dt" idx="1"/>
          </p:nvPr>
        </p:nvSpPr>
        <p:spPr>
          <a:xfrm>
            <a:off x="4008707" y="0"/>
            <a:ext cx="3066733" cy="469662"/>
          </a:xfrm>
          <a:prstGeom prst="rect">
            <a:avLst/>
          </a:prstGeom>
        </p:spPr>
        <p:txBody>
          <a:bodyPr vert="horz" lIns="94089" tIns="47043" rIns="94089" bIns="47043" rtlCol="0"/>
          <a:lstStyle>
            <a:lvl1pPr algn="r">
              <a:defRPr sz="1200"/>
            </a:lvl1pPr>
          </a:lstStyle>
          <a:p>
            <a:fld id="{3E7A47A8-BC8A-44D8-8332-55B655C3DA95}" type="datetimeFigureOut">
              <a:rPr lang="en-US" smtClean="0"/>
              <a:t>5/31/2016</a:t>
            </a:fld>
            <a:endParaRPr lang="en-US" dirty="0"/>
          </a:p>
        </p:txBody>
      </p:sp>
      <p:sp>
        <p:nvSpPr>
          <p:cNvPr id="4" name="Slide Image Placeholder 3"/>
          <p:cNvSpPr>
            <a:spLocks noGrp="1" noRot="1" noChangeAspect="1"/>
          </p:cNvSpPr>
          <p:nvPr>
            <p:ph type="sldImg" idx="2"/>
          </p:nvPr>
        </p:nvSpPr>
        <p:spPr>
          <a:xfrm>
            <a:off x="1190625" y="704850"/>
            <a:ext cx="4695825" cy="3522663"/>
          </a:xfrm>
          <a:prstGeom prst="rect">
            <a:avLst/>
          </a:prstGeom>
          <a:noFill/>
          <a:ln w="12700">
            <a:solidFill>
              <a:prstClr val="black"/>
            </a:solidFill>
          </a:ln>
        </p:spPr>
        <p:txBody>
          <a:bodyPr vert="horz" lIns="94089" tIns="47043" rIns="94089" bIns="47043" rtlCol="0" anchor="ctr"/>
          <a:lstStyle/>
          <a:p>
            <a:endParaRPr lang="en-US" dirty="0"/>
          </a:p>
        </p:txBody>
      </p:sp>
      <p:sp>
        <p:nvSpPr>
          <p:cNvPr id="5" name="Notes Placeholder 4"/>
          <p:cNvSpPr>
            <a:spLocks noGrp="1"/>
          </p:cNvSpPr>
          <p:nvPr>
            <p:ph type="body" sz="quarter" idx="3"/>
          </p:nvPr>
        </p:nvSpPr>
        <p:spPr>
          <a:xfrm>
            <a:off x="707708" y="4461788"/>
            <a:ext cx="5661660" cy="4226957"/>
          </a:xfrm>
          <a:prstGeom prst="rect">
            <a:avLst/>
          </a:prstGeom>
        </p:spPr>
        <p:txBody>
          <a:bodyPr vert="horz" lIns="94089" tIns="47043" rIns="94089" bIns="4704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921946"/>
            <a:ext cx="3066733" cy="469662"/>
          </a:xfrm>
          <a:prstGeom prst="rect">
            <a:avLst/>
          </a:prstGeom>
        </p:spPr>
        <p:txBody>
          <a:bodyPr vert="horz" lIns="94089" tIns="47043" rIns="94089" bIns="4704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7" y="8921946"/>
            <a:ext cx="3066733" cy="469662"/>
          </a:xfrm>
          <a:prstGeom prst="rect">
            <a:avLst/>
          </a:prstGeom>
        </p:spPr>
        <p:txBody>
          <a:bodyPr vert="horz" lIns="94089" tIns="47043" rIns="94089" bIns="47043" rtlCol="0" anchor="b"/>
          <a:lstStyle>
            <a:lvl1pPr algn="r">
              <a:defRPr sz="1200"/>
            </a:lvl1pPr>
          </a:lstStyle>
          <a:p>
            <a:fld id="{BEB2EE03-C7EC-45BE-A6C3-BAE0632EE3F9}" type="slidenum">
              <a:rPr lang="en-US" smtClean="0"/>
              <a:t>‹#›</a:t>
            </a:fld>
            <a:endParaRPr lang="en-US" dirty="0"/>
          </a:p>
        </p:txBody>
      </p:sp>
    </p:spTree>
    <p:extLst>
      <p:ext uri="{BB962C8B-B14F-4D97-AF65-F5344CB8AC3E}">
        <p14:creationId xmlns:p14="http://schemas.microsoft.com/office/powerpoint/2010/main" val="392278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B2EE03-C7EC-45BE-A6C3-BAE0632EE3F9}" type="slidenum">
              <a:rPr lang="en-US" smtClean="0"/>
              <a:t>1</a:t>
            </a:fld>
            <a:endParaRPr lang="en-US" dirty="0"/>
          </a:p>
        </p:txBody>
      </p:sp>
    </p:spTree>
    <p:extLst>
      <p:ext uri="{BB962C8B-B14F-4D97-AF65-F5344CB8AC3E}">
        <p14:creationId xmlns:p14="http://schemas.microsoft.com/office/powerpoint/2010/main" val="4171175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0" y="0"/>
            <a:ext cx="9137720" cy="6858000"/>
          </a:xfrm>
          <a:prstGeom prst="rect">
            <a:avLst/>
          </a:prstGeom>
        </p:spPr>
      </p:pic>
      <p:sp>
        <p:nvSpPr>
          <p:cNvPr id="3075" name="Rectangle 3"/>
          <p:cNvSpPr>
            <a:spLocks noGrp="1" noChangeArrowheads="1"/>
          </p:cNvSpPr>
          <p:nvPr>
            <p:ph type="subTitle" idx="1"/>
          </p:nvPr>
        </p:nvSpPr>
        <p:spPr>
          <a:xfrm>
            <a:off x="990600" y="6324600"/>
            <a:ext cx="7086600" cy="533400"/>
          </a:xfrm>
        </p:spPr>
        <p:txBody>
          <a:bodyPr/>
          <a:lstStyle>
            <a:lvl1pPr marL="0" indent="0" algn="ctr">
              <a:buFont typeface="Wingdings" pitchFamily="2" charset="2"/>
              <a:buNone/>
              <a:defRPr sz="1800" b="0">
                <a:solidFill>
                  <a:srgbClr val="FFFF00"/>
                </a:solidFill>
              </a:defRPr>
            </a:lvl1pPr>
          </a:lstStyle>
          <a:p>
            <a:r>
              <a:rPr lang="en-US" dirty="0" smtClean="0"/>
              <a:t>Click to edit Master subtitle style</a:t>
            </a:r>
            <a:endParaRPr lang="en-US" dirty="0"/>
          </a:p>
        </p:txBody>
      </p:sp>
      <p:sp>
        <p:nvSpPr>
          <p:cNvPr id="3090" name="Rectangle 18"/>
          <p:cNvSpPr>
            <a:spLocks noChangeArrowheads="1"/>
          </p:cNvSpPr>
          <p:nvPr/>
        </p:nvSpPr>
        <p:spPr bwMode="gray">
          <a:xfrm>
            <a:off x="0" y="2349500"/>
            <a:ext cx="9144000" cy="73025"/>
          </a:xfrm>
          <a:prstGeom prst="rect">
            <a:avLst/>
          </a:prstGeom>
          <a:gradFill rotWithShape="1">
            <a:gsLst>
              <a:gs pos="0">
                <a:schemeClr val="bg1"/>
              </a:gs>
              <a:gs pos="50000">
                <a:schemeClr val="accent1"/>
              </a:gs>
              <a:gs pos="100000">
                <a:schemeClr val="bg1"/>
              </a:gs>
            </a:gsLst>
            <a:lin ang="0" scaled="1"/>
          </a:gradFill>
          <a:ln w="9525">
            <a:noFill/>
            <a:miter lim="800000"/>
            <a:headEnd/>
            <a:tailEnd/>
          </a:ln>
          <a:effectLst/>
        </p:spPr>
        <p:txBody>
          <a:bodyPr wrap="none" anchor="ctr"/>
          <a:lstStyle/>
          <a:p>
            <a:endParaRPr lang="el-GR"/>
          </a:p>
        </p:txBody>
      </p:sp>
      <p:sp>
        <p:nvSpPr>
          <p:cNvPr id="3091" name="Rectangle 19"/>
          <p:cNvSpPr>
            <a:spLocks noGrp="1" noChangeArrowheads="1"/>
          </p:cNvSpPr>
          <p:nvPr>
            <p:ph type="ctrTitle" sz="quarter"/>
          </p:nvPr>
        </p:nvSpPr>
        <p:spPr>
          <a:xfrm>
            <a:off x="468313" y="1412875"/>
            <a:ext cx="7993062" cy="720725"/>
          </a:xfrm>
          <a:effectLst>
            <a:outerShdw dist="28398" dir="3806097" algn="ctr" rotWithShape="0">
              <a:srgbClr val="000066">
                <a:alpha val="50000"/>
              </a:srgbClr>
            </a:outerShdw>
          </a:effectLst>
        </p:spPr>
        <p:txBody>
          <a:bodyPr/>
          <a:lstStyle>
            <a:lvl1pPr algn="ctr">
              <a:defRPr sz="4400" b="1">
                <a:solidFill>
                  <a:schemeClr val="accent1"/>
                </a:solidFill>
                <a:latin typeface="Verdana" pitchFamily="34" charset="0"/>
              </a:defRPr>
            </a:lvl1pPr>
          </a:lstStyle>
          <a:p>
            <a:r>
              <a:rPr lang="en-US" altLang="ko-KR" dirty="0" smtClean="0"/>
              <a:t>Click to edit Master title style</a:t>
            </a:r>
            <a:endParaRPr lang="en-US" altLang="ko-K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457200" y="6400800"/>
            <a:ext cx="2133600" cy="320675"/>
          </a:xfrm>
          <a:prstGeom prst="rect">
            <a:avLst/>
          </a:prstGeom>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6" name="Slide Number Placeholder 5"/>
          <p:cNvSpPr>
            <a:spLocks noGrp="1"/>
          </p:cNvSpPr>
          <p:nvPr>
            <p:ph type="sldNum" sz="quarter" idx="12"/>
          </p:nvPr>
        </p:nvSpPr>
        <p:spPr/>
        <p:txBody>
          <a:bodyPr/>
          <a:lstStyle>
            <a:lvl1pPr>
              <a:defRPr/>
            </a:lvl1pPr>
          </a:lstStyle>
          <a:p>
            <a:fld id="{DE8C4980-1105-40A5-8AF5-34F5E400162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6300787"/>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319088"/>
            <a:ext cx="6019800" cy="6300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a:xfrm>
            <a:off x="457200" y="6400800"/>
            <a:ext cx="2133600" cy="320675"/>
          </a:xfrm>
          <a:prstGeom prst="rect">
            <a:avLst/>
          </a:prstGeom>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6" name="Slide Number Placeholder 5"/>
          <p:cNvSpPr>
            <a:spLocks noGrp="1"/>
          </p:cNvSpPr>
          <p:nvPr>
            <p:ph type="sldNum" sz="quarter" idx="12"/>
          </p:nvPr>
        </p:nvSpPr>
        <p:spPr/>
        <p:txBody>
          <a:bodyPr/>
          <a:lstStyle>
            <a:lvl1pPr>
              <a:defRPr/>
            </a:lvl1pPr>
          </a:lstStyle>
          <a:p>
            <a:fld id="{0EA405A8-E727-4553-AF61-A474F69C02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19088"/>
            <a:ext cx="7543800" cy="563562"/>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371600"/>
            <a:ext cx="8229600" cy="5248275"/>
          </a:xfrm>
        </p:spPr>
        <p:txBody>
          <a:bodyPr/>
          <a:lstStyle/>
          <a:p>
            <a:r>
              <a:rPr lang="en-US" dirty="0" smtClean="0"/>
              <a:t>Click icon to add table</a:t>
            </a:r>
            <a:endParaRPr lang="el-GR"/>
          </a:p>
        </p:txBody>
      </p:sp>
      <p:sp>
        <p:nvSpPr>
          <p:cNvPr id="4" name="Date Placeholder 3"/>
          <p:cNvSpPr>
            <a:spLocks noGrp="1"/>
          </p:cNvSpPr>
          <p:nvPr>
            <p:ph type="dt" sz="half" idx="10"/>
          </p:nvPr>
        </p:nvSpPr>
        <p:spPr>
          <a:xfrm>
            <a:off x="457200" y="6400800"/>
            <a:ext cx="2133600" cy="320675"/>
          </a:xfrm>
          <a:prstGeom prst="rect">
            <a:avLst/>
          </a:prstGeom>
        </p:spPr>
        <p:txBody>
          <a:bodyPr/>
          <a:lstStyle>
            <a:lvl1pPr>
              <a:defRPr/>
            </a:lvl1pPr>
          </a:lstStyle>
          <a:p>
            <a:endParaRPr lang="el-G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r>
              <a:rPr lang="en-US" dirty="0" smtClean="0"/>
              <a:t>© 2015 all rights reserved Nagan Research Group LLC</a:t>
            </a:r>
            <a:endParaRPr lang="en-US" dirty="0"/>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4CAB8A86-33BA-4FCB-A37E-D417FEDD9BF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t>© 2016 all rights reserved Nagan Research Group LLC</a:t>
            </a:r>
            <a:endParaRPr lang="en-US" dirty="0"/>
          </a:p>
        </p:txBody>
      </p:sp>
      <p:sp>
        <p:nvSpPr>
          <p:cNvPr id="4" name="Slide Number Placeholder 3"/>
          <p:cNvSpPr>
            <a:spLocks noGrp="1"/>
          </p:cNvSpPr>
          <p:nvPr>
            <p:ph type="sldNum" sz="quarter" idx="11"/>
          </p:nvPr>
        </p:nvSpPr>
        <p:spPr/>
        <p:txBody>
          <a:bodyPr/>
          <a:lstStyle/>
          <a:p>
            <a:fld id="{EDC529EE-2ACD-4974-992E-2927C9A29AE4}" type="slidenum">
              <a:rPr lang="en-US" smtClean="0"/>
              <a:pPr/>
              <a:t>‹#›</a:t>
            </a:fld>
            <a:endParaRPr lang="en-US" dirty="0"/>
          </a:p>
        </p:txBody>
      </p:sp>
    </p:spTree>
    <p:extLst>
      <p:ext uri="{BB962C8B-B14F-4D97-AF65-F5344CB8AC3E}">
        <p14:creationId xmlns:p14="http://schemas.microsoft.com/office/powerpoint/2010/main" val="12915851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1"/>
          </p:nvPr>
        </p:nvSpPr>
        <p:spPr>
          <a:xfrm>
            <a:off x="381000" y="6400800"/>
            <a:ext cx="6629400" cy="320675"/>
          </a:xfrm>
        </p:spPr>
        <p:txBody>
          <a:bodyPr/>
          <a:lstStyle>
            <a:lvl1pPr>
              <a:defRPr/>
            </a:lvl1pPr>
          </a:lstStyle>
          <a:p>
            <a:r>
              <a:rPr lang="en-US" dirty="0" smtClean="0"/>
              <a:t>© 2016 all rights reserved Nagan Research Group LLC</a:t>
            </a:r>
            <a:endParaRPr lang="en-US" dirty="0"/>
          </a:p>
        </p:txBody>
      </p:sp>
      <p:sp>
        <p:nvSpPr>
          <p:cNvPr id="6" name="Slide Number Placeholder 5"/>
          <p:cNvSpPr>
            <a:spLocks noGrp="1"/>
          </p:cNvSpPr>
          <p:nvPr>
            <p:ph type="sldNum" sz="quarter" idx="12"/>
          </p:nvPr>
        </p:nvSpPr>
        <p:spPr/>
        <p:txBody>
          <a:bodyPr/>
          <a:lstStyle>
            <a:lvl1pPr>
              <a:defRPr/>
            </a:lvl1pPr>
          </a:lstStyle>
          <a:p>
            <a:fld id="{A3A3A2B2-81C2-41B1-A5D8-0645C0870372}"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a:xfrm>
            <a:off x="304800" y="6400800"/>
            <a:ext cx="6629400" cy="320675"/>
          </a:xfrm>
        </p:spPr>
        <p:txBody>
          <a:bodyPr/>
          <a:lstStyle>
            <a:lvl1pPr>
              <a:defRPr/>
            </a:lvl1pPr>
          </a:lstStyle>
          <a:p>
            <a:r>
              <a:rPr lang="en-US" dirty="0" smtClean="0"/>
              <a:t>© 2016 all rights reserved Nagan Research Group LLC</a:t>
            </a:r>
            <a:endParaRPr lang="en-US" dirty="0"/>
          </a:p>
        </p:txBody>
      </p:sp>
      <p:sp>
        <p:nvSpPr>
          <p:cNvPr id="6" name="Slide Number Placeholder 5"/>
          <p:cNvSpPr>
            <a:spLocks noGrp="1"/>
          </p:cNvSpPr>
          <p:nvPr>
            <p:ph type="sldNum" sz="quarter" idx="12"/>
          </p:nvPr>
        </p:nvSpPr>
        <p:spPr/>
        <p:txBody>
          <a:bodyPr/>
          <a:lstStyle>
            <a:lvl1pPr>
              <a:defRPr/>
            </a:lvl1pPr>
          </a:lstStyle>
          <a:p>
            <a:fld id="{283B1AF1-3971-4206-9E85-5828EFD7381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371601"/>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371601"/>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11"/>
          </p:nvPr>
        </p:nvSpPr>
        <p:spPr>
          <a:xfrm>
            <a:off x="381000" y="6400800"/>
            <a:ext cx="6629400" cy="320675"/>
          </a:xfrm>
        </p:spPr>
        <p:txBody>
          <a:bodyPr/>
          <a:lstStyle>
            <a:lvl1pPr>
              <a:defRPr/>
            </a:lvl1pPr>
          </a:lstStyle>
          <a:p>
            <a:r>
              <a:rPr lang="en-US" dirty="0" smtClean="0"/>
              <a:t>© 2016 all rights reserved Nagan Research Group LLC</a:t>
            </a:r>
            <a:endParaRPr lang="en-US" dirty="0"/>
          </a:p>
        </p:txBody>
      </p:sp>
      <p:sp>
        <p:nvSpPr>
          <p:cNvPr id="7" name="Slide Number Placeholder 6"/>
          <p:cNvSpPr>
            <a:spLocks noGrp="1"/>
          </p:cNvSpPr>
          <p:nvPr>
            <p:ph type="sldNum" sz="quarter" idx="12"/>
          </p:nvPr>
        </p:nvSpPr>
        <p:spPr/>
        <p:txBody>
          <a:bodyPr/>
          <a:lstStyle>
            <a:lvl1pPr>
              <a:defRPr/>
            </a:lvl1pPr>
          </a:lstStyle>
          <a:p>
            <a:fld id="{FD5289F6-F963-4CC6-B44E-1E132D1C2B8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400800"/>
            <a:ext cx="2133600" cy="320675"/>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9" name="Slide Number Placeholder 8"/>
          <p:cNvSpPr>
            <a:spLocks noGrp="1"/>
          </p:cNvSpPr>
          <p:nvPr>
            <p:ph type="sldNum" sz="quarter" idx="12"/>
          </p:nvPr>
        </p:nvSpPr>
        <p:spPr/>
        <p:txBody>
          <a:bodyPr/>
          <a:lstStyle>
            <a:lvl1pPr>
              <a:defRPr/>
            </a:lvl1pPr>
          </a:lstStyle>
          <a:p>
            <a:fld id="{F558208B-D176-4978-8270-9A676D54C11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a:xfrm>
            <a:off x="457200" y="6400800"/>
            <a:ext cx="2133600" cy="320675"/>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lvl1pPr>
              <a:defRPr/>
            </a:lvl1pPr>
          </a:lstStyle>
          <a:p>
            <a:fld id="{08C25C04-A570-488C-B9D6-B983317591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00800"/>
            <a:ext cx="2133600" cy="320675"/>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4" name="Slide Number Placeholder 3"/>
          <p:cNvSpPr>
            <a:spLocks noGrp="1"/>
          </p:cNvSpPr>
          <p:nvPr>
            <p:ph type="sldNum" sz="quarter" idx="12"/>
          </p:nvPr>
        </p:nvSpPr>
        <p:spPr/>
        <p:txBody>
          <a:bodyPr/>
          <a:lstStyle>
            <a:lvl1pPr>
              <a:defRPr/>
            </a:lvl1pPr>
          </a:lstStyle>
          <a:p>
            <a:fld id="{CC6D5575-0113-478A-A91A-2F1811CE3F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00800"/>
            <a:ext cx="2133600" cy="320675"/>
          </a:xfrm>
          <a:prstGeom prst="rect">
            <a:avLst/>
          </a:prstGeom>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7" name="Slide Number Placeholder 6"/>
          <p:cNvSpPr>
            <a:spLocks noGrp="1"/>
          </p:cNvSpPr>
          <p:nvPr>
            <p:ph type="sldNum" sz="quarter" idx="12"/>
          </p:nvPr>
        </p:nvSpPr>
        <p:spPr/>
        <p:txBody>
          <a:bodyPr/>
          <a:lstStyle>
            <a:lvl1pPr>
              <a:defRPr/>
            </a:lvl1pPr>
          </a:lstStyle>
          <a:p>
            <a:fld id="{258252BE-F5B0-46FE-B4D1-E0A332D3F3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00800"/>
            <a:ext cx="2133600" cy="320675"/>
          </a:xfrm>
          <a:prstGeom prst="rect">
            <a:avLst/>
          </a:prstGeom>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r>
              <a:rPr lang="en-US" dirty="0" smtClean="0"/>
              <a:t>© 2016 all rights reserved Nagan Research Group LLC</a:t>
            </a:r>
            <a:endParaRPr lang="en-US" dirty="0"/>
          </a:p>
        </p:txBody>
      </p:sp>
      <p:sp>
        <p:nvSpPr>
          <p:cNvPr id="7" name="Slide Number Placeholder 6"/>
          <p:cNvSpPr>
            <a:spLocks noGrp="1"/>
          </p:cNvSpPr>
          <p:nvPr>
            <p:ph type="sldNum" sz="quarter" idx="12"/>
          </p:nvPr>
        </p:nvSpPr>
        <p:spPr/>
        <p:txBody>
          <a:bodyPr/>
          <a:lstStyle>
            <a:lvl1pPr>
              <a:defRPr/>
            </a:lvl1pPr>
          </a:lstStyle>
          <a:p>
            <a:fld id="{1EAB29E9-4135-43C2-BDCF-85E45A77843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371601"/>
            <a:ext cx="82296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81000" y="6400800"/>
            <a:ext cx="6629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r>
              <a:rPr lang="en-US" dirty="0" smtClean="0"/>
              <a:t>© 2016 all rights reserved Nagan Research Group LLC</a:t>
            </a:r>
            <a:endParaRPr lang="en-US" dirty="0"/>
          </a:p>
        </p:txBody>
      </p:sp>
      <p:sp>
        <p:nvSpPr>
          <p:cNvPr id="1030" name="Rectangle 6"/>
          <p:cNvSpPr>
            <a:spLocks noGrp="1" noChangeArrowheads="1"/>
          </p:cNvSpPr>
          <p:nvPr>
            <p:ph type="sldNum" sz="quarter" idx="4"/>
          </p:nvPr>
        </p:nvSpPr>
        <p:spPr bwMode="auto">
          <a:xfrm>
            <a:off x="7315200" y="6400800"/>
            <a:ext cx="1371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fld id="{EDC529EE-2ACD-4974-992E-2927C9A29AE4}" type="slidenum">
              <a:rPr lang="en-US" smtClean="0"/>
              <a:pPr/>
              <a:t>‹#›</a:t>
            </a:fld>
            <a:endParaRPr lang="en-US" dirty="0"/>
          </a:p>
        </p:txBody>
      </p:sp>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4586"/>
            <a:ext cx="9144000" cy="1088726"/>
          </a:xfrm>
          <a:prstGeom prst="rect">
            <a:avLst/>
          </a:prstGeom>
        </p:spPr>
      </p:pic>
      <p:sp>
        <p:nvSpPr>
          <p:cNvPr id="1026" name="Rectangle 2"/>
          <p:cNvSpPr>
            <a:spLocks noGrp="1" noChangeArrowheads="1"/>
          </p:cNvSpPr>
          <p:nvPr>
            <p:ph type="title"/>
          </p:nvPr>
        </p:nvSpPr>
        <p:spPr bwMode="auto">
          <a:xfrm>
            <a:off x="990600" y="319088"/>
            <a:ext cx="75438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40" name="Rectangle 16"/>
          <p:cNvSpPr>
            <a:spLocks noChangeArrowheads="1"/>
          </p:cNvSpPr>
          <p:nvPr/>
        </p:nvSpPr>
        <p:spPr bwMode="gray">
          <a:xfrm>
            <a:off x="0" y="1066800"/>
            <a:ext cx="9144000" cy="73025"/>
          </a:xfrm>
          <a:prstGeom prst="rect">
            <a:avLst/>
          </a:prstGeom>
          <a:gradFill rotWithShape="1">
            <a:gsLst>
              <a:gs pos="0">
                <a:schemeClr val="bg1"/>
              </a:gs>
              <a:gs pos="50000">
                <a:schemeClr val="accent1"/>
              </a:gs>
              <a:gs pos="100000">
                <a:schemeClr val="bg1"/>
              </a:gs>
            </a:gsLst>
            <a:lin ang="0" scaled="1"/>
          </a:gradFill>
          <a:ln w="9525">
            <a:noFill/>
            <a:miter lim="800000"/>
            <a:headEnd/>
            <a:tailEnd/>
          </a:ln>
          <a:effectLst/>
        </p:spPr>
        <p:txBody>
          <a:bodyPr wrap="none" anchor="ctr"/>
          <a:lstStyle/>
          <a:p>
            <a:endParaRPr lang="el-GR"/>
          </a:p>
        </p:txBody>
      </p:sp>
    </p:spTree>
  </p:cSld>
  <p:clrMap bg1="dk2" tx1="lt1" bg2="dk1"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177" r:id="rId13"/>
  </p:sldLayoutIdLst>
  <p:timing>
    <p:tnLst>
      <p:par>
        <p:cTn id="1" dur="indefinite" restart="never" nodeType="tmRoot"/>
      </p:par>
    </p:tnLst>
  </p:timing>
  <p:hf hdr="0" dt="0"/>
  <p:txStyles>
    <p:titleStyle>
      <a:lvl1pPr algn="r" rtl="0" eaLnBrk="1" fontAlgn="base" hangingPunct="1">
        <a:spcBef>
          <a:spcPct val="0"/>
        </a:spcBef>
        <a:spcAft>
          <a:spcPct val="0"/>
        </a:spcAft>
        <a:defRPr sz="3600">
          <a:solidFill>
            <a:srgbClr val="FFFF00"/>
          </a:solidFill>
          <a:latin typeface="+mj-lt"/>
          <a:ea typeface="+mj-ea"/>
          <a:cs typeface="+mj-cs"/>
        </a:defRPr>
      </a:lvl1pPr>
      <a:lvl2pPr algn="r" rtl="0" eaLnBrk="1" fontAlgn="base" hangingPunct="1">
        <a:spcBef>
          <a:spcPct val="0"/>
        </a:spcBef>
        <a:spcAft>
          <a:spcPct val="0"/>
        </a:spcAft>
        <a:defRPr sz="3600">
          <a:solidFill>
            <a:schemeClr val="tx2"/>
          </a:solidFill>
          <a:latin typeface="Arial" charset="0"/>
        </a:defRPr>
      </a:lvl2pPr>
      <a:lvl3pPr algn="r" rtl="0" eaLnBrk="1" fontAlgn="base" hangingPunct="1">
        <a:spcBef>
          <a:spcPct val="0"/>
        </a:spcBef>
        <a:spcAft>
          <a:spcPct val="0"/>
        </a:spcAft>
        <a:defRPr sz="3600">
          <a:solidFill>
            <a:schemeClr val="tx2"/>
          </a:solidFill>
          <a:latin typeface="Arial" charset="0"/>
        </a:defRPr>
      </a:lvl3pPr>
      <a:lvl4pPr algn="r" rtl="0" eaLnBrk="1" fontAlgn="base" hangingPunct="1">
        <a:spcBef>
          <a:spcPct val="0"/>
        </a:spcBef>
        <a:spcAft>
          <a:spcPct val="0"/>
        </a:spcAft>
        <a:defRPr sz="3600">
          <a:solidFill>
            <a:schemeClr val="tx2"/>
          </a:solidFill>
          <a:latin typeface="Arial" charset="0"/>
        </a:defRPr>
      </a:lvl4pPr>
      <a:lvl5pPr algn="r" rtl="0" eaLnBrk="1" fontAlgn="base" hangingPunct="1">
        <a:spcBef>
          <a:spcPct val="0"/>
        </a:spcBef>
        <a:spcAft>
          <a:spcPct val="0"/>
        </a:spcAft>
        <a:defRPr sz="3600">
          <a:solidFill>
            <a:schemeClr val="tx2"/>
          </a:solidFill>
          <a:latin typeface="Arial" charset="0"/>
        </a:defRPr>
      </a:lvl5pPr>
      <a:lvl6pPr marL="457200" algn="r" rtl="0" eaLnBrk="1" fontAlgn="base" hangingPunct="1">
        <a:spcBef>
          <a:spcPct val="0"/>
        </a:spcBef>
        <a:spcAft>
          <a:spcPct val="0"/>
        </a:spcAft>
        <a:defRPr sz="3600">
          <a:solidFill>
            <a:schemeClr val="tx2"/>
          </a:solidFill>
          <a:latin typeface="Arial" charset="0"/>
        </a:defRPr>
      </a:lvl6pPr>
      <a:lvl7pPr marL="914400" algn="r" rtl="0" eaLnBrk="1" fontAlgn="base" hangingPunct="1">
        <a:spcBef>
          <a:spcPct val="0"/>
        </a:spcBef>
        <a:spcAft>
          <a:spcPct val="0"/>
        </a:spcAft>
        <a:defRPr sz="3600">
          <a:solidFill>
            <a:schemeClr val="tx2"/>
          </a:solidFill>
          <a:latin typeface="Arial" charset="0"/>
        </a:defRPr>
      </a:lvl7pPr>
      <a:lvl8pPr marL="1371600" algn="r" rtl="0" eaLnBrk="1" fontAlgn="base" hangingPunct="1">
        <a:spcBef>
          <a:spcPct val="0"/>
        </a:spcBef>
        <a:spcAft>
          <a:spcPct val="0"/>
        </a:spcAft>
        <a:defRPr sz="3600">
          <a:solidFill>
            <a:schemeClr val="tx2"/>
          </a:solidFill>
          <a:latin typeface="Arial" charset="0"/>
        </a:defRPr>
      </a:lvl8pPr>
      <a:lvl9pPr marL="1828800" algn="r"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rgbClr val="FFFF00"/>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rgbClr val="FFFF00"/>
          </a:solidFill>
          <a:latin typeface="+mj-lt"/>
        </a:defRPr>
      </a:lvl2pPr>
      <a:lvl3pPr marL="1143000" indent="-228600" algn="l" rtl="0" eaLnBrk="1" fontAlgn="base" hangingPunct="1">
        <a:spcBef>
          <a:spcPct val="20000"/>
        </a:spcBef>
        <a:spcAft>
          <a:spcPct val="0"/>
        </a:spcAft>
        <a:buClr>
          <a:schemeClr val="tx1"/>
        </a:buClr>
        <a:buChar char="•"/>
        <a:defRPr sz="2400">
          <a:solidFill>
            <a:srgbClr val="FFFF00"/>
          </a:solidFill>
          <a:latin typeface="+mj-lt"/>
        </a:defRPr>
      </a:lvl3pPr>
      <a:lvl4pPr marL="1600200" indent="-228600" algn="l" rtl="0" eaLnBrk="1" fontAlgn="base" hangingPunct="1">
        <a:spcBef>
          <a:spcPct val="20000"/>
        </a:spcBef>
        <a:spcAft>
          <a:spcPct val="0"/>
        </a:spcAft>
        <a:buChar char="–"/>
        <a:defRPr sz="2000">
          <a:solidFill>
            <a:srgbClr val="FFFF00"/>
          </a:solidFill>
          <a:latin typeface="+mj-lt"/>
        </a:defRPr>
      </a:lvl4pPr>
      <a:lvl5pPr marL="2057400" indent="-228600" algn="l" rtl="0" eaLnBrk="1" fontAlgn="base" hangingPunct="1">
        <a:spcBef>
          <a:spcPct val="20000"/>
        </a:spcBef>
        <a:spcAft>
          <a:spcPct val="0"/>
        </a:spcAft>
        <a:buChar char="»"/>
        <a:defRPr sz="2000">
          <a:solidFill>
            <a:srgbClr val="FFFF00"/>
          </a:solidFill>
          <a:latin typeface="+mj-lt"/>
        </a:defRPr>
      </a:lvl5pPr>
      <a:lvl6pPr marL="2514600" indent="-228600" algn="l" rtl="0" eaLnBrk="1" fontAlgn="base" hangingPunct="1">
        <a:spcBef>
          <a:spcPct val="20000"/>
        </a:spcBef>
        <a:spcAft>
          <a:spcPct val="0"/>
        </a:spcAft>
        <a:buChar char="»"/>
        <a:defRPr sz="2000">
          <a:solidFill>
            <a:schemeClr val="tx2"/>
          </a:solidFill>
          <a:latin typeface="+mj-lt"/>
        </a:defRPr>
      </a:lvl6pPr>
      <a:lvl7pPr marL="2971800" indent="-228600" algn="l" rtl="0" eaLnBrk="1" fontAlgn="base" hangingPunct="1">
        <a:spcBef>
          <a:spcPct val="20000"/>
        </a:spcBef>
        <a:spcAft>
          <a:spcPct val="0"/>
        </a:spcAft>
        <a:buChar char="»"/>
        <a:defRPr sz="2000">
          <a:solidFill>
            <a:schemeClr val="tx2"/>
          </a:solidFill>
          <a:latin typeface="+mj-lt"/>
        </a:defRPr>
      </a:lvl7pPr>
      <a:lvl8pPr marL="3429000" indent="-228600" algn="l" rtl="0" eaLnBrk="1" fontAlgn="base" hangingPunct="1">
        <a:spcBef>
          <a:spcPct val="20000"/>
        </a:spcBef>
        <a:spcAft>
          <a:spcPct val="0"/>
        </a:spcAft>
        <a:buChar char="»"/>
        <a:defRPr sz="2000">
          <a:solidFill>
            <a:schemeClr val="tx2"/>
          </a:solidFill>
          <a:latin typeface="+mj-lt"/>
        </a:defRPr>
      </a:lvl8pPr>
      <a:lvl9pPr marL="3886200" indent="-228600" algn="l" rtl="0" eaLnBrk="1" fontAlgn="base" hangingPunct="1">
        <a:spcBef>
          <a:spcPct val="20000"/>
        </a:spcBef>
        <a:spcAft>
          <a:spcPct val="0"/>
        </a:spcAft>
        <a:buChar char="»"/>
        <a:defRPr sz="2000">
          <a:solidFill>
            <a:schemeClr val="tx2"/>
          </a:solidFill>
          <a:latin typeface="+mj-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95300" y="3200400"/>
            <a:ext cx="8153400" cy="1905000"/>
          </a:xfrm>
        </p:spPr>
        <p:txBody>
          <a:bodyPr/>
          <a:lstStyle/>
          <a:p>
            <a:r>
              <a:rPr lang="en-US" sz="2000" b="1" dirty="0" smtClean="0">
                <a:solidFill>
                  <a:srgbClr val="FFFF00"/>
                </a:solidFill>
              </a:rPr>
              <a:t>Part 2 – Cyber Exposure Program Management</a:t>
            </a:r>
          </a:p>
          <a:p>
            <a:r>
              <a:rPr lang="en-US" sz="2000" b="1" dirty="0" smtClean="0">
                <a:solidFill>
                  <a:srgbClr val="FFFF00"/>
                </a:solidFill>
              </a:rPr>
              <a:t>Module 1 – Course Introduction</a:t>
            </a:r>
          </a:p>
          <a:p>
            <a:endParaRPr lang="en-US" sz="2000" b="1" dirty="0">
              <a:solidFill>
                <a:srgbClr val="FFFF00"/>
              </a:solidFill>
            </a:endParaRPr>
          </a:p>
          <a:p>
            <a:r>
              <a:rPr lang="en-US" sz="2000" b="1" dirty="0" smtClean="0">
                <a:solidFill>
                  <a:srgbClr val="FFFF00"/>
                </a:solidFill>
              </a:rPr>
              <a:t>Narrated by Doug Nagan</a:t>
            </a:r>
            <a:endParaRPr lang="en-US" sz="2000" b="1" dirty="0">
              <a:solidFill>
                <a:srgbClr val="FFFF00"/>
              </a:solidFill>
            </a:endParaRPr>
          </a:p>
        </p:txBody>
      </p:sp>
      <p:sp>
        <p:nvSpPr>
          <p:cNvPr id="3" name="Title 2"/>
          <p:cNvSpPr>
            <a:spLocks noGrp="1"/>
          </p:cNvSpPr>
          <p:nvPr>
            <p:ph type="ctrTitle" sz="quarter"/>
          </p:nvPr>
        </p:nvSpPr>
        <p:spPr>
          <a:xfrm>
            <a:off x="114300" y="1371600"/>
            <a:ext cx="8915400" cy="792162"/>
          </a:xfrm>
        </p:spPr>
        <p:txBody>
          <a:bodyPr/>
          <a:lstStyle/>
          <a:p>
            <a:r>
              <a:rPr lang="en-US" sz="3200" dirty="0" smtClean="0"/>
              <a:t>Advanced Cyber Exposure Management</a:t>
            </a:r>
            <a:endParaRPr lang="en-US" sz="3200" dirty="0"/>
          </a:p>
        </p:txBody>
      </p:sp>
      <p:sp>
        <p:nvSpPr>
          <p:cNvPr id="4" name="TextBox 3"/>
          <p:cNvSpPr txBox="1"/>
          <p:nvPr/>
        </p:nvSpPr>
        <p:spPr>
          <a:xfrm>
            <a:off x="609600" y="6248400"/>
            <a:ext cx="7924800" cy="381000"/>
          </a:xfrm>
          <a:prstGeom prst="rect">
            <a:avLst/>
          </a:prstGeom>
          <a:noFill/>
        </p:spPr>
        <p:txBody>
          <a:bodyPr wrap="square" rtlCol="0">
            <a:spAutoFit/>
          </a:bodyPr>
          <a:lstStyle/>
          <a:p>
            <a:r>
              <a:rPr lang="en-US" b="1" dirty="0" smtClean="0">
                <a:solidFill>
                  <a:srgbClr val="FFFF00"/>
                </a:solidFill>
              </a:rPr>
              <a:t>©2016 all rights reserved – Nagan Research Group LLC</a:t>
            </a:r>
            <a:endParaRPr lang="en-US" b="1" dirty="0">
              <a:solidFill>
                <a:srgbClr val="FFFF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3"/>
    </mc:Choice>
    <mc:Fallback xmlns="">
      <p:transition spd="slow" advTm="18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solidFill>
                  <a:schemeClr val="tx2">
                    <a:lumMod val="95000"/>
                  </a:schemeClr>
                </a:solidFill>
                <a:latin typeface="+mn-lt"/>
              </a:rPr>
              <a:t>Cyber Exposures are the vulnerabilities that arise when you participate in a cyber eco-system</a:t>
            </a:r>
          </a:p>
          <a:p>
            <a:pPr lvl="1"/>
            <a:r>
              <a:rPr lang="en-US" sz="2000" b="1" dirty="0" smtClean="0">
                <a:solidFill>
                  <a:schemeClr val="tx2">
                    <a:lumMod val="95000"/>
                  </a:schemeClr>
                </a:solidFill>
                <a:latin typeface="+mn-lt"/>
              </a:rPr>
              <a:t>Cyber eco-systems are all around you</a:t>
            </a:r>
          </a:p>
          <a:p>
            <a:pPr lvl="2"/>
            <a:r>
              <a:rPr lang="en-US" sz="1800" b="1" dirty="0" smtClean="0">
                <a:solidFill>
                  <a:schemeClr val="tx2">
                    <a:lumMod val="95000"/>
                  </a:schemeClr>
                </a:solidFill>
                <a:latin typeface="+mn-lt"/>
              </a:rPr>
              <a:t>Work related</a:t>
            </a:r>
          </a:p>
          <a:p>
            <a:pPr lvl="2"/>
            <a:r>
              <a:rPr lang="en-US" sz="1800" b="1" dirty="0" smtClean="0">
                <a:solidFill>
                  <a:schemeClr val="tx2">
                    <a:lumMod val="95000"/>
                  </a:schemeClr>
                </a:solidFill>
                <a:latin typeface="+mn-lt"/>
              </a:rPr>
              <a:t>Entertainment</a:t>
            </a:r>
          </a:p>
          <a:p>
            <a:pPr lvl="2"/>
            <a:r>
              <a:rPr lang="en-US" sz="1800" b="1" dirty="0" smtClean="0">
                <a:solidFill>
                  <a:schemeClr val="tx2">
                    <a:lumMod val="95000"/>
                  </a:schemeClr>
                </a:solidFill>
                <a:latin typeface="+mn-lt"/>
              </a:rPr>
              <a:t>Social Media</a:t>
            </a:r>
          </a:p>
          <a:p>
            <a:pPr lvl="2"/>
            <a:r>
              <a:rPr lang="en-US" sz="1800" b="1" dirty="0" smtClean="0">
                <a:solidFill>
                  <a:schemeClr val="tx2">
                    <a:lumMod val="95000"/>
                  </a:schemeClr>
                </a:solidFill>
                <a:latin typeface="+mn-lt"/>
              </a:rPr>
              <a:t>Smart devices (phones, tablets, automobiles, etc.) </a:t>
            </a:r>
          </a:p>
          <a:p>
            <a:pPr lvl="1"/>
            <a:r>
              <a:rPr lang="en-US" sz="2000" b="1" dirty="0" smtClean="0">
                <a:latin typeface="+mn-lt"/>
              </a:rPr>
              <a:t>Cyber exposures are not just technical </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10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9966391"/>
      </p:ext>
    </p:extLst>
  </p:cSld>
  <p:clrMapOvr>
    <a:masterClrMapping/>
  </p:clrMapOvr>
  <mc:AlternateContent xmlns:mc="http://schemas.openxmlformats.org/markup-compatibility/2006" xmlns:p14="http://schemas.microsoft.com/office/powerpoint/2010/main">
    <mc:Choice Requires="p14">
      <p:transition spd="slow" p14:dur="2000" advTm="15615"/>
    </mc:Choice>
    <mc:Fallback xmlns="">
      <p:transition spd="slow" advTm="1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solidFill>
                  <a:schemeClr val="tx2">
                    <a:lumMod val="95000"/>
                  </a:schemeClr>
                </a:solidFill>
                <a:latin typeface="+mn-lt"/>
              </a:rPr>
              <a:t>Cyber Exposures are the vulnerabilities that arise when you participate in a cyber eco-system</a:t>
            </a:r>
          </a:p>
          <a:p>
            <a:pPr lvl="1"/>
            <a:r>
              <a:rPr lang="en-US" sz="2000" b="1" dirty="0" smtClean="0">
                <a:solidFill>
                  <a:schemeClr val="tx2">
                    <a:lumMod val="95000"/>
                  </a:schemeClr>
                </a:solidFill>
                <a:latin typeface="+mn-lt"/>
              </a:rPr>
              <a:t>Cyber eco-systems are all around you</a:t>
            </a:r>
          </a:p>
          <a:p>
            <a:pPr lvl="2"/>
            <a:r>
              <a:rPr lang="en-US" sz="1800" b="1" dirty="0" smtClean="0">
                <a:solidFill>
                  <a:schemeClr val="tx2">
                    <a:lumMod val="95000"/>
                  </a:schemeClr>
                </a:solidFill>
                <a:latin typeface="+mn-lt"/>
              </a:rPr>
              <a:t>Work related</a:t>
            </a:r>
          </a:p>
          <a:p>
            <a:pPr lvl="2"/>
            <a:r>
              <a:rPr lang="en-US" sz="1800" b="1" dirty="0" smtClean="0">
                <a:solidFill>
                  <a:schemeClr val="tx2">
                    <a:lumMod val="95000"/>
                  </a:schemeClr>
                </a:solidFill>
                <a:latin typeface="+mn-lt"/>
              </a:rPr>
              <a:t>Entertainment</a:t>
            </a:r>
          </a:p>
          <a:p>
            <a:pPr lvl="2"/>
            <a:r>
              <a:rPr lang="en-US" sz="1800" b="1" dirty="0" smtClean="0">
                <a:solidFill>
                  <a:schemeClr val="tx2">
                    <a:lumMod val="95000"/>
                  </a:schemeClr>
                </a:solidFill>
                <a:latin typeface="+mn-lt"/>
              </a:rPr>
              <a:t>Social Media</a:t>
            </a:r>
          </a:p>
          <a:p>
            <a:pPr lvl="2"/>
            <a:r>
              <a:rPr lang="en-US" sz="1800" b="1" dirty="0" smtClean="0">
                <a:solidFill>
                  <a:schemeClr val="tx2">
                    <a:lumMod val="95000"/>
                  </a:schemeClr>
                </a:solidFill>
                <a:latin typeface="+mn-lt"/>
              </a:rPr>
              <a:t>Smart devices (phones, tablets, automobiles, etc.) </a:t>
            </a:r>
          </a:p>
          <a:p>
            <a:pPr lvl="1"/>
            <a:r>
              <a:rPr lang="en-US" sz="2000" b="1" dirty="0" smtClean="0">
                <a:solidFill>
                  <a:schemeClr val="tx2">
                    <a:lumMod val="95000"/>
                  </a:schemeClr>
                </a:solidFill>
                <a:latin typeface="+mn-lt"/>
              </a:rPr>
              <a:t>Cyber exposures are not just technical </a:t>
            </a:r>
          </a:p>
          <a:p>
            <a:pPr lvl="1"/>
            <a:r>
              <a:rPr lang="en-US" sz="2000" b="1" dirty="0" smtClean="0">
                <a:latin typeface="+mn-lt"/>
              </a:rPr>
              <a:t>Cyber exposures can be identified </a:t>
            </a:r>
            <a:r>
              <a:rPr lang="en-US" sz="2000" b="1" dirty="0">
                <a:latin typeface="+mn-lt"/>
              </a:rPr>
              <a:t>and </a:t>
            </a:r>
            <a:r>
              <a:rPr lang="en-US" sz="2000" b="1" dirty="0" smtClean="0">
                <a:latin typeface="+mn-lt"/>
              </a:rPr>
              <a:t>managed</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11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9966391"/>
      </p:ext>
    </p:extLst>
  </p:cSld>
  <p:clrMapOvr>
    <a:masterClrMapping/>
  </p:clrMapOvr>
  <mc:AlternateContent xmlns:mc="http://schemas.openxmlformats.org/markup-compatibility/2006" xmlns:p14="http://schemas.microsoft.com/office/powerpoint/2010/main">
    <mc:Choice Requires="p14">
      <p:transition spd="slow" p14:dur="2000" advTm="14204"/>
    </mc:Choice>
    <mc:Fallback xmlns="">
      <p:transition spd="slow" advTm="1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Managing Cyber Exposures</a:t>
            </a:r>
            <a:endParaRPr lang="en-US" b="1"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solidFill>
                  <a:schemeClr val="tx2">
                    <a:lumMod val="95000"/>
                  </a:schemeClr>
                </a:solidFill>
                <a:latin typeface="+mn-lt"/>
              </a:rPr>
              <a:t>Cyber Exposures are the vulnerabilities that arise when you participate in a cyber eco-system</a:t>
            </a:r>
          </a:p>
          <a:p>
            <a:pPr lvl="1"/>
            <a:r>
              <a:rPr lang="en-US" sz="2000" b="1" dirty="0" smtClean="0">
                <a:solidFill>
                  <a:schemeClr val="tx2">
                    <a:lumMod val="95000"/>
                  </a:schemeClr>
                </a:solidFill>
                <a:latin typeface="+mn-lt"/>
              </a:rPr>
              <a:t>Cyber eco-systems are all around you</a:t>
            </a:r>
          </a:p>
          <a:p>
            <a:pPr lvl="2"/>
            <a:r>
              <a:rPr lang="en-US" sz="1800" b="1" dirty="0" smtClean="0">
                <a:solidFill>
                  <a:schemeClr val="tx2">
                    <a:lumMod val="95000"/>
                  </a:schemeClr>
                </a:solidFill>
                <a:latin typeface="+mn-lt"/>
              </a:rPr>
              <a:t>Work related</a:t>
            </a:r>
          </a:p>
          <a:p>
            <a:pPr lvl="2"/>
            <a:r>
              <a:rPr lang="en-US" sz="1800" b="1" dirty="0" smtClean="0">
                <a:solidFill>
                  <a:schemeClr val="tx2">
                    <a:lumMod val="95000"/>
                  </a:schemeClr>
                </a:solidFill>
                <a:latin typeface="+mn-lt"/>
              </a:rPr>
              <a:t>Entertainment</a:t>
            </a:r>
          </a:p>
          <a:p>
            <a:pPr lvl="2"/>
            <a:r>
              <a:rPr lang="en-US" sz="1800" b="1" dirty="0" smtClean="0">
                <a:solidFill>
                  <a:schemeClr val="tx2">
                    <a:lumMod val="95000"/>
                  </a:schemeClr>
                </a:solidFill>
                <a:latin typeface="+mn-lt"/>
              </a:rPr>
              <a:t>Social Media</a:t>
            </a:r>
          </a:p>
          <a:p>
            <a:pPr lvl="2"/>
            <a:r>
              <a:rPr lang="en-US" sz="1800" b="1" dirty="0" smtClean="0">
                <a:solidFill>
                  <a:schemeClr val="tx2">
                    <a:lumMod val="95000"/>
                  </a:schemeClr>
                </a:solidFill>
                <a:latin typeface="+mn-lt"/>
              </a:rPr>
              <a:t>Smart devices (phones, tablets, automobiles, etc.) </a:t>
            </a:r>
          </a:p>
          <a:p>
            <a:pPr lvl="1"/>
            <a:r>
              <a:rPr lang="en-US" sz="2000" b="1" dirty="0" smtClean="0">
                <a:solidFill>
                  <a:schemeClr val="tx2">
                    <a:lumMod val="95000"/>
                  </a:schemeClr>
                </a:solidFill>
                <a:latin typeface="+mn-lt"/>
              </a:rPr>
              <a:t>Cyber exposures are not just technical </a:t>
            </a:r>
          </a:p>
          <a:p>
            <a:pPr lvl="1"/>
            <a:r>
              <a:rPr lang="en-US" sz="2000" b="1" dirty="0" smtClean="0">
                <a:solidFill>
                  <a:schemeClr val="tx2">
                    <a:lumMod val="95000"/>
                  </a:schemeClr>
                </a:solidFill>
                <a:latin typeface="+mn-lt"/>
              </a:rPr>
              <a:t>Cyber exposures can be identified </a:t>
            </a:r>
            <a:r>
              <a:rPr lang="en-US" sz="2000" b="1" dirty="0">
                <a:solidFill>
                  <a:schemeClr val="tx2">
                    <a:lumMod val="95000"/>
                  </a:schemeClr>
                </a:solidFill>
                <a:latin typeface="+mn-lt"/>
              </a:rPr>
              <a:t>and </a:t>
            </a:r>
            <a:r>
              <a:rPr lang="en-US" sz="2000" b="1" dirty="0" smtClean="0">
                <a:solidFill>
                  <a:schemeClr val="tx2">
                    <a:lumMod val="95000"/>
                  </a:schemeClr>
                </a:solidFill>
                <a:latin typeface="+mn-lt"/>
              </a:rPr>
              <a:t>managed</a:t>
            </a:r>
          </a:p>
          <a:p>
            <a:r>
              <a:rPr lang="en-US" sz="2000" dirty="0"/>
              <a:t>You </a:t>
            </a:r>
            <a:r>
              <a:rPr lang="en-US" sz="2000" dirty="0" smtClean="0"/>
              <a:t>are beginning </a:t>
            </a:r>
            <a:r>
              <a:rPr lang="en-US" sz="2000" dirty="0"/>
              <a:t>Part </a:t>
            </a:r>
            <a:r>
              <a:rPr lang="en-US" sz="2000" dirty="0" smtClean="0"/>
              <a:t>2 </a:t>
            </a:r>
            <a:r>
              <a:rPr lang="en-US" sz="2000" dirty="0"/>
              <a:t>– </a:t>
            </a:r>
            <a:r>
              <a:rPr lang="en-US" sz="2000" dirty="0" smtClean="0"/>
              <a:t>Program Management</a:t>
            </a:r>
            <a:endParaRPr lang="en-US" sz="2000" dirty="0"/>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12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9966391"/>
      </p:ext>
    </p:extLst>
  </p:cSld>
  <p:clrMapOvr>
    <a:masterClrMapping/>
  </p:clrMapOvr>
  <mc:AlternateContent xmlns:mc="http://schemas.openxmlformats.org/markup-compatibility/2006" xmlns:p14="http://schemas.microsoft.com/office/powerpoint/2010/main">
    <mc:Choice Requires="p14">
      <p:transition spd="slow" p14:dur="2000" advTm="9012"/>
    </mc:Choice>
    <mc:Fallback xmlns="">
      <p:transition spd="slow" advTm="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Managing Cyber Exposures</a:t>
            </a:r>
            <a:endParaRPr lang="en-US" dirty="0"/>
          </a:p>
        </p:txBody>
      </p:sp>
      <p:sp>
        <p:nvSpPr>
          <p:cNvPr id="3" name="Content Placeholder 2"/>
          <p:cNvSpPr>
            <a:spLocks noGrp="1"/>
          </p:cNvSpPr>
          <p:nvPr>
            <p:ph idx="1"/>
          </p:nvPr>
        </p:nvSpPr>
        <p:spPr/>
        <p:txBody>
          <a:bodyPr/>
          <a:lstStyle/>
          <a:p>
            <a:pPr marL="457200" indent="-457200"/>
            <a:r>
              <a:rPr lang="en-US" sz="2000" b="1" dirty="0"/>
              <a:t>Why focus on cyber exposures and not on cyber threats</a:t>
            </a:r>
          </a:p>
          <a:p>
            <a:pPr marL="857250" lvl="1" indent="-457200"/>
            <a:r>
              <a:rPr lang="en-US" sz="2000" b="1" dirty="0"/>
              <a:t>Exposures are the vulnerabilities that the bad guys exploit. Remove, or lessen, your vulnerabilities and </a:t>
            </a:r>
            <a:r>
              <a:rPr lang="en-US" sz="2000" b="1" dirty="0" smtClean="0"/>
              <a:t>the bad guys </a:t>
            </a:r>
            <a:r>
              <a:rPr lang="en-US" sz="2000" b="1" dirty="0"/>
              <a:t>will go where the vulnerabilities are </a:t>
            </a:r>
            <a:r>
              <a:rPr lang="en-US" sz="2000" b="1" dirty="0" smtClean="0"/>
              <a:t>greater</a:t>
            </a:r>
            <a:endParaRPr lang="en-US" sz="2000" b="1" dirty="0"/>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4463267"/>
      </p:ext>
    </p:extLst>
  </p:cSld>
  <p:clrMapOvr>
    <a:masterClrMapping/>
  </p:clrMapOvr>
  <mc:AlternateContent xmlns:mc="http://schemas.openxmlformats.org/markup-compatibility/2006" xmlns:p14="http://schemas.microsoft.com/office/powerpoint/2010/main">
    <mc:Choice Requires="p14">
      <p:transition spd="slow" p14:dur="2000" advTm="72509"/>
    </mc:Choice>
    <mc:Fallback xmlns="">
      <p:transition spd="slow" advTm="7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Managing Cyber Exposures</a:t>
            </a:r>
            <a:endParaRPr lang="en-US" dirty="0"/>
          </a:p>
        </p:txBody>
      </p:sp>
      <p:sp>
        <p:nvSpPr>
          <p:cNvPr id="3" name="Content Placeholder 2"/>
          <p:cNvSpPr>
            <a:spLocks noGrp="1"/>
          </p:cNvSpPr>
          <p:nvPr>
            <p:ph idx="1"/>
          </p:nvPr>
        </p:nvSpPr>
        <p:spPr/>
        <p:txBody>
          <a:bodyPr/>
          <a:lstStyle/>
          <a:p>
            <a:pPr marL="457200" indent="-457200"/>
            <a:r>
              <a:rPr lang="en-US" sz="2000" b="1" dirty="0"/>
              <a:t>Why focus on cyber exposures and not on cyber threats</a:t>
            </a:r>
          </a:p>
          <a:p>
            <a:pPr marL="857250" lvl="1" indent="-457200"/>
            <a:r>
              <a:rPr lang="en-US" sz="2000" b="1" dirty="0">
                <a:solidFill>
                  <a:schemeClr val="tx2">
                    <a:lumMod val="85000"/>
                  </a:schemeClr>
                </a:solidFill>
              </a:rPr>
              <a:t>Exposures are the vulnerabilities that the bad guys exploit. Remove, or lessen, your vulnerabilities and </a:t>
            </a:r>
            <a:r>
              <a:rPr lang="en-US" sz="2000" b="1" dirty="0" smtClean="0">
                <a:solidFill>
                  <a:schemeClr val="tx2">
                    <a:lumMod val="85000"/>
                  </a:schemeClr>
                </a:solidFill>
              </a:rPr>
              <a:t>the bad guys </a:t>
            </a:r>
            <a:r>
              <a:rPr lang="en-US" sz="2000" b="1" dirty="0">
                <a:solidFill>
                  <a:schemeClr val="tx2">
                    <a:lumMod val="85000"/>
                  </a:schemeClr>
                </a:solidFill>
              </a:rPr>
              <a:t>will go where the vulnerabilities are greater</a:t>
            </a:r>
          </a:p>
          <a:p>
            <a:pPr marL="857250" lvl="1" indent="-457200"/>
            <a:r>
              <a:rPr lang="en-US" sz="2000" b="1" dirty="0" smtClean="0"/>
              <a:t>Cyber threats are continually in a state of change with new ones being created in real time. You need to address specific ones as appropriate but chasing them all is a losing proposition – you will always be playing catch up.  </a:t>
            </a:r>
          </a:p>
          <a:p>
            <a:endParaRPr lang="en-US" dirty="0"/>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1050762"/>
      </p:ext>
    </p:extLst>
  </p:cSld>
  <p:clrMapOvr>
    <a:masterClrMapping/>
  </p:clrMapOvr>
  <mc:AlternateContent xmlns:mc="http://schemas.openxmlformats.org/markup-compatibility/2006" xmlns:p14="http://schemas.microsoft.com/office/powerpoint/2010/main">
    <mc:Choice Requires="p14">
      <p:transition spd="slow" p14:dur="2000" advTm="15902"/>
    </mc:Choice>
    <mc:Fallback xmlns="">
      <p:transition spd="slow" advTm="1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4343400"/>
          </a:xfrm>
        </p:spPr>
        <p:txBody>
          <a:bodyPr/>
          <a:lstStyle/>
          <a:p>
            <a:r>
              <a:rPr lang="en-US" sz="2000" dirty="0" smtClean="0"/>
              <a:t>There are 5 content modules beyond this introduction:</a:t>
            </a:r>
          </a:p>
          <a:p>
            <a:pPr marL="857250" lvl="1" indent="-457200">
              <a:buFont typeface="+mj-lt"/>
              <a:buAutoNum type="arabicPeriod"/>
            </a:pPr>
            <a:r>
              <a:rPr lang="en-US" sz="2000" b="1" dirty="0">
                <a:latin typeface="+mn-lt"/>
              </a:rPr>
              <a:t>Measuring Cyber Exposure</a:t>
            </a:r>
          </a:p>
          <a:p>
            <a:pPr marL="857250" lvl="1" indent="-457200">
              <a:buFont typeface="+mj-lt"/>
              <a:buAutoNum type="arabicPeriod"/>
            </a:pPr>
            <a:r>
              <a:rPr lang="en-US" sz="2000" b="1" dirty="0" smtClean="0">
                <a:latin typeface="+mn-lt"/>
              </a:rPr>
              <a:t>Likelihood and Impact</a:t>
            </a:r>
          </a:p>
          <a:p>
            <a:pPr marL="857250" lvl="1" indent="-457200">
              <a:buFont typeface="+mj-lt"/>
              <a:buAutoNum type="arabicPeriod"/>
            </a:pPr>
            <a:r>
              <a:rPr lang="en-US" sz="2000" b="1" dirty="0" smtClean="0">
                <a:latin typeface="+mn-lt"/>
              </a:rPr>
              <a:t>Priorities &amp; Triage</a:t>
            </a:r>
          </a:p>
          <a:p>
            <a:pPr marL="857250" lvl="1" indent="-457200">
              <a:buFont typeface="+mj-lt"/>
              <a:buAutoNum type="arabicPeriod"/>
            </a:pPr>
            <a:r>
              <a:rPr lang="en-US" sz="2000" b="1" dirty="0">
                <a:latin typeface="+mn-lt"/>
              </a:rPr>
              <a:t>Business Continuity and Disaster </a:t>
            </a:r>
            <a:r>
              <a:rPr lang="en-US" sz="2000" b="1" dirty="0" smtClean="0">
                <a:latin typeface="+mn-lt"/>
              </a:rPr>
              <a:t>Planning</a:t>
            </a:r>
          </a:p>
          <a:p>
            <a:pPr marL="857250" lvl="1" indent="-457200">
              <a:buFont typeface="+mj-lt"/>
              <a:buAutoNum type="arabicPeriod"/>
            </a:pPr>
            <a:r>
              <a:rPr lang="en-US" sz="2000" b="1" dirty="0" smtClean="0">
                <a:latin typeface="+mn-lt"/>
              </a:rPr>
              <a:t>Managing for Success</a:t>
            </a:r>
          </a:p>
          <a:p>
            <a:pPr marL="400050" lvl="1" indent="0">
              <a:buNone/>
            </a:pPr>
            <a:r>
              <a:rPr lang="en-US" sz="2000" b="1" dirty="0" smtClean="0">
                <a:latin typeface="+mn-lt"/>
              </a:rPr>
              <a:t>There is also a final module  - The Course Summary</a:t>
            </a:r>
          </a:p>
          <a:p>
            <a:pPr marL="400050" lvl="1" indent="0">
              <a:buNone/>
            </a:pPr>
            <a:r>
              <a:rPr lang="en-US" sz="2000" b="1" dirty="0" smtClean="0">
                <a:latin typeface="+mn-lt"/>
              </a:rPr>
              <a:t>Making 7 modules in all</a:t>
            </a:r>
          </a:p>
          <a:p>
            <a:pPr marL="400050" lvl="1" indent="0">
              <a:buNone/>
            </a:pPr>
            <a:r>
              <a:rPr lang="en-US" sz="2000" b="1" dirty="0" smtClean="0">
                <a:latin typeface="+mn-lt"/>
              </a:rPr>
              <a:t>Upon completion of Module 7 you will be given directions for the exam, successful completion of which will get you a certificate of completion</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3470772"/>
      </p:ext>
    </p:extLst>
  </p:cSld>
  <p:clrMapOvr>
    <a:masterClrMapping/>
  </p:clrMapOvr>
  <mc:AlternateContent xmlns:mc="http://schemas.openxmlformats.org/markup-compatibility/2006" xmlns:p14="http://schemas.microsoft.com/office/powerpoint/2010/main">
    <mc:Choice Requires="p14">
      <p:transition spd="slow" p14:dur="2000" advTm="31654"/>
    </mc:Choice>
    <mc:Fallback xmlns="">
      <p:transition spd="slow" advTm="3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381000" y="1676400"/>
            <a:ext cx="8229600" cy="4572000"/>
          </a:xfrm>
        </p:spPr>
        <p:txBody>
          <a:bodyPr/>
          <a:lstStyle/>
          <a:p>
            <a:r>
              <a:rPr lang="en-US" sz="2000" dirty="0" smtClean="0"/>
              <a:t>Structure of Modules – Content identified by two major categories:</a:t>
            </a:r>
          </a:p>
          <a:p>
            <a:pPr marL="914400" lvl="1" indent="-457200">
              <a:buFont typeface="+mj-lt"/>
              <a:buAutoNum type="arabicPeriod"/>
            </a:pPr>
            <a:r>
              <a:rPr lang="en-US" sz="1800" b="1" dirty="0" smtClean="0">
                <a:latin typeface="+mn-lt"/>
              </a:rPr>
              <a:t>Techniques and Tools (T</a:t>
            </a:r>
            <a:r>
              <a:rPr lang="en-US" sz="1800" b="1" baseline="40000" dirty="0" smtClean="0">
                <a:latin typeface="+mn-lt"/>
              </a:rPr>
              <a:t>2</a:t>
            </a:r>
            <a:r>
              <a:rPr lang="en-US" sz="1800" b="1" dirty="0" smtClean="0">
                <a:latin typeface="+mn-lt"/>
              </a:rPr>
              <a:t>) – This designation identifies approaches for your consideration as you address the cyber exposures in the module</a:t>
            </a:r>
          </a:p>
          <a:p>
            <a:pPr marL="914400" lvl="1" indent="-457200">
              <a:buFont typeface="+mj-lt"/>
              <a:buAutoNum type="arabicPeriod"/>
            </a:pPr>
            <a:r>
              <a:rPr lang="en-US" sz="1800" b="1" dirty="0" smtClean="0">
                <a:latin typeface="+mn-lt"/>
              </a:rPr>
              <a:t>Management (M) – This designation identifies management techniques that may assist you in achieving effective cyber exposure management</a:t>
            </a:r>
          </a:p>
          <a:p>
            <a:pPr marL="514350" indent="-457200"/>
            <a:endParaRPr lang="en-US" sz="1200" dirty="0" smtClean="0"/>
          </a:p>
          <a:p>
            <a:pPr marL="57150" indent="0">
              <a:buNone/>
            </a:pPr>
            <a:r>
              <a:rPr lang="en-US" sz="1800" b="0" i="1" dirty="0" smtClean="0"/>
              <a:t>Not all items are appropriate for all organizations. You need to consider the specifics of your objectives, organization and resources to determine if they will help you </a:t>
            </a:r>
          </a:p>
          <a:p>
            <a:endParaRPr lang="en-US" sz="2000" dirty="0"/>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3090589"/>
      </p:ext>
    </p:extLst>
  </p:cSld>
  <p:clrMapOvr>
    <a:masterClrMapping/>
  </p:clrMapOvr>
  <mc:AlternateContent xmlns:mc="http://schemas.openxmlformats.org/markup-compatibility/2006" xmlns:p14="http://schemas.microsoft.com/office/powerpoint/2010/main">
    <mc:Choice Requires="p14">
      <p:transition spd="slow" p14:dur="2000" advTm="47395"/>
    </mc:Choice>
    <mc:Fallback xmlns="">
      <p:transition spd="slow" advTm="4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3733799"/>
          </a:xfrm>
        </p:spPr>
        <p:txBody>
          <a:bodyPr/>
          <a:lstStyle/>
          <a:p>
            <a:r>
              <a:rPr lang="en-US" sz="2000" dirty="0" smtClean="0"/>
              <a:t>The </a:t>
            </a:r>
            <a:r>
              <a:rPr lang="en-US" sz="2000" dirty="0"/>
              <a:t>5</a:t>
            </a:r>
            <a:r>
              <a:rPr lang="en-US" sz="2000" dirty="0" smtClean="0"/>
              <a:t> content modules are: </a:t>
            </a:r>
          </a:p>
          <a:p>
            <a:pPr marL="857250" lvl="1" indent="-457200">
              <a:buFont typeface="+mj-lt"/>
              <a:buAutoNum type="arabicPeriod"/>
            </a:pPr>
            <a:r>
              <a:rPr lang="en-US" sz="2000" b="1" dirty="0" smtClean="0">
                <a:latin typeface="+mn-lt"/>
              </a:rPr>
              <a:t>Measuring </a:t>
            </a:r>
            <a:r>
              <a:rPr lang="en-US" sz="2000" b="1" dirty="0">
                <a:latin typeface="+mn-lt"/>
              </a:rPr>
              <a:t>Cyber </a:t>
            </a:r>
            <a:r>
              <a:rPr lang="en-US" sz="2000" b="1" dirty="0" smtClean="0">
                <a:latin typeface="+mn-lt"/>
              </a:rPr>
              <a:t>Exposures</a:t>
            </a:r>
          </a:p>
          <a:p>
            <a:pPr marL="1257300" lvl="2" indent="-457200"/>
            <a:r>
              <a:rPr lang="en-US" sz="1600" b="1" dirty="0" smtClean="0">
                <a:latin typeface="+mn-lt"/>
              </a:rPr>
              <a:t>Assume completion of Identifying Cyber Exposure – or equivalent  </a:t>
            </a:r>
          </a:p>
          <a:p>
            <a:pPr marL="1257300" lvl="2" indent="-457200"/>
            <a:r>
              <a:rPr lang="en-US" sz="1600" b="1" dirty="0" smtClean="0">
                <a:latin typeface="+mn-lt"/>
              </a:rPr>
              <a:t>Focus on categories important to your organization </a:t>
            </a:r>
            <a:r>
              <a:rPr lang="en-US" sz="1600" b="1" baseline="40000" dirty="0" smtClean="0"/>
              <a:t> </a:t>
            </a:r>
          </a:p>
          <a:p>
            <a:pPr marL="1257300" lvl="2" indent="-457200"/>
            <a:r>
              <a:rPr lang="en-US" sz="1600" b="1" dirty="0" smtClean="0">
                <a:latin typeface="+mn-lt"/>
              </a:rPr>
              <a:t>Not all are technical </a:t>
            </a:r>
          </a:p>
          <a:p>
            <a:pPr marL="1257300" lvl="2" indent="-457200"/>
            <a:r>
              <a:rPr lang="en-US" sz="1600" b="1" dirty="0" smtClean="0">
                <a:latin typeface="+mn-lt"/>
              </a:rPr>
              <a:t>Why focus on cyber exposures and not on cyber threats</a:t>
            </a:r>
          </a:p>
          <a:p>
            <a:pPr marL="1257300" lvl="2" indent="-457200">
              <a:buFont typeface="+mj-lt"/>
              <a:buAutoNum type="arabicPeriod"/>
            </a:pPr>
            <a:endParaRPr lang="en-US" sz="1600" b="1" dirty="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4832961"/>
      </p:ext>
    </p:extLst>
  </p:cSld>
  <p:clrMapOvr>
    <a:masterClrMapping/>
  </p:clrMapOvr>
  <mc:AlternateContent xmlns:mc="http://schemas.openxmlformats.org/markup-compatibility/2006" xmlns:p14="http://schemas.microsoft.com/office/powerpoint/2010/main">
    <mc:Choice Requires="p14">
      <p:transition spd="slow" p14:dur="2000" advTm="31660"/>
    </mc:Choice>
    <mc:Fallback xmlns="">
      <p:transition spd="slow" advTm="3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3733799"/>
          </a:xfrm>
        </p:spPr>
        <p:txBody>
          <a:bodyPr/>
          <a:lstStyle/>
          <a:p>
            <a:r>
              <a:rPr lang="en-US" sz="2000" dirty="0" smtClean="0"/>
              <a:t>The 5 content modules are:</a:t>
            </a:r>
          </a:p>
          <a:p>
            <a:pPr marL="857250" lvl="1" indent="-457200">
              <a:buFont typeface="+mj-lt"/>
              <a:buAutoNum type="arabicPeriod"/>
            </a:pPr>
            <a:r>
              <a:rPr lang="en-US" sz="2000" b="1" dirty="0">
                <a:solidFill>
                  <a:schemeClr val="tx2">
                    <a:lumMod val="85000"/>
                  </a:schemeClr>
                </a:solidFill>
                <a:latin typeface="+mn-lt"/>
              </a:rPr>
              <a:t>Measuring Cyber Exposure</a:t>
            </a:r>
          </a:p>
          <a:p>
            <a:pPr marL="857250" lvl="1" indent="-457200">
              <a:buFont typeface="+mj-lt"/>
              <a:buAutoNum type="arabicPeriod"/>
            </a:pPr>
            <a:r>
              <a:rPr lang="en-US" sz="2000" b="1" dirty="0" smtClean="0">
                <a:latin typeface="+mn-lt"/>
              </a:rPr>
              <a:t>Likelihood and Impact</a:t>
            </a:r>
          </a:p>
          <a:p>
            <a:pPr marL="1257300" lvl="2" indent="-457200"/>
            <a:r>
              <a:rPr lang="en-US" sz="1600" b="1" dirty="0" smtClean="0">
                <a:latin typeface="+mn-lt"/>
              </a:rPr>
              <a:t>Focus on major cyber exposures – do not get lost in details or threats</a:t>
            </a:r>
          </a:p>
          <a:p>
            <a:pPr marL="1257300" lvl="2" indent="-457200"/>
            <a:r>
              <a:rPr lang="en-US" sz="1600" b="1" dirty="0" smtClean="0">
                <a:latin typeface="+mn-lt"/>
              </a:rPr>
              <a:t>Simple measures – avoid detailed measures</a:t>
            </a:r>
          </a:p>
          <a:p>
            <a:pPr marL="1257300" lvl="2" indent="-457200"/>
            <a:r>
              <a:rPr lang="en-US" sz="1600" b="1" dirty="0" smtClean="0">
                <a:latin typeface="+mn-lt"/>
              </a:rPr>
              <a:t>Communicate and build support across organization</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18</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4832961"/>
      </p:ext>
    </p:extLst>
  </p:cSld>
  <p:clrMapOvr>
    <a:masterClrMapping/>
  </p:clrMapOvr>
  <mc:AlternateContent xmlns:mc="http://schemas.openxmlformats.org/markup-compatibility/2006" xmlns:p14="http://schemas.microsoft.com/office/powerpoint/2010/main">
    <mc:Choice Requires="p14">
      <p:transition spd="slow" p14:dur="2000" advTm="29981"/>
    </mc:Choice>
    <mc:Fallback xmlns="">
      <p:transition spd="slow" advTm="2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3733799"/>
          </a:xfrm>
        </p:spPr>
        <p:txBody>
          <a:bodyPr/>
          <a:lstStyle/>
          <a:p>
            <a:r>
              <a:rPr lang="en-US" sz="2000" dirty="0" smtClean="0"/>
              <a:t>The 5 content modules are:</a:t>
            </a:r>
          </a:p>
          <a:p>
            <a:pPr marL="857250" lvl="1" indent="-457200">
              <a:buFont typeface="+mj-lt"/>
              <a:buAutoNum type="arabicPeriod"/>
            </a:pPr>
            <a:r>
              <a:rPr lang="en-US" sz="2000" b="1" dirty="0">
                <a:solidFill>
                  <a:schemeClr val="tx2">
                    <a:lumMod val="85000"/>
                  </a:schemeClr>
                </a:solidFill>
                <a:latin typeface="+mn-lt"/>
              </a:rPr>
              <a:t>Measuring Cyber Exposure</a:t>
            </a:r>
          </a:p>
          <a:p>
            <a:pPr marL="857250" lvl="1" indent="-457200">
              <a:buFont typeface="+mj-lt"/>
              <a:buAutoNum type="arabicPeriod"/>
            </a:pPr>
            <a:r>
              <a:rPr lang="en-US" sz="2000" b="1" dirty="0" smtClean="0">
                <a:solidFill>
                  <a:schemeClr val="tx2">
                    <a:lumMod val="85000"/>
                  </a:schemeClr>
                </a:solidFill>
                <a:latin typeface="+mn-lt"/>
              </a:rPr>
              <a:t>Likelihood and Impact</a:t>
            </a:r>
          </a:p>
          <a:p>
            <a:pPr marL="857250" lvl="1" indent="-457200">
              <a:buFont typeface="+mj-lt"/>
              <a:buAutoNum type="arabicPeriod"/>
            </a:pPr>
            <a:r>
              <a:rPr lang="en-US" sz="2000" b="1" dirty="0" smtClean="0">
                <a:latin typeface="+mn-lt"/>
              </a:rPr>
              <a:t>Priorities &amp; Triage</a:t>
            </a:r>
          </a:p>
          <a:p>
            <a:pPr marL="1257300" lvl="2" indent="-457200"/>
            <a:r>
              <a:rPr lang="en-US" sz="1600" b="1" dirty="0" smtClean="0">
                <a:latin typeface="+mn-lt"/>
              </a:rPr>
              <a:t>Everyone has limited resources – so do you!</a:t>
            </a:r>
          </a:p>
          <a:p>
            <a:pPr marL="1257300" lvl="2" indent="-457200"/>
            <a:r>
              <a:rPr lang="en-US" sz="1600" b="1" dirty="0" smtClean="0">
                <a:latin typeface="+mn-lt"/>
              </a:rPr>
              <a:t>Cannot solve every problem</a:t>
            </a:r>
          </a:p>
          <a:p>
            <a:pPr marL="1257300" lvl="2" indent="-457200"/>
            <a:r>
              <a:rPr lang="en-US" sz="1600" b="1" dirty="0" smtClean="0">
                <a:latin typeface="+mn-lt"/>
              </a:rPr>
              <a:t>Focus on what is important</a:t>
            </a:r>
          </a:p>
          <a:p>
            <a:pPr marL="1257300" lvl="2" indent="-457200"/>
            <a:r>
              <a:rPr lang="en-US" sz="1600" b="1" dirty="0" smtClean="0">
                <a:latin typeface="+mn-lt"/>
              </a:rPr>
              <a:t>Build alliances</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19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6412371"/>
      </p:ext>
    </p:extLst>
  </p:cSld>
  <p:clrMapOvr>
    <a:masterClrMapping/>
  </p:clrMapOvr>
  <mc:AlternateContent xmlns:mc="http://schemas.openxmlformats.org/markup-compatibility/2006" xmlns:p14="http://schemas.microsoft.com/office/powerpoint/2010/main">
    <mc:Choice Requires="p14">
      <p:transition spd="slow" p14:dur="2000" advTm="19446"/>
    </mc:Choice>
    <mc:Fallback xmlns="">
      <p:transition spd="slow" advTm="1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Course Objective</a:t>
            </a:r>
            <a:endParaRPr lang="en-US" dirty="0"/>
          </a:p>
        </p:txBody>
      </p:sp>
      <p:sp>
        <p:nvSpPr>
          <p:cNvPr id="3" name="Content Placeholder 2"/>
          <p:cNvSpPr>
            <a:spLocks noGrp="1"/>
          </p:cNvSpPr>
          <p:nvPr>
            <p:ph idx="1"/>
          </p:nvPr>
        </p:nvSpPr>
        <p:spPr>
          <a:xfrm>
            <a:off x="457200" y="2743199"/>
            <a:ext cx="8229600" cy="1447801"/>
          </a:xfrm>
        </p:spPr>
        <p:txBody>
          <a:bodyPr/>
          <a:lstStyle/>
          <a:p>
            <a:pPr marL="0" indent="0" algn="ctr">
              <a:buNone/>
            </a:pPr>
            <a:r>
              <a:rPr lang="en-US" dirty="0" smtClean="0"/>
              <a:t>To provide you with an approach to help you manage your cyber exposures </a:t>
            </a:r>
          </a:p>
          <a:p>
            <a:pPr marL="0" indent="0" algn="ctr">
              <a:buNone/>
            </a:pPr>
            <a:r>
              <a:rPr lang="en-US" dirty="0" smtClean="0"/>
              <a:t>Now and in the future</a:t>
            </a:r>
            <a:endParaRPr lang="en-US" dirty="0"/>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7359119"/>
      </p:ext>
    </p:extLst>
  </p:cSld>
  <p:clrMapOvr>
    <a:masterClrMapping/>
  </p:clrMapOvr>
  <mc:AlternateContent xmlns:mc="http://schemas.openxmlformats.org/markup-compatibility/2006" xmlns:p14="http://schemas.microsoft.com/office/powerpoint/2010/main">
    <mc:Choice Requires="p14">
      <p:transition spd="slow" p14:dur="2000" advTm="18337"/>
    </mc:Choice>
    <mc:Fallback xmlns="">
      <p:transition spd="slow" advTm="1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3733799"/>
          </a:xfrm>
        </p:spPr>
        <p:txBody>
          <a:bodyPr/>
          <a:lstStyle/>
          <a:p>
            <a:r>
              <a:rPr lang="en-US" sz="2000" dirty="0" smtClean="0"/>
              <a:t>The 5 content modules are:</a:t>
            </a:r>
          </a:p>
          <a:p>
            <a:pPr marL="857250" lvl="1" indent="-457200">
              <a:buFont typeface="+mj-lt"/>
              <a:buAutoNum type="arabicPeriod"/>
            </a:pPr>
            <a:r>
              <a:rPr lang="en-US" sz="2000" b="1" dirty="0">
                <a:solidFill>
                  <a:schemeClr val="tx2">
                    <a:lumMod val="85000"/>
                  </a:schemeClr>
                </a:solidFill>
                <a:latin typeface="+mn-lt"/>
              </a:rPr>
              <a:t>Measuring Cyber Exposure</a:t>
            </a:r>
          </a:p>
          <a:p>
            <a:pPr marL="857250" lvl="1" indent="-457200">
              <a:buFont typeface="+mj-lt"/>
              <a:buAutoNum type="arabicPeriod"/>
            </a:pPr>
            <a:r>
              <a:rPr lang="en-US" sz="2000" b="1" dirty="0" smtClean="0">
                <a:solidFill>
                  <a:schemeClr val="tx2">
                    <a:lumMod val="85000"/>
                  </a:schemeClr>
                </a:solidFill>
                <a:latin typeface="+mn-lt"/>
              </a:rPr>
              <a:t>Likelihood and Impact</a:t>
            </a:r>
          </a:p>
          <a:p>
            <a:pPr marL="857250" lvl="1" indent="-457200">
              <a:buFont typeface="+mj-lt"/>
              <a:buAutoNum type="arabicPeriod"/>
            </a:pPr>
            <a:r>
              <a:rPr lang="en-US" sz="2000" b="1" dirty="0" smtClean="0">
                <a:solidFill>
                  <a:schemeClr val="tx2">
                    <a:lumMod val="85000"/>
                  </a:schemeClr>
                </a:solidFill>
                <a:latin typeface="+mn-lt"/>
              </a:rPr>
              <a:t>Priorities &amp; Triage</a:t>
            </a:r>
          </a:p>
          <a:p>
            <a:pPr marL="857250" lvl="1" indent="-457200">
              <a:buFont typeface="+mj-lt"/>
              <a:buAutoNum type="arabicPeriod"/>
            </a:pPr>
            <a:r>
              <a:rPr lang="en-US" sz="2000" b="1" dirty="0">
                <a:latin typeface="+mn-lt"/>
              </a:rPr>
              <a:t>Business Continuity and Disaster </a:t>
            </a:r>
            <a:r>
              <a:rPr lang="en-US" sz="2000" b="1" dirty="0" smtClean="0">
                <a:latin typeface="+mn-lt"/>
              </a:rPr>
              <a:t>Planning</a:t>
            </a:r>
          </a:p>
          <a:p>
            <a:pPr marL="1257300" lvl="2" indent="-457200">
              <a:buFont typeface="+mj-lt"/>
              <a:buAutoNum type="arabicPeriod"/>
            </a:pPr>
            <a:r>
              <a:rPr lang="en-US" sz="1600" b="1" dirty="0" smtClean="0">
                <a:latin typeface="+mn-lt"/>
              </a:rPr>
              <a:t>Work with existing organizations structure, if none start one</a:t>
            </a:r>
          </a:p>
          <a:p>
            <a:pPr marL="1257300" lvl="2" indent="-457200">
              <a:buFont typeface="+mj-lt"/>
              <a:buAutoNum type="arabicPeriod"/>
            </a:pPr>
            <a:r>
              <a:rPr lang="en-US" sz="1600" b="1" dirty="0" smtClean="0">
                <a:latin typeface="+mn-lt"/>
              </a:rPr>
              <a:t>Assume bad things will happen</a:t>
            </a:r>
          </a:p>
          <a:p>
            <a:pPr marL="1257300" lvl="2" indent="-457200">
              <a:buFont typeface="+mj-lt"/>
              <a:buAutoNum type="arabicPeriod"/>
            </a:pPr>
            <a:r>
              <a:rPr lang="en-US" sz="1600" b="1" dirty="0" smtClean="0">
                <a:latin typeface="+mn-lt"/>
              </a:rPr>
              <a:t>Gain organizational awareness and support</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6412371"/>
      </p:ext>
    </p:extLst>
  </p:cSld>
  <p:clrMapOvr>
    <a:masterClrMapping/>
  </p:clrMapOvr>
  <mc:AlternateContent xmlns:mc="http://schemas.openxmlformats.org/markup-compatibility/2006" xmlns:p14="http://schemas.microsoft.com/office/powerpoint/2010/main">
    <mc:Choice Requires="p14">
      <p:transition spd="slow" p14:dur="2000" advTm="40700"/>
    </mc:Choice>
    <mc:Fallback xmlns="">
      <p:transition spd="slow" advTm="4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4343400"/>
          </a:xfrm>
        </p:spPr>
        <p:txBody>
          <a:bodyPr/>
          <a:lstStyle/>
          <a:p>
            <a:r>
              <a:rPr lang="en-US" sz="2000" dirty="0" smtClean="0"/>
              <a:t>The 5 content modules are:</a:t>
            </a:r>
          </a:p>
          <a:p>
            <a:pPr marL="857250" lvl="1" indent="-457200">
              <a:buFont typeface="+mj-lt"/>
              <a:buAutoNum type="arabicPeriod"/>
            </a:pPr>
            <a:r>
              <a:rPr lang="en-US" sz="2000" b="1" dirty="0">
                <a:solidFill>
                  <a:schemeClr val="tx2">
                    <a:lumMod val="85000"/>
                  </a:schemeClr>
                </a:solidFill>
                <a:latin typeface="+mn-lt"/>
              </a:rPr>
              <a:t>Measuring Cyber Exposure</a:t>
            </a:r>
          </a:p>
          <a:p>
            <a:pPr marL="857250" lvl="1" indent="-457200">
              <a:buFont typeface="+mj-lt"/>
              <a:buAutoNum type="arabicPeriod"/>
            </a:pPr>
            <a:r>
              <a:rPr lang="en-US" sz="2000" b="1" dirty="0" smtClean="0">
                <a:solidFill>
                  <a:schemeClr val="tx2">
                    <a:lumMod val="85000"/>
                  </a:schemeClr>
                </a:solidFill>
                <a:latin typeface="+mn-lt"/>
              </a:rPr>
              <a:t>Likelihood and Impact</a:t>
            </a:r>
          </a:p>
          <a:p>
            <a:pPr marL="857250" lvl="1" indent="-457200">
              <a:buFont typeface="+mj-lt"/>
              <a:buAutoNum type="arabicPeriod"/>
            </a:pPr>
            <a:r>
              <a:rPr lang="en-US" sz="2000" b="1" dirty="0" smtClean="0">
                <a:solidFill>
                  <a:schemeClr val="tx2">
                    <a:lumMod val="85000"/>
                  </a:schemeClr>
                </a:solidFill>
                <a:latin typeface="+mn-lt"/>
              </a:rPr>
              <a:t>Priorities &amp; Triage</a:t>
            </a:r>
          </a:p>
          <a:p>
            <a:pPr marL="857250" lvl="1" indent="-457200">
              <a:buFont typeface="+mj-lt"/>
              <a:buAutoNum type="arabicPeriod"/>
            </a:pPr>
            <a:r>
              <a:rPr lang="en-US" sz="2000" b="1" dirty="0">
                <a:solidFill>
                  <a:schemeClr val="tx2">
                    <a:lumMod val="85000"/>
                  </a:schemeClr>
                </a:solidFill>
                <a:latin typeface="+mn-lt"/>
              </a:rPr>
              <a:t>Business Continuity and Disaster </a:t>
            </a:r>
            <a:r>
              <a:rPr lang="en-US" sz="2000" b="1" dirty="0" smtClean="0">
                <a:solidFill>
                  <a:schemeClr val="tx2">
                    <a:lumMod val="85000"/>
                  </a:schemeClr>
                </a:solidFill>
                <a:latin typeface="+mn-lt"/>
              </a:rPr>
              <a:t>Planning</a:t>
            </a:r>
          </a:p>
          <a:p>
            <a:pPr marL="857250" lvl="1" indent="-457200">
              <a:buFont typeface="+mj-lt"/>
              <a:buAutoNum type="arabicPeriod"/>
            </a:pPr>
            <a:r>
              <a:rPr lang="en-US" sz="2000" b="1" dirty="0" smtClean="0">
                <a:latin typeface="+mn-lt"/>
              </a:rPr>
              <a:t>Managing for Success</a:t>
            </a:r>
          </a:p>
          <a:p>
            <a:pPr marL="1257300" lvl="2" indent="-457200">
              <a:buFont typeface="+mj-lt"/>
              <a:buAutoNum type="arabicPeriod"/>
            </a:pPr>
            <a:r>
              <a:rPr lang="en-US" sz="1600" b="1" dirty="0" smtClean="0">
                <a:latin typeface="+mn-lt"/>
              </a:rPr>
              <a:t>Have clear attainable objectives</a:t>
            </a:r>
          </a:p>
          <a:p>
            <a:pPr marL="1257300" lvl="2" indent="-457200">
              <a:buFont typeface="+mj-lt"/>
              <a:buAutoNum type="arabicPeriod"/>
            </a:pPr>
            <a:r>
              <a:rPr lang="en-US" sz="1600" b="1" dirty="0" smtClean="0">
                <a:latin typeface="+mn-lt"/>
              </a:rPr>
              <a:t>Understand your organizations culture, appetite for risk and constraints</a:t>
            </a:r>
          </a:p>
          <a:p>
            <a:pPr marL="1257300" lvl="2" indent="-457200">
              <a:buFont typeface="+mj-lt"/>
              <a:buAutoNum type="arabicPeriod"/>
            </a:pPr>
            <a:r>
              <a:rPr lang="en-US" sz="1600" b="1" dirty="0" smtClean="0">
                <a:latin typeface="+mn-lt"/>
              </a:rPr>
              <a:t>Communicate and build Support</a:t>
            </a:r>
          </a:p>
          <a:p>
            <a:pPr marL="1257300" lvl="2" indent="-457200">
              <a:buFont typeface="+mj-lt"/>
              <a:buAutoNum type="arabicPeriod"/>
            </a:pPr>
            <a:r>
              <a:rPr lang="en-US" sz="1600" b="1" dirty="0" smtClean="0">
                <a:latin typeface="+mn-lt"/>
              </a:rPr>
              <a:t>Standards are useful but not sufficient</a:t>
            </a:r>
          </a:p>
          <a:p>
            <a:pPr marL="1257300" lvl="2" indent="-457200">
              <a:buFont typeface="+mj-lt"/>
              <a:buAutoNum type="arabicPeriod"/>
            </a:pPr>
            <a:r>
              <a:rPr lang="en-US" sz="1600" b="1" dirty="0" smtClean="0">
                <a:latin typeface="+mn-lt"/>
              </a:rPr>
              <a:t>Compliance is not equal to security</a:t>
            </a:r>
          </a:p>
          <a:p>
            <a:pPr marL="1257300" lvl="2" indent="-457200">
              <a:buFont typeface="+mj-lt"/>
              <a:buAutoNum type="arabicPeriod"/>
            </a:pPr>
            <a:r>
              <a:rPr lang="en-US" sz="1600" b="1" dirty="0" smtClean="0">
                <a:latin typeface="+mn-lt"/>
              </a:rPr>
              <a:t>Remember change is a given</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6412371"/>
      </p:ext>
    </p:extLst>
  </p:cSld>
  <p:clrMapOvr>
    <a:masterClrMapping/>
  </p:clrMapOvr>
  <mc:AlternateContent xmlns:mc="http://schemas.openxmlformats.org/markup-compatibility/2006" xmlns:p14="http://schemas.microsoft.com/office/powerpoint/2010/main">
    <mc:Choice Requires="p14">
      <p:transition spd="slow" p14:dur="2000" advTm="42662"/>
    </mc:Choice>
    <mc:Fallback xmlns="">
      <p:transition spd="slow" advTm="4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228600" y="1905000"/>
            <a:ext cx="8610600" cy="3733799"/>
          </a:xfrm>
        </p:spPr>
        <p:txBody>
          <a:bodyPr/>
          <a:lstStyle/>
          <a:p>
            <a:r>
              <a:rPr lang="en-US" sz="2000" dirty="0" smtClean="0"/>
              <a:t>The 5 content modules are not the end:</a:t>
            </a:r>
          </a:p>
          <a:p>
            <a:pPr marL="857250" lvl="1" indent="-457200">
              <a:buFont typeface="+mj-lt"/>
              <a:buAutoNum type="arabicPeriod"/>
            </a:pPr>
            <a:r>
              <a:rPr lang="en-US" sz="2000" b="1" dirty="0">
                <a:solidFill>
                  <a:schemeClr val="tx2">
                    <a:lumMod val="85000"/>
                  </a:schemeClr>
                </a:solidFill>
                <a:latin typeface="+mn-lt"/>
              </a:rPr>
              <a:t>Measuring Cyber Exposure</a:t>
            </a:r>
          </a:p>
          <a:p>
            <a:pPr marL="857250" lvl="1" indent="-457200">
              <a:buFont typeface="+mj-lt"/>
              <a:buAutoNum type="arabicPeriod"/>
            </a:pPr>
            <a:r>
              <a:rPr lang="en-US" sz="2000" b="1" dirty="0" smtClean="0">
                <a:solidFill>
                  <a:schemeClr val="tx2">
                    <a:lumMod val="85000"/>
                  </a:schemeClr>
                </a:solidFill>
                <a:latin typeface="+mn-lt"/>
              </a:rPr>
              <a:t>Likelihood and Impact</a:t>
            </a:r>
          </a:p>
          <a:p>
            <a:pPr marL="857250" lvl="1" indent="-457200">
              <a:buFont typeface="+mj-lt"/>
              <a:buAutoNum type="arabicPeriod"/>
            </a:pPr>
            <a:r>
              <a:rPr lang="en-US" sz="2000" b="1" dirty="0" smtClean="0">
                <a:solidFill>
                  <a:schemeClr val="tx2">
                    <a:lumMod val="85000"/>
                  </a:schemeClr>
                </a:solidFill>
                <a:latin typeface="+mn-lt"/>
              </a:rPr>
              <a:t>Priorities &amp; Triage</a:t>
            </a:r>
          </a:p>
          <a:p>
            <a:pPr marL="857250" lvl="1" indent="-457200">
              <a:buFont typeface="+mj-lt"/>
              <a:buAutoNum type="arabicPeriod"/>
            </a:pPr>
            <a:r>
              <a:rPr lang="en-US" sz="2000" b="1" dirty="0">
                <a:solidFill>
                  <a:schemeClr val="tx2">
                    <a:lumMod val="85000"/>
                  </a:schemeClr>
                </a:solidFill>
                <a:latin typeface="+mn-lt"/>
              </a:rPr>
              <a:t>Business Continuity and Disaster </a:t>
            </a:r>
            <a:r>
              <a:rPr lang="en-US" sz="2000" b="1" dirty="0" smtClean="0">
                <a:solidFill>
                  <a:schemeClr val="tx2">
                    <a:lumMod val="85000"/>
                  </a:schemeClr>
                </a:solidFill>
                <a:latin typeface="+mn-lt"/>
              </a:rPr>
              <a:t>Planning</a:t>
            </a:r>
          </a:p>
          <a:p>
            <a:pPr marL="857250" lvl="1" indent="-457200">
              <a:buFont typeface="+mj-lt"/>
              <a:buAutoNum type="arabicPeriod"/>
            </a:pPr>
            <a:r>
              <a:rPr lang="en-US" sz="2000" b="1" dirty="0" smtClean="0">
                <a:solidFill>
                  <a:schemeClr val="tx2">
                    <a:lumMod val="85000"/>
                  </a:schemeClr>
                </a:solidFill>
                <a:latin typeface="+mn-lt"/>
              </a:rPr>
              <a:t>Managing for Success</a:t>
            </a:r>
          </a:p>
          <a:p>
            <a:pPr marL="400050" lvl="1" indent="0">
              <a:buNone/>
            </a:pPr>
            <a:r>
              <a:rPr lang="en-US" sz="2000" b="1" dirty="0" smtClean="0">
                <a:latin typeface="+mn-lt"/>
              </a:rPr>
              <a:t>Final module  - The Course Summary</a:t>
            </a:r>
          </a:p>
          <a:p>
            <a:pPr marL="1085850" lvl="2" indent="-285750"/>
            <a:r>
              <a:rPr lang="en-US" sz="2000" b="1" dirty="0" smtClean="0">
                <a:latin typeface="+mn-lt"/>
              </a:rPr>
              <a:t>A recap of the issues covered and the knowledge imparted</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7932721"/>
      </p:ext>
    </p:extLst>
  </p:cSld>
  <p:clrMapOvr>
    <a:masterClrMapping/>
  </p:clrMapOvr>
  <mc:AlternateContent xmlns:mc="http://schemas.openxmlformats.org/markup-compatibility/2006" xmlns:p14="http://schemas.microsoft.com/office/powerpoint/2010/main">
    <mc:Choice Requires="p14">
      <p:transition spd="slow" p14:dur="2000" advTm="16590"/>
    </mc:Choice>
    <mc:Fallback xmlns="">
      <p:transition spd="slow" advTm="1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Overview</a:t>
            </a:r>
            <a:endParaRPr lang="en-US" b="1" dirty="0"/>
          </a:p>
        </p:txBody>
      </p:sp>
      <p:sp>
        <p:nvSpPr>
          <p:cNvPr id="3" name="Content Placeholder 2"/>
          <p:cNvSpPr>
            <a:spLocks noGrp="1"/>
          </p:cNvSpPr>
          <p:nvPr>
            <p:ph idx="1"/>
          </p:nvPr>
        </p:nvSpPr>
        <p:spPr>
          <a:xfrm>
            <a:off x="304800" y="1371601"/>
            <a:ext cx="8610600" cy="4953000"/>
          </a:xfrm>
        </p:spPr>
        <p:txBody>
          <a:bodyPr/>
          <a:lstStyle/>
          <a:p>
            <a:r>
              <a:rPr lang="en-US" sz="2400" dirty="0" smtClean="0"/>
              <a:t>Keep in mind:</a:t>
            </a:r>
            <a:endParaRPr lang="en-US" sz="2400" dirty="0"/>
          </a:p>
          <a:p>
            <a:pPr lvl="1"/>
            <a:r>
              <a:rPr lang="en-US" sz="2000" b="1" dirty="0"/>
              <a:t>Every cyber eco-system is unique</a:t>
            </a:r>
          </a:p>
          <a:p>
            <a:pPr lvl="2"/>
            <a:r>
              <a:rPr lang="en-US" sz="2000" b="1" dirty="0"/>
              <a:t>Practices, policies and culture</a:t>
            </a:r>
          </a:p>
          <a:p>
            <a:pPr lvl="2"/>
            <a:r>
              <a:rPr lang="en-US" sz="2000" b="1" dirty="0"/>
              <a:t>Operating and regulatory environments</a:t>
            </a:r>
          </a:p>
          <a:p>
            <a:pPr lvl="2"/>
            <a:r>
              <a:rPr lang="en-US" sz="2000" b="1" dirty="0"/>
              <a:t>Hardware and software configurations</a:t>
            </a:r>
          </a:p>
          <a:p>
            <a:pPr lvl="1"/>
            <a:r>
              <a:rPr lang="en-US" sz="2000" b="1" dirty="0"/>
              <a:t>No situation is static – Change is continuous</a:t>
            </a:r>
          </a:p>
          <a:p>
            <a:pPr lvl="2"/>
            <a:r>
              <a:rPr lang="en-US" sz="2000" b="1" dirty="0"/>
              <a:t>New practices, technologies, threats</a:t>
            </a:r>
          </a:p>
          <a:p>
            <a:pPr lvl="1"/>
            <a:r>
              <a:rPr lang="en-US" sz="2000" b="1" dirty="0"/>
              <a:t>Threats continually evolve so learning how to address  DNS attacks is necessary but of little use in a ‘Business email compromise’. You need a cyber exposure strategy that adapts to the changes that </a:t>
            </a:r>
            <a:r>
              <a:rPr lang="en-US" sz="2000" b="1" dirty="0" smtClean="0"/>
              <a:t>will occur</a:t>
            </a:r>
            <a:r>
              <a:rPr lang="en-US" sz="2000" b="1" dirty="0"/>
              <a:t>. </a:t>
            </a:r>
            <a:endParaRPr lang="en-US" sz="2000" b="1" dirty="0" smtClean="0"/>
          </a:p>
          <a:p>
            <a:pPr lvl="1"/>
            <a:r>
              <a:rPr lang="en-US" sz="2000" b="1" dirty="0" smtClean="0"/>
              <a:t>Compliance does not equal Security</a:t>
            </a:r>
            <a:endParaRPr lang="en-US" sz="2000" b="1" dirty="0"/>
          </a:p>
          <a:p>
            <a:pPr lvl="1"/>
            <a:r>
              <a:rPr lang="en-US" sz="2000" b="1" dirty="0"/>
              <a:t>There is no one size fits all solution!</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3814602"/>
      </p:ext>
    </p:extLst>
  </p:cSld>
  <p:clrMapOvr>
    <a:masterClrMapping/>
  </p:clrMapOvr>
  <mc:AlternateContent xmlns:mc="http://schemas.openxmlformats.org/markup-compatibility/2006" xmlns:p14="http://schemas.microsoft.com/office/powerpoint/2010/main">
    <mc:Choice Requires="p14">
      <p:transition spd="slow" p14:dur="2000" advTm="55006"/>
    </mc:Choice>
    <mc:Fallback xmlns="">
      <p:transition spd="slow" advTm="5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Course </a:t>
            </a:r>
            <a:r>
              <a:rPr lang="en-US" b="1" dirty="0" smtClean="0"/>
              <a:t>Overview</a:t>
            </a:r>
            <a:endParaRPr lang="en-US" b="1" dirty="0"/>
          </a:p>
        </p:txBody>
      </p:sp>
      <p:sp>
        <p:nvSpPr>
          <p:cNvPr id="3" name="Content Placeholder 2"/>
          <p:cNvSpPr>
            <a:spLocks noGrp="1"/>
          </p:cNvSpPr>
          <p:nvPr>
            <p:ph idx="1"/>
          </p:nvPr>
        </p:nvSpPr>
        <p:spPr/>
        <p:txBody>
          <a:bodyPr/>
          <a:lstStyle/>
          <a:p>
            <a:r>
              <a:rPr lang="en-US" sz="2000" dirty="0" smtClean="0"/>
              <a:t>Cyber </a:t>
            </a:r>
            <a:r>
              <a:rPr lang="en-US" sz="2000" dirty="0"/>
              <a:t>exposures are global and know no boundaries </a:t>
            </a:r>
            <a:r>
              <a:rPr lang="en-US" sz="2000" dirty="0" smtClean="0"/>
              <a:t>but the </a:t>
            </a:r>
            <a:r>
              <a:rPr lang="en-US" sz="2000" dirty="0"/>
              <a:t>steps to identify and address these exposures are similar no matter where you operate. </a:t>
            </a:r>
            <a:r>
              <a:rPr lang="en-US" sz="2000" dirty="0" smtClean="0"/>
              <a:t>Remember the three </a:t>
            </a:r>
            <a:r>
              <a:rPr lang="en-US" sz="2000" dirty="0"/>
              <a:t>caveats: </a:t>
            </a:r>
          </a:p>
          <a:p>
            <a:pPr lvl="1">
              <a:buFont typeface="+mj-lt"/>
              <a:buAutoNum type="arabicPeriod"/>
            </a:pPr>
            <a:r>
              <a:rPr lang="en-US" sz="1800" b="1" dirty="0">
                <a:latin typeface="+mn-lt"/>
              </a:rPr>
              <a:t>Each country has its own governance and legal systems that must be worked within. For that reason we use generalized terms that you need to translate into the ones appropriate to your situation. For example we use the phrase ‘legal advisor’ to identify experts in </a:t>
            </a:r>
            <a:r>
              <a:rPr lang="en-US" sz="1800" b="1" dirty="0" smtClean="0">
                <a:latin typeface="+mn-lt"/>
              </a:rPr>
              <a:t>your geographic specific regulatory </a:t>
            </a:r>
            <a:r>
              <a:rPr lang="en-US" sz="1800" b="1" dirty="0">
                <a:latin typeface="+mn-lt"/>
              </a:rPr>
              <a:t>and legal </a:t>
            </a:r>
            <a:r>
              <a:rPr lang="en-US" sz="1800" b="1" dirty="0" smtClean="0">
                <a:latin typeface="+mn-lt"/>
              </a:rPr>
              <a:t>matters.  </a:t>
            </a:r>
            <a:endParaRPr lang="en-US" sz="1800" b="1" dirty="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652303"/>
      </p:ext>
    </p:extLst>
  </p:cSld>
  <p:clrMapOvr>
    <a:masterClrMapping/>
  </p:clrMapOvr>
  <mc:AlternateContent xmlns:mc="http://schemas.openxmlformats.org/markup-compatibility/2006" xmlns:p14="http://schemas.microsoft.com/office/powerpoint/2010/main">
    <mc:Choice Requires="p14">
      <p:transition spd="slow" p14:dur="2000" advTm="35795"/>
    </mc:Choice>
    <mc:Fallback xmlns="">
      <p:transition spd="slow" advTm="3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Course </a:t>
            </a:r>
            <a:r>
              <a:rPr lang="en-US" b="1" dirty="0" smtClean="0"/>
              <a:t>Overview</a:t>
            </a:r>
            <a:endParaRPr lang="en-US" b="1" dirty="0"/>
          </a:p>
        </p:txBody>
      </p:sp>
      <p:sp>
        <p:nvSpPr>
          <p:cNvPr id="3" name="Content Placeholder 2"/>
          <p:cNvSpPr>
            <a:spLocks noGrp="1"/>
          </p:cNvSpPr>
          <p:nvPr>
            <p:ph idx="1"/>
          </p:nvPr>
        </p:nvSpPr>
        <p:spPr/>
        <p:txBody>
          <a:bodyPr/>
          <a:lstStyle/>
          <a:p>
            <a:r>
              <a:rPr lang="en-US" sz="2000" dirty="0" smtClean="0"/>
              <a:t>Cyber </a:t>
            </a:r>
            <a:r>
              <a:rPr lang="en-US" sz="2000" dirty="0"/>
              <a:t>exposures are global and know no boundaries </a:t>
            </a:r>
            <a:r>
              <a:rPr lang="en-US" sz="2000" dirty="0" smtClean="0"/>
              <a:t>but the </a:t>
            </a:r>
            <a:r>
              <a:rPr lang="en-US" sz="2000" dirty="0"/>
              <a:t>steps to identify and address these exposures are similar no matter where you operate. </a:t>
            </a:r>
            <a:r>
              <a:rPr lang="en-US" sz="2000" dirty="0" smtClean="0"/>
              <a:t>Remember the three </a:t>
            </a:r>
            <a:r>
              <a:rPr lang="en-US" sz="2000" dirty="0"/>
              <a:t>caveats: </a:t>
            </a:r>
          </a:p>
          <a:p>
            <a:pPr lvl="1">
              <a:buFont typeface="+mj-lt"/>
              <a:buAutoNum type="arabicPeriod"/>
            </a:pPr>
            <a:r>
              <a:rPr lang="en-US" sz="1800" b="1" dirty="0">
                <a:solidFill>
                  <a:schemeClr val="tx2">
                    <a:lumMod val="95000"/>
                  </a:schemeClr>
                </a:solidFill>
                <a:latin typeface="+mn-lt"/>
              </a:rPr>
              <a:t>Each country has its own governance and legal systems that must be worked within. For that reason we use generalized terms that you need to translate into the ones appropriate to your situation. For example we use the phrase ‘legal advisor’ to identify experts in </a:t>
            </a:r>
            <a:r>
              <a:rPr lang="en-US" sz="1800" b="1" dirty="0" smtClean="0">
                <a:solidFill>
                  <a:schemeClr val="tx2">
                    <a:lumMod val="95000"/>
                  </a:schemeClr>
                </a:solidFill>
                <a:latin typeface="+mn-lt"/>
              </a:rPr>
              <a:t>your geographic specific regulatory </a:t>
            </a:r>
            <a:r>
              <a:rPr lang="en-US" sz="1800" b="1" dirty="0">
                <a:solidFill>
                  <a:schemeClr val="tx2">
                    <a:lumMod val="95000"/>
                  </a:schemeClr>
                </a:solidFill>
                <a:latin typeface="+mn-lt"/>
              </a:rPr>
              <a:t>and legal </a:t>
            </a:r>
            <a:r>
              <a:rPr lang="en-US" sz="1800" b="1" dirty="0" smtClean="0">
                <a:solidFill>
                  <a:schemeClr val="tx2">
                    <a:lumMod val="95000"/>
                  </a:schemeClr>
                </a:solidFill>
                <a:latin typeface="+mn-lt"/>
              </a:rPr>
              <a:t>matters.  </a:t>
            </a:r>
            <a:endParaRPr lang="en-US" sz="1800" b="1" dirty="0">
              <a:solidFill>
                <a:schemeClr val="tx2">
                  <a:lumMod val="95000"/>
                </a:schemeClr>
              </a:solidFill>
              <a:latin typeface="+mn-lt"/>
            </a:endParaRPr>
          </a:p>
          <a:p>
            <a:pPr lvl="1">
              <a:buFont typeface="+mj-lt"/>
              <a:buAutoNum type="arabicPeriod"/>
            </a:pPr>
            <a:r>
              <a:rPr lang="en-US" sz="1800" b="1" dirty="0">
                <a:latin typeface="+mn-lt"/>
              </a:rPr>
              <a:t>Your organization </a:t>
            </a:r>
            <a:r>
              <a:rPr lang="en-US" sz="1800" b="1" dirty="0" smtClean="0">
                <a:latin typeface="+mn-lt"/>
              </a:rPr>
              <a:t>has </a:t>
            </a:r>
            <a:r>
              <a:rPr lang="en-US" sz="1800" b="1" dirty="0">
                <a:latin typeface="+mn-lt"/>
              </a:rPr>
              <a:t>its own culture and way of operating so you need to take the information we </a:t>
            </a:r>
            <a:r>
              <a:rPr lang="en-US" sz="1800" b="1" dirty="0" smtClean="0">
                <a:latin typeface="+mn-lt"/>
              </a:rPr>
              <a:t>present </a:t>
            </a:r>
            <a:r>
              <a:rPr lang="en-US" sz="1800" b="1" dirty="0">
                <a:latin typeface="+mn-lt"/>
              </a:rPr>
              <a:t>and modify it appropriately to work in your environment</a:t>
            </a:r>
            <a:r>
              <a:rPr lang="en-US" sz="1800" b="1" dirty="0" smtClean="0">
                <a:latin typeface="+mn-lt"/>
              </a:rPr>
              <a:t>. </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5089738"/>
      </p:ext>
    </p:extLst>
  </p:cSld>
  <p:clrMapOvr>
    <a:masterClrMapping/>
  </p:clrMapOvr>
  <mc:AlternateContent xmlns:mc="http://schemas.openxmlformats.org/markup-compatibility/2006" xmlns:p14="http://schemas.microsoft.com/office/powerpoint/2010/main">
    <mc:Choice Requires="p14">
      <p:transition spd="slow" p14:dur="2000" advTm="25373"/>
    </mc:Choice>
    <mc:Fallback xmlns="">
      <p:transition spd="slow" advTm="2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Course </a:t>
            </a:r>
            <a:r>
              <a:rPr lang="en-US" b="1" dirty="0" smtClean="0"/>
              <a:t>Overview</a:t>
            </a:r>
            <a:endParaRPr lang="en-US" b="1" dirty="0"/>
          </a:p>
        </p:txBody>
      </p:sp>
      <p:sp>
        <p:nvSpPr>
          <p:cNvPr id="3" name="Content Placeholder 2"/>
          <p:cNvSpPr>
            <a:spLocks noGrp="1"/>
          </p:cNvSpPr>
          <p:nvPr>
            <p:ph idx="1"/>
          </p:nvPr>
        </p:nvSpPr>
        <p:spPr/>
        <p:txBody>
          <a:bodyPr/>
          <a:lstStyle/>
          <a:p>
            <a:r>
              <a:rPr lang="en-US" sz="2000" dirty="0" smtClean="0"/>
              <a:t>Cyber </a:t>
            </a:r>
            <a:r>
              <a:rPr lang="en-US" sz="2000" dirty="0"/>
              <a:t>exposures are global and know no boundaries </a:t>
            </a:r>
            <a:r>
              <a:rPr lang="en-US" sz="2000" dirty="0" smtClean="0"/>
              <a:t>but the </a:t>
            </a:r>
            <a:r>
              <a:rPr lang="en-US" sz="2000" dirty="0"/>
              <a:t>steps to identify and address these exposures are similar no matter where you operate. </a:t>
            </a:r>
            <a:r>
              <a:rPr lang="en-US" sz="2000" dirty="0" smtClean="0"/>
              <a:t>Remember the three </a:t>
            </a:r>
            <a:r>
              <a:rPr lang="en-US" sz="2000" dirty="0"/>
              <a:t>caveats: </a:t>
            </a:r>
          </a:p>
          <a:p>
            <a:pPr lvl="1">
              <a:buFont typeface="+mj-lt"/>
              <a:buAutoNum type="arabicPeriod"/>
            </a:pPr>
            <a:r>
              <a:rPr lang="en-US" sz="1800" b="1" dirty="0">
                <a:solidFill>
                  <a:schemeClr val="tx2">
                    <a:lumMod val="95000"/>
                  </a:schemeClr>
                </a:solidFill>
                <a:latin typeface="+mn-lt"/>
              </a:rPr>
              <a:t>Each country has its own governance and legal systems that must be worked within. For that reason we use generalized terms that you need to translate into the ones appropriate to your situation. For example we use the phrase ‘legal advisor’ to identify experts in </a:t>
            </a:r>
            <a:r>
              <a:rPr lang="en-US" sz="1800" b="1" dirty="0" smtClean="0">
                <a:solidFill>
                  <a:schemeClr val="tx2">
                    <a:lumMod val="95000"/>
                  </a:schemeClr>
                </a:solidFill>
                <a:latin typeface="+mn-lt"/>
              </a:rPr>
              <a:t>your geographic specific regulatory </a:t>
            </a:r>
            <a:r>
              <a:rPr lang="en-US" sz="1800" b="1" dirty="0">
                <a:solidFill>
                  <a:schemeClr val="tx2">
                    <a:lumMod val="95000"/>
                  </a:schemeClr>
                </a:solidFill>
                <a:latin typeface="+mn-lt"/>
              </a:rPr>
              <a:t>and legal </a:t>
            </a:r>
            <a:r>
              <a:rPr lang="en-US" sz="1800" b="1" dirty="0" smtClean="0">
                <a:solidFill>
                  <a:schemeClr val="tx2">
                    <a:lumMod val="95000"/>
                  </a:schemeClr>
                </a:solidFill>
                <a:latin typeface="+mn-lt"/>
              </a:rPr>
              <a:t>matters.  </a:t>
            </a:r>
            <a:endParaRPr lang="en-US" sz="1800" b="1" dirty="0">
              <a:solidFill>
                <a:schemeClr val="tx2">
                  <a:lumMod val="95000"/>
                </a:schemeClr>
              </a:solidFill>
              <a:latin typeface="+mn-lt"/>
            </a:endParaRPr>
          </a:p>
          <a:p>
            <a:pPr lvl="1">
              <a:buFont typeface="+mj-lt"/>
              <a:buAutoNum type="arabicPeriod"/>
            </a:pPr>
            <a:r>
              <a:rPr lang="en-US" sz="1800" b="1" dirty="0">
                <a:solidFill>
                  <a:schemeClr val="tx2">
                    <a:lumMod val="95000"/>
                  </a:schemeClr>
                </a:solidFill>
                <a:latin typeface="+mn-lt"/>
              </a:rPr>
              <a:t>Your organization </a:t>
            </a:r>
            <a:r>
              <a:rPr lang="en-US" sz="1800" b="1" dirty="0" smtClean="0">
                <a:solidFill>
                  <a:schemeClr val="tx2">
                    <a:lumMod val="95000"/>
                  </a:schemeClr>
                </a:solidFill>
                <a:latin typeface="+mn-lt"/>
              </a:rPr>
              <a:t>has </a:t>
            </a:r>
            <a:r>
              <a:rPr lang="en-US" sz="1800" b="1" dirty="0">
                <a:solidFill>
                  <a:schemeClr val="tx2">
                    <a:lumMod val="95000"/>
                  </a:schemeClr>
                </a:solidFill>
                <a:latin typeface="+mn-lt"/>
              </a:rPr>
              <a:t>its own culture and way of operating so you need to take the information we </a:t>
            </a:r>
            <a:r>
              <a:rPr lang="en-US" sz="1800" b="1" dirty="0" smtClean="0">
                <a:solidFill>
                  <a:schemeClr val="tx2">
                    <a:lumMod val="95000"/>
                  </a:schemeClr>
                </a:solidFill>
                <a:latin typeface="+mn-lt"/>
              </a:rPr>
              <a:t>presented </a:t>
            </a:r>
            <a:r>
              <a:rPr lang="en-US" sz="1800" b="1" dirty="0">
                <a:solidFill>
                  <a:schemeClr val="tx2">
                    <a:lumMod val="95000"/>
                  </a:schemeClr>
                </a:solidFill>
                <a:latin typeface="+mn-lt"/>
              </a:rPr>
              <a:t>and modify it appropriately to work in your environment</a:t>
            </a:r>
            <a:r>
              <a:rPr lang="en-US" sz="1800" b="1" dirty="0" smtClean="0">
                <a:solidFill>
                  <a:schemeClr val="tx2">
                    <a:lumMod val="95000"/>
                  </a:schemeClr>
                </a:solidFill>
                <a:latin typeface="+mn-lt"/>
              </a:rPr>
              <a:t>. </a:t>
            </a:r>
          </a:p>
          <a:p>
            <a:pPr lvl="1">
              <a:buFont typeface="+mj-lt"/>
              <a:buAutoNum type="arabicPeriod"/>
            </a:pPr>
            <a:r>
              <a:rPr lang="en-US" sz="1800" b="1" dirty="0" smtClean="0">
                <a:latin typeface="+mn-lt"/>
              </a:rPr>
              <a:t>Be ready to embrace change - it will occur</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p:txBody>
          <a:bodyPr/>
          <a:lstStyle/>
          <a:p>
            <a:fld id="{A3A3A2B2-81C2-41B1-A5D8-0645C0870372}" type="slidenum">
              <a:rPr lang="en-US" smtClean="0"/>
              <a:pPr/>
              <a:t>26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5089738"/>
      </p:ext>
    </p:extLst>
  </p:cSld>
  <p:clrMapOvr>
    <a:masterClrMapping/>
  </p:clrMapOvr>
  <mc:AlternateContent xmlns:mc="http://schemas.openxmlformats.org/markup-compatibility/2006" xmlns:p14="http://schemas.microsoft.com/office/powerpoint/2010/main">
    <mc:Choice Requires="p14">
      <p:transition spd="slow" p14:dur="2000" advTm="14531"/>
    </mc:Choice>
    <mc:Fallback xmlns="">
      <p:transition spd="slow" advTm="1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Module 1 of 7</a:t>
            </a:r>
            <a:endParaRPr lang="en-US" dirty="0"/>
          </a:p>
        </p:txBody>
      </p:sp>
      <p:sp>
        <p:nvSpPr>
          <p:cNvPr id="3" name="Content Placeholder 2"/>
          <p:cNvSpPr>
            <a:spLocks noGrp="1"/>
          </p:cNvSpPr>
          <p:nvPr>
            <p:ph idx="1"/>
          </p:nvPr>
        </p:nvSpPr>
        <p:spPr>
          <a:xfrm>
            <a:off x="304800" y="1600200"/>
            <a:ext cx="8610600" cy="4724400"/>
          </a:xfrm>
        </p:spPr>
        <p:txBody>
          <a:bodyPr/>
          <a:lstStyle/>
          <a:p>
            <a:r>
              <a:rPr lang="en-US" dirty="0" smtClean="0"/>
              <a:t>Congratulations! You have completed Module 1 of </a:t>
            </a:r>
          </a:p>
          <a:p>
            <a:pPr marL="400050" lvl="1" indent="0">
              <a:buNone/>
            </a:pPr>
            <a:r>
              <a:rPr lang="en-US" b="1" dirty="0" smtClean="0"/>
              <a:t>‘Advanced Cyber Exposure Management -</a:t>
            </a:r>
          </a:p>
          <a:p>
            <a:pPr marL="400050" lvl="1" indent="0">
              <a:buNone/>
            </a:pPr>
            <a:r>
              <a:rPr lang="en-US" b="1" dirty="0" smtClean="0"/>
              <a:t>Part 2 – Program Management</a:t>
            </a:r>
          </a:p>
          <a:p>
            <a:pPr marL="400050" lvl="1" indent="0">
              <a:buNone/>
            </a:pPr>
            <a:r>
              <a:rPr lang="en-US" b="1" dirty="0" smtClean="0"/>
              <a:t>Module 1 –  Introduction</a:t>
            </a:r>
          </a:p>
          <a:p>
            <a:r>
              <a:rPr lang="en-US" dirty="0" smtClean="0"/>
              <a:t>Next Step:</a:t>
            </a:r>
          </a:p>
          <a:p>
            <a:pPr marL="0" indent="0">
              <a:buNone/>
            </a:pPr>
            <a:r>
              <a:rPr lang="en-US" sz="2400" dirty="0" smtClean="0"/>
              <a:t>   </a:t>
            </a:r>
            <a:r>
              <a:rPr lang="en-US" dirty="0" smtClean="0">
                <a:latin typeface="+mj-lt"/>
              </a:rPr>
              <a:t>Continue to Module 2</a:t>
            </a:r>
          </a:p>
          <a:p>
            <a:pPr marL="0" indent="0">
              <a:buNone/>
            </a:pPr>
            <a:r>
              <a:rPr lang="en-US" dirty="0" smtClean="0">
                <a:latin typeface="+mj-lt"/>
              </a:rPr>
              <a:t>   ‘Measuring Cyber Exposures’</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27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4429859"/>
      </p:ext>
    </p:extLst>
  </p:cSld>
  <p:clrMapOvr>
    <a:masterClrMapping/>
  </p:clrMapOvr>
  <mc:AlternateContent xmlns:mc="http://schemas.openxmlformats.org/markup-compatibility/2006" xmlns:p14="http://schemas.microsoft.com/office/powerpoint/2010/main">
    <mc:Choice Requires="p14">
      <p:transition spd="slow" p14:dur="2000" advTm="25152"/>
    </mc:Choice>
    <mc:Fallback xmlns="">
      <p:transition spd="slow" advTm="2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latin typeface="+mn-lt"/>
              </a:rPr>
              <a:t>Just by participating</a:t>
            </a:r>
          </a:p>
          <a:p>
            <a:pPr lvl="2"/>
            <a:endParaRPr lang="en-US" sz="1600" b="1" dirty="0" smtClean="0">
              <a:latin typeface="+mn-lt"/>
            </a:endParaRPr>
          </a:p>
          <a:p>
            <a:pPr lvl="2"/>
            <a:endParaRPr lang="en-US" sz="1600" b="1" dirty="0" smtClean="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3392307"/>
      </p:ext>
    </p:extLst>
  </p:cSld>
  <p:clrMapOvr>
    <a:masterClrMapping/>
  </p:clrMapOvr>
  <mc:AlternateContent xmlns:mc="http://schemas.openxmlformats.org/markup-compatibility/2006" xmlns:p14="http://schemas.microsoft.com/office/powerpoint/2010/main">
    <mc:Choice Requires="p14">
      <p:transition spd="slow" p14:dur="2000" advTm="19006"/>
    </mc:Choice>
    <mc:Fallback xmlns="">
      <p:transition spd="slow" advTm="1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solidFill>
                  <a:schemeClr val="tx2">
                    <a:lumMod val="85000"/>
                  </a:schemeClr>
                </a:solidFill>
                <a:latin typeface="+mn-lt"/>
              </a:rPr>
              <a:t>Just by participating</a:t>
            </a:r>
          </a:p>
          <a:p>
            <a:pPr lvl="2"/>
            <a:r>
              <a:rPr lang="en-US" sz="1600" b="1" dirty="0" smtClean="0">
                <a:latin typeface="+mn-lt"/>
              </a:rPr>
              <a:t>Many are behavior driven</a:t>
            </a:r>
          </a:p>
          <a:p>
            <a:pPr lvl="2"/>
            <a:endParaRPr lang="en-US" sz="1600" b="1" dirty="0" smtClean="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5689406"/>
      </p:ext>
    </p:extLst>
  </p:cSld>
  <p:clrMapOvr>
    <a:masterClrMapping/>
  </p:clrMapOvr>
  <mc:AlternateContent xmlns:mc="http://schemas.openxmlformats.org/markup-compatibility/2006" xmlns:p14="http://schemas.microsoft.com/office/powerpoint/2010/main">
    <mc:Choice Requires="p14">
      <p:transition spd="slow" p14:dur="2000" advTm="22250"/>
    </mc:Choice>
    <mc:Fallback xmlns="">
      <p:transition spd="slow" advTm="2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solidFill>
                  <a:schemeClr val="tx2">
                    <a:lumMod val="85000"/>
                  </a:schemeClr>
                </a:solidFill>
                <a:latin typeface="+mn-lt"/>
              </a:rPr>
              <a:t>Just by participating</a:t>
            </a:r>
          </a:p>
          <a:p>
            <a:pPr lvl="2"/>
            <a:r>
              <a:rPr lang="en-US" sz="1600" b="1" dirty="0" smtClean="0">
                <a:solidFill>
                  <a:schemeClr val="tx2">
                    <a:lumMod val="85000"/>
                  </a:schemeClr>
                </a:solidFill>
                <a:latin typeface="+mn-lt"/>
              </a:rPr>
              <a:t>Many are behavior driven</a:t>
            </a:r>
          </a:p>
          <a:p>
            <a:pPr lvl="2"/>
            <a:r>
              <a:rPr lang="en-US" sz="1600" b="1" dirty="0" smtClean="0">
                <a:latin typeface="+mn-lt"/>
              </a:rPr>
              <a:t>Your information is a target as well as your operating processes and smart systems</a:t>
            </a:r>
          </a:p>
          <a:p>
            <a:pPr lvl="2"/>
            <a:endParaRPr lang="en-US" sz="1600" b="1" dirty="0" smtClean="0">
              <a:latin typeface="+mn-lt"/>
            </a:endParaRPr>
          </a:p>
          <a:p>
            <a:pPr lvl="2"/>
            <a:endParaRPr lang="en-US" sz="1600" b="1" dirty="0" smtClean="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5689406"/>
      </p:ext>
    </p:extLst>
  </p:cSld>
  <p:clrMapOvr>
    <a:masterClrMapping/>
  </p:clrMapOvr>
  <mc:AlternateContent xmlns:mc="http://schemas.openxmlformats.org/markup-compatibility/2006" xmlns:p14="http://schemas.microsoft.com/office/powerpoint/2010/main">
    <mc:Choice Requires="p14">
      <p:transition spd="slow" p14:dur="2000" advTm="25119"/>
    </mc:Choice>
    <mc:Fallback xmlns="">
      <p:transition spd="slow" advTm="2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solidFill>
                  <a:schemeClr val="tx2">
                    <a:lumMod val="85000"/>
                  </a:schemeClr>
                </a:solidFill>
                <a:latin typeface="+mn-lt"/>
              </a:rPr>
              <a:t>Just by participating</a:t>
            </a:r>
          </a:p>
          <a:p>
            <a:pPr lvl="2"/>
            <a:r>
              <a:rPr lang="en-US" sz="1600" b="1" dirty="0" smtClean="0">
                <a:solidFill>
                  <a:schemeClr val="tx2">
                    <a:lumMod val="85000"/>
                  </a:schemeClr>
                </a:solidFill>
                <a:latin typeface="+mn-lt"/>
              </a:rPr>
              <a:t>Many are behavior driven</a:t>
            </a:r>
          </a:p>
          <a:p>
            <a:pPr lvl="2"/>
            <a:r>
              <a:rPr lang="en-US" sz="1600" b="1" dirty="0" smtClean="0">
                <a:solidFill>
                  <a:schemeClr val="tx2">
                    <a:lumMod val="85000"/>
                  </a:schemeClr>
                </a:solidFill>
                <a:latin typeface="+mn-lt"/>
              </a:rPr>
              <a:t>Your information is a target as well as your operating processes </a:t>
            </a:r>
          </a:p>
          <a:p>
            <a:pPr lvl="2"/>
            <a:r>
              <a:rPr lang="en-US" sz="1600" b="1" dirty="0" smtClean="0">
                <a:latin typeface="+mn-lt"/>
              </a:rPr>
              <a:t>Privacy is a sometimes thing</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5689406"/>
      </p:ext>
    </p:extLst>
  </p:cSld>
  <p:clrMapOvr>
    <a:masterClrMapping/>
  </p:clrMapOvr>
  <mc:AlternateContent xmlns:mc="http://schemas.openxmlformats.org/markup-compatibility/2006" xmlns:p14="http://schemas.microsoft.com/office/powerpoint/2010/main">
    <mc:Choice Requires="p14">
      <p:transition spd="slow" p14:dur="2000" advTm="23418"/>
    </mc:Choice>
    <mc:Fallback xmlns="">
      <p:transition spd="slow" advTm="2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solidFill>
                  <a:schemeClr val="tx2">
                    <a:lumMod val="85000"/>
                  </a:schemeClr>
                </a:solidFill>
                <a:latin typeface="+mn-lt"/>
              </a:rPr>
              <a:t>Just by participating</a:t>
            </a:r>
          </a:p>
          <a:p>
            <a:pPr lvl="2"/>
            <a:r>
              <a:rPr lang="en-US" sz="1600" b="1" dirty="0" smtClean="0">
                <a:solidFill>
                  <a:schemeClr val="tx2">
                    <a:lumMod val="85000"/>
                  </a:schemeClr>
                </a:solidFill>
                <a:latin typeface="+mn-lt"/>
              </a:rPr>
              <a:t>Many are behavior driven</a:t>
            </a:r>
          </a:p>
          <a:p>
            <a:pPr lvl="2"/>
            <a:r>
              <a:rPr lang="en-US" sz="1600" b="1" dirty="0" smtClean="0">
                <a:solidFill>
                  <a:schemeClr val="tx2">
                    <a:lumMod val="85000"/>
                  </a:schemeClr>
                </a:solidFill>
                <a:latin typeface="+mn-lt"/>
              </a:rPr>
              <a:t>Your information is a target as well as your operating processes </a:t>
            </a:r>
          </a:p>
          <a:p>
            <a:pPr lvl="2"/>
            <a:r>
              <a:rPr lang="en-US" sz="1600" b="1" dirty="0" smtClean="0">
                <a:solidFill>
                  <a:schemeClr val="tx2">
                    <a:lumMod val="85000"/>
                  </a:schemeClr>
                </a:solidFill>
                <a:latin typeface="+mn-lt"/>
              </a:rPr>
              <a:t>Privacy is a sometimes thing</a:t>
            </a:r>
          </a:p>
          <a:p>
            <a:pPr lvl="2"/>
            <a:r>
              <a:rPr lang="en-US" sz="1600" b="1" dirty="0" smtClean="0">
                <a:latin typeface="+mn-lt"/>
              </a:rPr>
              <a:t>Cyber exposures (your vulnerabilities) are the things the bad guys look for and exploit</a:t>
            </a:r>
          </a:p>
          <a:p>
            <a:pPr lvl="2"/>
            <a:endParaRPr lang="en-US" sz="1600" b="1" dirty="0" smtClean="0">
              <a:latin typeface="+mn-lt"/>
            </a:endParaRPr>
          </a:p>
          <a:p>
            <a:pPr lvl="2"/>
            <a:endParaRPr lang="en-US" sz="1600" b="1" dirty="0" smtClean="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5689406"/>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spd="slow" advTm="1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latin typeface="+mn-lt"/>
              </a:rPr>
              <a:t>Cyber Exposures are the vulnerabilities that arise when you participate in a cyber eco-system</a:t>
            </a:r>
          </a:p>
          <a:p>
            <a:pPr lvl="2"/>
            <a:r>
              <a:rPr lang="en-US" sz="1600" b="1" dirty="0" smtClean="0">
                <a:solidFill>
                  <a:schemeClr val="tx2">
                    <a:lumMod val="85000"/>
                  </a:schemeClr>
                </a:solidFill>
                <a:latin typeface="+mn-lt"/>
              </a:rPr>
              <a:t>Just by participating</a:t>
            </a:r>
          </a:p>
          <a:p>
            <a:pPr lvl="2"/>
            <a:r>
              <a:rPr lang="en-US" sz="1600" b="1" dirty="0" smtClean="0">
                <a:solidFill>
                  <a:schemeClr val="tx2">
                    <a:lumMod val="85000"/>
                  </a:schemeClr>
                </a:solidFill>
                <a:latin typeface="+mn-lt"/>
              </a:rPr>
              <a:t>Many are behavior driven</a:t>
            </a:r>
          </a:p>
          <a:p>
            <a:pPr lvl="2"/>
            <a:r>
              <a:rPr lang="en-US" sz="1600" b="1" dirty="0" smtClean="0">
                <a:solidFill>
                  <a:schemeClr val="tx2">
                    <a:lumMod val="85000"/>
                  </a:schemeClr>
                </a:solidFill>
                <a:latin typeface="+mn-lt"/>
              </a:rPr>
              <a:t>Your information is a target as well as your operating processes </a:t>
            </a:r>
          </a:p>
          <a:p>
            <a:pPr lvl="2"/>
            <a:r>
              <a:rPr lang="en-US" sz="1600" b="1" dirty="0" smtClean="0">
                <a:solidFill>
                  <a:schemeClr val="tx2">
                    <a:lumMod val="85000"/>
                  </a:schemeClr>
                </a:solidFill>
                <a:latin typeface="+mn-lt"/>
              </a:rPr>
              <a:t>Privacy is a sometimes thing</a:t>
            </a:r>
          </a:p>
          <a:p>
            <a:pPr lvl="2"/>
            <a:r>
              <a:rPr lang="en-US" sz="1600" b="1" dirty="0" smtClean="0">
                <a:solidFill>
                  <a:schemeClr val="tx2">
                    <a:lumMod val="85000"/>
                  </a:schemeClr>
                </a:solidFill>
                <a:latin typeface="+mn-lt"/>
              </a:rPr>
              <a:t>Cyber exposures (your vulnerabilities) are the things the bad guys look for and exploit</a:t>
            </a:r>
          </a:p>
          <a:p>
            <a:pPr lvl="2"/>
            <a:r>
              <a:rPr lang="en-US" sz="1600" b="1" dirty="0" smtClean="0">
                <a:latin typeface="+mn-lt"/>
              </a:rPr>
              <a:t>Specific threats, such as ‘ransom ware’, are not our focus rather the vulnerabilities they exploit.  Address and mitigate your vulnerabilities and you go a long way in addressing the threats. </a:t>
            </a:r>
          </a:p>
          <a:p>
            <a:pPr lvl="2"/>
            <a:endParaRPr lang="en-US" sz="1600" b="1" dirty="0" smtClean="0">
              <a:latin typeface="+mn-lt"/>
            </a:endParaRPr>
          </a:p>
          <a:p>
            <a:pPr lvl="2"/>
            <a:endParaRPr lang="en-US" sz="1600" b="1" dirty="0" smtClean="0">
              <a:latin typeface="+mn-lt"/>
            </a:endParaRP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8</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5689406"/>
      </p:ext>
    </p:extLst>
  </p:cSld>
  <p:clrMapOvr>
    <a:masterClrMapping/>
  </p:clrMapOvr>
  <mc:AlternateContent xmlns:mc="http://schemas.openxmlformats.org/markup-compatibility/2006" xmlns:p14="http://schemas.microsoft.com/office/powerpoint/2010/main">
    <mc:Choice Requires="p14">
      <p:transition spd="slow" p14:dur="2000" advTm="30025"/>
    </mc:Choice>
    <mc:Fallback xmlns="">
      <p:transition spd="slow" advTm="3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Cyber Exposures</a:t>
            </a:r>
            <a:endParaRPr lang="en-US" dirty="0"/>
          </a:p>
        </p:txBody>
      </p:sp>
      <p:sp>
        <p:nvSpPr>
          <p:cNvPr id="3" name="Content Placeholder 2"/>
          <p:cNvSpPr>
            <a:spLocks noGrp="1"/>
          </p:cNvSpPr>
          <p:nvPr>
            <p:ph idx="1"/>
          </p:nvPr>
        </p:nvSpPr>
        <p:spPr>
          <a:xfrm>
            <a:off x="474406" y="1447800"/>
            <a:ext cx="8229600" cy="4648200"/>
          </a:xfrm>
        </p:spPr>
        <p:txBody>
          <a:bodyPr/>
          <a:lstStyle/>
          <a:p>
            <a:pPr>
              <a:spcAft>
                <a:spcPts val="1200"/>
              </a:spcAft>
            </a:pPr>
            <a:r>
              <a:rPr lang="en-US" sz="2000" dirty="0" smtClean="0"/>
              <a:t>Starting Points</a:t>
            </a:r>
          </a:p>
          <a:p>
            <a:pPr lvl="1"/>
            <a:r>
              <a:rPr lang="en-US" sz="2000" b="1" dirty="0" smtClean="0">
                <a:solidFill>
                  <a:schemeClr val="tx2">
                    <a:lumMod val="95000"/>
                  </a:schemeClr>
                </a:solidFill>
                <a:latin typeface="+mn-lt"/>
              </a:rPr>
              <a:t>Cyber Exposures are the vulnerabilities that arise when you participate in a cyber eco-system</a:t>
            </a:r>
          </a:p>
          <a:p>
            <a:pPr lvl="1"/>
            <a:r>
              <a:rPr lang="en-US" sz="2000" b="1" dirty="0" smtClean="0">
                <a:latin typeface="+mn-lt"/>
              </a:rPr>
              <a:t>Cyber eco-systems are all around you</a:t>
            </a:r>
          </a:p>
          <a:p>
            <a:pPr lvl="2"/>
            <a:r>
              <a:rPr lang="en-US" sz="1800" b="1" dirty="0" smtClean="0">
                <a:latin typeface="+mn-lt"/>
              </a:rPr>
              <a:t>Work related</a:t>
            </a:r>
          </a:p>
          <a:p>
            <a:pPr lvl="2"/>
            <a:r>
              <a:rPr lang="en-US" sz="1800" b="1" dirty="0" smtClean="0">
                <a:latin typeface="+mn-lt"/>
              </a:rPr>
              <a:t>Entertainment</a:t>
            </a:r>
          </a:p>
          <a:p>
            <a:pPr lvl="2"/>
            <a:r>
              <a:rPr lang="en-US" sz="1800" b="1" dirty="0" smtClean="0">
                <a:latin typeface="+mn-lt"/>
              </a:rPr>
              <a:t>Social Media</a:t>
            </a:r>
          </a:p>
          <a:p>
            <a:pPr lvl="2"/>
            <a:r>
              <a:rPr lang="en-US" sz="1800" b="1" dirty="0" smtClean="0">
                <a:latin typeface="+mn-lt"/>
              </a:rPr>
              <a:t>Smart devices (phones, tablets, automobiles, and the like) </a:t>
            </a:r>
          </a:p>
        </p:txBody>
      </p:sp>
      <p:sp>
        <p:nvSpPr>
          <p:cNvPr id="4" name="Footer Placeholder 3"/>
          <p:cNvSpPr>
            <a:spLocks noGrp="1"/>
          </p:cNvSpPr>
          <p:nvPr>
            <p:ph type="ftr" sz="quarter" idx="11"/>
          </p:nvPr>
        </p:nvSpPr>
        <p:spPr/>
        <p:txBody>
          <a:bodyPr/>
          <a:lstStyle/>
          <a:p>
            <a:r>
              <a:rPr lang="en-US" dirty="0" smtClean="0"/>
              <a:t>© 2016 all rights reserved Nagan Research Group LLC</a:t>
            </a:r>
            <a:endParaRPr lang="en-US" dirty="0"/>
          </a:p>
        </p:txBody>
      </p:sp>
      <p:sp>
        <p:nvSpPr>
          <p:cNvPr id="5" name="Slide Number Placeholder 4"/>
          <p:cNvSpPr>
            <a:spLocks noGrp="1"/>
          </p:cNvSpPr>
          <p:nvPr>
            <p:ph type="sldNum" sz="quarter" idx="12"/>
          </p:nvPr>
        </p:nvSpPr>
        <p:spPr>
          <a:xfrm>
            <a:off x="6553200" y="6400800"/>
            <a:ext cx="1752600" cy="320675"/>
          </a:xfrm>
        </p:spPr>
        <p:txBody>
          <a:bodyPr/>
          <a:lstStyle/>
          <a:p>
            <a:fld id="{A3A3A2B2-81C2-41B1-A5D8-0645C0870372}" type="slidenum">
              <a:rPr lang="en-US" smtClean="0"/>
              <a:pPr/>
              <a:t>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9966391"/>
      </p:ext>
    </p:extLst>
  </p:cSld>
  <p:clrMapOvr>
    <a:masterClrMapping/>
  </p:clrMapOvr>
  <mc:AlternateContent xmlns:mc="http://schemas.openxmlformats.org/markup-compatibility/2006" xmlns:p14="http://schemas.microsoft.com/office/powerpoint/2010/main">
    <mc:Choice Requires="p14">
      <p:transition spd="slow" p14:dur="2000" advTm="24849"/>
    </mc:Choice>
    <mc:Fallback xmlns="">
      <p:transition spd="slow" advTm="2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ue Theme">
  <a:themeElements>
    <a:clrScheme name="sample 3">
      <a:dk1>
        <a:srgbClr val="0066CC"/>
      </a:dk1>
      <a:lt1>
        <a:srgbClr val="B1E2FB"/>
      </a:lt1>
      <a:dk2>
        <a:srgbClr val="003399"/>
      </a:dk2>
      <a:lt2>
        <a:srgbClr val="FFFFFF"/>
      </a:lt2>
      <a:accent1>
        <a:srgbClr val="FDC529"/>
      </a:accent1>
      <a:accent2>
        <a:srgbClr val="52C828"/>
      </a:accent2>
      <a:accent3>
        <a:srgbClr val="AAADCA"/>
      </a:accent3>
      <a:accent4>
        <a:srgbClr val="97C1D6"/>
      </a:accent4>
      <a:accent5>
        <a:srgbClr val="FEDFAC"/>
      </a:accent5>
      <a:accent6>
        <a:srgbClr val="49B523"/>
      </a:accent6>
      <a:hlink>
        <a:srgbClr val="72A7F6"/>
      </a:hlink>
      <a:folHlink>
        <a:srgbClr val="A5A5FF"/>
      </a:folHlink>
    </a:clrScheme>
    <a:fontScheme name="sampl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ample 1">
        <a:dk1>
          <a:srgbClr val="7E25CF"/>
        </a:dk1>
        <a:lt1>
          <a:srgbClr val="C6D3FE"/>
        </a:lt1>
        <a:dk2>
          <a:srgbClr val="512175"/>
        </a:dk2>
        <a:lt2>
          <a:srgbClr val="FFFFFF"/>
        </a:lt2>
        <a:accent1>
          <a:srgbClr val="FFCC66"/>
        </a:accent1>
        <a:accent2>
          <a:srgbClr val="6ABA42"/>
        </a:accent2>
        <a:accent3>
          <a:srgbClr val="B3ABBD"/>
        </a:accent3>
        <a:accent4>
          <a:srgbClr val="A9B4D9"/>
        </a:accent4>
        <a:accent5>
          <a:srgbClr val="FFE2B8"/>
        </a:accent5>
        <a:accent6>
          <a:srgbClr val="5FA83B"/>
        </a:accent6>
        <a:hlink>
          <a:srgbClr val="3399FF"/>
        </a:hlink>
        <a:folHlink>
          <a:srgbClr val="43A8C7"/>
        </a:folHlink>
      </a:clrScheme>
      <a:clrMap bg1="dk2" tx1="lt1" bg2="dk1" tx2="lt2" accent1="accent1" accent2="accent2" accent3="accent3" accent4="accent4" accent5="accent5" accent6="accent6" hlink="hlink" folHlink="folHlink"/>
    </a:extraClrScheme>
    <a:extraClrScheme>
      <a:clrScheme name="sample 2">
        <a:dk1>
          <a:srgbClr val="009999"/>
        </a:dk1>
        <a:lt1>
          <a:srgbClr val="E2E2D6"/>
        </a:lt1>
        <a:dk2>
          <a:srgbClr val="005986"/>
        </a:dk2>
        <a:lt2>
          <a:srgbClr val="FFFFFF"/>
        </a:lt2>
        <a:accent1>
          <a:srgbClr val="12D2C9"/>
        </a:accent1>
        <a:accent2>
          <a:srgbClr val="3574C7"/>
        </a:accent2>
        <a:accent3>
          <a:srgbClr val="AAB5C3"/>
        </a:accent3>
        <a:accent4>
          <a:srgbClr val="C1C1B7"/>
        </a:accent4>
        <a:accent5>
          <a:srgbClr val="AAE5E1"/>
        </a:accent5>
        <a:accent6>
          <a:srgbClr val="2F68B4"/>
        </a:accent6>
        <a:hlink>
          <a:srgbClr val="1EBABA"/>
        </a:hlink>
        <a:folHlink>
          <a:srgbClr val="33CC33"/>
        </a:folHlink>
      </a:clrScheme>
      <a:clrMap bg1="dk2" tx1="lt1" bg2="dk1" tx2="lt2" accent1="accent1" accent2="accent2" accent3="accent3" accent4="accent4" accent5="accent5" accent6="accent6" hlink="hlink" folHlink="folHlink"/>
    </a:extraClrScheme>
    <a:extraClrScheme>
      <a:clrScheme name="sample 3">
        <a:dk1>
          <a:srgbClr val="0066CC"/>
        </a:dk1>
        <a:lt1>
          <a:srgbClr val="B1E2FB"/>
        </a:lt1>
        <a:dk2>
          <a:srgbClr val="003399"/>
        </a:dk2>
        <a:lt2>
          <a:srgbClr val="FFFFFF"/>
        </a:lt2>
        <a:accent1>
          <a:srgbClr val="FDC529"/>
        </a:accent1>
        <a:accent2>
          <a:srgbClr val="52C828"/>
        </a:accent2>
        <a:accent3>
          <a:srgbClr val="AAADCA"/>
        </a:accent3>
        <a:accent4>
          <a:srgbClr val="97C1D6"/>
        </a:accent4>
        <a:accent5>
          <a:srgbClr val="FEDFAC"/>
        </a:accent5>
        <a:accent6>
          <a:srgbClr val="49B523"/>
        </a:accent6>
        <a:hlink>
          <a:srgbClr val="72A7F6"/>
        </a:hlink>
        <a:folHlink>
          <a:srgbClr val="A5A5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Clock</Template>
  <TotalTime>2984</TotalTime>
  <Words>1807</Words>
  <Application>Microsoft Office PowerPoint</Application>
  <PresentationFormat>On-screen Show (4:3)</PresentationFormat>
  <Paragraphs>247</Paragraphs>
  <Slides>27</Slides>
  <Notes>1</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Blue Theme</vt:lpstr>
      <vt:lpstr>Advanced Cyber Exposure Management</vt:lpstr>
      <vt:lpstr>Course Objective</vt:lpstr>
      <vt:lpstr>Identifying Cyber Exposures</vt:lpstr>
      <vt:lpstr>Identifying Cyber Exposures</vt:lpstr>
      <vt:lpstr>Identifying Cyber Exposures</vt:lpstr>
      <vt:lpstr>Identifying Cyber Exposures</vt:lpstr>
      <vt:lpstr>Identifying Cyber Exposures</vt:lpstr>
      <vt:lpstr>Identifying Cyber Exposures</vt:lpstr>
      <vt:lpstr>Identifying Cyber Exposures</vt:lpstr>
      <vt:lpstr>Identifying Cyber Exposures</vt:lpstr>
      <vt:lpstr>Identifying Cyber Exposures</vt:lpstr>
      <vt:lpstr>Managing Cyber Exposures</vt:lpstr>
      <vt:lpstr>Managing Cyber Exposures</vt:lpstr>
      <vt:lpstr>Managing Cyber Exposures</vt:lpstr>
      <vt:lpstr>Course  Overview</vt:lpstr>
      <vt:lpstr>Course Overview</vt:lpstr>
      <vt:lpstr>Course  Overview</vt:lpstr>
      <vt:lpstr>Course  Overview</vt:lpstr>
      <vt:lpstr>Course  Overview</vt:lpstr>
      <vt:lpstr>Course  Overview</vt:lpstr>
      <vt:lpstr>Course  Overview</vt:lpstr>
      <vt:lpstr>Course  Overview</vt:lpstr>
      <vt:lpstr>Course  Overview</vt:lpstr>
      <vt:lpstr>Course Overview</vt:lpstr>
      <vt:lpstr>Course Overview</vt:lpstr>
      <vt:lpstr>Course Overview</vt:lpstr>
      <vt:lpstr>End of Module 1 of 7</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 Nagan</dc:creator>
  <cp:lastModifiedBy>Doug</cp:lastModifiedBy>
  <cp:revision>118</cp:revision>
  <cp:lastPrinted>2016-04-12T11:56:03Z</cp:lastPrinted>
  <dcterms:created xsi:type="dcterms:W3CDTF">2010-12-13T18:36:09Z</dcterms:created>
  <dcterms:modified xsi:type="dcterms:W3CDTF">2016-05-31T18:58:50Z</dcterms:modified>
</cp:coreProperties>
</file>