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24" r:id="rId2"/>
    <p:sldId id="327" r:id="rId3"/>
    <p:sldId id="33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6E3"/>
    <a:srgbClr val="B4E9AA"/>
    <a:srgbClr val="FFED99"/>
    <a:srgbClr val="6666FF"/>
    <a:srgbClr val="0785FC"/>
    <a:srgbClr val="009999"/>
    <a:srgbClr val="008080"/>
    <a:srgbClr val="33CCCC"/>
    <a:srgbClr val="3366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241" autoAdjust="0"/>
  </p:normalViewPr>
  <p:slideViewPr>
    <p:cSldViewPr>
      <p:cViewPr>
        <p:scale>
          <a:sx n="93" d="100"/>
          <a:sy n="93" d="100"/>
        </p:scale>
        <p:origin x="-666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D7EF3-FE30-4027-975F-885C020564B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F7936-7F78-4FDF-BD5F-66D51255B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6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F7936-7F78-4FDF-BD5F-66D51255B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5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F7936-7F78-4FDF-BD5F-66D51255B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F7936-7F78-4FDF-BD5F-66D51255B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75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" name="Chevron 5"/>
          <p:cNvSpPr/>
          <p:nvPr userDrawn="1"/>
        </p:nvSpPr>
        <p:spPr>
          <a:xfrm>
            <a:off x="1505674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828800" y="1657350"/>
            <a:ext cx="5486400" cy="182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evron 7"/>
          <p:cNvSpPr/>
          <p:nvPr userDrawn="1"/>
        </p:nvSpPr>
        <p:spPr>
          <a:xfrm>
            <a:off x="0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 userDrawn="1"/>
        </p:nvSpPr>
        <p:spPr>
          <a:xfrm>
            <a:off x="304800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 userDrawn="1"/>
        </p:nvSpPr>
        <p:spPr>
          <a:xfrm>
            <a:off x="598025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 userDrawn="1"/>
        </p:nvSpPr>
        <p:spPr>
          <a:xfrm>
            <a:off x="907649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 userDrawn="1"/>
        </p:nvSpPr>
        <p:spPr>
          <a:xfrm>
            <a:off x="1212449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8763000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 userDrawn="1"/>
        </p:nvSpPr>
        <p:spPr>
          <a:xfrm>
            <a:off x="7257326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 userDrawn="1"/>
        </p:nvSpPr>
        <p:spPr>
          <a:xfrm>
            <a:off x="7562126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 userDrawn="1"/>
        </p:nvSpPr>
        <p:spPr>
          <a:xfrm>
            <a:off x="7855351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 userDrawn="1"/>
        </p:nvSpPr>
        <p:spPr>
          <a:xfrm>
            <a:off x="8164975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 userDrawn="1"/>
        </p:nvSpPr>
        <p:spPr>
          <a:xfrm>
            <a:off x="8469775" y="2952750"/>
            <a:ext cx="381000" cy="533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1981200" y="1809750"/>
            <a:ext cx="5486400" cy="182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252" y="57150"/>
            <a:ext cx="81538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59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28600"/>
            <a:ext cx="8686800" cy="4686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" name="Right Triangle 8"/>
          <p:cNvSpPr/>
          <p:nvPr userDrawn="1"/>
        </p:nvSpPr>
        <p:spPr>
          <a:xfrm rot="4011845">
            <a:off x="7312046" y="2200560"/>
            <a:ext cx="3206664" cy="1370086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926" y="4857750"/>
            <a:ext cx="661988" cy="247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6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8644-ECCA-43BB-8E78-452FF2C9A71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42B6-4B3E-4EE7-AF0D-1DA40DC6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5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81200" y="1809750"/>
            <a:ext cx="5486400" cy="182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 dirty="0" smtClean="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Template: Translate </a:t>
            </a:r>
            <a:r>
              <a:rPr lang="en-US" sz="3200" b="1" cap="all" dirty="0" err="1" smtClean="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voc</a:t>
            </a:r>
            <a:r>
              <a:rPr lang="en-US" sz="3200" b="1" cap="all" dirty="0" smtClean="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 to requirements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06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92575" y="280927"/>
            <a:ext cx="851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solidFill>
                  <a:srgbClr val="0070C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What to include in the template?</a:t>
            </a:r>
            <a:endParaRPr lang="en-US" sz="2400" b="1" cap="all" dirty="0">
              <a:solidFill>
                <a:srgbClr val="0070C0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7270"/>
              </p:ext>
            </p:extLst>
          </p:nvPr>
        </p:nvGraphicFramePr>
        <p:xfrm>
          <a:off x="405830" y="1946910"/>
          <a:ext cx="83058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Voice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 of Customer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(Verbatim)</a:t>
                      </a:r>
                      <a:endParaRPr lang="en-IN" sz="1400" b="1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Critical Customer Criteria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(Need)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Critical to Quality (CTQ)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(Requirement / Performance)</a:t>
                      </a:r>
                      <a:endParaRPr lang="en-IN" sz="1400" b="1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“I hope the call center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 representative issues my flight tickets without making any errors”</a:t>
                      </a:r>
                      <a:endParaRPr lang="en-IN" sz="1200" b="1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Accuracy – issue correct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 flight tickets as per customer communication</a:t>
                      </a:r>
                      <a:endParaRPr lang="en-IN" sz="1200" b="1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100% accuracy issuing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 of customer flight tickets</a:t>
                      </a:r>
                      <a:endParaRPr lang="en-IN" sz="1200" b="1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loud Callout 4"/>
          <p:cNvSpPr/>
          <p:nvPr/>
        </p:nvSpPr>
        <p:spPr>
          <a:xfrm>
            <a:off x="44948" y="819150"/>
            <a:ext cx="2774451" cy="914400"/>
          </a:xfrm>
          <a:prstGeom prst="cloudCallout">
            <a:avLst>
              <a:gd name="adj1" fmla="val 11626"/>
              <a:gd name="adj2" fmla="val 7710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ao UI" pitchFamily="34" charset="0"/>
                <a:cs typeface="Lao UI" pitchFamily="34" charset="0"/>
              </a:rPr>
              <a:t>This column should have EXACT customer verbatim comments</a:t>
            </a:r>
            <a:endParaRPr lang="en-IN" sz="1200" dirty="0">
              <a:solidFill>
                <a:schemeClr val="tx1"/>
              </a:solidFill>
              <a:latin typeface="Lao UI" pitchFamily="34" charset="0"/>
              <a:cs typeface="Lao UI" pitchFamily="34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407148" y="3333750"/>
            <a:ext cx="3003052" cy="914400"/>
          </a:xfrm>
          <a:prstGeom prst="cloudCallout">
            <a:avLst>
              <a:gd name="adj1" fmla="val 9231"/>
              <a:gd name="adj2" fmla="val -8019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ao UI" pitchFamily="34" charset="0"/>
                <a:cs typeface="Lao UI" pitchFamily="34" charset="0"/>
              </a:rPr>
              <a:t>This column should have excerpt from customers verbatim showcasing customer’s NEED</a:t>
            </a:r>
            <a:endParaRPr lang="en-IN" sz="1200" dirty="0">
              <a:solidFill>
                <a:schemeClr val="tx1"/>
              </a:solidFill>
              <a:latin typeface="Lao UI" pitchFamily="34" charset="0"/>
              <a:cs typeface="Lao UI" pitchFamily="34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5836148" y="819150"/>
            <a:ext cx="3003052" cy="914400"/>
          </a:xfrm>
          <a:prstGeom prst="cloudCallout">
            <a:avLst>
              <a:gd name="adj1" fmla="val -14034"/>
              <a:gd name="adj2" fmla="val 7148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ao UI" pitchFamily="34" charset="0"/>
                <a:cs typeface="Lao UI" pitchFamily="34" charset="0"/>
              </a:rPr>
              <a:t>This column should have customer’s need in MEASURABLE terms</a:t>
            </a:r>
            <a:endParaRPr lang="en-IN" sz="1200" dirty="0">
              <a:solidFill>
                <a:schemeClr val="tx1"/>
              </a:solidFill>
              <a:latin typeface="Lao UI" pitchFamily="34" charset="0"/>
              <a:cs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8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92575" y="280927"/>
            <a:ext cx="851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solidFill>
                  <a:srgbClr val="0070C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Translate </a:t>
            </a:r>
            <a:r>
              <a:rPr lang="en-US" sz="2400" b="1" cap="all" dirty="0" err="1" smtClean="0">
                <a:solidFill>
                  <a:srgbClr val="0070C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voc</a:t>
            </a:r>
            <a:r>
              <a:rPr lang="en-US" sz="2400" b="1" cap="all" dirty="0" smtClean="0">
                <a:solidFill>
                  <a:srgbClr val="0070C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 to requirements – blank template</a:t>
            </a:r>
            <a:endParaRPr lang="en-US" sz="2400" b="1" cap="all" dirty="0">
              <a:solidFill>
                <a:srgbClr val="0070C0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3828"/>
              </p:ext>
            </p:extLst>
          </p:nvPr>
        </p:nvGraphicFramePr>
        <p:xfrm>
          <a:off x="405830" y="819150"/>
          <a:ext cx="83058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8096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Voice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 of Customer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(Verbatim)</a:t>
                      </a:r>
                      <a:endParaRPr lang="en-IN" sz="1200" b="1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Critical Customer Criteria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(Need)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Critical to Quality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Lao UI" pitchFamily="34" charset="0"/>
                          <a:cs typeface="Lao UI" pitchFamily="34" charset="0"/>
                        </a:rPr>
                        <a:t>(Requirement / Performance)</a:t>
                      </a:r>
                      <a:endParaRPr lang="en-IN" sz="1200" b="1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</a:tr>
              <a:tr h="80962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="0" dirty="0" smtClean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200" b="0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="0" dirty="0" smtClean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</a:tr>
              <a:tr h="1457325">
                <a:tc>
                  <a:txBody>
                    <a:bodyPr/>
                    <a:lstStyle/>
                    <a:p>
                      <a:pPr algn="ctr"/>
                      <a:endParaRPr lang="en-IN" sz="1200" b="0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200" b="0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200" b="0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</a:tr>
              <a:tr h="809625">
                <a:tc>
                  <a:txBody>
                    <a:bodyPr/>
                    <a:lstStyle/>
                    <a:p>
                      <a:pPr algn="ctr"/>
                      <a:endParaRPr lang="en-IN" sz="1200" b="0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200" b="0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200" b="0" dirty="0">
                        <a:solidFill>
                          <a:schemeClr val="tx1"/>
                        </a:solidFill>
                        <a:latin typeface="Lao UI" pitchFamily="34" charset="0"/>
                        <a:cs typeface="Lao U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926" y="4857750"/>
            <a:ext cx="661988" cy="247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49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1219</TotalTime>
  <Words>128</Words>
  <Application>Microsoft Office PowerPoint</Application>
  <PresentationFormat>On-screen Show (16:9)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BNYMellon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Iyer, Rahul Gopalkrishnan</dc:creator>
  <cp:lastModifiedBy>Rahul</cp:lastModifiedBy>
  <cp:revision>192</cp:revision>
  <dcterms:created xsi:type="dcterms:W3CDTF">2017-12-06T06:58:44Z</dcterms:created>
  <dcterms:modified xsi:type="dcterms:W3CDTF">2017-12-17T13:41:26Z</dcterms:modified>
</cp:coreProperties>
</file>