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98" r:id="rId2"/>
    <p:sldId id="345" r:id="rId3"/>
    <p:sldId id="314" r:id="rId4"/>
    <p:sldId id="346" r:id="rId5"/>
    <p:sldId id="317" r:id="rId6"/>
    <p:sldId id="336" r:id="rId7"/>
    <p:sldId id="338" r:id="rId8"/>
    <p:sldId id="347" r:id="rId9"/>
  </p:sldIdLst>
  <p:sldSz cx="9144000" cy="6858000" type="screen4x3"/>
  <p:notesSz cx="6797675" cy="9926638"/>
  <p:embeddedFontLst>
    <p:embeddedFont>
      <p:font typeface="Source Sans Pro" panose="020B0503030403020204" pitchFamily="34" charset="0"/>
      <p:regular r:id="rId12"/>
      <p:bold r:id="rId13"/>
      <p:italic r:id="rId14"/>
      <p:boldItalic r:id="rId15"/>
    </p:embeddedFont>
    <p:embeddedFont>
      <p:font typeface="Source Sans Pro Light" panose="020B0403030403020204" pitchFamily="34" charset="0"/>
      <p:regular r:id="rId16"/>
      <p:italic r:id="rId17"/>
    </p:embeddedFont>
    <p:embeddedFont>
      <p:font typeface="Source Sans Pro Black" panose="020B0803030403020204" pitchFamily="34" charset="0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51" userDrawn="1">
          <p15:clr>
            <a:srgbClr val="A4A3A4"/>
          </p15:clr>
        </p15:guide>
        <p15:guide id="4" orient="horz" pos="3895">
          <p15:clr>
            <a:srgbClr val="A4A3A4"/>
          </p15:clr>
        </p15:guide>
        <p15:guide id="7" orient="horz" pos="4191">
          <p15:clr>
            <a:srgbClr val="A4A3A4"/>
          </p15:clr>
        </p15:guide>
        <p15:guide id="8" orient="horz" pos="3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yastocker" initials="ss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40"/>
    <a:srgbClr val="3DBBFF"/>
    <a:srgbClr val="FFFFFF"/>
    <a:srgbClr val="D7FBFD"/>
    <a:srgbClr val="D9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86" autoAdjust="0"/>
    <p:restoredTop sz="95871" autoAdjust="0"/>
  </p:normalViewPr>
  <p:slideViewPr>
    <p:cSldViewPr snapToGrid="0">
      <p:cViewPr varScale="1">
        <p:scale>
          <a:sx n="97" d="100"/>
          <a:sy n="97" d="100"/>
        </p:scale>
        <p:origin x="908" y="72"/>
      </p:cViewPr>
      <p:guideLst>
        <p:guide pos="2880"/>
        <p:guide orient="horz" pos="51"/>
        <p:guide orient="horz" pos="3895"/>
        <p:guide orient="horz" pos="4191"/>
        <p:guide orient="horz" pos="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49B35-DF64-2643-960B-8F9D16447516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63283-B859-814A-9299-0B25FD665D4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1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7EBE3-E202-446F-9B07-E99DE00131EC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8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8120B-6C98-4B45-B011-21BDB336371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ingle Fr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88" y="6161001"/>
            <a:ext cx="1950046" cy="29765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3482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31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1125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24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1125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26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7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Single Fr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3482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84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5079"/>
            <a:ext cx="7886700" cy="1125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195" y="6356355"/>
            <a:ext cx="57929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© </a:t>
            </a:r>
            <a:r>
              <a:rPr lang="fr-FR" dirty="0"/>
              <a:t>2018 Management Innovation Services GmbH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61D96101-7AE2-40D8-94E9-16A7815E436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8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4" r:id="rId3"/>
    <p:sldLayoutId id="2147483664" r:id="rId4"/>
    <p:sldLayoutId id="2147483667" r:id="rId5"/>
    <p:sldLayoutId id="2147483675" r:id="rId6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98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–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98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–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98000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Source Sans Pro" panose="020B0503030403020204" pitchFamily="34" charset="0"/>
        <a:buChar char="–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5" userDrawn="1">
          <p15:clr>
            <a:srgbClr val="F26B43"/>
          </p15:clr>
        </p15:guide>
        <p15:guide id="2" orient="horz" pos="1146" userDrawn="1">
          <p15:clr>
            <a:srgbClr val="F26B43"/>
          </p15:clr>
        </p15:guide>
        <p15:guide id="3" pos="53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Management Kits</a:t>
            </a:r>
            <a:br>
              <a:rPr lang="en-US" dirty="0">
                <a:latin typeface="Source Sans Pro Light" panose="020B0403030403020204" pitchFamily="34" charset="0"/>
              </a:rPr>
            </a:br>
            <a:r>
              <a:rPr lang="de-CH" dirty="0"/>
              <a:t>Leadership Development Kit</a:t>
            </a:r>
            <a:br>
              <a:rPr lang="de-CH" b="1" dirty="0"/>
            </a:br>
            <a:br>
              <a:rPr lang="de-CH" b="1" dirty="0"/>
            </a:br>
            <a:r>
              <a:rPr lang="de-CH" dirty="0" err="1">
                <a:latin typeface="+mn-lt"/>
              </a:rPr>
              <a:t>Kit</a:t>
            </a:r>
            <a:r>
              <a:rPr lang="de-CH" dirty="0">
                <a:latin typeface="+mn-lt"/>
              </a:rPr>
              <a:t> Board Quick Guide </a:t>
            </a:r>
            <a:br>
              <a:rPr lang="de-CH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476" y="6285136"/>
            <a:ext cx="5499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2018 Management Innovation Services GmbH</a:t>
            </a:r>
          </a:p>
        </p:txBody>
      </p:sp>
    </p:spTree>
    <p:extLst>
      <p:ext uri="{BB962C8B-B14F-4D97-AF65-F5344CB8AC3E}">
        <p14:creationId xmlns:p14="http://schemas.microsoft.com/office/powerpoint/2010/main" val="302376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Development Kit – the Kit Board Canvas is a practical tool to map out an LD model …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563186"/>
            <a:ext cx="6390640" cy="4713575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71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covering key elements of developing leadership capabilities in an organization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563186"/>
            <a:ext cx="6390640" cy="4713575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1" name="Abgerundete rechteckige Legende 10"/>
          <p:cNvSpPr/>
          <p:nvPr/>
        </p:nvSpPr>
        <p:spPr>
          <a:xfrm>
            <a:off x="2285282" y="1876148"/>
            <a:ext cx="3779274" cy="437317"/>
          </a:xfrm>
          <a:prstGeom prst="wedgeRoundRectCallout">
            <a:avLst>
              <a:gd name="adj1" fmla="val -55895"/>
              <a:gd name="adj2" fmla="val 22024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ctr"/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200" dirty="0">
                <a:solidFill>
                  <a:schemeClr val="tx1"/>
                </a:solidFill>
              </a:rPr>
              <a:t>What are crucial context factors (like business cycle, industry trends, leader population) for our LD approach?</a:t>
            </a:r>
          </a:p>
        </p:txBody>
      </p:sp>
      <p:sp>
        <p:nvSpPr>
          <p:cNvPr id="12" name="Abgerundete rechteckige Legende 11"/>
          <p:cNvSpPr/>
          <p:nvPr/>
        </p:nvSpPr>
        <p:spPr>
          <a:xfrm>
            <a:off x="751840" y="3065393"/>
            <a:ext cx="1579229" cy="950334"/>
          </a:xfrm>
          <a:prstGeom prst="wedgeRoundRectCallout">
            <a:avLst>
              <a:gd name="adj1" fmla="val 36300"/>
              <a:gd name="adj2" fmla="val 66746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t"/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What are priorities of our LD efforts, and how do they support strategic objectives?</a:t>
            </a:r>
            <a:endParaRPr lang="en-US" sz="1200" dirty="0"/>
          </a:p>
        </p:txBody>
      </p:sp>
      <p:sp>
        <p:nvSpPr>
          <p:cNvPr id="13" name="Abgerundete rechteckige Legende 12"/>
          <p:cNvSpPr/>
          <p:nvPr/>
        </p:nvSpPr>
        <p:spPr>
          <a:xfrm>
            <a:off x="2967485" y="2936240"/>
            <a:ext cx="1137156" cy="1059167"/>
          </a:xfrm>
          <a:prstGeom prst="wedgeRoundRectCallout">
            <a:avLst>
              <a:gd name="adj1" fmla="val -38370"/>
              <a:gd name="adj2" fmla="val 70323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t"/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Which leader-follower relationships are crucial for our LD efforts?</a:t>
            </a:r>
            <a:endParaRPr lang="en-US" sz="1200" dirty="0"/>
          </a:p>
        </p:txBody>
      </p:sp>
      <p:sp>
        <p:nvSpPr>
          <p:cNvPr id="14" name="Abgerundete rechteckige Legende 13"/>
          <p:cNvSpPr/>
          <p:nvPr/>
        </p:nvSpPr>
        <p:spPr>
          <a:xfrm>
            <a:off x="1563134" y="4972016"/>
            <a:ext cx="2186110" cy="577473"/>
          </a:xfrm>
          <a:prstGeom prst="wedgeRoundRectCallout">
            <a:avLst>
              <a:gd name="adj1" fmla="val -12000"/>
              <a:gd name="adj2" fmla="val -80135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t"/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200" dirty="0">
                <a:solidFill>
                  <a:schemeClr val="tx1"/>
                </a:solidFill>
              </a:rPr>
              <a:t>How do we shape the structure of our LD initiatives and how can we leverage existing platforms?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4666691" y="2870811"/>
            <a:ext cx="1165002" cy="974635"/>
          </a:xfrm>
          <a:prstGeom prst="wedgeRoundRectCallout">
            <a:avLst>
              <a:gd name="adj1" fmla="val 35028"/>
              <a:gd name="adj2" fmla="val 77059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ctr"/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200" dirty="0">
                <a:solidFill>
                  <a:schemeClr val="tx1"/>
                </a:solidFill>
              </a:rPr>
              <a:t>How do we  integrate job assignments and leadership learning?</a:t>
            </a:r>
          </a:p>
        </p:txBody>
      </p:sp>
      <p:sp>
        <p:nvSpPr>
          <p:cNvPr id="16" name="Abgerundete rechteckige Legende 15"/>
          <p:cNvSpPr/>
          <p:nvPr/>
        </p:nvSpPr>
        <p:spPr>
          <a:xfrm>
            <a:off x="6064556" y="2895112"/>
            <a:ext cx="1934908" cy="848734"/>
          </a:xfrm>
          <a:prstGeom prst="wedgeRoundRectCallout">
            <a:avLst>
              <a:gd name="adj1" fmla="val -31946"/>
              <a:gd name="adj2" fmla="val 84120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t"/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200" dirty="0">
                <a:solidFill>
                  <a:schemeClr val="tx1"/>
                </a:solidFill>
              </a:rPr>
              <a:t>How do we provide feedback to our leaders to reflect on their performance and develop? </a:t>
            </a:r>
          </a:p>
        </p:txBody>
      </p:sp>
      <p:sp>
        <p:nvSpPr>
          <p:cNvPr id="17" name="Abgerundete rechteckige Legende 16"/>
          <p:cNvSpPr/>
          <p:nvPr/>
        </p:nvSpPr>
        <p:spPr>
          <a:xfrm>
            <a:off x="5596129" y="4954445"/>
            <a:ext cx="2596896" cy="595044"/>
          </a:xfrm>
          <a:prstGeom prst="wedgeRoundRectCallout">
            <a:avLst>
              <a:gd name="adj1" fmla="val -24287"/>
              <a:gd name="adj2" fmla="val -79422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t"/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200" dirty="0">
                <a:solidFill>
                  <a:schemeClr val="tx1"/>
                </a:solidFill>
              </a:rPr>
              <a:t>Which resources (trainings, tools, and support) do our leaders need  to strengthen their leadership capacity?</a:t>
            </a:r>
          </a:p>
        </p:txBody>
      </p:sp>
      <p:sp>
        <p:nvSpPr>
          <p:cNvPr id="18" name="Abgerundete rechteckige Legende 17"/>
          <p:cNvSpPr/>
          <p:nvPr/>
        </p:nvSpPr>
        <p:spPr>
          <a:xfrm>
            <a:off x="2130147" y="5738109"/>
            <a:ext cx="3948987" cy="244426"/>
          </a:xfrm>
          <a:prstGeom prst="wedgeRoundRectCallout">
            <a:avLst>
              <a:gd name="adj1" fmla="val -54763"/>
              <a:gd name="adj2" fmla="val -17641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t"/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How does success look like and how do we monitor impact?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576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/>
          <a:srcRect l="760" t="8139" r="82892" b="81795"/>
          <a:stretch/>
        </p:blipFill>
        <p:spPr>
          <a:xfrm>
            <a:off x="1270881" y="2337956"/>
            <a:ext cx="3099100" cy="1407556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572000" y="1825625"/>
            <a:ext cx="39433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Lead Questions</a:t>
            </a:r>
          </a:p>
          <a:p>
            <a:r>
              <a:rPr lang="en-US" dirty="0"/>
              <a:t>How does an organization’s leadership demography look like? </a:t>
            </a:r>
          </a:p>
          <a:p>
            <a:r>
              <a:rPr lang="en-US" dirty="0"/>
              <a:t>What is seen and understood as ‘good leadership’ today? </a:t>
            </a:r>
          </a:p>
          <a:p>
            <a:r>
              <a:rPr lang="en-US" dirty="0"/>
              <a:t>Where does the company stand in terms of competition and business cycle (high growth, turn-around, etc.)?</a:t>
            </a:r>
          </a:p>
          <a:p>
            <a:r>
              <a:rPr lang="en-US" dirty="0"/>
              <a:t>What type of culture does the company have? What are key cultural norms and behaviors people adhere to? </a:t>
            </a:r>
          </a:p>
          <a:p>
            <a:r>
              <a:rPr lang="en-US" dirty="0"/>
              <a:t>What are new upcoming leadership challenges in the current context?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effective LD efforts starts with establishing an organization’s specific context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0" y="1562400"/>
            <a:ext cx="1177200" cy="868273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4" name="Rechteck 13"/>
          <p:cNvSpPr/>
          <p:nvPr/>
        </p:nvSpPr>
        <p:spPr>
          <a:xfrm>
            <a:off x="334800" y="1630363"/>
            <a:ext cx="1177200" cy="87027"/>
          </a:xfrm>
          <a:prstGeom prst="rect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9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/>
          <a:srcRect l="1" t="17896" r="51270" b="13070"/>
          <a:stretch/>
        </p:blipFill>
        <p:spPr>
          <a:xfrm>
            <a:off x="1000714" y="2368605"/>
            <a:ext cx="3409200" cy="3562323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organizational level, strategy, network and platform are key elements to build LD capabilities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0" y="1562400"/>
            <a:ext cx="1177200" cy="868273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4" name="Rechteck 13"/>
          <p:cNvSpPr/>
          <p:nvPr/>
        </p:nvSpPr>
        <p:spPr>
          <a:xfrm>
            <a:off x="333774" y="1712477"/>
            <a:ext cx="574184" cy="586089"/>
          </a:xfrm>
          <a:prstGeom prst="rect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Inhaltsplatzhalter 9"/>
          <p:cNvSpPr txBox="1">
            <a:spLocks/>
          </p:cNvSpPr>
          <p:nvPr/>
        </p:nvSpPr>
        <p:spPr>
          <a:xfrm>
            <a:off x="4572000" y="1825625"/>
            <a:ext cx="3943350" cy="453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Source Sans Pro" panose="020B0503030403020204" pitchFamily="34" charset="0"/>
              <a:buChar char="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9800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Source Sans Pro" panose="020B0503030403020204" pitchFamily="34" charset="0"/>
              <a:buChar char="–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19800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Source Sans Pro" panose="020B0503030403020204" pitchFamily="34" charset="0"/>
              <a:buChar char="–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9800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Source Sans Pro" panose="020B0503030403020204" pitchFamily="34" charset="0"/>
              <a:buChar char="–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ource Sans Pro" panose="020B0503030403020204" pitchFamily="34" charset="0"/>
              <a:buNone/>
            </a:pPr>
            <a:r>
              <a:rPr lang="en-US" b="1" dirty="0"/>
              <a:t>Lead Questions</a:t>
            </a:r>
          </a:p>
          <a:p>
            <a:r>
              <a:rPr lang="en-US" b="1" dirty="0"/>
              <a:t>Strategy</a:t>
            </a:r>
            <a:r>
              <a:rPr lang="en-US" dirty="0"/>
              <a:t>: What are key leadership challenges implied in our strategy? How does our enterprise strategy inform our LD strategy? </a:t>
            </a:r>
          </a:p>
          <a:p>
            <a:r>
              <a:rPr lang="en-US" b="1" dirty="0"/>
              <a:t>Network</a:t>
            </a:r>
            <a:r>
              <a:rPr lang="en-US" dirty="0"/>
              <a:t>: What are formal and informal networks existing today in our organization – both within and to the outside? Which networks could be strengthened to support leader-follower relationships? </a:t>
            </a:r>
          </a:p>
          <a:p>
            <a:r>
              <a:rPr lang="en-US" b="1" dirty="0"/>
              <a:t>Platform</a:t>
            </a:r>
            <a:r>
              <a:rPr lang="en-US" dirty="0"/>
              <a:t>: How do we structure our approach towards leadership development? How can we leverage existing platforms? </a:t>
            </a:r>
            <a:endParaRPr lang="de-CH" dirty="0"/>
          </a:p>
          <a:p>
            <a:endParaRPr lang="en-US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826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/>
          <a:srcRect l="50151" t="17777" b="13189"/>
          <a:stretch/>
        </p:blipFill>
        <p:spPr>
          <a:xfrm>
            <a:off x="1000800" y="2389582"/>
            <a:ext cx="3408459" cy="3336004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 learn leadership on jobs, through reflection and feedback, leveraging resources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0" y="1562400"/>
            <a:ext cx="1177200" cy="868273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1" name="Inhaltsplatzhalter 9"/>
          <p:cNvSpPr txBox="1">
            <a:spLocks/>
          </p:cNvSpPr>
          <p:nvPr/>
        </p:nvSpPr>
        <p:spPr>
          <a:xfrm>
            <a:off x="4572000" y="1825625"/>
            <a:ext cx="3943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0" indent="-21600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Source Sans Pro" panose="020B0503030403020204" pitchFamily="34" charset="0"/>
              <a:buChar char="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9800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Source Sans Pro" panose="020B0503030403020204" pitchFamily="34" charset="0"/>
              <a:buChar char="–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19800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Source Sans Pro" panose="020B0503030403020204" pitchFamily="34" charset="0"/>
              <a:buChar char="–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9800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Source Sans Pro" panose="020B0503030403020204" pitchFamily="34" charset="0"/>
              <a:buChar char="–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ource Sans Pro" panose="020B0503030403020204" pitchFamily="34" charset="0"/>
              <a:buNone/>
            </a:pPr>
            <a:r>
              <a:rPr lang="en-US" b="1" dirty="0"/>
              <a:t>Lead Questions</a:t>
            </a:r>
          </a:p>
          <a:p>
            <a:r>
              <a:rPr lang="en-US" b="1" dirty="0"/>
              <a:t>Jobs</a:t>
            </a:r>
            <a:r>
              <a:rPr lang="en-US" dirty="0"/>
              <a:t>: What are key jobs that drive the strategy and provide opportunities for LD? </a:t>
            </a:r>
          </a:p>
          <a:p>
            <a:r>
              <a:rPr lang="en-US" b="1" dirty="0"/>
              <a:t>Feedback</a:t>
            </a:r>
            <a:r>
              <a:rPr lang="en-US" dirty="0"/>
              <a:t>: What are opportunities for individuals to solicit or give feedback? How can individual ‘feedback agency’ be built and developed? </a:t>
            </a:r>
          </a:p>
          <a:p>
            <a:r>
              <a:rPr lang="en-US" b="1" dirty="0"/>
              <a:t>Resources</a:t>
            </a:r>
            <a:r>
              <a:rPr lang="en-US" dirty="0"/>
              <a:t>: what are key resources individuals need to have or employ in their jobs (trainings, skills, knowledge, ‘how-to’ guidance)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21" name="Rechteck 20"/>
          <p:cNvSpPr/>
          <p:nvPr/>
        </p:nvSpPr>
        <p:spPr>
          <a:xfrm>
            <a:off x="935447" y="1712477"/>
            <a:ext cx="574184" cy="586089"/>
          </a:xfrm>
          <a:prstGeom prst="rect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0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/>
          <a:srcRect l="880" t="86262" r="82772" b="3672"/>
          <a:stretch/>
        </p:blipFill>
        <p:spPr>
          <a:xfrm>
            <a:off x="1270881" y="2337956"/>
            <a:ext cx="3099100" cy="1407556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measures that capture outcomes of your LD work – how would success look like?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0" y="1562400"/>
            <a:ext cx="1177200" cy="868273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1" name="Inhaltsplatzhalter 9"/>
          <p:cNvSpPr>
            <a:spLocks noGrp="1"/>
          </p:cNvSpPr>
          <p:nvPr>
            <p:ph idx="1"/>
          </p:nvPr>
        </p:nvSpPr>
        <p:spPr>
          <a:xfrm>
            <a:off x="4572000" y="1825625"/>
            <a:ext cx="39433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Lead Questions</a:t>
            </a:r>
          </a:p>
          <a:p>
            <a:r>
              <a:rPr lang="en-US" dirty="0"/>
              <a:t>How would success look like for your LD efforts? </a:t>
            </a:r>
          </a:p>
          <a:p>
            <a:r>
              <a:rPr lang="en-US" dirty="0"/>
              <a:t>What would be measurable indicators of this success that (directly or indirectly) reflect an increase in leadership capabilities in your organization? </a:t>
            </a:r>
          </a:p>
          <a:p>
            <a:r>
              <a:rPr lang="en-US" dirty="0"/>
              <a:t>Are there measurement systems in place that could be leveraged for LD purposes?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334800" y="2311413"/>
            <a:ext cx="1177200" cy="87027"/>
          </a:xfrm>
          <a:prstGeom prst="rect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7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563186"/>
            <a:ext cx="6390640" cy="4713575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© 2018 Management Innovation Services GmbH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6101-7AE2-40D8-94E9-16A7815E436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capabilities have to be built in the interplay of organization and individual</a:t>
            </a:r>
          </a:p>
        </p:txBody>
      </p:sp>
      <p:cxnSp>
        <p:nvCxnSpPr>
          <p:cNvPr id="22" name="Gerade Verbindung mit Pfeil 21"/>
          <p:cNvCxnSpPr>
            <a:cxnSpLocks/>
          </p:cNvCxnSpPr>
          <p:nvPr/>
        </p:nvCxnSpPr>
        <p:spPr>
          <a:xfrm flipV="1">
            <a:off x="2767900" y="5071960"/>
            <a:ext cx="3198724" cy="3493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cxnSpLocks/>
          </p:cNvCxnSpPr>
          <p:nvPr/>
        </p:nvCxnSpPr>
        <p:spPr>
          <a:xfrm flipV="1">
            <a:off x="3478500" y="3993095"/>
            <a:ext cx="3270956" cy="1153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cxnSpLocks/>
          </p:cNvCxnSpPr>
          <p:nvPr/>
        </p:nvCxnSpPr>
        <p:spPr>
          <a:xfrm>
            <a:off x="2020552" y="3202457"/>
            <a:ext cx="3354015" cy="7814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bgerundete rechteckige Legende 28"/>
          <p:cNvSpPr/>
          <p:nvPr/>
        </p:nvSpPr>
        <p:spPr>
          <a:xfrm>
            <a:off x="2102140" y="1969699"/>
            <a:ext cx="2246194" cy="945684"/>
          </a:xfrm>
          <a:prstGeom prst="wedgeRoundRectCallout">
            <a:avLst>
              <a:gd name="adj1" fmla="val 36300"/>
              <a:gd name="adj2" fmla="val 66746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t"/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An organization’s strategy gives rise to jobs that need to be done and in which leadership can be experienced and learned – and that drive the strategy</a:t>
            </a:r>
            <a:endParaRPr lang="en-US" sz="1200" dirty="0"/>
          </a:p>
        </p:txBody>
      </p:sp>
      <p:sp>
        <p:nvSpPr>
          <p:cNvPr id="30" name="Abgerundete rechteckige Legende 29"/>
          <p:cNvSpPr/>
          <p:nvPr/>
        </p:nvSpPr>
        <p:spPr>
          <a:xfrm>
            <a:off x="6423102" y="2105132"/>
            <a:ext cx="2113280" cy="1314409"/>
          </a:xfrm>
          <a:prstGeom prst="wedgeRoundRectCallout">
            <a:avLst>
              <a:gd name="adj1" fmla="val -50979"/>
              <a:gd name="adj2" fmla="val 73991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t"/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The social network provides primary opportunities to receive feedback and reflect on leadership – and directs network building efforts and engage in leader-follower relationships</a:t>
            </a:r>
            <a:endParaRPr lang="en-US" sz="1200" dirty="0"/>
          </a:p>
        </p:txBody>
      </p:sp>
      <p:sp>
        <p:nvSpPr>
          <p:cNvPr id="31" name="Abgerundete rechteckige Legende 30"/>
          <p:cNvSpPr/>
          <p:nvPr/>
        </p:nvSpPr>
        <p:spPr>
          <a:xfrm>
            <a:off x="3300976" y="5387638"/>
            <a:ext cx="4014224" cy="606415"/>
          </a:xfrm>
          <a:prstGeom prst="wedgeRoundRectCallout">
            <a:avLst>
              <a:gd name="adj1" fmla="val -24504"/>
              <a:gd name="adj2" fmla="val -84718"/>
              <a:gd name="adj3" fmla="val 16667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rtlCol="0" anchor="t"/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An organization’s platforms provide resources to individual leaders – and resources can be leveraged to use existing platforms for leadership development purposes </a:t>
            </a:r>
            <a:endParaRPr lang="en-US" sz="12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0" y="1562400"/>
            <a:ext cx="1177200" cy="868273"/>
          </a:xfrm>
          <a:prstGeom prst="rect">
            <a:avLst/>
          </a:prstGeom>
          <a:ln>
            <a:noFill/>
          </a:ln>
          <a:effectLst>
            <a:outerShdw blurRad="254000" dist="25400" dir="2400000" algn="tl" rotWithShape="0">
              <a:prstClr val="black">
                <a:alpha val="30000"/>
              </a:prstClr>
            </a:outerShdw>
          </a:effectLst>
        </p:spPr>
      </p:pic>
      <p:sp>
        <p:nvSpPr>
          <p:cNvPr id="21" name="Rechteck 20"/>
          <p:cNvSpPr/>
          <p:nvPr/>
        </p:nvSpPr>
        <p:spPr>
          <a:xfrm>
            <a:off x="935447" y="1712477"/>
            <a:ext cx="574184" cy="586089"/>
          </a:xfrm>
          <a:prstGeom prst="rect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33774" y="1712477"/>
            <a:ext cx="574184" cy="586089"/>
          </a:xfrm>
          <a:prstGeom prst="rect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84665"/>
      </p:ext>
    </p:extLst>
  </p:cSld>
  <p:clrMapOvr>
    <a:masterClrMapping/>
  </p:clrMapOvr>
</p:sld>
</file>

<file path=ppt/theme/theme1.xml><?xml version="1.0" encoding="utf-8"?>
<a:theme xmlns:a="http://schemas.openxmlformats.org/drawingml/2006/main" name="managamentkits">
  <a:themeElements>
    <a:clrScheme name="managementkits">
      <a:dk1>
        <a:srgbClr val="454545"/>
      </a:dk1>
      <a:lt1>
        <a:srgbClr val="FAFAFA"/>
      </a:lt1>
      <a:dk2>
        <a:srgbClr val="454545"/>
      </a:dk2>
      <a:lt2>
        <a:srgbClr val="E7E6E6"/>
      </a:lt2>
      <a:accent1>
        <a:srgbClr val="3DBBFF"/>
      </a:accent1>
      <a:accent2>
        <a:srgbClr val="FFF44D"/>
      </a:accent2>
      <a:accent3>
        <a:srgbClr val="77FF4D"/>
      </a:accent3>
      <a:accent4>
        <a:srgbClr val="FF724D"/>
      </a:accent4>
      <a:accent5>
        <a:srgbClr val="FF4DAF"/>
      </a:accent5>
      <a:accent6>
        <a:srgbClr val="FFBD4D"/>
      </a:accent6>
      <a:hlink>
        <a:srgbClr val="0563C1"/>
      </a:hlink>
      <a:folHlink>
        <a:srgbClr val="954F72"/>
      </a:folHlink>
    </a:clrScheme>
    <a:fontScheme name="managementkits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agamentkits" id="{76C999F4-26CF-48BC-A164-5AC8F09BC098}" vid="{E5724000-0D31-4272-A05D-CC5F928614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managamentkits</Template>
  <TotalTime>0</TotalTime>
  <Words>621</Words>
  <Application>Microsoft Office PowerPoint</Application>
  <PresentationFormat>Bildschirmpräsentation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Source Sans Pro</vt:lpstr>
      <vt:lpstr>Source Sans Pro Light</vt:lpstr>
      <vt:lpstr>Source Sans Pro Black</vt:lpstr>
      <vt:lpstr>Arial</vt:lpstr>
      <vt:lpstr>Calibri</vt:lpstr>
      <vt:lpstr>managamentkits</vt:lpstr>
      <vt:lpstr>Management Kits Leadership Development Kit  Kit Board Quick Guide  </vt:lpstr>
      <vt:lpstr>Leadership Development Kit – the Kit Board Canvas is a practical tool to map out an LD model …</vt:lpstr>
      <vt:lpstr>… covering key elements of developing leadership capabilities in an organization</vt:lpstr>
      <vt:lpstr>Driving effective LD efforts starts with establishing an organization’s specific context </vt:lpstr>
      <vt:lpstr>On the organizational level, strategy, network and platform are key elements to build LD capabilities</vt:lpstr>
      <vt:lpstr>Individuals learn leadership on jobs, through reflection and feedback, leveraging resources</vt:lpstr>
      <vt:lpstr>Define measures that capture outcomes of your LD work – how would success look like? </vt:lpstr>
      <vt:lpstr>Leadership capabilities have to be built in the interplay of organization and individual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Olaf Bach</dc:creator>
  <cp:lastModifiedBy>obach</cp:lastModifiedBy>
  <cp:revision>866</cp:revision>
  <cp:lastPrinted>2018-04-03T11:56:41Z</cp:lastPrinted>
  <dcterms:created xsi:type="dcterms:W3CDTF">2015-03-22T11:57:37Z</dcterms:created>
  <dcterms:modified xsi:type="dcterms:W3CDTF">2018-04-03T18:07:37Z</dcterms:modified>
</cp:coreProperties>
</file>