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0" r:id="rId3"/>
    <p:sldId id="266" r:id="rId4"/>
    <p:sldId id="291" r:id="rId5"/>
    <p:sldId id="292" r:id="rId6"/>
    <p:sldId id="258" r:id="rId7"/>
    <p:sldId id="281" r:id="rId8"/>
    <p:sldId id="283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AB617-4112-476D-A04B-15E67FFCE0D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91A298C-1A07-4D6A-A104-F19C027DD4F4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1. Identify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cost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Factors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SG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70FC8-E771-465E-808A-EC8AB5E9533D}" type="parTrans" cxnId="{97D889A6-17AD-47C4-91FB-DF3115E29283}">
      <dgm:prSet/>
      <dgm:spPr/>
    </dgm:pt>
    <dgm:pt modelId="{1BEB9E56-2F7A-4CDF-A996-C7AA39F5DF9B}" type="sibTrans" cxnId="{97D889A6-17AD-47C4-91FB-DF3115E29283}">
      <dgm:prSet/>
      <dgm:spPr/>
    </dgm:pt>
    <dgm:pt modelId="{C084A0DE-E724-47CF-BE62-B19494780A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2. Confront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SG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319F3-037D-4187-AEC3-3CAC6A45C83E}" type="parTrans" cxnId="{CD9DE8C6-80ED-4905-AEAD-F20550B5C2FB}">
      <dgm:prSet/>
      <dgm:spPr/>
    </dgm:pt>
    <dgm:pt modelId="{F9F9BFAB-ECEB-4233-92AC-3715BB24CA22}" type="sibTrans" cxnId="{CD9DE8C6-80ED-4905-AEAD-F20550B5C2FB}">
      <dgm:prSet/>
      <dgm:spPr/>
    </dgm:pt>
    <dgm:pt modelId="{62092D76-5738-4479-82DC-3C0817AA54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3. Control</a:t>
          </a:r>
          <a:endParaRPr kumimoji="0" lang="en-SG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63C25-0020-4143-BF15-5B302B68676C}" type="parTrans" cxnId="{F1F6177E-768C-4FA3-BE5A-D623440D96C4}">
      <dgm:prSet/>
      <dgm:spPr/>
    </dgm:pt>
    <dgm:pt modelId="{326E1E5A-88A0-48B3-B144-49D0B8BAE0B5}" type="sibTrans" cxnId="{F1F6177E-768C-4FA3-BE5A-D623440D96C4}">
      <dgm:prSet/>
      <dgm:spPr/>
    </dgm:pt>
    <dgm:pt modelId="{D0541CEB-4760-4A6D-941C-5222B3B1E495}" type="pres">
      <dgm:prSet presAssocID="{0E3AB617-4112-476D-A04B-15E67FFCE0D4}" presName="cycle" presStyleCnt="0">
        <dgm:presLayoutVars>
          <dgm:dir/>
          <dgm:resizeHandles val="exact"/>
        </dgm:presLayoutVars>
      </dgm:prSet>
      <dgm:spPr/>
    </dgm:pt>
    <dgm:pt modelId="{9526ECEC-CB01-47C7-9296-7877971A831D}" type="pres">
      <dgm:prSet presAssocID="{091A298C-1A07-4D6A-A104-F19C027DD4F4}" presName="dummy" presStyleCnt="0"/>
      <dgm:spPr/>
    </dgm:pt>
    <dgm:pt modelId="{8E27EFCD-FCA0-45BA-9B9E-A9063118BFEB}" type="pres">
      <dgm:prSet presAssocID="{091A298C-1A07-4D6A-A104-F19C027DD4F4}" presName="node" presStyleLbl="revTx" presStyleIdx="0" presStyleCnt="3">
        <dgm:presLayoutVars>
          <dgm:bulletEnabled val="1"/>
        </dgm:presLayoutVars>
      </dgm:prSet>
      <dgm:spPr/>
    </dgm:pt>
    <dgm:pt modelId="{92B18EBD-A4D1-45F3-B2D1-4027FE3B9A52}" type="pres">
      <dgm:prSet presAssocID="{1BEB9E56-2F7A-4CDF-A996-C7AA39F5DF9B}" presName="sibTrans" presStyleLbl="node1" presStyleIdx="0" presStyleCnt="3"/>
      <dgm:spPr/>
    </dgm:pt>
    <dgm:pt modelId="{EDBAF17C-3B40-4FFB-91FF-EE30450D7776}" type="pres">
      <dgm:prSet presAssocID="{C084A0DE-E724-47CF-BE62-B19494780A61}" presName="dummy" presStyleCnt="0"/>
      <dgm:spPr/>
    </dgm:pt>
    <dgm:pt modelId="{AAC80BFC-4EF8-47C1-9B34-23A6D0B534D8}" type="pres">
      <dgm:prSet presAssocID="{C084A0DE-E724-47CF-BE62-B19494780A61}" presName="node" presStyleLbl="revTx" presStyleIdx="1" presStyleCnt="3">
        <dgm:presLayoutVars>
          <dgm:bulletEnabled val="1"/>
        </dgm:presLayoutVars>
      </dgm:prSet>
      <dgm:spPr/>
    </dgm:pt>
    <dgm:pt modelId="{BBB168A5-B0EA-41BA-AD8E-3612346F2B5C}" type="pres">
      <dgm:prSet presAssocID="{F9F9BFAB-ECEB-4233-92AC-3715BB24CA22}" presName="sibTrans" presStyleLbl="node1" presStyleIdx="1" presStyleCnt="3"/>
      <dgm:spPr/>
    </dgm:pt>
    <dgm:pt modelId="{CDECA501-8AA0-4C47-9642-C56FB753E276}" type="pres">
      <dgm:prSet presAssocID="{62092D76-5738-4479-82DC-3C0817AA54D4}" presName="dummy" presStyleCnt="0"/>
      <dgm:spPr/>
    </dgm:pt>
    <dgm:pt modelId="{B736442F-0ACF-400D-83A6-D1DCA02C449D}" type="pres">
      <dgm:prSet presAssocID="{62092D76-5738-4479-82DC-3C0817AA54D4}" presName="node" presStyleLbl="revTx" presStyleIdx="2" presStyleCnt="3">
        <dgm:presLayoutVars>
          <dgm:bulletEnabled val="1"/>
        </dgm:presLayoutVars>
      </dgm:prSet>
      <dgm:spPr/>
    </dgm:pt>
    <dgm:pt modelId="{B196CDD1-BAC6-4EBC-91B9-4E934ECD5725}" type="pres">
      <dgm:prSet presAssocID="{326E1E5A-88A0-48B3-B144-49D0B8BAE0B5}" presName="sibTrans" presStyleLbl="node1" presStyleIdx="2" presStyleCnt="3"/>
      <dgm:spPr/>
    </dgm:pt>
  </dgm:ptLst>
  <dgm:cxnLst>
    <dgm:cxn modelId="{99BEC231-E0FE-47BB-A195-A4EBB1B9E250}" type="presOf" srcId="{62092D76-5738-4479-82DC-3C0817AA54D4}" destId="{B736442F-0ACF-400D-83A6-D1DCA02C449D}" srcOrd="0" destOrd="0" presId="urn:microsoft.com/office/officeart/2005/8/layout/cycle1"/>
    <dgm:cxn modelId="{54D90E72-4DD3-4267-9905-7FBA5E3205CA}" type="presOf" srcId="{1BEB9E56-2F7A-4CDF-A996-C7AA39F5DF9B}" destId="{92B18EBD-A4D1-45F3-B2D1-4027FE3B9A52}" srcOrd="0" destOrd="0" presId="urn:microsoft.com/office/officeart/2005/8/layout/cycle1"/>
    <dgm:cxn modelId="{38F39758-FFB3-42C3-A429-05186230200B}" type="presOf" srcId="{326E1E5A-88A0-48B3-B144-49D0B8BAE0B5}" destId="{B196CDD1-BAC6-4EBC-91B9-4E934ECD5725}" srcOrd="0" destOrd="0" presId="urn:microsoft.com/office/officeart/2005/8/layout/cycle1"/>
    <dgm:cxn modelId="{F1F6177E-768C-4FA3-BE5A-D623440D96C4}" srcId="{0E3AB617-4112-476D-A04B-15E67FFCE0D4}" destId="{62092D76-5738-4479-82DC-3C0817AA54D4}" srcOrd="2" destOrd="0" parTransId="{C0563C25-0020-4143-BF15-5B302B68676C}" sibTransId="{326E1E5A-88A0-48B3-B144-49D0B8BAE0B5}"/>
    <dgm:cxn modelId="{97D889A6-17AD-47C4-91FB-DF3115E29283}" srcId="{0E3AB617-4112-476D-A04B-15E67FFCE0D4}" destId="{091A298C-1A07-4D6A-A104-F19C027DD4F4}" srcOrd="0" destOrd="0" parTransId="{39570FC8-E771-465E-808A-EC8AB5E9533D}" sibTransId="{1BEB9E56-2F7A-4CDF-A996-C7AA39F5DF9B}"/>
    <dgm:cxn modelId="{CD9DE8C6-80ED-4905-AEAD-F20550B5C2FB}" srcId="{0E3AB617-4112-476D-A04B-15E67FFCE0D4}" destId="{C084A0DE-E724-47CF-BE62-B19494780A61}" srcOrd="1" destOrd="0" parTransId="{6C6319F3-037D-4187-AEC3-3CAC6A45C83E}" sibTransId="{F9F9BFAB-ECEB-4233-92AC-3715BB24CA22}"/>
    <dgm:cxn modelId="{2CB1EDCF-91BB-4196-A196-386A3D181E25}" type="presOf" srcId="{F9F9BFAB-ECEB-4233-92AC-3715BB24CA22}" destId="{BBB168A5-B0EA-41BA-AD8E-3612346F2B5C}" srcOrd="0" destOrd="0" presId="urn:microsoft.com/office/officeart/2005/8/layout/cycle1"/>
    <dgm:cxn modelId="{832F50E6-36FA-4954-9489-2A493B958558}" type="presOf" srcId="{0E3AB617-4112-476D-A04B-15E67FFCE0D4}" destId="{D0541CEB-4760-4A6D-941C-5222B3B1E495}" srcOrd="0" destOrd="0" presId="urn:microsoft.com/office/officeart/2005/8/layout/cycle1"/>
    <dgm:cxn modelId="{9EB271ED-FEA8-4B92-80E1-3F25E076B9BB}" type="presOf" srcId="{091A298C-1A07-4D6A-A104-F19C027DD4F4}" destId="{8E27EFCD-FCA0-45BA-9B9E-A9063118BFEB}" srcOrd="0" destOrd="0" presId="urn:microsoft.com/office/officeart/2005/8/layout/cycle1"/>
    <dgm:cxn modelId="{701900F0-1781-4EF1-B0E1-62BA05746A14}" type="presOf" srcId="{C084A0DE-E724-47CF-BE62-B19494780A61}" destId="{AAC80BFC-4EF8-47C1-9B34-23A6D0B534D8}" srcOrd="0" destOrd="0" presId="urn:microsoft.com/office/officeart/2005/8/layout/cycle1"/>
    <dgm:cxn modelId="{082B6FD1-9285-4D8A-B899-6C64F4CB8F19}" type="presParOf" srcId="{D0541CEB-4760-4A6D-941C-5222B3B1E495}" destId="{9526ECEC-CB01-47C7-9296-7877971A831D}" srcOrd="0" destOrd="0" presId="urn:microsoft.com/office/officeart/2005/8/layout/cycle1"/>
    <dgm:cxn modelId="{D7346F5A-AE5C-4139-B786-D12A4ABF05A4}" type="presParOf" srcId="{D0541CEB-4760-4A6D-941C-5222B3B1E495}" destId="{8E27EFCD-FCA0-45BA-9B9E-A9063118BFEB}" srcOrd="1" destOrd="0" presId="urn:microsoft.com/office/officeart/2005/8/layout/cycle1"/>
    <dgm:cxn modelId="{9B8A21E4-7D7F-4BAC-B629-C37044F91D50}" type="presParOf" srcId="{D0541CEB-4760-4A6D-941C-5222B3B1E495}" destId="{92B18EBD-A4D1-45F3-B2D1-4027FE3B9A52}" srcOrd="2" destOrd="0" presId="urn:microsoft.com/office/officeart/2005/8/layout/cycle1"/>
    <dgm:cxn modelId="{8FE46E71-B8EB-4EEC-B83A-9CA60334AD23}" type="presParOf" srcId="{D0541CEB-4760-4A6D-941C-5222B3B1E495}" destId="{EDBAF17C-3B40-4FFB-91FF-EE30450D7776}" srcOrd="3" destOrd="0" presId="urn:microsoft.com/office/officeart/2005/8/layout/cycle1"/>
    <dgm:cxn modelId="{858DF0C2-ED30-4E15-BE6F-3B4D56F7356D}" type="presParOf" srcId="{D0541CEB-4760-4A6D-941C-5222B3B1E495}" destId="{AAC80BFC-4EF8-47C1-9B34-23A6D0B534D8}" srcOrd="4" destOrd="0" presId="urn:microsoft.com/office/officeart/2005/8/layout/cycle1"/>
    <dgm:cxn modelId="{02895A4A-67F8-4FD5-9134-42B029176082}" type="presParOf" srcId="{D0541CEB-4760-4A6D-941C-5222B3B1E495}" destId="{BBB168A5-B0EA-41BA-AD8E-3612346F2B5C}" srcOrd="5" destOrd="0" presId="urn:microsoft.com/office/officeart/2005/8/layout/cycle1"/>
    <dgm:cxn modelId="{92BCD2B6-1B37-4039-A69F-8F591E1D6E42}" type="presParOf" srcId="{D0541CEB-4760-4A6D-941C-5222B3B1E495}" destId="{CDECA501-8AA0-4C47-9642-C56FB753E276}" srcOrd="6" destOrd="0" presId="urn:microsoft.com/office/officeart/2005/8/layout/cycle1"/>
    <dgm:cxn modelId="{10D2002B-3F39-4494-8C60-CC70BCB270F0}" type="presParOf" srcId="{D0541CEB-4760-4A6D-941C-5222B3B1E495}" destId="{B736442F-0ACF-400D-83A6-D1DCA02C449D}" srcOrd="7" destOrd="0" presId="urn:microsoft.com/office/officeart/2005/8/layout/cycle1"/>
    <dgm:cxn modelId="{9E516AC2-14BA-4ED0-9503-B7BC66972EFA}" type="presParOf" srcId="{D0541CEB-4760-4A6D-941C-5222B3B1E495}" destId="{B196CDD1-BAC6-4EBC-91B9-4E934ECD572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5267F-02CD-4BA1-B791-AFE821CF31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671136-4343-446A-8437-9344441FC16E}">
      <dgm:prSet/>
      <dgm:spPr/>
      <dgm:t>
        <a:bodyPr/>
        <a:lstStyle/>
        <a:p>
          <a:r>
            <a:rPr lang="en-US"/>
            <a:t>Identify main cost factors</a:t>
          </a:r>
        </a:p>
      </dgm:t>
    </dgm:pt>
    <dgm:pt modelId="{D6663E1C-4310-413E-AE05-5F9B3F3F1712}" type="parTrans" cxnId="{515B71B8-9F1C-4616-A83D-332680789759}">
      <dgm:prSet/>
      <dgm:spPr/>
      <dgm:t>
        <a:bodyPr/>
        <a:lstStyle/>
        <a:p>
          <a:endParaRPr lang="en-US"/>
        </a:p>
      </dgm:t>
    </dgm:pt>
    <dgm:pt modelId="{6D2CA757-AB87-40F9-B342-39D17B1B042C}" type="sibTrans" cxnId="{515B71B8-9F1C-4616-A83D-332680789759}">
      <dgm:prSet/>
      <dgm:spPr/>
      <dgm:t>
        <a:bodyPr/>
        <a:lstStyle/>
        <a:p>
          <a:endParaRPr lang="en-US"/>
        </a:p>
      </dgm:t>
    </dgm:pt>
    <dgm:pt modelId="{09DAC5D8-22F3-4044-990B-A6115748A7E1}">
      <dgm:prSet/>
      <dgm:spPr/>
      <dgm:t>
        <a:bodyPr/>
        <a:lstStyle/>
        <a:p>
          <a:r>
            <a:rPr lang="en-US"/>
            <a:t>Confront identified cost factors</a:t>
          </a:r>
        </a:p>
      </dgm:t>
    </dgm:pt>
    <dgm:pt modelId="{6D5599CD-A08A-48D0-9A78-719FD2CC7F74}" type="parTrans" cxnId="{C80BFE69-0F25-4D8A-9634-E21EA2FC4D78}">
      <dgm:prSet/>
      <dgm:spPr/>
      <dgm:t>
        <a:bodyPr/>
        <a:lstStyle/>
        <a:p>
          <a:endParaRPr lang="en-US"/>
        </a:p>
      </dgm:t>
    </dgm:pt>
    <dgm:pt modelId="{3303D956-06D7-415E-BD17-2C97FC94DDF6}" type="sibTrans" cxnId="{C80BFE69-0F25-4D8A-9634-E21EA2FC4D78}">
      <dgm:prSet/>
      <dgm:spPr/>
      <dgm:t>
        <a:bodyPr/>
        <a:lstStyle/>
        <a:p>
          <a:endParaRPr lang="en-US"/>
        </a:p>
      </dgm:t>
    </dgm:pt>
    <dgm:pt modelId="{33830183-023C-44AE-BEDB-9947550F6912}" type="pres">
      <dgm:prSet presAssocID="{FD95267F-02CD-4BA1-B791-AFE821CF3162}" presName="linear" presStyleCnt="0">
        <dgm:presLayoutVars>
          <dgm:animLvl val="lvl"/>
          <dgm:resizeHandles val="exact"/>
        </dgm:presLayoutVars>
      </dgm:prSet>
      <dgm:spPr/>
    </dgm:pt>
    <dgm:pt modelId="{7EC2C6EB-FAD6-466E-AED9-531B24E553C9}" type="pres">
      <dgm:prSet presAssocID="{21671136-4343-446A-8437-9344441FC1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BAC595-5EEF-4A6D-A672-42F1C143B7C1}" type="pres">
      <dgm:prSet presAssocID="{6D2CA757-AB87-40F9-B342-39D17B1B042C}" presName="spacer" presStyleCnt="0"/>
      <dgm:spPr/>
    </dgm:pt>
    <dgm:pt modelId="{EE3134D7-3FB0-4E56-ACDE-D98F866FA1CA}" type="pres">
      <dgm:prSet presAssocID="{09DAC5D8-22F3-4044-990B-A6115748A7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ABC33D-6B9D-4444-B3B6-10052BC43C04}" type="presOf" srcId="{21671136-4343-446A-8437-9344441FC16E}" destId="{7EC2C6EB-FAD6-466E-AED9-531B24E553C9}" srcOrd="0" destOrd="0" presId="urn:microsoft.com/office/officeart/2005/8/layout/vList2"/>
    <dgm:cxn modelId="{C80BFE69-0F25-4D8A-9634-E21EA2FC4D78}" srcId="{FD95267F-02CD-4BA1-B791-AFE821CF3162}" destId="{09DAC5D8-22F3-4044-990B-A6115748A7E1}" srcOrd="1" destOrd="0" parTransId="{6D5599CD-A08A-48D0-9A78-719FD2CC7F74}" sibTransId="{3303D956-06D7-415E-BD17-2C97FC94DDF6}"/>
    <dgm:cxn modelId="{A6393589-A629-4F04-9A0C-43B70D2243E4}" type="presOf" srcId="{FD95267F-02CD-4BA1-B791-AFE821CF3162}" destId="{33830183-023C-44AE-BEDB-9947550F6912}" srcOrd="0" destOrd="0" presId="urn:microsoft.com/office/officeart/2005/8/layout/vList2"/>
    <dgm:cxn modelId="{AD45A399-93A5-4073-A609-041F6EC2245F}" type="presOf" srcId="{09DAC5D8-22F3-4044-990B-A6115748A7E1}" destId="{EE3134D7-3FB0-4E56-ACDE-D98F866FA1CA}" srcOrd="0" destOrd="0" presId="urn:microsoft.com/office/officeart/2005/8/layout/vList2"/>
    <dgm:cxn modelId="{515B71B8-9F1C-4616-A83D-332680789759}" srcId="{FD95267F-02CD-4BA1-B791-AFE821CF3162}" destId="{21671136-4343-446A-8437-9344441FC16E}" srcOrd="0" destOrd="0" parTransId="{D6663E1C-4310-413E-AE05-5F9B3F3F1712}" sibTransId="{6D2CA757-AB87-40F9-B342-39D17B1B042C}"/>
    <dgm:cxn modelId="{CE24A79D-6868-495F-B797-9A9644719C6C}" type="presParOf" srcId="{33830183-023C-44AE-BEDB-9947550F6912}" destId="{7EC2C6EB-FAD6-466E-AED9-531B24E553C9}" srcOrd="0" destOrd="0" presId="urn:microsoft.com/office/officeart/2005/8/layout/vList2"/>
    <dgm:cxn modelId="{391E69B7-A2E7-487F-A4F7-3F85BE6F2DDE}" type="presParOf" srcId="{33830183-023C-44AE-BEDB-9947550F6912}" destId="{ABBAC595-5EEF-4A6D-A672-42F1C143B7C1}" srcOrd="1" destOrd="0" presId="urn:microsoft.com/office/officeart/2005/8/layout/vList2"/>
    <dgm:cxn modelId="{3F13BD8C-2D07-49F8-8590-941772E76030}" type="presParOf" srcId="{33830183-023C-44AE-BEDB-9947550F6912}" destId="{EE3134D7-3FB0-4E56-ACDE-D98F866FA1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EFCD-FCA0-45BA-9B9E-A9063118BFEB}">
      <dsp:nvSpPr>
        <dsp:cNvPr id="0" name=""/>
        <dsp:cNvSpPr/>
      </dsp:nvSpPr>
      <dsp:spPr>
        <a:xfrm>
          <a:off x="2867680" y="359802"/>
          <a:ext cx="1703337" cy="17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1. Identify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cost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Factors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SG" altLang="en-US" sz="2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7680" y="359802"/>
        <a:ext cx="1703337" cy="1703337"/>
      </dsp:txXfrm>
    </dsp:sp>
    <dsp:sp modelId="{92B18EBD-A4D1-45F3-B2D1-4027FE3B9A52}">
      <dsp:nvSpPr>
        <dsp:cNvPr id="0" name=""/>
        <dsp:cNvSpPr/>
      </dsp:nvSpPr>
      <dsp:spPr>
        <a:xfrm>
          <a:off x="271080" y="24096"/>
          <a:ext cx="4029838" cy="4029838"/>
        </a:xfrm>
        <a:prstGeom prst="circularArrow">
          <a:avLst>
            <a:gd name="adj1" fmla="val 8242"/>
            <a:gd name="adj2" fmla="val 575591"/>
            <a:gd name="adj3" fmla="val 2966262"/>
            <a:gd name="adj4" fmla="val 50110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80BFC-4EF8-47C1-9B34-23A6D0B534D8}">
      <dsp:nvSpPr>
        <dsp:cNvPr id="0" name=""/>
        <dsp:cNvSpPr/>
      </dsp:nvSpPr>
      <dsp:spPr>
        <a:xfrm>
          <a:off x="1434331" y="2842436"/>
          <a:ext cx="1703337" cy="17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2. Confront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SG" altLang="en-US" sz="2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4331" y="2842436"/>
        <a:ext cx="1703337" cy="1703337"/>
      </dsp:txXfrm>
    </dsp:sp>
    <dsp:sp modelId="{BBB168A5-B0EA-41BA-AD8E-3612346F2B5C}">
      <dsp:nvSpPr>
        <dsp:cNvPr id="0" name=""/>
        <dsp:cNvSpPr/>
      </dsp:nvSpPr>
      <dsp:spPr>
        <a:xfrm>
          <a:off x="271080" y="24096"/>
          <a:ext cx="4029838" cy="4029838"/>
        </a:xfrm>
        <a:prstGeom prst="circularArrow">
          <a:avLst>
            <a:gd name="adj1" fmla="val 8242"/>
            <a:gd name="adj2" fmla="val 575591"/>
            <a:gd name="adj3" fmla="val 10174299"/>
            <a:gd name="adj4" fmla="val 7258147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6442F-0ACF-400D-83A6-D1DCA02C449D}">
      <dsp:nvSpPr>
        <dsp:cNvPr id="0" name=""/>
        <dsp:cNvSpPr/>
      </dsp:nvSpPr>
      <dsp:spPr>
        <a:xfrm>
          <a:off x="981" y="359802"/>
          <a:ext cx="1703337" cy="17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3. Control</a:t>
          </a:r>
          <a:endParaRPr kumimoji="0" lang="en-SG" altLang="en-US" sz="27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1" y="359802"/>
        <a:ext cx="1703337" cy="1703337"/>
      </dsp:txXfrm>
    </dsp:sp>
    <dsp:sp modelId="{B196CDD1-BAC6-4EBC-91B9-4E934ECD5725}">
      <dsp:nvSpPr>
        <dsp:cNvPr id="0" name=""/>
        <dsp:cNvSpPr/>
      </dsp:nvSpPr>
      <dsp:spPr>
        <a:xfrm>
          <a:off x="271080" y="24096"/>
          <a:ext cx="4029838" cy="4029838"/>
        </a:xfrm>
        <a:prstGeom prst="circularArrow">
          <a:avLst>
            <a:gd name="adj1" fmla="val 8242"/>
            <a:gd name="adj2" fmla="val 575591"/>
            <a:gd name="adj3" fmla="val 16858969"/>
            <a:gd name="adj4" fmla="val 14965440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2C6EB-FAD6-466E-AED9-531B24E553C9}">
      <dsp:nvSpPr>
        <dsp:cNvPr id="0" name=""/>
        <dsp:cNvSpPr/>
      </dsp:nvSpPr>
      <dsp:spPr>
        <a:xfrm>
          <a:off x="0" y="402803"/>
          <a:ext cx="6263640" cy="2267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Identify main cost factors</a:t>
          </a:r>
        </a:p>
      </dsp:txBody>
      <dsp:txXfrm>
        <a:off x="110688" y="513491"/>
        <a:ext cx="6042264" cy="2046084"/>
      </dsp:txXfrm>
    </dsp:sp>
    <dsp:sp modelId="{EE3134D7-3FB0-4E56-ACDE-D98F866FA1CA}">
      <dsp:nvSpPr>
        <dsp:cNvPr id="0" name=""/>
        <dsp:cNvSpPr/>
      </dsp:nvSpPr>
      <dsp:spPr>
        <a:xfrm>
          <a:off x="0" y="2834423"/>
          <a:ext cx="6263640" cy="22674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Confront identified cost factors</a:t>
          </a:r>
        </a:p>
      </dsp:txBody>
      <dsp:txXfrm>
        <a:off x="110688" y="2945111"/>
        <a:ext cx="6042264" cy="2046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6737-84C9-4DDF-B376-84E98E5B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14F8F-28CB-4B95-BF1B-67F1BBF1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5B97C-A10B-4801-9904-FBCC237D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6232-6DE6-44B4-B71B-37BE047E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602B-18B0-4F7F-BC40-34CC172B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42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529D-CAF6-4525-A5D9-6B838055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53C67-51B5-4ED4-86E9-49B2176C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298F-BD82-4887-A480-7725713B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90AEC-1CF3-4486-9641-4AF9C343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E0466-4382-44EE-B06B-1FD8212E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902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1ACB9-D439-455F-9854-E850A3C21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9292A-F413-4C71-8E16-56CA29BE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53BF-8FA8-4B55-BADC-32B6DCD8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08040-5026-44E8-95C6-57C08512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D77B-576D-47BE-8F51-02C9F853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313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3B46-2B56-4D3C-A2B4-CC39F490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609A7-32FD-47D9-8BE9-5FF1B1A82C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1AE88-129B-42E7-B142-2776E9E1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0CCD0-D6E2-43C3-B431-F576EED0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1E5CA-B0A6-49A8-B7BF-72D45AEA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C1FF9-BA4C-43CF-B393-BADA2A61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56A00B-C242-43CD-8A77-DC7A6B35209C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7610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D5D8-FB01-4939-9C81-AF646E96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F7CF-B7AB-4F51-B213-A82F7BE01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65B2-1C23-4E18-8198-CE52980D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69843-F083-43AE-A3D0-5D42562D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EAC20-03F4-4236-9AF0-000E5D29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763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903D-CDB2-42BF-8AAF-646EC88B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E1F7-16E9-4335-81D6-A9A671D7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4A7C-B5FC-4E89-A722-57BD32D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C02C-F19C-4729-8180-EF55DBA1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D9685-BF15-4F85-AE70-AF50B338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492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92B8-60D0-47FD-BF54-C4BDD6FB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27F7-97DE-4F58-8887-F7FECC912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A8BF8-9364-4DAD-A8F2-36BC3C167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76C8C-4EE9-4024-A6B5-015A2D50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1276B-C728-419F-8AD2-4ED59E92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ACAC4-213E-45CA-9DA7-A149D3A4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29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80AF-A015-4095-B026-9DAF0D58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9FAD-A256-4E88-B7BA-38C261CEA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7F072-0AA3-4891-9A53-B28AE416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9242D-E8FF-4007-B8A5-1326EA2F3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01FCD-E647-4DD2-AF39-F62DC2BF3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4F4E3-1C06-4E62-9E8C-56FD4D64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E0066-161C-4032-A6A9-FC3EA097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153AC-32A9-467C-A9C3-00113758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97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7BE9-6B3D-4820-A103-BA5FF616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B3AA2-4DE9-4758-BC9C-6498A093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9F681-84BA-4F9A-810E-83EC4E7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28CC8-EB4C-402E-97D0-3C86A68D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311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CAD53-BB3A-4B1D-9208-B71E1E06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E8492-1799-41DB-B532-0B21C102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E911D-A1AE-4021-AB84-1C32E6BC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806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C154-50EC-429A-8DD1-C727F3C3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4DAC8-126C-4F34-A2D9-C5F6D91E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B484E-F446-44C8-B2BB-216AC68CA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E47C8-7721-45E1-9092-3BB4A0E4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DA5D8-E448-4F02-8746-43425132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F756E-B427-4F1E-96DE-5334887C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311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6E80-BBD3-4EFF-B7B1-B431B8D0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28AA5-42DA-4A12-953E-91782F241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5037F-26F2-47A5-BAAD-27472D6F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C057C-59F8-4E5F-8C1A-92498E91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8AEA-79F1-4B6F-BAFA-5A5D3A51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91B0C-7AC8-4332-96B9-76EB4EB1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69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4D9BB-F6C1-4FC8-9591-8ABC9639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5EC2-C0A6-41EC-9D24-F3210F3C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06F7-A1B2-4DCF-9C18-C10BDBF19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912E-14D6-4760-B5F7-55810555107C}" type="datetimeFigureOut">
              <a:rPr lang="en-SG" smtClean="0"/>
              <a:t>25/5/2021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D718-9631-436E-8E4C-F9C438971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DCBE-652F-41E7-9596-29982271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400E-A2EC-43CD-999B-EEE2999CFC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7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SMxbWUkTw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A53A6E-06DD-45BA-8E68-E6277863980B}"/>
              </a:ext>
            </a:extLst>
          </p:cNvPr>
          <p:cNvGraphicFramePr/>
          <p:nvPr/>
        </p:nvGraphicFramePr>
        <p:xfrm>
          <a:off x="3810000" y="17526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44" name="Text Box 12">
            <a:extLst>
              <a:ext uri="{FF2B5EF4-FFF2-40B4-BE49-F238E27FC236}">
                <a16:creationId xmlns:a16="http://schemas.microsoft.com/office/drawing/2014/main" id="{7217513A-FED8-4FC9-98AB-654EF68F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38201"/>
            <a:ext cx="6892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Stages of reducing costs in your restaurant’s kitchen</a:t>
            </a:r>
            <a:r>
              <a:rPr lang="en-US" altLang="en-US"/>
              <a:t>  </a:t>
            </a:r>
            <a:endParaRPr lang="en-SG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137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07F53D1-CC1D-48FD-A48F-B4AB2CE22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100">
                <a:solidFill>
                  <a:srgbClr val="FFFFFF"/>
                </a:solidFill>
              </a:rPr>
              <a:t>Accomplishments in previous postings</a:t>
            </a:r>
            <a:endParaRPr lang="en-SG" altLang="en-US" sz="3100">
              <a:solidFill>
                <a:srgbClr val="FFFFFF"/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5E839B7-F63D-4B6A-A548-8C72AB790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sz="1400" b="1"/>
              <a:t>Casa del Rio, Melaka</a:t>
            </a:r>
          </a:p>
          <a:p>
            <a:pPr>
              <a:buFontTx/>
              <a:buChar char="-"/>
            </a:pPr>
            <a:r>
              <a:rPr lang="en-US" altLang="en-US" sz="1400"/>
              <a:t>Reduced food cost from 47% to 30% within 1</a:t>
            </a:r>
            <a:r>
              <a:rPr lang="en-US" altLang="en-US" sz="1400" baseline="30000"/>
              <a:t>st</a:t>
            </a:r>
            <a:r>
              <a:rPr lang="en-US" altLang="en-US" sz="1400"/>
              <a:t> month of starting on the job</a:t>
            </a:r>
          </a:p>
          <a:p>
            <a:pPr>
              <a:buFontTx/>
              <a:buChar char="-"/>
            </a:pPr>
            <a:r>
              <a:rPr lang="en-US" altLang="en-US" sz="1400"/>
              <a:t>Reduced cost of fuel by 30%</a:t>
            </a:r>
          </a:p>
          <a:p>
            <a:pPr>
              <a:buFontTx/>
              <a:buNone/>
            </a:pPr>
            <a:endParaRPr lang="en-US" altLang="en-US" sz="1400"/>
          </a:p>
          <a:p>
            <a:r>
              <a:rPr lang="en-US" altLang="en-US" sz="1400" b="1"/>
              <a:t>Swissbelhotel Golden Sand resort and spa, Hoi An</a:t>
            </a:r>
          </a:p>
          <a:p>
            <a:pPr>
              <a:buFontTx/>
              <a:buChar char="-"/>
            </a:pPr>
            <a:r>
              <a:rPr lang="en-US" altLang="en-US" sz="1400"/>
              <a:t>Reduced food cost from 41% to 30% after 1 month of starting work</a:t>
            </a:r>
          </a:p>
          <a:p>
            <a:pPr>
              <a:buFontTx/>
              <a:buNone/>
            </a:pPr>
            <a:endParaRPr lang="en-US" altLang="en-US" sz="1400"/>
          </a:p>
          <a:p>
            <a:r>
              <a:rPr lang="en-US" altLang="en-US" sz="1400" b="1"/>
              <a:t>Sokha beach resort, Sihanoukville</a:t>
            </a:r>
          </a:p>
          <a:p>
            <a:pPr>
              <a:buFontTx/>
              <a:buChar char="-"/>
            </a:pPr>
            <a:r>
              <a:rPr lang="en-US" altLang="en-US" sz="1400"/>
              <a:t>Changed menu to highlight local seafood. Did away with expensive imported meats</a:t>
            </a:r>
          </a:p>
          <a:p>
            <a:pPr>
              <a:buFontTx/>
              <a:buNone/>
            </a:pPr>
            <a:endParaRPr lang="en-US" altLang="en-US" sz="1400"/>
          </a:p>
          <a:p>
            <a:r>
              <a:rPr lang="en-US" altLang="en-US" sz="1400" b="1"/>
              <a:t>Sedona hotel Yangon</a:t>
            </a:r>
          </a:p>
          <a:p>
            <a:pPr>
              <a:buFontTx/>
              <a:buChar char="-"/>
            </a:pPr>
            <a:r>
              <a:rPr lang="en-US" altLang="en-US" sz="1400"/>
              <a:t>Maintained food cost at 25% vs. budget of 32%</a:t>
            </a:r>
          </a:p>
          <a:p>
            <a:pPr>
              <a:buFontTx/>
              <a:buChar char="-"/>
            </a:pPr>
            <a:r>
              <a:rPr lang="en-US" altLang="en-US" sz="1400"/>
              <a:t>Sourced for local farmers who were able to give us quality products at local prices</a:t>
            </a:r>
          </a:p>
          <a:p>
            <a:pPr>
              <a:buFontTx/>
              <a:buChar char="-"/>
            </a:pPr>
            <a:r>
              <a:rPr lang="en-US" altLang="en-US" sz="1400"/>
              <a:t>Made use of such products to substitute ingredients required in original recipes</a:t>
            </a:r>
          </a:p>
          <a:p>
            <a:endParaRPr lang="en-US" altLang="en-US" sz="1400"/>
          </a:p>
          <a:p>
            <a:endParaRPr lang="en-US" altLang="en-US" sz="1400"/>
          </a:p>
          <a:p>
            <a:pPr>
              <a:buFontTx/>
              <a:buNone/>
            </a:pPr>
            <a:endParaRPr lang="en-SG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2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3431670-4C91-4A69-A004-B85A3B0EA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altLang="en-US" sz="6000" b="1">
                <a:solidFill>
                  <a:schemeClr val="bg1"/>
                </a:solidFill>
              </a:rPr>
              <a:t>Day 1 schedule:</a:t>
            </a:r>
            <a:endParaRPr lang="en-SG" altLang="en-US" sz="6000" b="1">
              <a:solidFill>
                <a:schemeClr val="bg1"/>
              </a:solidFill>
            </a:endParaRPr>
          </a:p>
        </p:txBody>
      </p:sp>
      <p:graphicFrame>
        <p:nvGraphicFramePr>
          <p:cNvPr id="13320" name="Rectangle 3">
            <a:extLst>
              <a:ext uri="{FF2B5EF4-FFF2-40B4-BE49-F238E27FC236}">
                <a16:creationId xmlns:a16="http://schemas.microsoft.com/office/drawing/2014/main" id="{2B39A6E0-6E1E-4E46-9184-507BC5E99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08227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EB0D403-3795-4292-B7F6-ABA701DD2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29D8F99-0416-4175-AFEB-A46E43E20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SG" altLang="en-US">
                <a:hlinkClick r:id="rId2"/>
              </a:rPr>
              <a:t>https://youtu.be/eSMxbWUkTwA</a:t>
            </a:r>
            <a:endParaRPr lang="en-SG" altLang="en-US"/>
          </a:p>
          <a:p>
            <a:pPr>
              <a:buFontTx/>
              <a:buNone/>
            </a:pPr>
            <a:endParaRPr lang="en-SG" altLang="en-US"/>
          </a:p>
          <a:p>
            <a:pPr>
              <a:buFontTx/>
              <a:buNone/>
            </a:pPr>
            <a:endParaRPr lang="en-SG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28E195FB-F614-4CAB-B46E-F6F48ADB0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-2" b="3194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D196CC-F070-45DA-8D90-32C78F6EB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" r="-2" b="2981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5EACF78-626E-475D-8D3A-8BC618422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altLang="en-US" sz="3400" b="1"/>
              <a:t>Identify main cost factors</a:t>
            </a:r>
            <a:endParaRPr lang="en-SG" altLang="en-US" sz="3400" b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E8D381D-DF1E-49DE-918D-137CC8166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/>
              <a:t>Menu selection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Recipes,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Choice of ingredients</a:t>
            </a:r>
          </a:p>
          <a:p>
            <a:pPr marL="609600" indent="-609600">
              <a:buNone/>
            </a:pPr>
            <a:r>
              <a:rPr lang="en-US" altLang="en-US" sz="2000"/>
              <a:t>	used </a:t>
            </a:r>
          </a:p>
          <a:p>
            <a:pPr marL="609600" indent="-609600">
              <a:buNone/>
            </a:pPr>
            <a:r>
              <a:rPr lang="en-US" altLang="en-US" sz="2000"/>
              <a:t>4.   Suppliers, </a:t>
            </a:r>
          </a:p>
          <a:p>
            <a:pPr marL="609600" indent="-609600">
              <a:buNone/>
            </a:pPr>
            <a:r>
              <a:rPr lang="en-US" altLang="en-US" sz="2000"/>
              <a:t>5.   Inventory, </a:t>
            </a:r>
          </a:p>
          <a:p>
            <a:pPr marL="609600" indent="-609600">
              <a:buNone/>
            </a:pPr>
            <a:r>
              <a:rPr lang="en-US" altLang="en-US" sz="2000"/>
              <a:t>6.   Wastage.</a:t>
            </a:r>
          </a:p>
          <a:p>
            <a:pPr marL="609600" indent="-609600">
              <a:buNone/>
            </a:pPr>
            <a:r>
              <a:rPr lang="en-US" altLang="en-US" sz="2000"/>
              <a:t>7.   Food safety,</a:t>
            </a:r>
          </a:p>
          <a:p>
            <a:pPr marL="609600" indent="-609600">
              <a:buNone/>
            </a:pPr>
            <a:endParaRPr lang="en-SG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7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12DB1A1-6C3A-4C5C-BCB0-D90E200C7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400" b="1"/>
              <a:t>Identify main cost factors:</a:t>
            </a:r>
          </a:p>
        </p:txBody>
      </p:sp>
      <p:sp>
        <p:nvSpPr>
          <p:cNvPr id="4106" name="Rectangle 7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D8810E-620D-42DA-9B98-3F1D04F4BC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800"/>
              <a:t>1 .Menu selection</a:t>
            </a:r>
          </a:p>
          <a:p>
            <a:r>
              <a:rPr lang="en-US" altLang="en-US" sz="1800"/>
              <a:t>In line with your business concept</a:t>
            </a:r>
          </a:p>
          <a:p>
            <a:r>
              <a:rPr lang="en-US" altLang="en-US" sz="1800"/>
              <a:t>Too many dishes, too much garnish</a:t>
            </a:r>
          </a:p>
          <a:p>
            <a:r>
              <a:rPr lang="en-US" altLang="en-US" sz="1800"/>
              <a:t>Stands out from your competition</a:t>
            </a:r>
          </a:p>
          <a:p>
            <a:endParaRPr lang="en-US" altLang="en-US" sz="1800"/>
          </a:p>
          <a:p>
            <a:r>
              <a:rPr lang="en-US" altLang="en-US" sz="1800"/>
              <a:t>2. Recipes</a:t>
            </a:r>
          </a:p>
          <a:p>
            <a:r>
              <a:rPr lang="en-US" altLang="en-US" sz="1800"/>
              <a:t>Recipe costing,</a:t>
            </a:r>
          </a:p>
          <a:p>
            <a:r>
              <a:rPr lang="en-US" altLang="en-US" sz="1800"/>
              <a:t>Portion size</a:t>
            </a:r>
          </a:p>
          <a:p>
            <a:r>
              <a:rPr lang="en-US" altLang="en-US" sz="1800"/>
              <a:t>Help you to forecast purchases to meet demand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168C4C41-393E-4B70-8667-5D1C7B726B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1555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C2C3CA03-9379-4762-958D-7E2FC612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64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85AF8C5-9C9C-4C5A-80F7-84A432247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Identify main cost factors</a:t>
            </a:r>
            <a:endParaRPr lang="en-SG" altLang="en-US" b="1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DB0D6B45-1D0D-49D9-86EB-0B0DEBE70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3. Choice of ingredients used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993300"/>
                </a:solidFill>
              </a:rPr>
              <a:t>For production of menu items sold to your guests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993300"/>
                </a:solidFill>
              </a:rPr>
              <a:t>Include expense of meats, dairy, vegetables etc.</a:t>
            </a:r>
          </a:p>
          <a:p>
            <a:pPr>
              <a:buFontTx/>
              <a:buChar char="-"/>
            </a:pPr>
            <a:endParaRPr lang="en-US" altLang="en-US" sz="240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993300"/>
                </a:solidFill>
              </a:rPr>
              <a:t>State of process of ingredient, fresh, dried, canned or frozen</a:t>
            </a:r>
          </a:p>
          <a:p>
            <a:pPr>
              <a:buFontTx/>
              <a:buChar char="-"/>
            </a:pPr>
            <a:endParaRPr lang="en-US" altLang="en-US" sz="240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993300"/>
                </a:solidFill>
              </a:rPr>
              <a:t>Packaging state of ingredient, individually or bulk packed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altLang="en-US">
              <a:solidFill>
                <a:srgbClr val="993300"/>
              </a:solidFill>
            </a:endParaRPr>
          </a:p>
          <a:p>
            <a:pPr>
              <a:buFontTx/>
              <a:buNone/>
            </a:pPr>
            <a:endParaRPr lang="en-US" altLang="en-US">
              <a:solidFill>
                <a:srgbClr val="0000CC"/>
              </a:solidFill>
            </a:endParaRPr>
          </a:p>
          <a:p>
            <a:endParaRPr lang="en-SG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53" name="Rectangle 7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354" name="Rectangle 7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4F8B47D-5C28-4DF7-AEA1-324DBBD85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Identify main cost factors:</a:t>
            </a:r>
          </a:p>
        </p:txBody>
      </p:sp>
      <p:sp>
        <p:nvSpPr>
          <p:cNvPr id="57355" name="Rectangle 7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356" name="Rectangle 8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49918C3-204F-4D53-9B92-BAE3ABA74B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1700"/>
              <a:t>4. Suppliers</a:t>
            </a:r>
          </a:p>
          <a:p>
            <a:r>
              <a:rPr lang="en-US" altLang="en-US" sz="1700"/>
              <a:t>Able and willing to advise you, for products they sell,</a:t>
            </a:r>
          </a:p>
          <a:p>
            <a:r>
              <a:rPr lang="en-US" altLang="en-US" sz="1700"/>
              <a:t>Types of items processing</a:t>
            </a:r>
          </a:p>
          <a:p>
            <a:r>
              <a:rPr lang="en-US" altLang="en-US" sz="1700"/>
              <a:t>Packaging alternatives available </a:t>
            </a:r>
          </a:p>
          <a:p>
            <a:endParaRPr lang="en-US" altLang="en-US" sz="1700"/>
          </a:p>
          <a:p>
            <a:r>
              <a:rPr lang="en-US" altLang="en-US" sz="1700"/>
              <a:t>5. Inventory</a:t>
            </a:r>
          </a:p>
          <a:p>
            <a:r>
              <a:rPr lang="en-US" altLang="en-US" sz="1700"/>
              <a:t>Effective purchasing management</a:t>
            </a:r>
          </a:p>
          <a:p>
            <a:r>
              <a:rPr lang="en-US" altLang="en-US" sz="1700"/>
              <a:t> Have a minimum par stock</a:t>
            </a:r>
          </a:p>
          <a:p>
            <a:r>
              <a:rPr lang="en-US" altLang="en-US" sz="1700"/>
              <a:t>Have a maximum par stock</a:t>
            </a:r>
          </a:p>
          <a:p>
            <a:endParaRPr lang="en-US" altLang="en-US" sz="1700"/>
          </a:p>
          <a:p>
            <a:endParaRPr lang="en-US" altLang="en-US" sz="1700"/>
          </a:p>
          <a:p>
            <a:endParaRPr lang="en-US" altLang="en-US" sz="1700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98CB5FED-6C1F-48C7-B590-FAE24BB5A5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6094"/>
          <a:stretch/>
        </p:blipFill>
        <p:spPr>
          <a:xfrm>
            <a:off x="5692968" y="630936"/>
            <a:ext cx="5512176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A85068DF-FC06-45E8-9119-E01D3B5E7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Identify main cost factors:</a:t>
            </a:r>
            <a:endParaRPr lang="en-SG" altLang="en-US" b="1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E472F18-C870-4588-BA6B-A662CE1AD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en-US" altLang="en-US"/>
              <a:t>6. Wastage</a:t>
            </a:r>
          </a:p>
          <a:p>
            <a:pPr>
              <a:buFontTx/>
              <a:buChar char="-"/>
            </a:pPr>
            <a:r>
              <a:rPr lang="en-US" altLang="en-US"/>
              <a:t>Order correct quantity of ingredients</a:t>
            </a:r>
          </a:p>
          <a:p>
            <a:pPr>
              <a:buFontTx/>
              <a:buChar char="-"/>
            </a:pPr>
            <a:r>
              <a:rPr lang="en-US" altLang="en-US"/>
              <a:t>Prepare according to forecast</a:t>
            </a:r>
          </a:p>
          <a:p>
            <a:pPr>
              <a:buFontTx/>
              <a:buChar char="-"/>
            </a:pPr>
            <a:r>
              <a:rPr lang="en-US" altLang="en-US"/>
              <a:t>Over portioning, overcooking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7. Food safety</a:t>
            </a:r>
          </a:p>
          <a:p>
            <a:pPr>
              <a:buFontTx/>
              <a:buChar char="-"/>
            </a:pPr>
            <a:r>
              <a:rPr lang="en-US" altLang="en-US"/>
              <a:t>Proper storage</a:t>
            </a:r>
          </a:p>
          <a:p>
            <a:pPr>
              <a:buFontTx/>
              <a:buChar char="-"/>
            </a:pPr>
            <a:r>
              <a:rPr lang="en-US" altLang="en-US"/>
              <a:t>Rotation of stock</a:t>
            </a:r>
            <a:endParaRPr lang="en-SG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353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Accomplishments in previous postings</vt:lpstr>
      <vt:lpstr>Day 1 schedule:</vt:lpstr>
      <vt:lpstr>PowerPoint Presentation</vt:lpstr>
      <vt:lpstr>Identify main cost factors</vt:lpstr>
      <vt:lpstr>Identify main cost factors:</vt:lpstr>
      <vt:lpstr>Identify main cost factors</vt:lpstr>
      <vt:lpstr>Identify main cost factors:</vt:lpstr>
      <vt:lpstr>Identify main cost factors: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Ho</dc:creator>
  <cp:lastModifiedBy>Allan Ho</cp:lastModifiedBy>
  <cp:revision>2</cp:revision>
  <dcterms:created xsi:type="dcterms:W3CDTF">2021-05-25T07:49:10Z</dcterms:created>
  <dcterms:modified xsi:type="dcterms:W3CDTF">2021-05-25T07:59:58Z</dcterms:modified>
</cp:coreProperties>
</file>