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510" r:id="rId2"/>
    <p:sldId id="44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21"/>
  </p:normalViewPr>
  <p:slideViewPr>
    <p:cSldViewPr snapToGrid="0" snapToObjects="1">
      <p:cViewPr varScale="1">
        <p:scale>
          <a:sx n="97" d="100"/>
          <a:sy n="97" d="100"/>
        </p:scale>
        <p:origin x="15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43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6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892969" y="1151931"/>
            <a:ext cx="7358063" cy="232171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4219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  <a:lvl2pPr marL="0" indent="120546" algn="ctr">
              <a:spcBef>
                <a:spcPts val="0"/>
              </a:spcBef>
              <a:buSzTx/>
              <a:buNone/>
              <a:defRPr sz="1687"/>
            </a:lvl2pPr>
            <a:lvl3pPr marL="0" indent="241092" algn="ctr">
              <a:spcBef>
                <a:spcPts val="0"/>
              </a:spcBef>
              <a:buSzTx/>
              <a:buNone/>
              <a:defRPr sz="1687"/>
            </a:lvl3pPr>
            <a:lvl4pPr marL="0" indent="361638" algn="ctr">
              <a:spcBef>
                <a:spcPts val="0"/>
              </a:spcBef>
              <a:buSzTx/>
              <a:buNone/>
              <a:defRPr sz="1687"/>
            </a:lvl4pPr>
            <a:lvl5pPr marL="0" indent="482184" algn="ctr">
              <a:spcBef>
                <a:spcPts val="0"/>
              </a:spcBef>
              <a:buSzTx/>
              <a:buNone/>
              <a:defRPr sz="1687"/>
            </a:lvl5pPr>
          </a:lstStyle>
          <a:p>
            <a:pPr lvl="0">
              <a:defRPr sz="1800"/>
            </a:pPr>
            <a:r>
              <a:rPr sz="1687"/>
              <a:t>Body Level One</a:t>
            </a:r>
          </a:p>
          <a:p>
            <a:pPr lvl="1">
              <a:defRPr sz="1800"/>
            </a:pPr>
            <a:r>
              <a:rPr sz="1687"/>
              <a:t>Body Level Two</a:t>
            </a:r>
          </a:p>
          <a:p>
            <a:pPr lvl="2">
              <a:defRPr sz="1800"/>
            </a:pPr>
            <a:r>
              <a:rPr sz="1687"/>
              <a:t>Body Level Three</a:t>
            </a:r>
          </a:p>
          <a:p>
            <a:pPr lvl="3">
              <a:defRPr sz="1800"/>
            </a:pPr>
            <a:r>
              <a:rPr sz="1687"/>
              <a:t>Body Level Four</a:t>
            </a:r>
          </a:p>
          <a:p>
            <a:pPr lvl="4">
              <a:defRPr sz="1800"/>
            </a:pPr>
            <a:r>
              <a:rPr sz="1687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3398219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2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7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1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8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2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DEF88-A591-8647-B618-74C400B48C40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B760D-5A37-B045-BA70-26BC78113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3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rive.google.com/file/d/10fIy3anelyS6kR8eZovL5H1iaf5lkDDV/view?usp=sharing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>
            <a:cxnSpLocks/>
          </p:cNvCxnSpPr>
          <p:nvPr/>
        </p:nvCxnSpPr>
        <p:spPr>
          <a:xfrm flipV="1">
            <a:off x="1256919" y="1284171"/>
            <a:ext cx="7225263" cy="409115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/>
          <p:cNvSpPr txBox="1"/>
          <p:nvPr/>
        </p:nvSpPr>
        <p:spPr>
          <a:xfrm>
            <a:off x="6320051" y="5207720"/>
            <a:ext cx="1613322" cy="227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r>
              <a:rPr lang="en-US" sz="1055" dirty="0">
                <a:solidFill>
                  <a:srgbClr val="000000"/>
                </a:solidFill>
                <a:latin typeface="Proxima Nova" panose="02000506030000020004" pitchFamily="2" charset="0"/>
                <a:sym typeface="Helvetica Light"/>
                <a:hlinkClick r:id="rId2"/>
              </a:rPr>
              <a:t>Summative</a:t>
            </a:r>
            <a:r>
              <a:rPr lang="zh-CN" altLang="en-US" sz="1125" dirty="0">
                <a:solidFill>
                  <a:srgbClr val="000000"/>
                </a:solidFill>
                <a:latin typeface="Calibri"/>
                <a:ea typeface="等线" panose="02010600030101010101" pitchFamily="2" charset="-122"/>
                <a:sym typeface="Helvetica Light"/>
                <a:hlinkClick r:id="rId2"/>
              </a:rPr>
              <a:t>总结测评</a:t>
            </a:r>
            <a:endParaRPr lang="en-US" sz="1055" dirty="0">
              <a:solidFill>
                <a:srgbClr val="000000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44998" y="734495"/>
            <a:ext cx="1972981" cy="22721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r>
              <a:rPr lang="en-US" sz="1055" b="1" i="1" dirty="0">
                <a:solidFill>
                  <a:srgbClr val="000000"/>
                </a:solidFill>
                <a:latin typeface="Proxima Nova" panose="02000506030000020004" pitchFamily="2" charset="0"/>
                <a:sym typeface="Helvetica Light"/>
              </a:rPr>
              <a:t>     End of PBL Experience</a:t>
            </a:r>
            <a:r>
              <a:rPr lang="zh-CN" altLang="en-US" sz="1125" dirty="0">
                <a:solidFill>
                  <a:srgbClr val="000000"/>
                </a:solidFill>
                <a:latin typeface="Calibri"/>
                <a:ea typeface="等线" panose="02010600030101010101" pitchFamily="2" charset="-122"/>
                <a:sym typeface="Helvetica Light"/>
              </a:rPr>
              <a:t>结束</a:t>
            </a:r>
            <a:endParaRPr lang="en-US" sz="1055" b="1" i="1" dirty="0">
              <a:solidFill>
                <a:srgbClr val="000000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837847" y="2493531"/>
            <a:ext cx="482204" cy="304366"/>
          </a:xfrm>
          <a:prstGeom prst="ellipse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161431" y="2898751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22352" y="3337385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05746" y="3733481"/>
            <a:ext cx="482204" cy="304366"/>
          </a:xfrm>
          <a:prstGeom prst="ellipse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41298" y="4198463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956301" y="4677267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68981" y="4618017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86202" y="5149161"/>
            <a:ext cx="482204" cy="304366"/>
          </a:xfrm>
          <a:prstGeom prst="ellipse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3795" y="5771807"/>
            <a:ext cx="2283284" cy="21644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r>
              <a:rPr lang="en-US" sz="1055" dirty="0">
                <a:solidFill>
                  <a:srgbClr val="000000"/>
                </a:solidFill>
                <a:latin typeface="Proxima Nova" panose="02000506030000020004" pitchFamily="2" charset="0"/>
                <a:sym typeface="Helvetica Light"/>
              </a:rPr>
              <a:t>    Beginning of PBL Experience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76520" y="4615104"/>
            <a:ext cx="1613322" cy="227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r>
              <a:rPr lang="en-US" sz="1055" dirty="0">
                <a:solidFill>
                  <a:srgbClr val="000000"/>
                </a:solidFill>
                <a:latin typeface="Proxima Nova" panose="02000506030000020004" pitchFamily="2" charset="0"/>
                <a:sym typeface="Helvetica Light"/>
              </a:rPr>
              <a:t>Formative</a:t>
            </a:r>
            <a:r>
              <a:rPr lang="zh-CN" altLang="en-US" sz="1125" dirty="0">
                <a:solidFill>
                  <a:srgbClr val="000000"/>
                </a:solidFill>
                <a:latin typeface="Calibri"/>
                <a:ea typeface="等线" panose="02010600030101010101" pitchFamily="2" charset="-122"/>
                <a:sym typeface="Helvetica Light"/>
              </a:rPr>
              <a:t>形成性评估</a:t>
            </a:r>
            <a:endParaRPr lang="en-US" sz="1055" dirty="0">
              <a:solidFill>
                <a:srgbClr val="000000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7411" y="1745427"/>
            <a:ext cx="2348828" cy="2814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r>
              <a:rPr lang="en-US" sz="1477" b="1" i="1" dirty="0">
                <a:solidFill>
                  <a:srgbClr val="000000"/>
                </a:solidFill>
                <a:latin typeface="Proxima Nova" panose="02000506030000020004" pitchFamily="2" charset="0"/>
                <a:sym typeface="Helvetica Light"/>
              </a:rPr>
              <a:t>Content/ Skills to cover</a:t>
            </a:r>
            <a:r>
              <a:rPr lang="is-IS" sz="1477" b="1" i="1" dirty="0">
                <a:solidFill>
                  <a:srgbClr val="000000"/>
                </a:solidFill>
                <a:latin typeface="Proxima Nova" panose="02000506030000020004" pitchFamily="2" charset="0"/>
                <a:sym typeface="Helvetica Light"/>
              </a:rPr>
              <a:t>…</a:t>
            </a:r>
            <a:endParaRPr lang="en-US" sz="1477" b="1" i="1" dirty="0">
              <a:solidFill>
                <a:srgbClr val="000000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1523" y="2613486"/>
            <a:ext cx="1240298" cy="545223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defTabSz="685797"/>
            <a:r>
              <a:rPr lang="en-US" sz="1055" i="1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Prototype of Designs Due </a:t>
            </a:r>
          </a:p>
          <a:p>
            <a:pPr defTabSz="685797"/>
            <a:endParaRPr lang="en-US" sz="1055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87950" y="4143068"/>
            <a:ext cx="1749897" cy="382871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defTabSz="685797"/>
            <a:r>
              <a:rPr lang="en-US" sz="1055" i="1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Preliminary Research Summary Due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3664" y="4143067"/>
            <a:ext cx="1526483" cy="545223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defTabSz="685797"/>
            <a:r>
              <a:rPr lang="en-US" sz="1055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Gather research interviews, observations, studies</a:t>
            </a:r>
            <a:endParaRPr lang="en-US" sz="1055" i="1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03460" y="4657062"/>
            <a:ext cx="1318892" cy="382871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algn="ctr" defTabSz="685797"/>
            <a:r>
              <a:rPr lang="en-US" sz="1055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Graphs/ Tables/ Charts Due</a:t>
            </a:r>
            <a:endParaRPr lang="en-US" sz="1055" i="1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76382" y="2926351"/>
            <a:ext cx="1422231" cy="220519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algn="ctr" defTabSz="685797"/>
            <a:r>
              <a:rPr lang="en-US" sz="1055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Design Ideas Due</a:t>
            </a:r>
            <a:endParaRPr lang="en-US" sz="1055" i="1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04371" y="3255711"/>
            <a:ext cx="1436624" cy="382871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algn="ctr" defTabSz="685797"/>
            <a:r>
              <a:rPr lang="en-US" sz="1055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Test/ Feedback of Design Ideas Due</a:t>
            </a:r>
          </a:p>
        </p:txBody>
      </p:sp>
      <p:sp>
        <p:nvSpPr>
          <p:cNvPr id="27" name="Shape 49">
            <a:extLst>
              <a:ext uri="{FF2B5EF4-FFF2-40B4-BE49-F238E27FC236}">
                <a16:creationId xmlns:a16="http://schemas.microsoft.com/office/drawing/2014/main" id="{CC903D5D-71EF-0444-B3B2-D1654CFA33F9}"/>
              </a:ext>
            </a:extLst>
          </p:cNvPr>
          <p:cNvSpPr/>
          <p:nvPr/>
        </p:nvSpPr>
        <p:spPr>
          <a:xfrm>
            <a:off x="-12671" y="-3180"/>
            <a:ext cx="9144000" cy="392006"/>
          </a:xfrm>
          <a:prstGeom prst="rect">
            <a:avLst/>
          </a:prstGeom>
          <a:solidFill>
            <a:srgbClr val="00B0F0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 defTabSz="685797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812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cs typeface="Gill Sans"/>
              <a:sym typeface="Gill Sans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4783ECB-66B9-7D4E-86B3-931327078F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555" y="5514063"/>
            <a:ext cx="798138" cy="502002"/>
          </a:xfrm>
          <a:prstGeom prst="rect">
            <a:avLst/>
          </a:prstGeom>
        </p:spPr>
      </p:pic>
      <p:sp>
        <p:nvSpPr>
          <p:cNvPr id="31" name="Shape 49">
            <a:extLst>
              <a:ext uri="{FF2B5EF4-FFF2-40B4-BE49-F238E27FC236}">
                <a16:creationId xmlns:a16="http://schemas.microsoft.com/office/drawing/2014/main" id="{0BD92117-17CF-3C4A-AFD0-D808CF9D50B1}"/>
              </a:ext>
            </a:extLst>
          </p:cNvPr>
          <p:cNvSpPr/>
          <p:nvPr/>
        </p:nvSpPr>
        <p:spPr>
          <a:xfrm>
            <a:off x="0" y="6176792"/>
            <a:ext cx="9144000" cy="681209"/>
          </a:xfrm>
          <a:prstGeom prst="rect">
            <a:avLst/>
          </a:prstGeom>
          <a:solidFill>
            <a:srgbClr val="48BDEE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812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cs typeface="Gill Sans"/>
              <a:sym typeface="Gill Sans"/>
            </a:endParaRPr>
          </a:p>
        </p:txBody>
      </p:sp>
      <p:pic>
        <p:nvPicPr>
          <p:cNvPr id="32" name="TEC-Logo-White.png">
            <a:extLst>
              <a:ext uri="{FF2B5EF4-FFF2-40B4-BE49-F238E27FC236}">
                <a16:creationId xmlns:a16="http://schemas.microsoft.com/office/drawing/2014/main" id="{77469738-72AE-C64F-BCCB-1F4ABDDB24C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72425" y="6208519"/>
            <a:ext cx="982266" cy="617754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Shape 41">
            <a:extLst>
              <a:ext uri="{FF2B5EF4-FFF2-40B4-BE49-F238E27FC236}">
                <a16:creationId xmlns:a16="http://schemas.microsoft.com/office/drawing/2014/main" id="{44D38DB5-E828-CF4B-A4E7-C04287488C84}"/>
              </a:ext>
            </a:extLst>
          </p:cNvPr>
          <p:cNvSpPr txBox="1">
            <a:spLocks/>
          </p:cNvSpPr>
          <p:nvPr/>
        </p:nvSpPr>
        <p:spPr>
          <a:xfrm>
            <a:off x="1352006" y="6334739"/>
            <a:ext cx="7400253" cy="71182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defTabSz="584200">
              <a:defRPr sz="13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228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410751">
              <a:defRPr sz="1800"/>
            </a:pPr>
            <a:r>
              <a:rPr lang="en-US" sz="3094" kern="0" dirty="0">
                <a:solidFill>
                  <a:prstClr val="white"/>
                </a:solidFill>
              </a:rPr>
              <a:t>Project- Based Learning Workshop </a:t>
            </a:r>
            <a:r>
              <a:rPr lang="zh-CN" altLang="en-US" sz="3094" kern="0" dirty="0">
                <a:solidFill>
                  <a:prstClr val="white"/>
                </a:solidFill>
              </a:rPr>
              <a:t>项目学习</a:t>
            </a:r>
            <a:endParaRPr lang="en-US" sz="3094" kern="0" dirty="0">
              <a:solidFill>
                <a:prstClr val="white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A84FFEF-0DC5-2D4C-9224-438E591974DB}"/>
              </a:ext>
            </a:extLst>
          </p:cNvPr>
          <p:cNvSpPr/>
          <p:nvPr/>
        </p:nvSpPr>
        <p:spPr>
          <a:xfrm>
            <a:off x="6583234" y="2039907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063CF0A-F021-E44D-A22B-ECAA7AAE9978}"/>
              </a:ext>
            </a:extLst>
          </p:cNvPr>
          <p:cNvSpPr/>
          <p:nvPr/>
        </p:nvSpPr>
        <p:spPr>
          <a:xfrm>
            <a:off x="7249284" y="1645657"/>
            <a:ext cx="482204" cy="304366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000850C-3A7F-214F-A8DC-D20ABCD6E149}"/>
              </a:ext>
            </a:extLst>
          </p:cNvPr>
          <p:cNvSpPr/>
          <p:nvPr/>
        </p:nvSpPr>
        <p:spPr>
          <a:xfrm>
            <a:off x="7887083" y="1318351"/>
            <a:ext cx="482204" cy="304366"/>
          </a:xfrm>
          <a:prstGeom prst="ellipse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6" tIns="26786" rIns="26786" bIns="26786" numCol="1" spcCol="38096" rtlCol="0" anchor="ctr">
            <a:spAutoFit/>
          </a:bodyPr>
          <a:lstStyle/>
          <a:p>
            <a:pPr defTabSz="308025" latinLnBrk="1" hangingPunct="0"/>
            <a:endParaRPr lang="en-US" sz="1055">
              <a:solidFill>
                <a:srgbClr val="FFFFFF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ED3BFD7-9BE8-364D-94DD-8BF7618B14E2}"/>
              </a:ext>
            </a:extLst>
          </p:cNvPr>
          <p:cNvSpPr txBox="1"/>
          <p:nvPr/>
        </p:nvSpPr>
        <p:spPr>
          <a:xfrm>
            <a:off x="5402534" y="1583959"/>
            <a:ext cx="1240298" cy="707575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defTabSz="685797"/>
            <a:r>
              <a:rPr lang="en-US" sz="1055" i="1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Outline of Final Report/ Presentation Due</a:t>
            </a:r>
          </a:p>
          <a:p>
            <a:pPr defTabSz="685797"/>
            <a:endParaRPr lang="en-US" sz="1055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F2318A-E02B-8449-8471-A2FF984658F6}"/>
              </a:ext>
            </a:extLst>
          </p:cNvPr>
          <p:cNvSpPr txBox="1"/>
          <p:nvPr/>
        </p:nvSpPr>
        <p:spPr>
          <a:xfrm>
            <a:off x="6870236" y="1038880"/>
            <a:ext cx="1240298" cy="545223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defTabSz="685797"/>
            <a:r>
              <a:rPr lang="en-US" sz="1055" i="1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  <a:hlinkClick r:id="rId2"/>
              </a:rPr>
              <a:t>Final Presentation for LCSD</a:t>
            </a:r>
            <a:endParaRPr lang="en-US" sz="1055" i="1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  <a:p>
            <a:pPr defTabSz="685797"/>
            <a:endParaRPr lang="en-US" sz="1055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507B4CA-4075-4344-B5FE-70DF7283BFAF}"/>
              </a:ext>
            </a:extLst>
          </p:cNvPr>
          <p:cNvSpPr txBox="1"/>
          <p:nvPr/>
        </p:nvSpPr>
        <p:spPr>
          <a:xfrm>
            <a:off x="7731487" y="1889206"/>
            <a:ext cx="1240298" cy="707575"/>
          </a:xfrm>
          <a:prstGeom prst="rect">
            <a:avLst/>
          </a:prstGeom>
          <a:noFill/>
        </p:spPr>
        <p:txBody>
          <a:bodyPr wrap="square" lIns="57604" tIns="28802" rIns="57604" bIns="28802" rtlCol="0">
            <a:spAutoFit/>
          </a:bodyPr>
          <a:lstStyle/>
          <a:p>
            <a:pPr defTabSz="685797"/>
            <a:r>
              <a:rPr lang="en-US" sz="1055" i="1" dirty="0">
                <a:solidFill>
                  <a:prstClr val="black"/>
                </a:solidFill>
                <a:latin typeface="Proxima Nova" panose="02000506030000020004" pitchFamily="2" charset="0"/>
                <a:sym typeface="Helvetica Light"/>
              </a:rPr>
              <a:t>Practice Presentation for Experts</a:t>
            </a:r>
          </a:p>
          <a:p>
            <a:pPr defTabSz="685797"/>
            <a:endParaRPr lang="en-US" sz="1055" dirty="0">
              <a:solidFill>
                <a:prstClr val="black"/>
              </a:solidFill>
              <a:latin typeface="Proxima Nova" panose="02000506030000020004" pitchFamily="2" charset="0"/>
              <a:sym typeface="Helvetica Light"/>
            </a:endParaRPr>
          </a:p>
        </p:txBody>
      </p:sp>
      <p:sp>
        <p:nvSpPr>
          <p:cNvPr id="38" name="Shape 41">
            <a:extLst>
              <a:ext uri="{FF2B5EF4-FFF2-40B4-BE49-F238E27FC236}">
                <a16:creationId xmlns:a16="http://schemas.microsoft.com/office/drawing/2014/main" id="{01932083-FCF1-0B41-91E5-EA41EDA6F80E}"/>
              </a:ext>
            </a:extLst>
          </p:cNvPr>
          <p:cNvSpPr txBox="1">
            <a:spLocks/>
          </p:cNvSpPr>
          <p:nvPr/>
        </p:nvSpPr>
        <p:spPr>
          <a:xfrm>
            <a:off x="1352006" y="2864"/>
            <a:ext cx="6503364" cy="71182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584200">
              <a:defRPr sz="13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228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410751">
              <a:defRPr sz="1800"/>
            </a:pPr>
            <a:r>
              <a:rPr lang="en-US" sz="3094" kern="0" dirty="0">
                <a:solidFill>
                  <a:prstClr val="white"/>
                </a:solidFill>
              </a:rPr>
              <a:t>Sample Milestones and Assessments Plan</a:t>
            </a:r>
          </a:p>
        </p:txBody>
      </p:sp>
    </p:spTree>
    <p:extLst>
      <p:ext uri="{BB962C8B-B14F-4D97-AF65-F5344CB8AC3E}">
        <p14:creationId xmlns:p14="http://schemas.microsoft.com/office/powerpoint/2010/main" val="2571453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3" grpId="0"/>
      <p:bldP spid="22" grpId="0"/>
      <p:bldP spid="23" grpId="0"/>
      <p:bldP spid="24" grpId="0"/>
      <p:bldP spid="25" grpId="0"/>
      <p:bldP spid="26" grpId="0"/>
      <p:bldP spid="30" grpId="0" animBg="1"/>
      <p:bldP spid="33" grpId="0" animBg="1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>
            <a:cxnSpLocks/>
          </p:cNvCxnSpPr>
          <p:nvPr/>
        </p:nvCxnSpPr>
        <p:spPr>
          <a:xfrm flipV="1">
            <a:off x="906706" y="1546115"/>
            <a:ext cx="6746036" cy="389494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/>
          <p:cNvSpPr txBox="1"/>
          <p:nvPr/>
        </p:nvSpPr>
        <p:spPr>
          <a:xfrm>
            <a:off x="6433363" y="4905225"/>
            <a:ext cx="1613322" cy="2001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r>
              <a:rPr lang="en-US" sz="949" dirty="0">
                <a:solidFill>
                  <a:srgbClr val="000000"/>
                </a:solidFill>
                <a:latin typeface="Calibri" panose="020F0502020204030204"/>
                <a:sym typeface="Helvetica Light"/>
              </a:rPr>
              <a:t>Summative  </a:t>
            </a:r>
            <a:r>
              <a:rPr lang="zh-CN" altLang="en-US" sz="949" dirty="0">
                <a:solidFill>
                  <a:srgbClr val="000000"/>
                </a:solidFill>
                <a:latin typeface="Calibri"/>
                <a:ea typeface="等线" panose="02010600030101010101" pitchFamily="2" charset="-122"/>
                <a:sym typeface="Helvetica Light"/>
              </a:rPr>
              <a:t>总结测评</a:t>
            </a:r>
            <a:endParaRPr lang="en-US" sz="1898" dirty="0">
              <a:solidFill>
                <a:srgbClr val="000000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45632" y="1416948"/>
            <a:ext cx="2548788" cy="2001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r>
              <a:rPr lang="en-US" sz="949" dirty="0">
                <a:solidFill>
                  <a:srgbClr val="000000"/>
                </a:solidFill>
                <a:latin typeface="Calibri" panose="020F0502020204030204"/>
                <a:sym typeface="Helvetica Light"/>
              </a:rPr>
              <a:t>End of PBL Experience  </a:t>
            </a:r>
            <a:r>
              <a:rPr lang="zh-CN" altLang="en-US" sz="949" dirty="0">
                <a:solidFill>
                  <a:srgbClr val="000000"/>
                </a:solidFill>
                <a:latin typeface="Calibri"/>
                <a:ea typeface="等线" panose="02010600030101010101" pitchFamily="2" charset="-122"/>
                <a:sym typeface="Helvetica Light"/>
              </a:rPr>
              <a:t>结束</a:t>
            </a:r>
            <a:endParaRPr lang="en-US" sz="1898" dirty="0">
              <a:solidFill>
                <a:srgbClr val="000000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120025" y="2154694"/>
            <a:ext cx="482204" cy="349998"/>
          </a:xfrm>
          <a:prstGeom prst="ellipse">
            <a:avLst/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321136" y="2550790"/>
            <a:ext cx="482204" cy="349998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04530" y="2998550"/>
            <a:ext cx="482204" cy="349998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87924" y="3394645"/>
            <a:ext cx="482204" cy="349998"/>
          </a:xfrm>
          <a:prstGeom prst="ellipse">
            <a:avLst/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23476" y="3859626"/>
            <a:ext cx="482204" cy="349998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238479" y="4338430"/>
            <a:ext cx="482204" cy="349998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951159" y="4279182"/>
            <a:ext cx="482204" cy="349998"/>
          </a:xfrm>
          <a:prstGeom prst="ellipse">
            <a:avLst/>
          </a:prstGeom>
          <a:solidFill>
            <a:srgbClr val="FF00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968380" y="4810325"/>
            <a:ext cx="482204" cy="349998"/>
          </a:xfrm>
          <a:prstGeom prst="ellipse">
            <a:avLst/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endParaRPr lang="en-US" sz="1266">
              <a:solidFill>
                <a:srgbClr val="FFFFFF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3226" y="5077460"/>
            <a:ext cx="2548788" cy="205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r>
              <a:rPr lang="en-US" sz="949" dirty="0">
                <a:solidFill>
                  <a:srgbClr val="000000"/>
                </a:solidFill>
                <a:latin typeface="Calibri" panose="020F0502020204030204"/>
                <a:sym typeface="Helvetica Light"/>
              </a:rPr>
              <a:t>Beginning of PBL</a:t>
            </a:r>
            <a:r>
              <a:rPr lang="zh-CN" altLang="en-US" sz="984" kern="0" dirty="0">
                <a:solidFill>
                  <a:sysClr val="windowText" lastClr="000000"/>
                </a:solidFill>
                <a:latin typeface="Calibri"/>
                <a:ea typeface="等线" panose="02010600030101010101" pitchFamily="2" charset="-122"/>
                <a:sym typeface="Helvetica Light"/>
              </a:rPr>
              <a:t>开始</a:t>
            </a:r>
            <a:endParaRPr lang="en-US" sz="1898" dirty="0">
              <a:solidFill>
                <a:srgbClr val="000000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49150" y="4312610"/>
            <a:ext cx="1613322" cy="2001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r>
              <a:rPr lang="en-US" sz="949" dirty="0">
                <a:solidFill>
                  <a:srgbClr val="000000"/>
                </a:solidFill>
                <a:latin typeface="Calibri" panose="020F0502020204030204"/>
                <a:sym typeface="Helvetica Light"/>
              </a:rPr>
              <a:t>Formative  </a:t>
            </a:r>
            <a:r>
              <a:rPr lang="zh-CN" altLang="en-US" sz="949" dirty="0">
                <a:solidFill>
                  <a:srgbClr val="000000"/>
                </a:solidFill>
                <a:latin typeface="Calibri"/>
                <a:ea typeface="等线" panose="02010600030101010101" pitchFamily="2" charset="-122"/>
                <a:sym typeface="Helvetica Light"/>
              </a:rPr>
              <a:t>形成性评估</a:t>
            </a:r>
            <a:endParaRPr lang="en-US" sz="1898" dirty="0">
              <a:solidFill>
                <a:srgbClr val="000000"/>
              </a:solidFill>
              <a:latin typeface="Calibri" panose="020F0502020204030204"/>
              <a:sym typeface="Helvetica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5166" y="1690196"/>
            <a:ext cx="2348828" cy="3461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algn="ctr" defTabSz="308062" latinLnBrk="1" hangingPunct="0"/>
            <a:r>
              <a:rPr lang="en-US" sz="1898" b="1" dirty="0">
                <a:solidFill>
                  <a:srgbClr val="000000"/>
                </a:solidFill>
                <a:latin typeface="Calibri" panose="020F0502020204030204"/>
                <a:sym typeface="Helvetica Light"/>
              </a:rPr>
              <a:t>Content to cover</a:t>
            </a:r>
            <a:r>
              <a:rPr lang="is-IS" sz="1898" dirty="0">
                <a:solidFill>
                  <a:srgbClr val="000000"/>
                </a:solidFill>
                <a:latin typeface="Calibri" panose="020F0502020204030204"/>
                <a:sym typeface="Helvetica Light"/>
              </a:rPr>
              <a:t>…  </a:t>
            </a:r>
          </a:p>
        </p:txBody>
      </p:sp>
      <p:sp>
        <p:nvSpPr>
          <p:cNvPr id="22" name="Shape 49">
            <a:extLst>
              <a:ext uri="{FF2B5EF4-FFF2-40B4-BE49-F238E27FC236}">
                <a16:creationId xmlns:a16="http://schemas.microsoft.com/office/drawing/2014/main" id="{348EE942-76EF-D148-BB48-A814184D8D61}"/>
              </a:ext>
            </a:extLst>
          </p:cNvPr>
          <p:cNvSpPr/>
          <p:nvPr/>
        </p:nvSpPr>
        <p:spPr>
          <a:xfrm>
            <a:off x="0" y="-35440"/>
            <a:ext cx="9144000" cy="528107"/>
          </a:xfrm>
          <a:prstGeom prst="rect">
            <a:avLst/>
          </a:prstGeom>
          <a:solidFill>
            <a:srgbClr val="00B0F0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 defTabSz="685797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812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cs typeface="Gill Sans"/>
              <a:sym typeface="Gill Sans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3B4DE3C-49A1-A44F-8832-940F9EEC1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555" y="5514063"/>
            <a:ext cx="798138" cy="502002"/>
          </a:xfrm>
          <a:prstGeom prst="rect">
            <a:avLst/>
          </a:prstGeom>
        </p:spPr>
      </p:pic>
      <p:sp>
        <p:nvSpPr>
          <p:cNvPr id="26" name="Shape 49">
            <a:extLst>
              <a:ext uri="{FF2B5EF4-FFF2-40B4-BE49-F238E27FC236}">
                <a16:creationId xmlns:a16="http://schemas.microsoft.com/office/drawing/2014/main" id="{7D7D2015-DFEE-4949-AA9E-4D0E7C89B14F}"/>
              </a:ext>
            </a:extLst>
          </p:cNvPr>
          <p:cNvSpPr/>
          <p:nvPr/>
        </p:nvSpPr>
        <p:spPr>
          <a:xfrm>
            <a:off x="0" y="6176792"/>
            <a:ext cx="9144000" cy="681209"/>
          </a:xfrm>
          <a:prstGeom prst="rect">
            <a:avLst/>
          </a:prstGeom>
          <a:solidFill>
            <a:srgbClr val="48BDEE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812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cs typeface="Gill Sans"/>
              <a:sym typeface="Gill Sans"/>
            </a:endParaRPr>
          </a:p>
        </p:txBody>
      </p:sp>
      <p:pic>
        <p:nvPicPr>
          <p:cNvPr id="27" name="TEC-Logo-White.png">
            <a:extLst>
              <a:ext uri="{FF2B5EF4-FFF2-40B4-BE49-F238E27FC236}">
                <a16:creationId xmlns:a16="http://schemas.microsoft.com/office/drawing/2014/main" id="{81DDDF18-D753-A24A-A9BA-C30911DF59D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62010" y="6196661"/>
            <a:ext cx="982266" cy="617754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Shape 41">
            <a:extLst>
              <a:ext uri="{FF2B5EF4-FFF2-40B4-BE49-F238E27FC236}">
                <a16:creationId xmlns:a16="http://schemas.microsoft.com/office/drawing/2014/main" id="{FEDADE3A-D6AB-C84D-BC9C-456AAB93C861}"/>
              </a:ext>
            </a:extLst>
          </p:cNvPr>
          <p:cNvSpPr txBox="1">
            <a:spLocks/>
          </p:cNvSpPr>
          <p:nvPr/>
        </p:nvSpPr>
        <p:spPr>
          <a:xfrm>
            <a:off x="2640636" y="6254342"/>
            <a:ext cx="6503364" cy="71182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4200">
              <a:defRPr sz="13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228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410751">
              <a:defRPr sz="1800"/>
            </a:pPr>
            <a:r>
              <a:rPr lang="en-US" sz="3094" kern="0" dirty="0">
                <a:solidFill>
                  <a:prstClr val="white"/>
                </a:solidFill>
              </a:rPr>
              <a:t>Project- Based Learning Workshop</a:t>
            </a:r>
          </a:p>
        </p:txBody>
      </p:sp>
      <p:sp>
        <p:nvSpPr>
          <p:cNvPr id="23" name="Shape 41">
            <a:extLst>
              <a:ext uri="{FF2B5EF4-FFF2-40B4-BE49-F238E27FC236}">
                <a16:creationId xmlns:a16="http://schemas.microsoft.com/office/drawing/2014/main" id="{59B3831F-22E8-DE4D-860B-F5A4DE244AA3}"/>
              </a:ext>
            </a:extLst>
          </p:cNvPr>
          <p:cNvSpPr txBox="1">
            <a:spLocks/>
          </p:cNvSpPr>
          <p:nvPr/>
        </p:nvSpPr>
        <p:spPr>
          <a:xfrm>
            <a:off x="1352848" y="-89974"/>
            <a:ext cx="6503364" cy="71182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4200">
              <a:defRPr sz="13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228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410751">
              <a:defRPr sz="1800"/>
            </a:pPr>
            <a:r>
              <a:rPr lang="en-US" sz="3094" kern="0" dirty="0">
                <a:solidFill>
                  <a:prstClr val="white"/>
                </a:solidFill>
              </a:rPr>
              <a:t>Blank Milestones Plan</a:t>
            </a:r>
          </a:p>
        </p:txBody>
      </p:sp>
    </p:spTree>
    <p:extLst>
      <p:ext uri="{BB962C8B-B14F-4D97-AF65-F5344CB8AC3E}">
        <p14:creationId xmlns:p14="http://schemas.microsoft.com/office/powerpoint/2010/main" val="39647058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121</Words>
  <Application>Microsoft Macintosh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Gill Sans</vt:lpstr>
      <vt:lpstr>Proxima Nova</vt:lpstr>
      <vt:lpstr>Proxima Nova Extrabold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Wagner</dc:creator>
  <cp:lastModifiedBy>Kyle Wagner</cp:lastModifiedBy>
  <cp:revision>1</cp:revision>
  <dcterms:created xsi:type="dcterms:W3CDTF">2020-05-07T00:39:17Z</dcterms:created>
  <dcterms:modified xsi:type="dcterms:W3CDTF">2020-05-07T00:41:22Z</dcterms:modified>
</cp:coreProperties>
</file>