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3"/>
  </p:notesMasterIdLst>
  <p:handoutMasterIdLst>
    <p:handoutMasterId r:id="rId24"/>
  </p:handoutMasterIdLst>
  <p:sldIdLst>
    <p:sldId id="256" r:id="rId4"/>
    <p:sldId id="261" r:id="rId5"/>
    <p:sldId id="302" r:id="rId6"/>
    <p:sldId id="294" r:id="rId7"/>
    <p:sldId id="303" r:id="rId8"/>
    <p:sldId id="304" r:id="rId9"/>
    <p:sldId id="268" r:id="rId10"/>
    <p:sldId id="305" r:id="rId11"/>
    <p:sldId id="306" r:id="rId12"/>
    <p:sldId id="307" r:id="rId13"/>
    <p:sldId id="267" r:id="rId14"/>
    <p:sldId id="308" r:id="rId15"/>
    <p:sldId id="309" r:id="rId16"/>
    <p:sldId id="310" r:id="rId17"/>
    <p:sldId id="311" r:id="rId18"/>
    <p:sldId id="312" r:id="rId19"/>
    <p:sldId id="317" r:id="rId20"/>
    <p:sldId id="319" r:id="rId21"/>
    <p:sldId id="318" r:id="rId2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8F8"/>
    <a:srgbClr val="179A9D"/>
    <a:srgbClr val="38D4CD"/>
    <a:srgbClr val="16B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05" autoAdjust="0"/>
  </p:normalViewPr>
  <p:slideViewPr>
    <p:cSldViewPr>
      <p:cViewPr varScale="1">
        <p:scale>
          <a:sx n="74" d="100"/>
          <a:sy n="74" d="100"/>
        </p:scale>
        <p:origin x="78" y="336"/>
      </p:cViewPr>
      <p:guideLst>
        <p:guide orient="horz" pos="1847"/>
        <p:guide pos="2880"/>
      </p:guideLst>
    </p:cSldViewPr>
  </p:slideViewPr>
  <p:notesTextViewPr>
    <p:cViewPr>
      <p:scale>
        <a:sx n="1" d="1"/>
        <a:sy n="1" d="1"/>
      </p:scale>
      <p:origin x="0" y="0"/>
    </p:cViewPr>
  </p:notesTextViewPr>
  <p:notesViewPr>
    <p:cSldViewPr showGuides="1">
      <p:cViewPr varScale="1">
        <p:scale>
          <a:sx n="83" d="100"/>
          <a:sy n="83" d="100"/>
        </p:scale>
        <p:origin x="47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63067592-1177-4A8F-8559-88EAFFFB7C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3C2CF451-70E9-424F-9484-D9CA0DA36A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90F118-FDC5-4298-8605-509719EC5E22}" type="datetimeFigureOut">
              <a:rPr lang="ko-KR" altLang="en-US" smtClean="0"/>
              <a:t>2020-11-11</a:t>
            </a:fld>
            <a:endParaRPr lang="ko-KR" altLang="en-US"/>
          </a:p>
        </p:txBody>
      </p:sp>
      <p:sp>
        <p:nvSpPr>
          <p:cNvPr id="4" name="바닥글 개체 틀 3">
            <a:extLst>
              <a:ext uri="{FF2B5EF4-FFF2-40B4-BE49-F238E27FC236}">
                <a16:creationId xmlns:a16="http://schemas.microsoft.com/office/drawing/2014/main" id="{52C3267D-5B5A-47A4-8D84-21A44F0D7B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2F7C5F71-15FE-429B-AF61-61945D4F24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43CB6F-C11B-40A1-AA17-5337F931B3E0}" type="slidenum">
              <a:rPr lang="ko-KR" altLang="en-US" smtClean="0"/>
              <a:t>‹#›</a:t>
            </a:fld>
            <a:endParaRPr lang="ko-KR" altLang="en-US"/>
          </a:p>
        </p:txBody>
      </p:sp>
    </p:spTree>
    <p:extLst>
      <p:ext uri="{BB962C8B-B14F-4D97-AF65-F5344CB8AC3E}">
        <p14:creationId xmlns:p14="http://schemas.microsoft.com/office/powerpoint/2010/main" val="507325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8BDEB5-11C8-4FFD-966B-93DB62A96F3D}" type="datetimeFigureOut">
              <a:rPr lang="ko-KR" altLang="en-US" smtClean="0"/>
              <a:t>2020-11-11</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62991A-D88A-415F-AA3F-DF12C52C61BF}" type="slidenum">
              <a:rPr lang="ko-KR" altLang="en-US" smtClean="0"/>
              <a:t>‹#›</a:t>
            </a:fld>
            <a:endParaRPr lang="ko-KR" altLang="en-US"/>
          </a:p>
        </p:txBody>
      </p:sp>
    </p:spTree>
    <p:extLst>
      <p:ext uri="{BB962C8B-B14F-4D97-AF65-F5344CB8AC3E}">
        <p14:creationId xmlns:p14="http://schemas.microsoft.com/office/powerpoint/2010/main" val="360806841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4262991A-D88A-415F-AA3F-DF12C52C61BF}" type="slidenum">
              <a:rPr lang="ko-KR" altLang="en-US" smtClean="0"/>
              <a:t>2</a:t>
            </a:fld>
            <a:endParaRPr lang="ko-KR" altLang="en-US"/>
          </a:p>
        </p:txBody>
      </p:sp>
    </p:spTree>
    <p:extLst>
      <p:ext uri="{BB962C8B-B14F-4D97-AF65-F5344CB8AC3E}">
        <p14:creationId xmlns:p14="http://schemas.microsoft.com/office/powerpoint/2010/main" val="110858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4262991A-D88A-415F-AA3F-DF12C52C61BF}" type="slidenum">
              <a:rPr lang="ko-KR" altLang="en-US" smtClean="0"/>
              <a:t>3</a:t>
            </a:fld>
            <a:endParaRPr lang="ko-KR" altLang="en-US"/>
          </a:p>
        </p:txBody>
      </p:sp>
    </p:spTree>
    <p:extLst>
      <p:ext uri="{BB962C8B-B14F-4D97-AF65-F5344CB8AC3E}">
        <p14:creationId xmlns:p14="http://schemas.microsoft.com/office/powerpoint/2010/main" val="878303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09188" y="339502"/>
            <a:ext cx="4450844" cy="1152128"/>
          </a:xfrm>
          <a:prstGeom prst="rect">
            <a:avLst/>
          </a:prstGeom>
        </p:spPr>
        <p:txBody>
          <a:bodyPr anchor="ctr"/>
          <a:lstStyle>
            <a:lvl1pPr marL="0" indent="0" algn="l">
              <a:lnSpc>
                <a:spcPct val="100000"/>
              </a:lnSpc>
              <a:buNone/>
              <a:defRPr sz="3600" b="1" baseline="0">
                <a:solidFill>
                  <a:schemeClr val="bg1"/>
                </a:solidFill>
                <a:latin typeface="+mj-lt"/>
                <a:cs typeface="Arial" pitchFamily="34" charset="0"/>
              </a:defRPr>
            </a:lvl1pPr>
          </a:lstStyle>
          <a:p>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409188" y="1563638"/>
            <a:ext cx="4450844" cy="576064"/>
          </a:xfrm>
          <a:prstGeom prst="rect">
            <a:avLst/>
          </a:prstGeom>
        </p:spPr>
        <p:txBody>
          <a:bodyPr anchor="ctr"/>
          <a:lstStyle>
            <a:lvl1pPr marL="0" indent="0" algn="l">
              <a:lnSpc>
                <a:spcPct val="100000"/>
              </a:lnSpc>
              <a:buNone/>
              <a:defRPr sz="1200" b="0" baseline="0">
                <a:solidFill>
                  <a:schemeClr val="bg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115616" y="0"/>
            <a:ext cx="2808312"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2895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2" hasCustomPrompt="1"/>
          </p:nvPr>
        </p:nvSpPr>
        <p:spPr>
          <a:xfrm>
            <a:off x="0" y="1275606"/>
            <a:ext cx="9144000" cy="2592288"/>
          </a:xfrm>
          <a:prstGeom prst="rect">
            <a:avLst/>
          </a:prstGeom>
          <a:solidFill>
            <a:schemeClr val="bg1">
              <a:lumMod val="95000"/>
            </a:schemeClr>
          </a:solidFill>
        </p:spPr>
        <p:txBody>
          <a:bodyPr lIns="900000" anchor="ctr"/>
          <a:lstStyle>
            <a:lvl1pPr marL="0" indent="0" algn="l">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2755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1453549" y="501168"/>
            <a:ext cx="4176000" cy="4176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Frame 5"/>
          <p:cNvSpPr/>
          <p:nvPr userDrawn="1"/>
        </p:nvSpPr>
        <p:spPr>
          <a:xfrm rot="2700000">
            <a:off x="1947315" y="994934"/>
            <a:ext cx="3188468" cy="3188468"/>
          </a:xfrm>
          <a:prstGeom prst="frame">
            <a:avLst>
              <a:gd name="adj1" fmla="val 18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Chevron 8"/>
          <p:cNvSpPr/>
          <p:nvPr userDrawn="1"/>
        </p:nvSpPr>
        <p:spPr>
          <a:xfrm rot="10800000">
            <a:off x="906447" y="1455157"/>
            <a:ext cx="1432854" cy="2268009"/>
          </a:xfrm>
          <a:prstGeom prst="chevron">
            <a:avLst>
              <a:gd name="adj" fmla="val 8089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1390518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4835732" cy="3867894"/>
          </a:xfrm>
          <a:custGeom>
            <a:avLst/>
            <a:gdLst>
              <a:gd name="connsiteX0" fmla="*/ 0 w 4788024"/>
              <a:gd name="connsiteY0" fmla="*/ 0 h 3867894"/>
              <a:gd name="connsiteX1" fmla="*/ 4788024 w 4788024"/>
              <a:gd name="connsiteY1" fmla="*/ 0 h 3867894"/>
              <a:gd name="connsiteX2" fmla="*/ 4788024 w 4788024"/>
              <a:gd name="connsiteY2" fmla="*/ 3867894 h 3867894"/>
              <a:gd name="connsiteX3" fmla="*/ 0 w 4788024"/>
              <a:gd name="connsiteY3" fmla="*/ 3867894 h 3867894"/>
              <a:gd name="connsiteX4" fmla="*/ 0 w 4788024"/>
              <a:gd name="connsiteY4" fmla="*/ 0 h 3867894"/>
              <a:gd name="connsiteX0" fmla="*/ 0 w 4788024"/>
              <a:gd name="connsiteY0" fmla="*/ 0 h 3867894"/>
              <a:gd name="connsiteX1" fmla="*/ 4788024 w 4788024"/>
              <a:gd name="connsiteY1" fmla="*/ 0 h 3867894"/>
              <a:gd name="connsiteX2" fmla="*/ 0 w 4788024"/>
              <a:gd name="connsiteY2" fmla="*/ 3867894 h 3867894"/>
              <a:gd name="connsiteX3" fmla="*/ 0 w 4788024"/>
              <a:gd name="connsiteY3" fmla="*/ 0 h 3867894"/>
              <a:gd name="connsiteX0" fmla="*/ 0 w 4835732"/>
              <a:gd name="connsiteY0" fmla="*/ 0 h 3867894"/>
              <a:gd name="connsiteX1" fmla="*/ 4835732 w 4835732"/>
              <a:gd name="connsiteY1" fmla="*/ 0 h 3867894"/>
              <a:gd name="connsiteX2" fmla="*/ 0 w 4835732"/>
              <a:gd name="connsiteY2" fmla="*/ 3867894 h 3867894"/>
              <a:gd name="connsiteX3" fmla="*/ 0 w 4835732"/>
              <a:gd name="connsiteY3" fmla="*/ 0 h 3867894"/>
            </a:gdLst>
            <a:ahLst/>
            <a:cxnLst>
              <a:cxn ang="0">
                <a:pos x="connsiteX0" y="connsiteY0"/>
              </a:cxn>
              <a:cxn ang="0">
                <a:pos x="connsiteX1" y="connsiteY1"/>
              </a:cxn>
              <a:cxn ang="0">
                <a:pos x="connsiteX2" y="connsiteY2"/>
              </a:cxn>
              <a:cxn ang="0">
                <a:pos x="connsiteX3" y="connsiteY3"/>
              </a:cxn>
            </a:cxnLst>
            <a:rect l="l" t="t" r="r" b="b"/>
            <a:pathLst>
              <a:path w="4835732" h="3867894">
                <a:moveTo>
                  <a:pt x="0" y="0"/>
                </a:moveTo>
                <a:lnTo>
                  <a:pt x="4835732" y="0"/>
                </a:lnTo>
                <a:lnTo>
                  <a:pt x="0" y="3867894"/>
                </a:lnTo>
                <a:lnTo>
                  <a:pt x="0" y="0"/>
                </a:lnTo>
                <a:close/>
              </a:path>
            </a:pathLst>
          </a:cu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4268065" y="1243801"/>
            <a:ext cx="4875935" cy="3899699"/>
          </a:xfrm>
          <a:custGeom>
            <a:avLst/>
            <a:gdLst>
              <a:gd name="connsiteX0" fmla="*/ 0 w 4860032"/>
              <a:gd name="connsiteY0" fmla="*/ 0 h 3867894"/>
              <a:gd name="connsiteX1" fmla="*/ 4860032 w 4860032"/>
              <a:gd name="connsiteY1" fmla="*/ 0 h 3867894"/>
              <a:gd name="connsiteX2" fmla="*/ 4860032 w 4860032"/>
              <a:gd name="connsiteY2" fmla="*/ 3867894 h 3867894"/>
              <a:gd name="connsiteX3" fmla="*/ 0 w 4860032"/>
              <a:gd name="connsiteY3" fmla="*/ 3867894 h 3867894"/>
              <a:gd name="connsiteX4" fmla="*/ 0 w 4860032"/>
              <a:gd name="connsiteY4" fmla="*/ 0 h 3867894"/>
              <a:gd name="connsiteX0" fmla="*/ 0 w 4860032"/>
              <a:gd name="connsiteY0" fmla="*/ 3867894 h 3867894"/>
              <a:gd name="connsiteX1" fmla="*/ 4860032 w 4860032"/>
              <a:gd name="connsiteY1" fmla="*/ 0 h 3867894"/>
              <a:gd name="connsiteX2" fmla="*/ 4860032 w 4860032"/>
              <a:gd name="connsiteY2" fmla="*/ 3867894 h 3867894"/>
              <a:gd name="connsiteX3" fmla="*/ 0 w 4860032"/>
              <a:gd name="connsiteY3" fmla="*/ 3867894 h 3867894"/>
              <a:gd name="connsiteX0" fmla="*/ 0 w 4875935"/>
              <a:gd name="connsiteY0" fmla="*/ 3899699 h 3899699"/>
              <a:gd name="connsiteX1" fmla="*/ 4875935 w 4875935"/>
              <a:gd name="connsiteY1" fmla="*/ 0 h 3899699"/>
              <a:gd name="connsiteX2" fmla="*/ 4860032 w 4875935"/>
              <a:gd name="connsiteY2" fmla="*/ 3899699 h 3899699"/>
              <a:gd name="connsiteX3" fmla="*/ 0 w 4875935"/>
              <a:gd name="connsiteY3" fmla="*/ 3899699 h 3899699"/>
              <a:gd name="connsiteX0" fmla="*/ 0 w 4875935"/>
              <a:gd name="connsiteY0" fmla="*/ 3899699 h 3899699"/>
              <a:gd name="connsiteX1" fmla="*/ 4875935 w 4875935"/>
              <a:gd name="connsiteY1" fmla="*/ 0 h 3899699"/>
              <a:gd name="connsiteX2" fmla="*/ 4866610 w 4875935"/>
              <a:gd name="connsiteY2" fmla="*/ 3899699 h 3899699"/>
              <a:gd name="connsiteX3" fmla="*/ 0 w 4875935"/>
              <a:gd name="connsiteY3" fmla="*/ 3899699 h 3899699"/>
            </a:gdLst>
            <a:ahLst/>
            <a:cxnLst>
              <a:cxn ang="0">
                <a:pos x="connsiteX0" y="connsiteY0"/>
              </a:cxn>
              <a:cxn ang="0">
                <a:pos x="connsiteX1" y="connsiteY1"/>
              </a:cxn>
              <a:cxn ang="0">
                <a:pos x="connsiteX2" y="connsiteY2"/>
              </a:cxn>
              <a:cxn ang="0">
                <a:pos x="connsiteX3" y="connsiteY3"/>
              </a:cxn>
            </a:cxnLst>
            <a:rect l="l" t="t" r="r" b="b"/>
            <a:pathLst>
              <a:path w="4875935" h="3899699">
                <a:moveTo>
                  <a:pt x="0" y="3899699"/>
                </a:moveTo>
                <a:lnTo>
                  <a:pt x="4875935" y="0"/>
                </a:lnTo>
                <a:cubicBezTo>
                  <a:pt x="4872827" y="1299900"/>
                  <a:pt x="4869718" y="2599799"/>
                  <a:pt x="4866610" y="3899699"/>
                </a:cubicBezTo>
                <a:lnTo>
                  <a:pt x="0" y="3899699"/>
                </a:lnTo>
                <a:close/>
              </a:path>
            </a:pathLst>
          </a:cu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85251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295997" y="1611681"/>
            <a:ext cx="2791434" cy="191108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058920" y="1611681"/>
            <a:ext cx="2791434" cy="191108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11267"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4287" y="1489421"/>
            <a:ext cx="3035425" cy="302654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2" hasCustomPrompt="1"/>
          </p:nvPr>
        </p:nvSpPr>
        <p:spPr>
          <a:xfrm>
            <a:off x="3161556" y="1603730"/>
            <a:ext cx="2793972" cy="191108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16278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pic>
        <p:nvPicPr>
          <p:cNvPr id="1026" name="Picture 2"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03648" y="2790894"/>
            <a:ext cx="3816424" cy="1941096"/>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2" hasCustomPrompt="1"/>
          </p:nvPr>
        </p:nvSpPr>
        <p:spPr>
          <a:xfrm>
            <a:off x="2462033" y="3061529"/>
            <a:ext cx="1783531" cy="13082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08902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042661" y="499869"/>
            <a:ext cx="2520000" cy="252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3" hasCustomPrompt="1"/>
          </p:nvPr>
        </p:nvSpPr>
        <p:spPr>
          <a:xfrm>
            <a:off x="3897690" y="3020149"/>
            <a:ext cx="1664971" cy="16649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4" hasCustomPrompt="1"/>
          </p:nvPr>
        </p:nvSpPr>
        <p:spPr>
          <a:xfrm>
            <a:off x="5564210" y="1354898"/>
            <a:ext cx="1664971" cy="166497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15812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139952" y="2571750"/>
            <a:ext cx="5004048" cy="576064"/>
          </a:xfrm>
          <a:prstGeom prst="rect">
            <a:avLst/>
          </a:prstGeom>
        </p:spPr>
        <p:txBody>
          <a:bodyPr anchor="ctr"/>
          <a:lstStyle>
            <a:lvl1pPr marL="0" indent="0" algn="l">
              <a:buNone/>
              <a:defRPr sz="3600" b="1" baseline="0">
                <a:solidFill>
                  <a:schemeClr val="accent3"/>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139952" y="3147814"/>
            <a:ext cx="5004048" cy="288032"/>
          </a:xfrm>
          <a:prstGeom prst="rect">
            <a:avLst/>
          </a:prstGeom>
        </p:spPr>
        <p:txBody>
          <a:bodyPr anchor="ctr"/>
          <a:lstStyle>
            <a:lvl1pPr marL="0" indent="0" algn="l">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124462"/>
            <a:ext cx="9144000" cy="576063"/>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270052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627784" y="2115319"/>
            <a:ext cx="3888432"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Welcome!!</a:t>
            </a:r>
          </a:p>
        </p:txBody>
      </p:sp>
      <p:sp>
        <p:nvSpPr>
          <p:cNvPr id="4" name="Text Placeholder 9"/>
          <p:cNvSpPr>
            <a:spLocks noGrp="1"/>
          </p:cNvSpPr>
          <p:nvPr>
            <p:ph type="body" sz="quarter" idx="11" hasCustomPrompt="1"/>
          </p:nvPr>
        </p:nvSpPr>
        <p:spPr>
          <a:xfrm>
            <a:off x="2627784" y="2700526"/>
            <a:ext cx="3888136"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18100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4722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763688" y="123478"/>
            <a:ext cx="7380312" cy="576064"/>
          </a:xfrm>
          <a:prstGeom prst="rect">
            <a:avLst/>
          </a:prstGeom>
        </p:spPr>
        <p:txBody>
          <a:bodyPr anchor="ctr"/>
          <a:lstStyle>
            <a:lvl1pPr marL="0" indent="0" algn="l">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763688" y="699542"/>
            <a:ext cx="7380312" cy="288032"/>
          </a:xfrm>
          <a:prstGeom prst="rect">
            <a:avLst/>
          </a:prstGeom>
        </p:spPr>
        <p:txBody>
          <a:bodyPr anchor="ctr"/>
          <a:lstStyle>
            <a:lvl1pPr marL="0" indent="0" algn="l">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3515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3"/>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 hasCustomPrompt="1"/>
          </p:nvPr>
        </p:nvSpPr>
        <p:spPr>
          <a:xfrm>
            <a:off x="739674" y="1395769"/>
            <a:ext cx="1728192" cy="1800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2539874" y="1395769"/>
            <a:ext cx="1728192" cy="1800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4340074" y="1395769"/>
            <a:ext cx="1728192" cy="1800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267494"/>
            <a:ext cx="2339752" cy="46085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4572000" y="267494"/>
            <a:ext cx="4248472" cy="46085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399152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2" r:id="rId3"/>
    <p:sldLayoutId id="2147483661" r:id="rId4"/>
    <p:sldLayoutId id="2147483660" r:id="rId5"/>
    <p:sldLayoutId id="2147483655" r:id="rId6"/>
    <p:sldLayoutId id="2147483663" r:id="rId7"/>
    <p:sldLayoutId id="2147483664" r:id="rId8"/>
    <p:sldLayoutId id="2147483666" r:id="rId9"/>
    <p:sldLayoutId id="2147483667" r:id="rId10"/>
    <p:sldLayoutId id="2147483668" r:id="rId11"/>
    <p:sldLayoutId id="2147483665" r:id="rId12"/>
    <p:sldLayoutId id="2147483669" r:id="rId13"/>
    <p:sldLayoutId id="2147483670" r:id="rId14"/>
    <p:sldLayoutId id="2147483656" r:id="rId15"/>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7584" y="797262"/>
            <a:ext cx="7416824" cy="1553806"/>
          </a:xfrm>
        </p:spPr>
        <p:txBody>
          <a:bodyPr/>
          <a:lstStyle/>
          <a:p>
            <a:pPr algn="ctr"/>
            <a:r>
              <a:rPr lang="en-US" dirty="0"/>
              <a:t>ISTQB Foundation and Selenium Java Automation Testing</a:t>
            </a:r>
          </a:p>
          <a:p>
            <a:pPr algn="ctr"/>
            <a:endParaRPr lang="en-US" altLang="ko-KR" dirty="0"/>
          </a:p>
        </p:txBody>
      </p:sp>
      <p:pic>
        <p:nvPicPr>
          <p:cNvPr id="1026" name="Picture 2" descr="Foundation Level | SEETB">
            <a:extLst>
              <a:ext uri="{FF2B5EF4-FFF2-40B4-BE49-F238E27FC236}">
                <a16:creationId xmlns:a16="http://schemas.microsoft.com/office/drawing/2014/main" id="{56434176-0AFB-424A-B53B-BD7FB9B43F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4" r="19186"/>
          <a:stretch/>
        </p:blipFill>
        <p:spPr bwMode="auto">
          <a:xfrm>
            <a:off x="3275856" y="2351068"/>
            <a:ext cx="2088232"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483518"/>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sz="3600" dirty="0">
                <a:solidFill>
                  <a:schemeClr val="bg1"/>
                </a:solidFill>
                <a:latin typeface="Arial" pitchFamily="34" charset="0"/>
                <a:cs typeface="Arial" pitchFamily="34" charset="0"/>
              </a:rPr>
              <a:t>Agenda Style</a:t>
            </a:r>
          </a:p>
        </p:txBody>
      </p:sp>
      <p:sp>
        <p:nvSpPr>
          <p:cNvPr id="5" name="Text Placeholder 1"/>
          <p:cNvSpPr txBox="1">
            <a:spLocks/>
          </p:cNvSpPr>
          <p:nvPr/>
        </p:nvSpPr>
        <p:spPr>
          <a:xfrm rot="16200000">
            <a:off x="-1822186" y="2109390"/>
            <a:ext cx="5143501" cy="92472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4400" b="1" dirty="0">
                <a:solidFill>
                  <a:schemeClr val="bg1"/>
                </a:solidFill>
                <a:latin typeface="+mj-lt"/>
                <a:cs typeface="Arial" pitchFamily="34" charset="0"/>
              </a:rPr>
              <a:t>Details of Course</a:t>
            </a:r>
            <a:endParaRPr lang="ko-KR" altLang="en-US" sz="4400" b="1" dirty="0">
              <a:solidFill>
                <a:schemeClr val="bg1"/>
              </a:solidFill>
              <a:latin typeface="+mj-lt"/>
              <a:cs typeface="Arial" pitchFamily="34" charset="0"/>
            </a:endParaRPr>
          </a:p>
        </p:txBody>
      </p:sp>
      <p:grpSp>
        <p:nvGrpSpPr>
          <p:cNvPr id="8" name="Group 7"/>
          <p:cNvGrpSpPr/>
          <p:nvPr/>
        </p:nvGrpSpPr>
        <p:grpSpPr>
          <a:xfrm>
            <a:off x="1851773" y="483523"/>
            <a:ext cx="6708307" cy="1997990"/>
            <a:chOff x="3668723" y="1203598"/>
            <a:chExt cx="2271429" cy="718276"/>
          </a:xfrm>
        </p:grpSpPr>
        <p:sp>
          <p:nvSpPr>
            <p:cNvPr id="9" name="TextBox 8"/>
            <p:cNvSpPr txBox="1"/>
            <p:nvPr/>
          </p:nvSpPr>
          <p:spPr>
            <a:xfrm>
              <a:off x="3668723" y="1410691"/>
              <a:ext cx="2252491" cy="511183"/>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330+ ISTQB Repeated Questions are answered part of Practice Tests and it helped majority of the test takers before appearing in their foundations certification examination.</a:t>
              </a:r>
            </a:p>
          </p:txBody>
        </p:sp>
        <p:sp>
          <p:nvSpPr>
            <p:cNvPr id="10" name="TextBox 9"/>
            <p:cNvSpPr txBox="1"/>
            <p:nvPr/>
          </p:nvSpPr>
          <p:spPr>
            <a:xfrm>
              <a:off x="3687661" y="1203598"/>
              <a:ext cx="2252491" cy="319489"/>
            </a:xfrm>
            <a:prstGeom prst="rect">
              <a:avLst/>
            </a:prstGeom>
            <a:noFill/>
          </p:spPr>
          <p:txBody>
            <a:bodyPr wrap="square" rtlCol="0">
              <a:spAutoFit/>
            </a:bodyPr>
            <a:lstStyle/>
            <a:p>
              <a:r>
                <a:rPr lang="en-US" altLang="ko-KR" sz="2400" b="1" dirty="0">
                  <a:solidFill>
                    <a:schemeClr val="accent3"/>
                  </a:solidFill>
                  <a:cs typeface="Arial" pitchFamily="34" charset="0"/>
                </a:rPr>
                <a:t>Practice Sets</a:t>
              </a:r>
              <a:endParaRPr lang="ko-KR" altLang="en-US" sz="2400" b="1" dirty="0">
                <a:solidFill>
                  <a:schemeClr val="accent3"/>
                </a:solidFill>
                <a:cs typeface="Arial" pitchFamily="34" charset="0"/>
              </a:endParaRPr>
            </a:p>
          </p:txBody>
        </p:sp>
      </p:grpSp>
      <p:sp>
        <p:nvSpPr>
          <p:cNvPr id="11" name="Rectangle 10"/>
          <p:cNvSpPr/>
          <p:nvPr/>
        </p:nvSpPr>
        <p:spPr>
          <a:xfrm>
            <a:off x="1972081" y="945182"/>
            <a:ext cx="205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p:nvSpPr>
        <p:spPr>
          <a:xfrm>
            <a:off x="4024081" y="945183"/>
            <a:ext cx="4536000" cy="72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TextBox 13"/>
          <p:cNvSpPr txBox="1"/>
          <p:nvPr/>
        </p:nvSpPr>
        <p:spPr>
          <a:xfrm>
            <a:off x="1907704" y="1779662"/>
            <a:ext cx="6652377" cy="461665"/>
          </a:xfrm>
          <a:prstGeom prst="rect">
            <a:avLst/>
          </a:prstGeom>
          <a:noFill/>
        </p:spPr>
        <p:txBody>
          <a:bodyPr wrap="square" rtlCol="0">
            <a:spAutoFit/>
          </a:bodyPr>
          <a:lstStyle/>
          <a:p>
            <a:r>
              <a:rPr lang="en-US" altLang="ko-KR" sz="2400" b="1" dirty="0">
                <a:solidFill>
                  <a:schemeClr val="accent3"/>
                </a:solidFill>
                <a:cs typeface="Arial" pitchFamily="34" charset="0"/>
              </a:rPr>
              <a:t>Popularity:</a:t>
            </a:r>
            <a:endParaRPr lang="ko-KR" altLang="en-US" sz="2400" b="1" dirty="0">
              <a:solidFill>
                <a:schemeClr val="accent3"/>
              </a:solidFill>
              <a:cs typeface="Arial" pitchFamily="34" charset="0"/>
            </a:endParaRPr>
          </a:p>
        </p:txBody>
      </p:sp>
      <p:sp>
        <p:nvSpPr>
          <p:cNvPr id="15" name="Rectangle 14"/>
          <p:cNvSpPr/>
          <p:nvPr/>
        </p:nvSpPr>
        <p:spPr>
          <a:xfrm>
            <a:off x="1944440" y="2283718"/>
            <a:ext cx="205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p:nvSpPr>
        <p:spPr>
          <a:xfrm>
            <a:off x="3996440" y="2283719"/>
            <a:ext cx="4536000" cy="72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TextBox 16"/>
          <p:cNvSpPr txBox="1"/>
          <p:nvPr/>
        </p:nvSpPr>
        <p:spPr>
          <a:xfrm>
            <a:off x="1835696" y="2445963"/>
            <a:ext cx="6652377" cy="738664"/>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This famous </a:t>
            </a:r>
            <a:r>
              <a:rPr lang="en-US" altLang="ko-KR" sz="1400" dirty="0" err="1">
                <a:solidFill>
                  <a:schemeClr val="tx1">
                    <a:lumMod val="75000"/>
                    <a:lumOff val="25000"/>
                  </a:schemeClr>
                </a:solidFill>
                <a:cs typeface="Arial" pitchFamily="34" charset="0"/>
              </a:rPr>
              <a:t>Udemy</a:t>
            </a:r>
            <a:r>
              <a:rPr lang="en-US" altLang="ko-KR" sz="1400" dirty="0">
                <a:solidFill>
                  <a:schemeClr val="tx1">
                    <a:lumMod val="75000"/>
                    <a:lumOff val="25000"/>
                  </a:schemeClr>
                </a:solidFill>
                <a:cs typeface="Arial" pitchFamily="34" charset="0"/>
              </a:rPr>
              <a:t> course has been subscribed by 6,142 professionals across 118 countries until 4th April'2020. 39,595 minutes taught as a record breaking course within the last one year time!</a:t>
            </a:r>
          </a:p>
        </p:txBody>
      </p:sp>
      <p:sp>
        <p:nvSpPr>
          <p:cNvPr id="18" name="TextBox 17"/>
          <p:cNvSpPr txBox="1"/>
          <p:nvPr/>
        </p:nvSpPr>
        <p:spPr>
          <a:xfrm>
            <a:off x="1835696" y="3147814"/>
            <a:ext cx="6652377" cy="461665"/>
          </a:xfrm>
          <a:prstGeom prst="rect">
            <a:avLst/>
          </a:prstGeom>
          <a:noFill/>
        </p:spPr>
        <p:txBody>
          <a:bodyPr wrap="square" rtlCol="0">
            <a:spAutoFit/>
          </a:bodyPr>
          <a:lstStyle/>
          <a:p>
            <a:r>
              <a:rPr lang="en-US" altLang="ko-KR" sz="2400" b="1" dirty="0">
                <a:solidFill>
                  <a:schemeClr val="accent3"/>
                </a:solidFill>
                <a:cs typeface="Arial" pitchFamily="34" charset="0"/>
              </a:rPr>
              <a:t>Length of the Course:</a:t>
            </a:r>
            <a:endParaRPr lang="ko-KR" altLang="en-US" sz="2400" b="1" dirty="0">
              <a:solidFill>
                <a:schemeClr val="accent3"/>
              </a:solidFill>
              <a:cs typeface="Arial" pitchFamily="34" charset="0"/>
            </a:endParaRPr>
          </a:p>
        </p:txBody>
      </p:sp>
      <p:sp>
        <p:nvSpPr>
          <p:cNvPr id="19" name="Rectangle 18"/>
          <p:cNvSpPr/>
          <p:nvPr/>
        </p:nvSpPr>
        <p:spPr>
          <a:xfrm>
            <a:off x="1907704" y="3651870"/>
            <a:ext cx="205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ectangle 19"/>
          <p:cNvSpPr/>
          <p:nvPr/>
        </p:nvSpPr>
        <p:spPr>
          <a:xfrm>
            <a:off x="3923928" y="3651871"/>
            <a:ext cx="4536000" cy="72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TextBox 20"/>
          <p:cNvSpPr txBox="1"/>
          <p:nvPr/>
        </p:nvSpPr>
        <p:spPr>
          <a:xfrm>
            <a:off x="1835696" y="3814115"/>
            <a:ext cx="6652377" cy="954107"/>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One among the top five courses with more than 17+ hours of training program which perfectly gives a real value for the money being spent! If you are still not satisfied after 17 hours classes, 100% money back is guaranteed!</a:t>
            </a:r>
          </a:p>
          <a:p>
            <a:endParaRPr lang="en-US" altLang="ko-KR" sz="14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947469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27784" y="2159209"/>
            <a:ext cx="3888432" cy="576064"/>
          </a:xfrm>
        </p:spPr>
        <p:txBody>
          <a:bodyPr/>
          <a:lstStyle/>
          <a:p>
            <a:r>
              <a:rPr lang="en-US" altLang="ko-KR" b="1" dirty="0"/>
              <a:t>What is ISTQB?</a:t>
            </a:r>
            <a:endParaRPr lang="ko-KR" altLang="en-US" b="1" dirty="0"/>
          </a:p>
        </p:txBody>
      </p:sp>
      <p:grpSp>
        <p:nvGrpSpPr>
          <p:cNvPr id="5" name="Group 4"/>
          <p:cNvGrpSpPr/>
          <p:nvPr/>
        </p:nvGrpSpPr>
        <p:grpSpPr>
          <a:xfrm>
            <a:off x="4251603" y="1455767"/>
            <a:ext cx="649059" cy="649059"/>
            <a:chOff x="5696729" y="3628850"/>
            <a:chExt cx="1800000" cy="1800000"/>
          </a:xfrm>
          <a:solidFill>
            <a:schemeClr val="bg1"/>
          </a:solidFill>
        </p:grpSpPr>
        <p:sp>
          <p:nvSpPr>
            <p:cNvPr id="6" name="Rectangle 5"/>
            <p:cNvSpPr/>
            <p:nvPr/>
          </p:nvSpPr>
          <p:spPr>
            <a:xfrm rot="16200000">
              <a:off x="6488456" y="4421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6"/>
            <p:cNvSpPr/>
            <p:nvPr/>
          </p:nvSpPr>
          <p:spPr>
            <a:xfrm rot="16200000">
              <a:off x="6488456" y="2837123"/>
              <a:ext cx="216000" cy="17994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7"/>
            <p:cNvSpPr/>
            <p:nvPr/>
          </p:nvSpPr>
          <p:spPr>
            <a:xfrm>
              <a:off x="5696730" y="3822037"/>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ectangle 8"/>
            <p:cNvSpPr/>
            <p:nvPr/>
          </p:nvSpPr>
          <p:spPr>
            <a:xfrm rot="16200000">
              <a:off x="6467032" y="4347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ectangle 9"/>
            <p:cNvSpPr/>
            <p:nvPr/>
          </p:nvSpPr>
          <p:spPr>
            <a:xfrm rot="16200000">
              <a:off x="6467032" y="3819606"/>
              <a:ext cx="216000" cy="8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Rectangle 10"/>
            <p:cNvSpPr/>
            <p:nvPr/>
          </p:nvSpPr>
          <p:spPr>
            <a:xfrm>
              <a:off x="6884320" y="4156849"/>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11"/>
            <p:cNvSpPr/>
            <p:nvPr/>
          </p:nvSpPr>
          <p:spPr>
            <a:xfrm>
              <a:off x="7280729" y="3833303"/>
              <a:ext cx="216000" cy="1405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p:nvSpPr>
          <p:spPr>
            <a:xfrm>
              <a:off x="6129788" y="3844850"/>
              <a:ext cx="216000" cy="1055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Tree>
    <p:extLst>
      <p:ext uri="{BB962C8B-B14F-4D97-AF65-F5344CB8AC3E}">
        <p14:creationId xmlns:p14="http://schemas.microsoft.com/office/powerpoint/2010/main" val="979448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3568" y="797262"/>
            <a:ext cx="7560840" cy="1414448"/>
          </a:xfrm>
        </p:spPr>
        <p:txBody>
          <a:bodyPr/>
          <a:lstStyle/>
          <a:p>
            <a:pPr algn="ctr"/>
            <a:r>
              <a:rPr lang="en-US" dirty="0"/>
              <a:t>ISTQB: International Software     Testing Qualifications Board</a:t>
            </a:r>
          </a:p>
          <a:p>
            <a:pPr algn="ctr"/>
            <a:endParaRPr lang="en-US" dirty="0"/>
          </a:p>
          <a:p>
            <a:pPr algn="ctr"/>
            <a:endParaRPr lang="en-US" altLang="ko-KR" dirty="0"/>
          </a:p>
        </p:txBody>
      </p:sp>
      <p:sp>
        <p:nvSpPr>
          <p:cNvPr id="4" name="TextBox 3"/>
          <p:cNvSpPr txBox="1"/>
          <p:nvPr/>
        </p:nvSpPr>
        <p:spPr>
          <a:xfrm>
            <a:off x="323528" y="1491630"/>
            <a:ext cx="7992888" cy="3416320"/>
          </a:xfrm>
          <a:prstGeom prst="rect">
            <a:avLst/>
          </a:prstGeom>
          <a:noFill/>
        </p:spPr>
        <p:txBody>
          <a:bodyPr wrap="square" rtlCol="0">
            <a:spAutoFit/>
          </a:bodyPr>
          <a:lstStyle/>
          <a:p>
            <a:r>
              <a:rPr lang="en-US" dirty="0">
                <a:solidFill>
                  <a:schemeClr val="bg1"/>
                </a:solidFill>
              </a:rPr>
              <a:t>ISTQB foundations certification has been </a:t>
            </a:r>
            <a:r>
              <a:rPr lang="en-US" dirty="0" err="1">
                <a:solidFill>
                  <a:schemeClr val="bg1"/>
                </a:solidFill>
              </a:rPr>
              <a:t>recognised</a:t>
            </a:r>
            <a:r>
              <a:rPr lang="en-US" dirty="0">
                <a:solidFill>
                  <a:schemeClr val="bg1"/>
                </a:solidFill>
              </a:rPr>
              <a:t> worldwide and at least 673,000+ candidates certified by ISTQB until Oct'2019. Foundation level certification has been chosen by 87% professionals among the overall ISTQB certification test takers. Hence ISTQB has been made as a benchmark for initial assessment of any QA Resumes to screen and shortlist for Job Interviews.</a:t>
            </a:r>
          </a:p>
          <a:p>
            <a:endParaRPr lang="en-US" dirty="0">
              <a:solidFill>
                <a:schemeClr val="bg1"/>
              </a:solidFill>
            </a:endParaRPr>
          </a:p>
          <a:p>
            <a:r>
              <a:rPr lang="en-US" dirty="0">
                <a:solidFill>
                  <a:schemeClr val="bg1"/>
                </a:solidFill>
              </a:rPr>
              <a:t>Average salary of an QA/Test Lead/Automation Test Engineer is ₹ 5,93,458 per year in India (as per Indeed India website), €72K in European countries such as Germany (as per </a:t>
            </a:r>
            <a:r>
              <a:rPr lang="en-US" dirty="0" err="1">
                <a:solidFill>
                  <a:schemeClr val="bg1"/>
                </a:solidFill>
              </a:rPr>
              <a:t>Glasdoor</a:t>
            </a:r>
            <a:r>
              <a:rPr lang="en-US" dirty="0">
                <a:solidFill>
                  <a:schemeClr val="bg1"/>
                </a:solidFill>
              </a:rPr>
              <a:t>), $75513 in USA (as per </a:t>
            </a:r>
            <a:r>
              <a:rPr lang="en-US" dirty="0" err="1">
                <a:solidFill>
                  <a:schemeClr val="bg1"/>
                </a:solidFill>
              </a:rPr>
              <a:t>payscale</a:t>
            </a:r>
            <a:r>
              <a:rPr lang="en-US" dirty="0">
                <a:solidFill>
                  <a:schemeClr val="bg1"/>
                </a:solidFill>
              </a:rPr>
              <a:t> website), £42,535 in United Kingdom (as per Indeed UK website) and AU$74,980 in Australia (as per </a:t>
            </a:r>
            <a:r>
              <a:rPr lang="en-US" dirty="0" err="1">
                <a:solidFill>
                  <a:schemeClr val="bg1"/>
                </a:solidFill>
              </a:rPr>
              <a:t>payscale</a:t>
            </a:r>
            <a:r>
              <a:rPr lang="en-US" dirty="0">
                <a:solidFill>
                  <a:schemeClr val="bg1"/>
                </a:solidFill>
              </a:rPr>
              <a:t> website).</a:t>
            </a:r>
          </a:p>
          <a:p>
            <a:endParaRPr lang="en-US" dirty="0">
              <a:solidFill>
                <a:schemeClr val="bg1"/>
              </a:solidFill>
            </a:endParaRPr>
          </a:p>
        </p:txBody>
      </p:sp>
    </p:spTree>
    <p:extLst>
      <p:ext uri="{BB962C8B-B14F-4D97-AF65-F5344CB8AC3E}">
        <p14:creationId xmlns:p14="http://schemas.microsoft.com/office/powerpoint/2010/main" val="3564990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3568" y="797262"/>
            <a:ext cx="7560840" cy="1414448"/>
          </a:xfrm>
        </p:spPr>
        <p:txBody>
          <a:bodyPr/>
          <a:lstStyle/>
          <a:p>
            <a:pPr algn="ctr"/>
            <a:r>
              <a:rPr lang="en-US" dirty="0"/>
              <a:t>Version Release Notes</a:t>
            </a:r>
          </a:p>
          <a:p>
            <a:pPr algn="ctr"/>
            <a:endParaRPr lang="en-US" dirty="0"/>
          </a:p>
          <a:p>
            <a:pPr algn="ctr"/>
            <a:endParaRPr lang="en-US" altLang="ko-KR" dirty="0"/>
          </a:p>
        </p:txBody>
      </p:sp>
      <p:sp>
        <p:nvSpPr>
          <p:cNvPr id="4" name="TextBox 3"/>
          <p:cNvSpPr txBox="1"/>
          <p:nvPr/>
        </p:nvSpPr>
        <p:spPr>
          <a:xfrm>
            <a:off x="323528" y="1491630"/>
            <a:ext cx="7992888" cy="2308324"/>
          </a:xfrm>
          <a:prstGeom prst="rect">
            <a:avLst/>
          </a:prstGeom>
          <a:noFill/>
        </p:spPr>
        <p:txBody>
          <a:bodyPr wrap="square" rtlCol="0">
            <a:spAutoFit/>
          </a:bodyPr>
          <a:lstStyle/>
          <a:p>
            <a:r>
              <a:rPr lang="en-US" dirty="0">
                <a:solidFill>
                  <a:schemeClr val="bg1"/>
                </a:solidFill>
              </a:rPr>
              <a:t>May 03, 2020: What's New in Version 2.0</a:t>
            </a:r>
          </a:p>
          <a:p>
            <a:pPr marL="285750" indent="-285750">
              <a:buFont typeface="Arial" panose="020B0604020202020204" pitchFamily="34" charset="0"/>
              <a:buChar char="•"/>
            </a:pPr>
            <a:r>
              <a:rPr lang="en-US" dirty="0">
                <a:solidFill>
                  <a:schemeClr val="bg1"/>
                </a:solidFill>
              </a:rPr>
              <a:t>Added three sections on Selenium </a:t>
            </a:r>
            <a:r>
              <a:rPr lang="en-US" dirty="0" err="1">
                <a:solidFill>
                  <a:schemeClr val="bg1"/>
                </a:solidFill>
              </a:rPr>
              <a:t>.Net</a:t>
            </a:r>
            <a:r>
              <a:rPr lang="en-US" dirty="0">
                <a:solidFill>
                  <a:schemeClr val="bg1"/>
                </a:solidFill>
              </a:rPr>
              <a:t> using </a:t>
            </a:r>
            <a:r>
              <a:rPr lang="en-US" dirty="0" err="1">
                <a:solidFill>
                  <a:schemeClr val="bg1"/>
                </a:solidFill>
              </a:rPr>
              <a:t>Specflow</a:t>
            </a:r>
            <a:r>
              <a:rPr lang="en-US" dirty="0">
                <a:solidFill>
                  <a:schemeClr val="bg1"/>
                </a:solidFill>
              </a:rPr>
              <a:t> BDD</a:t>
            </a:r>
          </a:p>
          <a:p>
            <a:pPr marL="285750" indent="-285750">
              <a:buFont typeface="Arial" panose="020B0604020202020204" pitchFamily="34" charset="0"/>
              <a:buChar char="•"/>
            </a:pPr>
            <a:endParaRPr lang="en-US" dirty="0">
              <a:solidFill>
                <a:schemeClr val="bg1"/>
              </a:solidFill>
            </a:endParaRPr>
          </a:p>
          <a:p>
            <a:r>
              <a:rPr lang="en-US" dirty="0">
                <a:solidFill>
                  <a:schemeClr val="bg1"/>
                </a:solidFill>
              </a:rPr>
              <a:t>April 08, 2020: What's New in Version 1.1</a:t>
            </a:r>
          </a:p>
          <a:p>
            <a:pPr marL="285750" indent="-285750">
              <a:buFont typeface="Arial" panose="020B0604020202020204" pitchFamily="34" charset="0"/>
              <a:buChar char="•"/>
            </a:pPr>
            <a:r>
              <a:rPr lang="en-US" dirty="0">
                <a:solidFill>
                  <a:schemeClr val="bg1"/>
                </a:solidFill>
              </a:rPr>
              <a:t>Updated answer and speed of the video for the section video 'Syllabus     Part 4.0 Equivalence partitioning-Age Group' based on participant inputs.</a:t>
            </a: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70351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3568" y="941278"/>
            <a:ext cx="7560840" cy="1414448"/>
          </a:xfrm>
        </p:spPr>
        <p:txBody>
          <a:bodyPr/>
          <a:lstStyle/>
          <a:p>
            <a:pPr algn="ctr"/>
            <a:r>
              <a:rPr lang="en-US" dirty="0"/>
              <a:t>Training Method:</a:t>
            </a:r>
          </a:p>
          <a:p>
            <a:pPr algn="ctr"/>
            <a:endParaRPr lang="en-US" dirty="0"/>
          </a:p>
          <a:p>
            <a:pPr algn="ctr"/>
            <a:endParaRPr lang="en-US" dirty="0"/>
          </a:p>
          <a:p>
            <a:pPr algn="ctr"/>
            <a:endParaRPr lang="en-US" altLang="ko-KR" dirty="0"/>
          </a:p>
        </p:txBody>
      </p:sp>
      <p:sp>
        <p:nvSpPr>
          <p:cNvPr id="4" name="TextBox 3"/>
          <p:cNvSpPr txBox="1"/>
          <p:nvPr/>
        </p:nvSpPr>
        <p:spPr>
          <a:xfrm>
            <a:off x="323528" y="1131590"/>
            <a:ext cx="7992888" cy="5632311"/>
          </a:xfrm>
          <a:prstGeom prst="rect">
            <a:avLst/>
          </a:prstGeom>
          <a:noFill/>
        </p:spPr>
        <p:txBody>
          <a:bodyPr wrap="square" rtlCol="0">
            <a:spAutoFit/>
          </a:bodyPr>
          <a:lstStyle/>
          <a:p>
            <a:r>
              <a:rPr lang="en-US" dirty="0">
                <a:solidFill>
                  <a:schemeClr val="bg1"/>
                </a:solidFill>
              </a:rPr>
              <a:t>Experience based 'ISTQB Foundations' training program explaining latest     exam questions with details of how 'testing' is done in real time? (various          </a:t>
            </a:r>
            <a:r>
              <a:rPr lang="en-US" dirty="0" err="1">
                <a:solidFill>
                  <a:schemeClr val="bg1"/>
                </a:solidFill>
              </a:rPr>
              <a:t>udemy</a:t>
            </a:r>
            <a:r>
              <a:rPr lang="en-US" dirty="0">
                <a:solidFill>
                  <a:schemeClr val="bg1"/>
                </a:solidFill>
              </a:rPr>
              <a:t> courses are already available with theory explanations hence this      course is made focusing on sharing work experience, assignments and        question samples)</a:t>
            </a:r>
          </a:p>
          <a:p>
            <a:endParaRPr lang="en-US" dirty="0">
              <a:solidFill>
                <a:schemeClr val="bg1"/>
              </a:solidFill>
            </a:endParaRPr>
          </a:p>
          <a:p>
            <a:r>
              <a:rPr lang="en-US" dirty="0">
                <a:solidFill>
                  <a:schemeClr val="bg1"/>
                </a:solidFill>
              </a:rPr>
              <a:t>As part of this ISTQB training, syllabus 2018 has been followed throughout     the training program and author explaining about each section of the ISTQB syllabus with some of the repeated questions asked in previous years.</a:t>
            </a:r>
          </a:p>
          <a:p>
            <a:endParaRPr lang="en-US" dirty="0">
              <a:solidFill>
                <a:schemeClr val="bg1"/>
              </a:solidFill>
            </a:endParaRPr>
          </a:p>
          <a:p>
            <a:r>
              <a:rPr lang="en-US" dirty="0" err="1">
                <a:solidFill>
                  <a:schemeClr val="bg1"/>
                </a:solidFill>
              </a:rPr>
              <a:t>Assignments,external</a:t>
            </a:r>
            <a:r>
              <a:rPr lang="en-US" dirty="0">
                <a:solidFill>
                  <a:schemeClr val="bg1"/>
                </a:solidFill>
              </a:rPr>
              <a:t> links to relevant documentations such as </a:t>
            </a:r>
            <a:r>
              <a:rPr lang="en-US" dirty="0" err="1">
                <a:solidFill>
                  <a:schemeClr val="bg1"/>
                </a:solidFill>
              </a:rPr>
              <a:t>JIRA,Test</a:t>
            </a:r>
            <a:r>
              <a:rPr lang="en-US" dirty="0">
                <a:solidFill>
                  <a:schemeClr val="bg1"/>
                </a:solidFill>
              </a:rPr>
              <a:t>     </a:t>
            </a:r>
            <a:r>
              <a:rPr lang="en-US" dirty="0" err="1">
                <a:solidFill>
                  <a:schemeClr val="bg1"/>
                </a:solidFill>
              </a:rPr>
              <a:t>Plans,Test</a:t>
            </a:r>
            <a:r>
              <a:rPr lang="en-US" dirty="0">
                <a:solidFill>
                  <a:schemeClr val="bg1"/>
                </a:solidFill>
              </a:rPr>
              <a:t> Strategies are provided for users to understand with best             examples in each section.</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50496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3568" y="941278"/>
            <a:ext cx="7560840" cy="1414448"/>
          </a:xfrm>
        </p:spPr>
        <p:txBody>
          <a:bodyPr/>
          <a:lstStyle/>
          <a:p>
            <a:pPr algn="ctr"/>
            <a:r>
              <a:rPr lang="en-US" dirty="0"/>
              <a:t>Training Method:</a:t>
            </a:r>
          </a:p>
          <a:p>
            <a:pPr algn="ctr"/>
            <a:endParaRPr lang="en-US" dirty="0"/>
          </a:p>
          <a:p>
            <a:pPr algn="ctr"/>
            <a:endParaRPr lang="en-US" dirty="0"/>
          </a:p>
          <a:p>
            <a:pPr algn="ctr"/>
            <a:endParaRPr lang="en-US" altLang="ko-KR" dirty="0"/>
          </a:p>
        </p:txBody>
      </p:sp>
      <p:sp>
        <p:nvSpPr>
          <p:cNvPr id="4" name="TextBox 3"/>
          <p:cNvSpPr txBox="1"/>
          <p:nvPr/>
        </p:nvSpPr>
        <p:spPr>
          <a:xfrm>
            <a:off x="323528" y="1131590"/>
            <a:ext cx="7992888" cy="4524315"/>
          </a:xfrm>
          <a:prstGeom prst="rect">
            <a:avLst/>
          </a:prstGeom>
          <a:noFill/>
        </p:spPr>
        <p:txBody>
          <a:bodyPr wrap="square" rtlCol="0">
            <a:spAutoFit/>
          </a:bodyPr>
          <a:lstStyle/>
          <a:p>
            <a:r>
              <a:rPr lang="en-US" dirty="0">
                <a:solidFill>
                  <a:schemeClr val="bg1"/>
                </a:solidFill>
              </a:rPr>
              <a:t>600+ ISTQB Questions are answered with useful justifications to selected      questions that would help readers to download and prepare for the ISTQB     exams whenever before appearance.</a:t>
            </a:r>
          </a:p>
          <a:p>
            <a:endParaRPr lang="en-US" dirty="0">
              <a:solidFill>
                <a:schemeClr val="bg1"/>
              </a:solidFill>
            </a:endParaRPr>
          </a:p>
          <a:p>
            <a:r>
              <a:rPr lang="en-US" dirty="0">
                <a:solidFill>
                  <a:schemeClr val="bg1"/>
                </a:solidFill>
              </a:rPr>
              <a:t>Relevant </a:t>
            </a:r>
            <a:r>
              <a:rPr lang="en-US" dirty="0" err="1">
                <a:solidFill>
                  <a:schemeClr val="bg1"/>
                </a:solidFill>
              </a:rPr>
              <a:t>Youtube</a:t>
            </a:r>
            <a:r>
              <a:rPr lang="en-US" dirty="0">
                <a:solidFill>
                  <a:schemeClr val="bg1"/>
                </a:solidFill>
              </a:rPr>
              <a:t> video links are provided for readers to listen to some useful videos such as test execution etc.</a:t>
            </a:r>
          </a:p>
          <a:p>
            <a:endParaRPr lang="en-US" dirty="0">
              <a:solidFill>
                <a:schemeClr val="bg1"/>
              </a:solidFill>
            </a:endParaRPr>
          </a:p>
          <a:p>
            <a:r>
              <a:rPr lang="en-US" dirty="0">
                <a:solidFill>
                  <a:schemeClr val="bg1"/>
                </a:solidFill>
              </a:rPr>
              <a:t>This Career Development Program(CDP) has been designed to accommodate fresh and less experienced Information Technology professionals to learn software testing and move to Test Analyst roles with ISTQB CTFL certification</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093105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FAQs</a:t>
            </a:r>
            <a:endParaRPr lang="ko-KR" altLang="en-US" dirty="0"/>
          </a:p>
        </p:txBody>
      </p:sp>
    </p:spTree>
    <p:extLst>
      <p:ext uri="{BB962C8B-B14F-4D97-AF65-F5344CB8AC3E}">
        <p14:creationId xmlns:p14="http://schemas.microsoft.com/office/powerpoint/2010/main" val="2989136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483518"/>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sz="3600" dirty="0">
                <a:solidFill>
                  <a:schemeClr val="bg1"/>
                </a:solidFill>
                <a:latin typeface="Arial" pitchFamily="34" charset="0"/>
                <a:cs typeface="Arial" pitchFamily="34" charset="0"/>
              </a:rPr>
              <a:t>Agenda Style</a:t>
            </a:r>
          </a:p>
        </p:txBody>
      </p:sp>
      <p:sp>
        <p:nvSpPr>
          <p:cNvPr id="5" name="Text Placeholder 1"/>
          <p:cNvSpPr txBox="1">
            <a:spLocks/>
          </p:cNvSpPr>
          <p:nvPr/>
        </p:nvSpPr>
        <p:spPr>
          <a:xfrm rot="16200000">
            <a:off x="-1822186" y="2109390"/>
            <a:ext cx="5143501" cy="92472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4400" b="1" dirty="0">
                <a:solidFill>
                  <a:schemeClr val="bg1"/>
                </a:solidFill>
                <a:latin typeface="+mj-lt"/>
                <a:cs typeface="Arial" pitchFamily="34" charset="0"/>
              </a:rPr>
              <a:t>Audience</a:t>
            </a:r>
            <a:endParaRPr lang="ko-KR" altLang="en-US" sz="4400" b="1" dirty="0">
              <a:solidFill>
                <a:schemeClr val="bg1"/>
              </a:solidFill>
              <a:latin typeface="+mj-lt"/>
              <a:cs typeface="Arial" pitchFamily="34" charset="0"/>
            </a:endParaRPr>
          </a:p>
        </p:txBody>
      </p:sp>
      <p:grpSp>
        <p:nvGrpSpPr>
          <p:cNvPr id="8" name="Group 7"/>
          <p:cNvGrpSpPr/>
          <p:nvPr/>
        </p:nvGrpSpPr>
        <p:grpSpPr>
          <a:xfrm>
            <a:off x="1851773" y="483518"/>
            <a:ext cx="6708307" cy="4259509"/>
            <a:chOff x="3668723" y="1203598"/>
            <a:chExt cx="2271429" cy="2947740"/>
          </a:xfrm>
        </p:grpSpPr>
        <p:sp>
          <p:nvSpPr>
            <p:cNvPr id="9" name="TextBox 8"/>
            <p:cNvSpPr txBox="1"/>
            <p:nvPr/>
          </p:nvSpPr>
          <p:spPr>
            <a:xfrm>
              <a:off x="3668723" y="1701920"/>
              <a:ext cx="2252491" cy="2449418"/>
            </a:xfrm>
            <a:prstGeom prst="rect">
              <a:avLst/>
            </a:prstGeom>
            <a:noFill/>
          </p:spPr>
          <p:txBody>
            <a:bodyPr wrap="square" rtlCol="0">
              <a:spAutoFit/>
            </a:bodyPr>
            <a:lstStyle/>
            <a:p>
              <a:pPr marL="285750" indent="-285750">
                <a:buFont typeface="Arial" panose="020B0604020202020204" pitchFamily="34" charset="0"/>
                <a:buChar char="•"/>
              </a:pPr>
              <a:r>
                <a:rPr lang="en-US" altLang="ko-KR" sz="1400" dirty="0">
                  <a:solidFill>
                    <a:schemeClr val="tx1">
                      <a:lumMod val="75000"/>
                      <a:lumOff val="25000"/>
                    </a:schemeClr>
                  </a:solidFill>
                  <a:cs typeface="Arial" pitchFamily="34" charset="0"/>
                </a:rPr>
                <a:t>Software engineers</a:t>
              </a:r>
            </a:p>
            <a:p>
              <a:pPr marL="285750" indent="-285750">
                <a:buFont typeface="Arial" panose="020B0604020202020204" pitchFamily="34" charset="0"/>
                <a:buChar char="•"/>
              </a:pPr>
              <a:r>
                <a:rPr lang="en-US" altLang="ko-KR" sz="1400" dirty="0">
                  <a:solidFill>
                    <a:schemeClr val="tx1">
                      <a:lumMod val="75000"/>
                      <a:lumOff val="25000"/>
                    </a:schemeClr>
                  </a:solidFill>
                  <a:cs typeface="Arial" pitchFamily="34" charset="0"/>
                </a:rPr>
                <a:t>Test engineers</a:t>
              </a:r>
            </a:p>
            <a:p>
              <a:pPr marL="285750" indent="-285750">
                <a:buFont typeface="Arial" panose="020B0604020202020204" pitchFamily="34" charset="0"/>
                <a:buChar char="•"/>
              </a:pPr>
              <a:r>
                <a:rPr lang="en-US" altLang="ko-KR" sz="1400" dirty="0">
                  <a:solidFill>
                    <a:schemeClr val="tx1">
                      <a:lumMod val="75000"/>
                      <a:lumOff val="25000"/>
                    </a:schemeClr>
                  </a:solidFill>
                  <a:cs typeface="Arial" pitchFamily="34" charset="0"/>
                </a:rPr>
                <a:t>Quality Assurance</a:t>
              </a:r>
            </a:p>
            <a:p>
              <a:pPr marL="285750" indent="-285750">
                <a:buFont typeface="Arial" panose="020B0604020202020204" pitchFamily="34" charset="0"/>
                <a:buChar char="•"/>
              </a:pPr>
              <a:r>
                <a:rPr lang="en-US" altLang="ko-KR" sz="1400" dirty="0">
                  <a:solidFill>
                    <a:schemeClr val="tx1">
                      <a:lumMod val="75000"/>
                      <a:lumOff val="25000"/>
                    </a:schemeClr>
                  </a:solidFill>
                  <a:cs typeface="Arial" pitchFamily="34" charset="0"/>
                </a:rPr>
                <a:t>Quality Engineers</a:t>
              </a:r>
            </a:p>
            <a:p>
              <a:pPr marL="285750" indent="-285750">
                <a:buFont typeface="Arial" panose="020B0604020202020204" pitchFamily="34" charset="0"/>
                <a:buChar char="•"/>
              </a:pPr>
              <a:r>
                <a:rPr lang="en-US" altLang="ko-KR" sz="1400" dirty="0">
                  <a:solidFill>
                    <a:schemeClr val="tx1">
                      <a:lumMod val="75000"/>
                      <a:lumOff val="25000"/>
                    </a:schemeClr>
                  </a:solidFill>
                  <a:cs typeface="Arial" pitchFamily="34" charset="0"/>
                </a:rPr>
                <a:t>Testers</a:t>
              </a:r>
            </a:p>
            <a:p>
              <a:pPr marL="285750" indent="-285750">
                <a:buFont typeface="Arial" panose="020B0604020202020204" pitchFamily="34" charset="0"/>
                <a:buChar char="•"/>
              </a:pPr>
              <a:r>
                <a:rPr lang="en-US" altLang="ko-KR" sz="1400" dirty="0" err="1">
                  <a:solidFill>
                    <a:schemeClr val="tx1">
                      <a:lumMod val="75000"/>
                      <a:lumOff val="25000"/>
                    </a:schemeClr>
                  </a:solidFill>
                  <a:cs typeface="Arial" pitchFamily="34" charset="0"/>
                </a:rPr>
                <a:t>Freshers</a:t>
              </a:r>
              <a:endParaRPr lang="en-US" altLang="ko-KR" sz="1400" dirty="0">
                <a:solidFill>
                  <a:schemeClr val="tx1">
                    <a:lumMod val="75000"/>
                    <a:lumOff val="25000"/>
                  </a:schemeClr>
                </a:solidFill>
                <a:cs typeface="Arial" pitchFamily="34" charset="0"/>
              </a:endParaRPr>
            </a:p>
            <a:p>
              <a:pPr marL="285750" indent="-285750">
                <a:buFont typeface="Arial" panose="020B0604020202020204" pitchFamily="34" charset="0"/>
                <a:buChar char="•"/>
              </a:pPr>
              <a:r>
                <a:rPr lang="en-US" altLang="ko-KR" sz="1400" dirty="0">
                  <a:solidFill>
                    <a:schemeClr val="tx1">
                      <a:lumMod val="75000"/>
                      <a:lumOff val="25000"/>
                    </a:schemeClr>
                  </a:solidFill>
                  <a:cs typeface="Arial" pitchFamily="34" charset="0"/>
                </a:rPr>
                <a:t>Test Automation Engineers</a:t>
              </a:r>
            </a:p>
            <a:p>
              <a:pPr marL="285750" indent="-285750">
                <a:buFont typeface="Arial" panose="020B0604020202020204" pitchFamily="34" charset="0"/>
                <a:buChar char="•"/>
              </a:pPr>
              <a:r>
                <a:rPr lang="en-US" altLang="ko-KR" sz="1400" dirty="0">
                  <a:solidFill>
                    <a:schemeClr val="tx1">
                      <a:lumMod val="75000"/>
                      <a:lumOff val="25000"/>
                    </a:schemeClr>
                  </a:solidFill>
                  <a:cs typeface="Arial" pitchFamily="34" charset="0"/>
                </a:rPr>
                <a:t>Product Owner</a:t>
              </a:r>
            </a:p>
            <a:p>
              <a:pPr marL="285750" indent="-285750">
                <a:buFont typeface="Arial" panose="020B0604020202020204" pitchFamily="34" charset="0"/>
                <a:buChar char="•"/>
              </a:pPr>
              <a:r>
                <a:rPr lang="en-US" altLang="ko-KR" sz="1400" dirty="0">
                  <a:solidFill>
                    <a:schemeClr val="tx1">
                      <a:lumMod val="75000"/>
                      <a:lumOff val="25000"/>
                    </a:schemeClr>
                  </a:solidFill>
                  <a:cs typeface="Arial" pitchFamily="34" charset="0"/>
                </a:rPr>
                <a:t>Business Analyst</a:t>
              </a:r>
            </a:p>
            <a:p>
              <a:pPr marL="285750" indent="-285750">
                <a:buFont typeface="Arial" panose="020B0604020202020204" pitchFamily="34" charset="0"/>
                <a:buChar char="•"/>
              </a:pPr>
              <a:r>
                <a:rPr lang="en-US" altLang="ko-KR" sz="1400" dirty="0">
                  <a:solidFill>
                    <a:schemeClr val="tx1">
                      <a:lumMod val="75000"/>
                      <a:lumOff val="25000"/>
                    </a:schemeClr>
                  </a:solidFill>
                  <a:cs typeface="Arial" pitchFamily="34" charset="0"/>
                </a:rPr>
                <a:t>Agile Testers</a:t>
              </a:r>
            </a:p>
            <a:p>
              <a:pPr marL="285750" indent="-285750">
                <a:buFont typeface="Arial" panose="020B0604020202020204" pitchFamily="34" charset="0"/>
                <a:buChar char="•"/>
              </a:pPr>
              <a:r>
                <a:rPr lang="en-US" altLang="ko-KR" sz="1400" dirty="0">
                  <a:solidFill>
                    <a:schemeClr val="tx1">
                      <a:lumMod val="75000"/>
                      <a:lumOff val="25000"/>
                    </a:schemeClr>
                  </a:solidFill>
                  <a:cs typeface="Arial" pitchFamily="34" charset="0"/>
                </a:rPr>
                <a:t>Software Engineer</a:t>
              </a:r>
            </a:p>
            <a:p>
              <a:pPr marL="285750" indent="-285750">
                <a:buFont typeface="Arial" panose="020B0604020202020204" pitchFamily="34" charset="0"/>
                <a:buChar char="•"/>
              </a:pPr>
              <a:r>
                <a:rPr lang="en-US" altLang="ko-KR" sz="1400" dirty="0">
                  <a:solidFill>
                    <a:schemeClr val="tx1">
                      <a:lumMod val="75000"/>
                      <a:lumOff val="25000"/>
                    </a:schemeClr>
                  </a:solidFill>
                  <a:cs typeface="Arial" pitchFamily="34" charset="0"/>
                </a:rPr>
                <a:t>Computer Engineer</a:t>
              </a:r>
            </a:p>
            <a:p>
              <a:pPr marL="285750" indent="-285750">
                <a:buFont typeface="Arial" panose="020B0604020202020204" pitchFamily="34" charset="0"/>
                <a:buChar char="•"/>
              </a:pPr>
              <a:r>
                <a:rPr lang="en-US" altLang="ko-KR" sz="1400" dirty="0">
                  <a:solidFill>
                    <a:schemeClr val="tx1">
                      <a:lumMod val="75000"/>
                      <a:lumOff val="25000"/>
                    </a:schemeClr>
                  </a:solidFill>
                  <a:cs typeface="Arial" pitchFamily="34" charset="0"/>
                </a:rPr>
                <a:t>Support Engineer</a:t>
              </a:r>
            </a:p>
            <a:p>
              <a:pPr marL="285750" indent="-285750">
                <a:buFont typeface="Arial" panose="020B0604020202020204" pitchFamily="34" charset="0"/>
                <a:buChar char="•"/>
              </a:pPr>
              <a:r>
                <a:rPr lang="en-US" altLang="ko-KR" sz="1400" dirty="0">
                  <a:solidFill>
                    <a:schemeClr val="tx1">
                      <a:lumMod val="75000"/>
                      <a:lumOff val="25000"/>
                    </a:schemeClr>
                  </a:solidFill>
                  <a:cs typeface="Arial" pitchFamily="34" charset="0"/>
                </a:rPr>
                <a:t>Fresher</a:t>
              </a:r>
            </a:p>
            <a:p>
              <a:pPr marL="285750" indent="-285750">
                <a:buFont typeface="Arial" panose="020B0604020202020204" pitchFamily="34" charset="0"/>
                <a:buChar char="•"/>
              </a:pPr>
              <a:r>
                <a:rPr lang="en-US" altLang="ko-KR" sz="1400" dirty="0">
                  <a:solidFill>
                    <a:schemeClr val="tx1">
                      <a:lumMod val="75000"/>
                      <a:lumOff val="25000"/>
                    </a:schemeClr>
                  </a:solidFill>
                  <a:cs typeface="Arial" pitchFamily="34" charset="0"/>
                </a:rPr>
                <a:t>Graduate</a:t>
              </a:r>
            </a:p>
            <a:p>
              <a:pPr marL="285750" indent="-285750">
                <a:buFont typeface="Arial" panose="020B0604020202020204" pitchFamily="34" charset="0"/>
                <a:buChar char="•"/>
              </a:pPr>
              <a:r>
                <a:rPr lang="en-US" altLang="ko-KR" sz="1400" dirty="0">
                  <a:solidFill>
                    <a:schemeClr val="tx1">
                      <a:lumMod val="75000"/>
                      <a:lumOff val="25000"/>
                    </a:schemeClr>
                  </a:solidFill>
                  <a:cs typeface="Arial" pitchFamily="34" charset="0"/>
                </a:rPr>
                <a:t>System Administrator</a:t>
              </a:r>
            </a:p>
          </p:txBody>
        </p:sp>
        <p:sp>
          <p:nvSpPr>
            <p:cNvPr id="10" name="TextBox 9"/>
            <p:cNvSpPr txBox="1"/>
            <p:nvPr/>
          </p:nvSpPr>
          <p:spPr>
            <a:xfrm>
              <a:off x="3687661" y="1203598"/>
              <a:ext cx="2252491" cy="319489"/>
            </a:xfrm>
            <a:prstGeom prst="rect">
              <a:avLst/>
            </a:prstGeom>
            <a:noFill/>
          </p:spPr>
          <p:txBody>
            <a:bodyPr wrap="square" rtlCol="0">
              <a:spAutoFit/>
            </a:bodyPr>
            <a:lstStyle/>
            <a:p>
              <a:r>
                <a:rPr lang="en-US" altLang="ko-KR" sz="2400" b="1" dirty="0">
                  <a:solidFill>
                    <a:schemeClr val="accent3"/>
                  </a:solidFill>
                  <a:cs typeface="Arial" pitchFamily="34" charset="0"/>
                </a:rPr>
                <a:t>Who this course is for:</a:t>
              </a:r>
              <a:endParaRPr lang="ko-KR" altLang="en-US" sz="2400" b="1" dirty="0">
                <a:solidFill>
                  <a:schemeClr val="accent3"/>
                </a:solidFill>
                <a:cs typeface="Arial" pitchFamily="34" charset="0"/>
              </a:endParaRPr>
            </a:p>
          </p:txBody>
        </p:sp>
      </p:grpSp>
      <p:sp>
        <p:nvSpPr>
          <p:cNvPr id="11" name="Rectangle 10"/>
          <p:cNvSpPr/>
          <p:nvPr/>
        </p:nvSpPr>
        <p:spPr>
          <a:xfrm>
            <a:off x="1972081" y="945182"/>
            <a:ext cx="205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p:nvSpPr>
        <p:spPr>
          <a:xfrm>
            <a:off x="4024081" y="945183"/>
            <a:ext cx="4536000" cy="72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22737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Reference</a:t>
            </a:r>
            <a:endParaRPr lang="ko-KR" altLang="en-US" dirty="0"/>
          </a:p>
        </p:txBody>
      </p:sp>
    </p:spTree>
    <p:extLst>
      <p:ext uri="{BB962C8B-B14F-4D97-AF65-F5344CB8AC3E}">
        <p14:creationId xmlns:p14="http://schemas.microsoft.com/office/powerpoint/2010/main" val="4134603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2274426"/>
            <a:ext cx="3980577" cy="369332"/>
          </a:xfrm>
          <a:prstGeom prst="rect">
            <a:avLst/>
          </a:prstGeom>
          <a:noFill/>
        </p:spPr>
        <p:txBody>
          <a:bodyPr wrap="none" rtlCol="0">
            <a:spAutoFit/>
          </a:bodyPr>
          <a:lstStyle/>
          <a:p>
            <a:r>
              <a:rPr lang="en-US" i="1">
                <a:solidFill>
                  <a:schemeClr val="bg1"/>
                </a:solidFill>
              </a:rPr>
              <a:t>https://engineers-hub.teachable.com/</a:t>
            </a:r>
            <a:endParaRPr lang="en-US" i="1" dirty="0">
              <a:solidFill>
                <a:schemeClr val="bg1"/>
              </a:solidFill>
            </a:endParaRPr>
          </a:p>
        </p:txBody>
      </p:sp>
      <p:sp>
        <p:nvSpPr>
          <p:cNvPr id="6" name="TextBox 5"/>
          <p:cNvSpPr txBox="1"/>
          <p:nvPr/>
        </p:nvSpPr>
        <p:spPr>
          <a:xfrm>
            <a:off x="683568" y="1707654"/>
            <a:ext cx="1595309" cy="369332"/>
          </a:xfrm>
          <a:prstGeom prst="rect">
            <a:avLst/>
          </a:prstGeom>
          <a:noFill/>
        </p:spPr>
        <p:txBody>
          <a:bodyPr wrap="none" rtlCol="0">
            <a:spAutoFit/>
          </a:bodyPr>
          <a:lstStyle/>
          <a:p>
            <a:r>
              <a:rPr lang="en-US" b="1" i="1" dirty="0">
                <a:solidFill>
                  <a:schemeClr val="bg1"/>
                </a:solidFill>
              </a:rPr>
              <a:t>Course URL:</a:t>
            </a:r>
          </a:p>
        </p:txBody>
      </p:sp>
    </p:spTree>
    <p:extLst>
      <p:ext uri="{BB962C8B-B14F-4D97-AF65-F5344CB8AC3E}">
        <p14:creationId xmlns:p14="http://schemas.microsoft.com/office/powerpoint/2010/main" val="64899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67548" y="409439"/>
            <a:ext cx="2428431" cy="1171380"/>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cs typeface="Arial" pitchFamily="34" charset="0"/>
              </a:rPr>
              <a:t>What You’ll Learn</a:t>
            </a:r>
          </a:p>
        </p:txBody>
      </p:sp>
      <p:sp>
        <p:nvSpPr>
          <p:cNvPr id="2" name="Rectangle 1"/>
          <p:cNvSpPr/>
          <p:nvPr/>
        </p:nvSpPr>
        <p:spPr>
          <a:xfrm>
            <a:off x="7236296" y="20538"/>
            <a:ext cx="190770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ight Arrow 3"/>
          <p:cNvSpPr/>
          <p:nvPr/>
        </p:nvSpPr>
        <p:spPr>
          <a:xfrm rot="20539464">
            <a:off x="7124472" y="661077"/>
            <a:ext cx="1334134" cy="1058306"/>
          </a:xfrm>
          <a:custGeom>
            <a:avLst/>
            <a:gdLst/>
            <a:ahLst/>
            <a:cxnLst/>
            <a:rect l="l" t="t" r="r" b="b"/>
            <a:pathLst>
              <a:path w="1334134" h="1058306">
                <a:moveTo>
                  <a:pt x="804981" y="0"/>
                </a:moveTo>
                <a:lnTo>
                  <a:pt x="1334134" y="529153"/>
                </a:lnTo>
                <a:lnTo>
                  <a:pt x="804981" y="1058306"/>
                </a:lnTo>
                <a:lnTo>
                  <a:pt x="804981" y="793730"/>
                </a:lnTo>
                <a:lnTo>
                  <a:pt x="0" y="793730"/>
                </a:lnTo>
                <a:lnTo>
                  <a:pt x="168626" y="264577"/>
                </a:lnTo>
                <a:lnTo>
                  <a:pt x="804981" y="264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Arrow 4"/>
          <p:cNvSpPr/>
          <p:nvPr/>
        </p:nvSpPr>
        <p:spPr>
          <a:xfrm rot="20539464">
            <a:off x="7124472" y="1813205"/>
            <a:ext cx="1334134" cy="1058306"/>
          </a:xfrm>
          <a:custGeom>
            <a:avLst/>
            <a:gdLst/>
            <a:ahLst/>
            <a:cxnLst/>
            <a:rect l="l" t="t" r="r" b="b"/>
            <a:pathLst>
              <a:path w="1334134" h="1058306">
                <a:moveTo>
                  <a:pt x="804981" y="0"/>
                </a:moveTo>
                <a:lnTo>
                  <a:pt x="1334134" y="529153"/>
                </a:lnTo>
                <a:lnTo>
                  <a:pt x="804981" y="1058306"/>
                </a:lnTo>
                <a:lnTo>
                  <a:pt x="804981" y="793730"/>
                </a:lnTo>
                <a:lnTo>
                  <a:pt x="0" y="793730"/>
                </a:lnTo>
                <a:lnTo>
                  <a:pt x="168626" y="264577"/>
                </a:lnTo>
                <a:lnTo>
                  <a:pt x="804981" y="264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ight Arrow 5"/>
          <p:cNvSpPr/>
          <p:nvPr/>
        </p:nvSpPr>
        <p:spPr>
          <a:xfrm rot="20539464">
            <a:off x="7124472" y="2893325"/>
            <a:ext cx="1334134" cy="1058306"/>
          </a:xfrm>
          <a:custGeom>
            <a:avLst/>
            <a:gdLst/>
            <a:ahLst/>
            <a:cxnLst/>
            <a:rect l="l" t="t" r="r" b="b"/>
            <a:pathLst>
              <a:path w="1334134" h="1058306">
                <a:moveTo>
                  <a:pt x="804981" y="0"/>
                </a:moveTo>
                <a:lnTo>
                  <a:pt x="1334134" y="529153"/>
                </a:lnTo>
                <a:lnTo>
                  <a:pt x="804981" y="1058306"/>
                </a:lnTo>
                <a:lnTo>
                  <a:pt x="804981" y="793730"/>
                </a:lnTo>
                <a:lnTo>
                  <a:pt x="0" y="793730"/>
                </a:lnTo>
                <a:lnTo>
                  <a:pt x="168626" y="264577"/>
                </a:lnTo>
                <a:lnTo>
                  <a:pt x="804981" y="264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ight Arrow 6"/>
          <p:cNvSpPr/>
          <p:nvPr/>
        </p:nvSpPr>
        <p:spPr>
          <a:xfrm rot="1060536" flipH="1">
            <a:off x="5964349" y="1244636"/>
            <a:ext cx="1383499" cy="105830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ight Arrow 7"/>
          <p:cNvSpPr/>
          <p:nvPr/>
        </p:nvSpPr>
        <p:spPr>
          <a:xfrm rot="1060536" flipH="1">
            <a:off x="5964349" y="2324756"/>
            <a:ext cx="1383499" cy="105830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ight Arrow 8"/>
          <p:cNvSpPr/>
          <p:nvPr/>
        </p:nvSpPr>
        <p:spPr>
          <a:xfrm rot="1060536" flipH="1">
            <a:off x="5964349" y="3404876"/>
            <a:ext cx="1383499" cy="105830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ight Arrow 12"/>
          <p:cNvSpPr/>
          <p:nvPr/>
        </p:nvSpPr>
        <p:spPr>
          <a:xfrm rot="1060536" flipH="1">
            <a:off x="5964349" y="92508"/>
            <a:ext cx="1383499" cy="105830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ight Arrow 5"/>
          <p:cNvSpPr/>
          <p:nvPr/>
        </p:nvSpPr>
        <p:spPr>
          <a:xfrm rot="20539464">
            <a:off x="7117193" y="3973445"/>
            <a:ext cx="1334134" cy="1058306"/>
          </a:xfrm>
          <a:custGeom>
            <a:avLst/>
            <a:gdLst/>
            <a:ahLst/>
            <a:cxnLst/>
            <a:rect l="l" t="t" r="r" b="b"/>
            <a:pathLst>
              <a:path w="1334134" h="1058306">
                <a:moveTo>
                  <a:pt x="804981" y="0"/>
                </a:moveTo>
                <a:lnTo>
                  <a:pt x="1334134" y="529153"/>
                </a:lnTo>
                <a:lnTo>
                  <a:pt x="804981" y="1058306"/>
                </a:lnTo>
                <a:lnTo>
                  <a:pt x="804981" y="793730"/>
                </a:lnTo>
                <a:lnTo>
                  <a:pt x="0" y="793730"/>
                </a:lnTo>
                <a:lnTo>
                  <a:pt x="168626" y="264577"/>
                </a:lnTo>
                <a:lnTo>
                  <a:pt x="804981" y="264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ight Arrow 3"/>
          <p:cNvSpPr/>
          <p:nvPr/>
        </p:nvSpPr>
        <p:spPr>
          <a:xfrm rot="20539464">
            <a:off x="7157361" y="-196774"/>
            <a:ext cx="1334133" cy="793729"/>
          </a:xfrm>
          <a:custGeom>
            <a:avLst/>
            <a:gdLst/>
            <a:ahLst/>
            <a:cxnLst/>
            <a:rect l="l" t="t" r="r" b="b"/>
            <a:pathLst>
              <a:path w="1334133" h="793729">
                <a:moveTo>
                  <a:pt x="788394" y="0"/>
                </a:moveTo>
                <a:lnTo>
                  <a:pt x="1201063" y="131506"/>
                </a:lnTo>
                <a:lnTo>
                  <a:pt x="1334133" y="264576"/>
                </a:lnTo>
                <a:lnTo>
                  <a:pt x="804981" y="793729"/>
                </a:lnTo>
                <a:lnTo>
                  <a:pt x="804981" y="529153"/>
                </a:lnTo>
                <a:lnTo>
                  <a:pt x="0" y="529153"/>
                </a:lnTo>
                <a:lnTo>
                  <a:pt x="1686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p:cNvSpPr txBox="1"/>
          <p:nvPr/>
        </p:nvSpPr>
        <p:spPr>
          <a:xfrm>
            <a:off x="6137614" y="339502"/>
            <a:ext cx="554143" cy="461665"/>
          </a:xfrm>
          <a:prstGeom prst="rect">
            <a:avLst/>
          </a:prstGeom>
          <a:noFill/>
        </p:spPr>
        <p:txBody>
          <a:bodyPr wrap="square" rtlCol="0">
            <a:spAutoFit/>
          </a:bodyPr>
          <a:lstStyle/>
          <a:p>
            <a:pPr algn="ctr"/>
            <a:r>
              <a:rPr lang="en-US" altLang="ko-KR" sz="2400" b="1" dirty="0">
                <a:solidFill>
                  <a:schemeClr val="accent2"/>
                </a:solidFill>
                <a:cs typeface="Arial" pitchFamily="34" charset="0"/>
              </a:rPr>
              <a:t>01</a:t>
            </a:r>
            <a:endParaRPr lang="ko-KR" altLang="en-US" sz="2400" b="1" dirty="0">
              <a:solidFill>
                <a:schemeClr val="accent2"/>
              </a:solidFill>
              <a:cs typeface="Arial" pitchFamily="34" charset="0"/>
            </a:endParaRPr>
          </a:p>
        </p:txBody>
      </p:sp>
      <p:sp>
        <p:nvSpPr>
          <p:cNvPr id="20" name="TextBox 19"/>
          <p:cNvSpPr txBox="1"/>
          <p:nvPr/>
        </p:nvSpPr>
        <p:spPr>
          <a:xfrm>
            <a:off x="6137614" y="1491630"/>
            <a:ext cx="554143" cy="461665"/>
          </a:xfrm>
          <a:prstGeom prst="rect">
            <a:avLst/>
          </a:prstGeom>
          <a:noFill/>
        </p:spPr>
        <p:txBody>
          <a:bodyPr wrap="square" rtlCol="0">
            <a:spAutoFit/>
          </a:bodyPr>
          <a:lstStyle/>
          <a:p>
            <a:pPr algn="ctr"/>
            <a:r>
              <a:rPr lang="en-US" altLang="ko-KR" sz="2400" b="1" dirty="0">
                <a:solidFill>
                  <a:schemeClr val="accent2"/>
                </a:solidFill>
                <a:cs typeface="Arial" pitchFamily="34" charset="0"/>
              </a:rPr>
              <a:t>02</a:t>
            </a:r>
            <a:endParaRPr lang="ko-KR" altLang="en-US" sz="2400" b="1" dirty="0">
              <a:solidFill>
                <a:schemeClr val="accent2"/>
              </a:solidFill>
              <a:cs typeface="Arial" pitchFamily="34" charset="0"/>
            </a:endParaRPr>
          </a:p>
        </p:txBody>
      </p:sp>
      <p:sp>
        <p:nvSpPr>
          <p:cNvPr id="21" name="TextBox 20"/>
          <p:cNvSpPr txBox="1"/>
          <p:nvPr/>
        </p:nvSpPr>
        <p:spPr>
          <a:xfrm>
            <a:off x="6137614" y="2643758"/>
            <a:ext cx="554143" cy="461665"/>
          </a:xfrm>
          <a:prstGeom prst="rect">
            <a:avLst/>
          </a:prstGeom>
          <a:noFill/>
        </p:spPr>
        <p:txBody>
          <a:bodyPr wrap="square" rtlCol="0">
            <a:spAutoFit/>
          </a:bodyPr>
          <a:lstStyle/>
          <a:p>
            <a:pPr algn="ctr"/>
            <a:r>
              <a:rPr lang="en-US" altLang="ko-KR" sz="2400" b="1" dirty="0">
                <a:solidFill>
                  <a:schemeClr val="accent2"/>
                </a:solidFill>
                <a:cs typeface="Arial" pitchFamily="34" charset="0"/>
              </a:rPr>
              <a:t>03</a:t>
            </a:r>
            <a:endParaRPr lang="ko-KR" altLang="en-US" sz="2400" b="1" dirty="0">
              <a:solidFill>
                <a:schemeClr val="accent2"/>
              </a:solidFill>
              <a:cs typeface="Arial" pitchFamily="34" charset="0"/>
            </a:endParaRPr>
          </a:p>
        </p:txBody>
      </p:sp>
      <p:sp>
        <p:nvSpPr>
          <p:cNvPr id="22" name="TextBox 21"/>
          <p:cNvSpPr txBox="1"/>
          <p:nvPr/>
        </p:nvSpPr>
        <p:spPr>
          <a:xfrm>
            <a:off x="6137614" y="3651870"/>
            <a:ext cx="554143" cy="461665"/>
          </a:xfrm>
          <a:prstGeom prst="rect">
            <a:avLst/>
          </a:prstGeom>
          <a:noFill/>
        </p:spPr>
        <p:txBody>
          <a:bodyPr wrap="square" rtlCol="0">
            <a:spAutoFit/>
          </a:bodyPr>
          <a:lstStyle/>
          <a:p>
            <a:pPr algn="ctr"/>
            <a:r>
              <a:rPr lang="en-US" altLang="ko-KR" sz="2400" b="1" dirty="0">
                <a:solidFill>
                  <a:schemeClr val="accent2"/>
                </a:solidFill>
                <a:cs typeface="Arial" pitchFamily="34" charset="0"/>
              </a:rPr>
              <a:t>04</a:t>
            </a:r>
            <a:endParaRPr lang="ko-KR" altLang="en-US" sz="2400" b="1" dirty="0">
              <a:solidFill>
                <a:schemeClr val="accent2"/>
              </a:solidFill>
              <a:cs typeface="Arial" pitchFamily="34" charset="0"/>
            </a:endParaRPr>
          </a:p>
        </p:txBody>
      </p:sp>
      <p:sp>
        <p:nvSpPr>
          <p:cNvPr id="25" name="TextBox 24"/>
          <p:cNvSpPr txBox="1"/>
          <p:nvPr/>
        </p:nvSpPr>
        <p:spPr bwMode="auto">
          <a:xfrm>
            <a:off x="2611366" y="267494"/>
            <a:ext cx="3272009" cy="830997"/>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altLang="ko-KR" sz="1200" dirty="0">
                <a:solidFill>
                  <a:schemeClr val="bg1"/>
                </a:solidFill>
                <a:cs typeface="Arial" pitchFamily="34" charset="0"/>
              </a:rPr>
              <a:t>Dynamic Testing-Testing Techniques-</a:t>
            </a:r>
            <a:r>
              <a:rPr lang="en-US" altLang="ko-KR" sz="1200" dirty="0" err="1">
                <a:solidFill>
                  <a:schemeClr val="bg1"/>
                </a:solidFill>
                <a:cs typeface="Arial" pitchFamily="34" charset="0"/>
              </a:rPr>
              <a:t>EP,BVA,Decision</a:t>
            </a:r>
            <a:r>
              <a:rPr lang="en-US" altLang="ko-KR" sz="1200" dirty="0">
                <a:solidFill>
                  <a:schemeClr val="bg1"/>
                </a:solidFill>
                <a:cs typeface="Arial" pitchFamily="34" charset="0"/>
              </a:rPr>
              <a:t> </a:t>
            </a:r>
            <a:r>
              <a:rPr lang="en-US" altLang="ko-KR" sz="1200" dirty="0" err="1">
                <a:solidFill>
                  <a:schemeClr val="bg1"/>
                </a:solidFill>
                <a:cs typeface="Arial" pitchFamily="34" charset="0"/>
              </a:rPr>
              <a:t>Table,State</a:t>
            </a:r>
            <a:r>
              <a:rPr lang="en-US" altLang="ko-KR" sz="1200" dirty="0">
                <a:solidFill>
                  <a:schemeClr val="bg1"/>
                </a:solidFill>
                <a:cs typeface="Arial" pitchFamily="34" charset="0"/>
              </a:rPr>
              <a:t> </a:t>
            </a:r>
            <a:r>
              <a:rPr lang="en-US" altLang="ko-KR" sz="1200" dirty="0" err="1">
                <a:solidFill>
                  <a:schemeClr val="bg1"/>
                </a:solidFill>
                <a:cs typeface="Arial" pitchFamily="34" charset="0"/>
              </a:rPr>
              <a:t>Transition,Use</a:t>
            </a:r>
            <a:r>
              <a:rPr lang="en-US" altLang="ko-KR" sz="1200" dirty="0">
                <a:solidFill>
                  <a:schemeClr val="bg1"/>
                </a:solidFill>
                <a:cs typeface="Arial" pitchFamily="34" charset="0"/>
              </a:rPr>
              <a:t> Case Testing, White Box Testing, Error Guessing, Exploratory Testing</a:t>
            </a:r>
            <a:endParaRPr lang="ko-KR" altLang="en-US" sz="1200" dirty="0">
              <a:solidFill>
                <a:schemeClr val="bg1"/>
              </a:solidFill>
              <a:cs typeface="Arial" pitchFamily="34" charset="0"/>
            </a:endParaRPr>
          </a:p>
        </p:txBody>
      </p:sp>
      <p:sp>
        <p:nvSpPr>
          <p:cNvPr id="28" name="TextBox 27"/>
          <p:cNvSpPr txBox="1"/>
          <p:nvPr/>
        </p:nvSpPr>
        <p:spPr bwMode="auto">
          <a:xfrm>
            <a:off x="2595980" y="1491630"/>
            <a:ext cx="3272009"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altLang="ko-KR" sz="1200" dirty="0">
                <a:solidFill>
                  <a:schemeClr val="bg1"/>
                </a:solidFill>
                <a:cs typeface="Arial" pitchFamily="34" charset="0"/>
              </a:rPr>
              <a:t>Testing Throughout SDLC</a:t>
            </a:r>
            <a:endParaRPr lang="ko-KR" altLang="en-US" sz="1200" dirty="0">
              <a:solidFill>
                <a:schemeClr val="bg1"/>
              </a:solidFill>
              <a:cs typeface="Arial" pitchFamily="34" charset="0"/>
            </a:endParaRPr>
          </a:p>
        </p:txBody>
      </p:sp>
      <p:sp>
        <p:nvSpPr>
          <p:cNvPr id="31" name="TextBox 30"/>
          <p:cNvSpPr txBox="1"/>
          <p:nvPr/>
        </p:nvSpPr>
        <p:spPr bwMode="auto">
          <a:xfrm>
            <a:off x="2595980" y="2571750"/>
            <a:ext cx="3272009"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sz="1200" dirty="0">
                <a:solidFill>
                  <a:schemeClr val="bg1"/>
                </a:solidFill>
              </a:rPr>
              <a:t>Non Functional Testing, </a:t>
            </a:r>
            <a:r>
              <a:rPr lang="en-US" sz="1200" dirty="0" err="1">
                <a:solidFill>
                  <a:schemeClr val="bg1"/>
                </a:solidFill>
              </a:rPr>
              <a:t>TestNG</a:t>
            </a:r>
            <a:endParaRPr lang="ko-KR" altLang="en-US" sz="1200" dirty="0">
              <a:solidFill>
                <a:schemeClr val="bg1"/>
              </a:solidFill>
              <a:cs typeface="Arial" pitchFamily="34" charset="0"/>
            </a:endParaRPr>
          </a:p>
        </p:txBody>
      </p:sp>
      <p:sp>
        <p:nvSpPr>
          <p:cNvPr id="34" name="TextBox 33"/>
          <p:cNvSpPr txBox="1"/>
          <p:nvPr/>
        </p:nvSpPr>
        <p:spPr bwMode="auto">
          <a:xfrm>
            <a:off x="2595980" y="3579862"/>
            <a:ext cx="3272009"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altLang="ko-KR" sz="1200" dirty="0">
                <a:solidFill>
                  <a:schemeClr val="bg1"/>
                </a:solidFill>
                <a:cs typeface="Arial" pitchFamily="34" charset="0"/>
              </a:rPr>
              <a:t>White Box Testing, Basic of Software </a:t>
            </a:r>
            <a:r>
              <a:rPr lang="en-US" altLang="ko-KR" sz="1200" dirty="0" err="1">
                <a:solidFill>
                  <a:schemeClr val="bg1"/>
                </a:solidFill>
                <a:cs typeface="Arial" pitchFamily="34" charset="0"/>
              </a:rPr>
              <a:t>tesing</a:t>
            </a:r>
            <a:endParaRPr lang="ko-KR" altLang="en-US" sz="1200" dirty="0">
              <a:solidFill>
                <a:schemeClr val="bg1"/>
              </a:solidFill>
              <a:cs typeface="Arial" pitchFamily="34" charset="0"/>
            </a:endParaRPr>
          </a:p>
        </p:txBody>
      </p:sp>
      <p:sp>
        <p:nvSpPr>
          <p:cNvPr id="35" name="Right Arrow 34"/>
          <p:cNvSpPr/>
          <p:nvPr/>
        </p:nvSpPr>
        <p:spPr>
          <a:xfrm rot="1060536" flipH="1">
            <a:off x="5983216" y="4481432"/>
            <a:ext cx="1383499" cy="77899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TextBox 35"/>
          <p:cNvSpPr txBox="1"/>
          <p:nvPr/>
        </p:nvSpPr>
        <p:spPr>
          <a:xfrm>
            <a:off x="6106089" y="4558357"/>
            <a:ext cx="554143" cy="461665"/>
          </a:xfrm>
          <a:prstGeom prst="rect">
            <a:avLst/>
          </a:prstGeom>
          <a:noFill/>
        </p:spPr>
        <p:txBody>
          <a:bodyPr wrap="square" rtlCol="0">
            <a:spAutoFit/>
          </a:bodyPr>
          <a:lstStyle/>
          <a:p>
            <a:pPr algn="ctr"/>
            <a:r>
              <a:rPr lang="en-US" altLang="ko-KR" sz="2400" b="1" dirty="0">
                <a:solidFill>
                  <a:schemeClr val="accent2"/>
                </a:solidFill>
                <a:cs typeface="Arial" pitchFamily="34" charset="0"/>
              </a:rPr>
              <a:t>05</a:t>
            </a:r>
            <a:endParaRPr lang="ko-KR" altLang="en-US" sz="2400" b="1" dirty="0">
              <a:solidFill>
                <a:schemeClr val="accent2"/>
              </a:solidFill>
              <a:cs typeface="Arial" pitchFamily="34" charset="0"/>
            </a:endParaRPr>
          </a:p>
        </p:txBody>
      </p:sp>
      <p:sp>
        <p:nvSpPr>
          <p:cNvPr id="38" name="TextBox 37"/>
          <p:cNvSpPr txBox="1"/>
          <p:nvPr/>
        </p:nvSpPr>
        <p:spPr bwMode="auto">
          <a:xfrm>
            <a:off x="2555776" y="4515966"/>
            <a:ext cx="3272009"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altLang="ko-KR" sz="1200" dirty="0">
                <a:solidFill>
                  <a:schemeClr val="bg1"/>
                </a:solidFill>
                <a:cs typeface="Arial" pitchFamily="34" charset="0"/>
              </a:rPr>
              <a:t>Component Testing</a:t>
            </a:r>
            <a:endParaRPr lang="ko-KR" altLang="en-US" sz="1200" dirty="0">
              <a:solidFill>
                <a:schemeClr val="bg1"/>
              </a:solidFill>
              <a:cs typeface="Arial" pitchFamily="34" charset="0"/>
            </a:endParaRPr>
          </a:p>
        </p:txBody>
      </p:sp>
    </p:spTree>
    <p:extLst>
      <p:ext uri="{BB962C8B-B14F-4D97-AF65-F5344CB8AC3E}">
        <p14:creationId xmlns:p14="http://schemas.microsoft.com/office/powerpoint/2010/main" val="109505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67548" y="409439"/>
            <a:ext cx="2428431" cy="1171380"/>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cs typeface="Arial" pitchFamily="34" charset="0"/>
              </a:rPr>
              <a:t>What You’ll Learn</a:t>
            </a:r>
          </a:p>
        </p:txBody>
      </p:sp>
      <p:sp>
        <p:nvSpPr>
          <p:cNvPr id="2" name="Rectangle 1"/>
          <p:cNvSpPr/>
          <p:nvPr/>
        </p:nvSpPr>
        <p:spPr>
          <a:xfrm>
            <a:off x="7236296" y="20538"/>
            <a:ext cx="190770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ight Arrow 3"/>
          <p:cNvSpPr/>
          <p:nvPr/>
        </p:nvSpPr>
        <p:spPr>
          <a:xfrm rot="20539464">
            <a:off x="7124472" y="661077"/>
            <a:ext cx="1334134" cy="1058306"/>
          </a:xfrm>
          <a:custGeom>
            <a:avLst/>
            <a:gdLst/>
            <a:ahLst/>
            <a:cxnLst/>
            <a:rect l="l" t="t" r="r" b="b"/>
            <a:pathLst>
              <a:path w="1334134" h="1058306">
                <a:moveTo>
                  <a:pt x="804981" y="0"/>
                </a:moveTo>
                <a:lnTo>
                  <a:pt x="1334134" y="529153"/>
                </a:lnTo>
                <a:lnTo>
                  <a:pt x="804981" y="1058306"/>
                </a:lnTo>
                <a:lnTo>
                  <a:pt x="804981" y="793730"/>
                </a:lnTo>
                <a:lnTo>
                  <a:pt x="0" y="793730"/>
                </a:lnTo>
                <a:lnTo>
                  <a:pt x="168626" y="264577"/>
                </a:lnTo>
                <a:lnTo>
                  <a:pt x="804981" y="264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Arrow 4"/>
          <p:cNvSpPr/>
          <p:nvPr/>
        </p:nvSpPr>
        <p:spPr>
          <a:xfrm rot="20539464">
            <a:off x="7124472" y="1813205"/>
            <a:ext cx="1334134" cy="1058306"/>
          </a:xfrm>
          <a:custGeom>
            <a:avLst/>
            <a:gdLst/>
            <a:ahLst/>
            <a:cxnLst/>
            <a:rect l="l" t="t" r="r" b="b"/>
            <a:pathLst>
              <a:path w="1334134" h="1058306">
                <a:moveTo>
                  <a:pt x="804981" y="0"/>
                </a:moveTo>
                <a:lnTo>
                  <a:pt x="1334134" y="529153"/>
                </a:lnTo>
                <a:lnTo>
                  <a:pt x="804981" y="1058306"/>
                </a:lnTo>
                <a:lnTo>
                  <a:pt x="804981" y="793730"/>
                </a:lnTo>
                <a:lnTo>
                  <a:pt x="0" y="793730"/>
                </a:lnTo>
                <a:lnTo>
                  <a:pt x="168626" y="264577"/>
                </a:lnTo>
                <a:lnTo>
                  <a:pt x="804981" y="264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ight Arrow 5"/>
          <p:cNvSpPr/>
          <p:nvPr/>
        </p:nvSpPr>
        <p:spPr>
          <a:xfrm rot="20539464">
            <a:off x="7124472" y="2893325"/>
            <a:ext cx="1334134" cy="1058306"/>
          </a:xfrm>
          <a:custGeom>
            <a:avLst/>
            <a:gdLst/>
            <a:ahLst/>
            <a:cxnLst/>
            <a:rect l="l" t="t" r="r" b="b"/>
            <a:pathLst>
              <a:path w="1334134" h="1058306">
                <a:moveTo>
                  <a:pt x="804981" y="0"/>
                </a:moveTo>
                <a:lnTo>
                  <a:pt x="1334134" y="529153"/>
                </a:lnTo>
                <a:lnTo>
                  <a:pt x="804981" y="1058306"/>
                </a:lnTo>
                <a:lnTo>
                  <a:pt x="804981" y="793730"/>
                </a:lnTo>
                <a:lnTo>
                  <a:pt x="0" y="793730"/>
                </a:lnTo>
                <a:lnTo>
                  <a:pt x="168626" y="264577"/>
                </a:lnTo>
                <a:lnTo>
                  <a:pt x="804981" y="264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ight Arrow 6"/>
          <p:cNvSpPr/>
          <p:nvPr/>
        </p:nvSpPr>
        <p:spPr>
          <a:xfrm rot="1060536" flipH="1">
            <a:off x="5964349" y="1244636"/>
            <a:ext cx="1383499" cy="105830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ight Arrow 7"/>
          <p:cNvSpPr/>
          <p:nvPr/>
        </p:nvSpPr>
        <p:spPr>
          <a:xfrm rot="1060536" flipH="1">
            <a:off x="5964349" y="2324756"/>
            <a:ext cx="1383499" cy="105830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ight Arrow 8"/>
          <p:cNvSpPr/>
          <p:nvPr/>
        </p:nvSpPr>
        <p:spPr>
          <a:xfrm rot="1060536" flipH="1">
            <a:off x="5964349" y="3404876"/>
            <a:ext cx="1383499" cy="105830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ight Arrow 12"/>
          <p:cNvSpPr/>
          <p:nvPr/>
        </p:nvSpPr>
        <p:spPr>
          <a:xfrm rot="1060536" flipH="1">
            <a:off x="5964349" y="92508"/>
            <a:ext cx="1383499" cy="105830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ight Arrow 5"/>
          <p:cNvSpPr/>
          <p:nvPr/>
        </p:nvSpPr>
        <p:spPr>
          <a:xfrm rot="20539464">
            <a:off x="7117193" y="3973445"/>
            <a:ext cx="1334134" cy="1058306"/>
          </a:xfrm>
          <a:custGeom>
            <a:avLst/>
            <a:gdLst/>
            <a:ahLst/>
            <a:cxnLst/>
            <a:rect l="l" t="t" r="r" b="b"/>
            <a:pathLst>
              <a:path w="1334134" h="1058306">
                <a:moveTo>
                  <a:pt x="804981" y="0"/>
                </a:moveTo>
                <a:lnTo>
                  <a:pt x="1334134" y="529153"/>
                </a:lnTo>
                <a:lnTo>
                  <a:pt x="804981" y="1058306"/>
                </a:lnTo>
                <a:lnTo>
                  <a:pt x="804981" y="793730"/>
                </a:lnTo>
                <a:lnTo>
                  <a:pt x="0" y="793730"/>
                </a:lnTo>
                <a:lnTo>
                  <a:pt x="168626" y="264577"/>
                </a:lnTo>
                <a:lnTo>
                  <a:pt x="804981" y="2645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ight Arrow 3"/>
          <p:cNvSpPr/>
          <p:nvPr/>
        </p:nvSpPr>
        <p:spPr>
          <a:xfrm rot="20539464">
            <a:off x="7157361" y="-196774"/>
            <a:ext cx="1334133" cy="793729"/>
          </a:xfrm>
          <a:custGeom>
            <a:avLst/>
            <a:gdLst/>
            <a:ahLst/>
            <a:cxnLst/>
            <a:rect l="l" t="t" r="r" b="b"/>
            <a:pathLst>
              <a:path w="1334133" h="793729">
                <a:moveTo>
                  <a:pt x="788394" y="0"/>
                </a:moveTo>
                <a:lnTo>
                  <a:pt x="1201063" y="131506"/>
                </a:lnTo>
                <a:lnTo>
                  <a:pt x="1334133" y="264576"/>
                </a:lnTo>
                <a:lnTo>
                  <a:pt x="804981" y="793729"/>
                </a:lnTo>
                <a:lnTo>
                  <a:pt x="804981" y="529153"/>
                </a:lnTo>
                <a:lnTo>
                  <a:pt x="0" y="529153"/>
                </a:lnTo>
                <a:lnTo>
                  <a:pt x="16862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p:cNvSpPr txBox="1"/>
          <p:nvPr/>
        </p:nvSpPr>
        <p:spPr>
          <a:xfrm>
            <a:off x="6137614" y="339502"/>
            <a:ext cx="554143" cy="461665"/>
          </a:xfrm>
          <a:prstGeom prst="rect">
            <a:avLst/>
          </a:prstGeom>
          <a:noFill/>
        </p:spPr>
        <p:txBody>
          <a:bodyPr wrap="square" rtlCol="0">
            <a:spAutoFit/>
          </a:bodyPr>
          <a:lstStyle/>
          <a:p>
            <a:pPr algn="ctr"/>
            <a:r>
              <a:rPr lang="en-US" altLang="ko-KR" sz="2400" b="1" dirty="0">
                <a:solidFill>
                  <a:schemeClr val="accent2"/>
                </a:solidFill>
                <a:cs typeface="Arial" pitchFamily="34" charset="0"/>
              </a:rPr>
              <a:t>06</a:t>
            </a:r>
            <a:endParaRPr lang="ko-KR" altLang="en-US" sz="2400" b="1" dirty="0">
              <a:solidFill>
                <a:schemeClr val="accent2"/>
              </a:solidFill>
              <a:cs typeface="Arial" pitchFamily="34" charset="0"/>
            </a:endParaRPr>
          </a:p>
        </p:txBody>
      </p:sp>
      <p:sp>
        <p:nvSpPr>
          <p:cNvPr id="20" name="TextBox 19"/>
          <p:cNvSpPr txBox="1"/>
          <p:nvPr/>
        </p:nvSpPr>
        <p:spPr>
          <a:xfrm>
            <a:off x="6137614" y="1491630"/>
            <a:ext cx="554143" cy="461665"/>
          </a:xfrm>
          <a:prstGeom prst="rect">
            <a:avLst/>
          </a:prstGeom>
          <a:noFill/>
        </p:spPr>
        <p:txBody>
          <a:bodyPr wrap="square" rtlCol="0">
            <a:spAutoFit/>
          </a:bodyPr>
          <a:lstStyle/>
          <a:p>
            <a:pPr algn="ctr"/>
            <a:r>
              <a:rPr lang="en-US" altLang="ko-KR" sz="2400" b="1" dirty="0">
                <a:solidFill>
                  <a:schemeClr val="accent2"/>
                </a:solidFill>
                <a:cs typeface="Arial" pitchFamily="34" charset="0"/>
              </a:rPr>
              <a:t>07</a:t>
            </a:r>
            <a:endParaRPr lang="ko-KR" altLang="en-US" sz="2400" b="1" dirty="0">
              <a:solidFill>
                <a:schemeClr val="accent2"/>
              </a:solidFill>
              <a:cs typeface="Arial" pitchFamily="34" charset="0"/>
            </a:endParaRPr>
          </a:p>
        </p:txBody>
      </p:sp>
      <p:sp>
        <p:nvSpPr>
          <p:cNvPr id="21" name="TextBox 20"/>
          <p:cNvSpPr txBox="1"/>
          <p:nvPr/>
        </p:nvSpPr>
        <p:spPr>
          <a:xfrm>
            <a:off x="6137614" y="2643758"/>
            <a:ext cx="554143" cy="461665"/>
          </a:xfrm>
          <a:prstGeom prst="rect">
            <a:avLst/>
          </a:prstGeom>
          <a:noFill/>
        </p:spPr>
        <p:txBody>
          <a:bodyPr wrap="square" rtlCol="0">
            <a:spAutoFit/>
          </a:bodyPr>
          <a:lstStyle/>
          <a:p>
            <a:pPr algn="ctr"/>
            <a:r>
              <a:rPr lang="en-US" altLang="ko-KR" sz="2400" b="1" dirty="0">
                <a:solidFill>
                  <a:schemeClr val="accent2"/>
                </a:solidFill>
                <a:cs typeface="Arial" pitchFamily="34" charset="0"/>
              </a:rPr>
              <a:t>08</a:t>
            </a:r>
            <a:endParaRPr lang="ko-KR" altLang="en-US" sz="2400" b="1" dirty="0">
              <a:solidFill>
                <a:schemeClr val="accent2"/>
              </a:solidFill>
              <a:cs typeface="Arial" pitchFamily="34" charset="0"/>
            </a:endParaRPr>
          </a:p>
        </p:txBody>
      </p:sp>
      <p:sp>
        <p:nvSpPr>
          <p:cNvPr id="22" name="TextBox 21"/>
          <p:cNvSpPr txBox="1"/>
          <p:nvPr/>
        </p:nvSpPr>
        <p:spPr>
          <a:xfrm>
            <a:off x="6137614" y="3651870"/>
            <a:ext cx="554143" cy="461665"/>
          </a:xfrm>
          <a:prstGeom prst="rect">
            <a:avLst/>
          </a:prstGeom>
          <a:noFill/>
        </p:spPr>
        <p:txBody>
          <a:bodyPr wrap="square" rtlCol="0">
            <a:spAutoFit/>
          </a:bodyPr>
          <a:lstStyle/>
          <a:p>
            <a:pPr algn="ctr"/>
            <a:r>
              <a:rPr lang="en-US" altLang="ko-KR" sz="2400" b="1" dirty="0">
                <a:solidFill>
                  <a:schemeClr val="accent2"/>
                </a:solidFill>
                <a:cs typeface="Arial" pitchFamily="34" charset="0"/>
              </a:rPr>
              <a:t>09</a:t>
            </a:r>
            <a:endParaRPr lang="ko-KR" altLang="en-US" sz="2400" b="1" dirty="0">
              <a:solidFill>
                <a:schemeClr val="accent2"/>
              </a:solidFill>
              <a:cs typeface="Arial" pitchFamily="34" charset="0"/>
            </a:endParaRPr>
          </a:p>
        </p:txBody>
      </p:sp>
      <p:sp>
        <p:nvSpPr>
          <p:cNvPr id="25" name="TextBox 24"/>
          <p:cNvSpPr txBox="1"/>
          <p:nvPr/>
        </p:nvSpPr>
        <p:spPr bwMode="auto">
          <a:xfrm>
            <a:off x="2611366" y="267494"/>
            <a:ext cx="3272009"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altLang="ko-KR" sz="1200" dirty="0">
                <a:solidFill>
                  <a:schemeClr val="bg1"/>
                </a:solidFill>
                <a:cs typeface="Arial" pitchFamily="34" charset="0"/>
              </a:rPr>
              <a:t>ISTQB Certified Tester Foundation Level (CTFL)</a:t>
            </a:r>
            <a:endParaRPr lang="ko-KR" altLang="en-US" sz="1200" dirty="0">
              <a:solidFill>
                <a:schemeClr val="bg1"/>
              </a:solidFill>
              <a:cs typeface="Arial" pitchFamily="34" charset="0"/>
            </a:endParaRPr>
          </a:p>
        </p:txBody>
      </p:sp>
      <p:sp>
        <p:nvSpPr>
          <p:cNvPr id="28" name="TextBox 27"/>
          <p:cNvSpPr txBox="1"/>
          <p:nvPr/>
        </p:nvSpPr>
        <p:spPr bwMode="auto">
          <a:xfrm>
            <a:off x="2595980" y="1491630"/>
            <a:ext cx="3272009"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altLang="ko-KR" sz="1200" dirty="0">
                <a:solidFill>
                  <a:schemeClr val="bg1"/>
                </a:solidFill>
                <a:cs typeface="Arial" pitchFamily="34" charset="0"/>
              </a:rPr>
              <a:t>Test Management, Selenium, XSLT Reporting, </a:t>
            </a:r>
            <a:r>
              <a:rPr lang="en-US" altLang="ko-KR" sz="1200" dirty="0" err="1">
                <a:solidFill>
                  <a:schemeClr val="bg1"/>
                </a:solidFill>
                <a:cs typeface="Arial" pitchFamily="34" charset="0"/>
              </a:rPr>
              <a:t>Errors,Defects,Failures</a:t>
            </a:r>
            <a:endParaRPr lang="ko-KR" altLang="en-US" sz="1200" dirty="0">
              <a:solidFill>
                <a:schemeClr val="bg1"/>
              </a:solidFill>
              <a:cs typeface="Arial" pitchFamily="34" charset="0"/>
            </a:endParaRPr>
          </a:p>
        </p:txBody>
      </p:sp>
      <p:sp>
        <p:nvSpPr>
          <p:cNvPr id="31" name="TextBox 30"/>
          <p:cNvSpPr txBox="1"/>
          <p:nvPr/>
        </p:nvSpPr>
        <p:spPr bwMode="auto">
          <a:xfrm>
            <a:off x="2595980" y="2571750"/>
            <a:ext cx="3272009"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sz="1200" dirty="0">
                <a:solidFill>
                  <a:schemeClr val="bg1"/>
                </a:solidFill>
              </a:rPr>
              <a:t>Static Testing-Statement and Decision </a:t>
            </a:r>
          </a:p>
          <a:p>
            <a:pPr algn="r">
              <a:defRPr/>
            </a:pPr>
            <a:r>
              <a:rPr lang="en-US" sz="1200" dirty="0">
                <a:solidFill>
                  <a:schemeClr val="bg1"/>
                </a:solidFill>
              </a:rPr>
              <a:t>Coverage</a:t>
            </a:r>
            <a:endParaRPr lang="ko-KR" altLang="en-US" sz="1200" dirty="0">
              <a:solidFill>
                <a:schemeClr val="bg1"/>
              </a:solidFill>
              <a:cs typeface="Arial" pitchFamily="34" charset="0"/>
            </a:endParaRPr>
          </a:p>
        </p:txBody>
      </p:sp>
      <p:sp>
        <p:nvSpPr>
          <p:cNvPr id="34" name="TextBox 33"/>
          <p:cNvSpPr txBox="1"/>
          <p:nvPr/>
        </p:nvSpPr>
        <p:spPr bwMode="auto">
          <a:xfrm>
            <a:off x="2595980" y="3579862"/>
            <a:ext cx="3272009"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altLang="ko-KR" sz="1200" dirty="0">
                <a:solidFill>
                  <a:schemeClr val="bg1"/>
                </a:solidFill>
                <a:cs typeface="Arial" pitchFamily="34" charset="0"/>
              </a:rPr>
              <a:t>Software Testing, Functional Testing, Change Related Testing, Black Box Testing</a:t>
            </a:r>
            <a:endParaRPr lang="ko-KR" altLang="en-US" sz="1200" dirty="0">
              <a:solidFill>
                <a:schemeClr val="bg1"/>
              </a:solidFill>
              <a:cs typeface="Arial" pitchFamily="34" charset="0"/>
            </a:endParaRPr>
          </a:p>
        </p:txBody>
      </p:sp>
      <p:sp>
        <p:nvSpPr>
          <p:cNvPr id="35" name="Right Arrow 34"/>
          <p:cNvSpPr/>
          <p:nvPr/>
        </p:nvSpPr>
        <p:spPr>
          <a:xfrm rot="1060536" flipH="1">
            <a:off x="5983216" y="4481432"/>
            <a:ext cx="1383499" cy="77899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TextBox 35"/>
          <p:cNvSpPr txBox="1"/>
          <p:nvPr/>
        </p:nvSpPr>
        <p:spPr>
          <a:xfrm>
            <a:off x="6106089" y="4558357"/>
            <a:ext cx="554143" cy="461665"/>
          </a:xfrm>
          <a:prstGeom prst="rect">
            <a:avLst/>
          </a:prstGeom>
          <a:noFill/>
        </p:spPr>
        <p:txBody>
          <a:bodyPr wrap="square" rtlCol="0">
            <a:spAutoFit/>
          </a:bodyPr>
          <a:lstStyle/>
          <a:p>
            <a:pPr algn="ctr"/>
            <a:r>
              <a:rPr lang="en-US" altLang="ko-KR" sz="2400" b="1" dirty="0">
                <a:solidFill>
                  <a:schemeClr val="accent2"/>
                </a:solidFill>
                <a:cs typeface="Arial" pitchFamily="34" charset="0"/>
              </a:rPr>
              <a:t>10</a:t>
            </a:r>
            <a:endParaRPr lang="ko-KR" altLang="en-US" sz="2400" b="1" dirty="0">
              <a:solidFill>
                <a:schemeClr val="accent2"/>
              </a:solidFill>
              <a:cs typeface="Arial" pitchFamily="34" charset="0"/>
            </a:endParaRPr>
          </a:p>
        </p:txBody>
      </p:sp>
      <p:sp>
        <p:nvSpPr>
          <p:cNvPr id="38" name="TextBox 37"/>
          <p:cNvSpPr txBox="1"/>
          <p:nvPr/>
        </p:nvSpPr>
        <p:spPr bwMode="auto">
          <a:xfrm>
            <a:off x="2555776" y="4526999"/>
            <a:ext cx="3272009"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defRPr/>
            </a:pPr>
            <a:r>
              <a:rPr lang="en-US" altLang="ko-KR" sz="1200" dirty="0">
                <a:solidFill>
                  <a:schemeClr val="bg1"/>
                </a:solidFill>
                <a:cs typeface="Arial" pitchFamily="34" charset="0"/>
              </a:rPr>
              <a:t>Review Process, Tools Support for Testing, Selenium </a:t>
            </a:r>
            <a:r>
              <a:rPr lang="en-US" altLang="ko-KR" sz="1200" dirty="0" err="1">
                <a:solidFill>
                  <a:schemeClr val="bg1"/>
                </a:solidFill>
                <a:cs typeface="Arial" pitchFamily="34" charset="0"/>
              </a:rPr>
              <a:t>Webdriver</a:t>
            </a:r>
            <a:endParaRPr lang="ko-KR" altLang="en-US" sz="1200" dirty="0">
              <a:solidFill>
                <a:schemeClr val="bg1"/>
              </a:solidFill>
              <a:cs typeface="Arial" pitchFamily="34" charset="0"/>
            </a:endParaRPr>
          </a:p>
        </p:txBody>
      </p:sp>
    </p:spTree>
    <p:extLst>
      <p:ext uri="{BB962C8B-B14F-4D97-AF65-F5344CB8AC3E}">
        <p14:creationId xmlns:p14="http://schemas.microsoft.com/office/powerpoint/2010/main" val="1022643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483518"/>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sz="3600" dirty="0">
                <a:solidFill>
                  <a:schemeClr val="bg1"/>
                </a:solidFill>
                <a:latin typeface="Arial" pitchFamily="34" charset="0"/>
                <a:cs typeface="Arial" pitchFamily="34" charset="0"/>
              </a:rPr>
              <a:t>Agenda Style</a:t>
            </a:r>
          </a:p>
        </p:txBody>
      </p:sp>
      <p:sp>
        <p:nvSpPr>
          <p:cNvPr id="5" name="Text Placeholder 1"/>
          <p:cNvSpPr txBox="1">
            <a:spLocks/>
          </p:cNvSpPr>
          <p:nvPr/>
        </p:nvSpPr>
        <p:spPr>
          <a:xfrm rot="16200000">
            <a:off x="-1822186" y="2109390"/>
            <a:ext cx="5143501" cy="92472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4400" b="1" dirty="0">
                <a:solidFill>
                  <a:schemeClr val="bg1"/>
                </a:solidFill>
                <a:latin typeface="+mj-lt"/>
                <a:cs typeface="Arial" pitchFamily="34" charset="0"/>
              </a:rPr>
              <a:t>Requirements</a:t>
            </a:r>
            <a:endParaRPr lang="ko-KR" altLang="en-US" sz="4400" b="1" dirty="0">
              <a:solidFill>
                <a:schemeClr val="bg1"/>
              </a:solidFill>
              <a:latin typeface="+mj-lt"/>
              <a:cs typeface="Arial" pitchFamily="34" charset="0"/>
            </a:endParaRPr>
          </a:p>
        </p:txBody>
      </p:sp>
      <p:grpSp>
        <p:nvGrpSpPr>
          <p:cNvPr id="8" name="Group 7"/>
          <p:cNvGrpSpPr/>
          <p:nvPr/>
        </p:nvGrpSpPr>
        <p:grpSpPr>
          <a:xfrm>
            <a:off x="1851773" y="483518"/>
            <a:ext cx="6708307" cy="3456384"/>
            <a:chOff x="3668723" y="1203598"/>
            <a:chExt cx="2271429" cy="2391946"/>
          </a:xfrm>
        </p:grpSpPr>
        <p:sp>
          <p:nvSpPr>
            <p:cNvPr id="9" name="TextBox 8"/>
            <p:cNvSpPr txBox="1"/>
            <p:nvPr/>
          </p:nvSpPr>
          <p:spPr>
            <a:xfrm>
              <a:off x="3668723" y="1779662"/>
              <a:ext cx="2252491" cy="1815882"/>
            </a:xfrm>
            <a:prstGeom prst="rect">
              <a:avLst/>
            </a:prstGeom>
            <a:noFill/>
          </p:spPr>
          <p:txBody>
            <a:bodyPr wrap="square" rtlCol="0">
              <a:spAutoFit/>
            </a:bodyPr>
            <a:lstStyle/>
            <a:p>
              <a:pPr marL="171450" indent="-171450">
                <a:buFont typeface="Arial" panose="020B0604020202020204" pitchFamily="34" charset="0"/>
                <a:buChar char="•"/>
              </a:pPr>
              <a:r>
                <a:rPr lang="en-US" altLang="ko-KR" sz="1400" dirty="0">
                  <a:solidFill>
                    <a:schemeClr val="tx1">
                      <a:lumMod val="75000"/>
                      <a:lumOff val="25000"/>
                    </a:schemeClr>
                  </a:solidFill>
                  <a:cs typeface="Arial" pitchFamily="34" charset="0"/>
                </a:rPr>
                <a:t>Minimum experience or knowledge of Software Testing/Quality Assurance</a:t>
              </a:r>
            </a:p>
            <a:p>
              <a:pPr marL="171450" indent="-171450">
                <a:buFont typeface="Arial" panose="020B0604020202020204" pitchFamily="34" charset="0"/>
                <a:buChar char="•"/>
              </a:pPr>
              <a:r>
                <a:rPr lang="en-US" altLang="ko-KR" sz="1400" dirty="0">
                  <a:solidFill>
                    <a:schemeClr val="tx1">
                      <a:lumMod val="75000"/>
                      <a:lumOff val="25000"/>
                    </a:schemeClr>
                  </a:solidFill>
                  <a:cs typeface="Arial" pitchFamily="34" charset="0"/>
                </a:rPr>
                <a:t>'ISTQB Certified Tester Foundation Level' is the exam conducted by ISQI. Author is independent to any boards or association and sharing his personal experience through this training program. It is highly recommended to refer the official syllabus from ISQI on ISTQB Foundations time to time since no accreditation or partnership associated to any board.</a:t>
              </a:r>
            </a:p>
            <a:p>
              <a:pPr marL="171450" indent="-171450">
                <a:buFont typeface="Arial" panose="020B0604020202020204" pitchFamily="34" charset="0"/>
                <a:buChar char="•"/>
              </a:pPr>
              <a:r>
                <a:rPr lang="en-US" altLang="ko-KR" sz="1400" dirty="0">
                  <a:solidFill>
                    <a:schemeClr val="tx1">
                      <a:lumMod val="75000"/>
                      <a:lumOff val="25000"/>
                    </a:schemeClr>
                  </a:solidFill>
                  <a:cs typeface="Arial" pitchFamily="34" charset="0"/>
                </a:rPr>
                <a:t>This </a:t>
              </a:r>
              <a:r>
                <a:rPr lang="en-US" altLang="ko-KR" sz="1400" dirty="0" err="1">
                  <a:solidFill>
                    <a:schemeClr val="tx1">
                      <a:lumMod val="75000"/>
                      <a:lumOff val="25000"/>
                    </a:schemeClr>
                  </a:solidFill>
                  <a:cs typeface="Arial" pitchFamily="34" charset="0"/>
                </a:rPr>
                <a:t>Udemy</a:t>
              </a:r>
              <a:r>
                <a:rPr lang="en-US" altLang="ko-KR" sz="1400" dirty="0">
                  <a:solidFill>
                    <a:schemeClr val="tx1">
                      <a:lumMod val="75000"/>
                      <a:lumOff val="25000"/>
                    </a:schemeClr>
                  </a:solidFill>
                  <a:cs typeface="Arial" pitchFamily="34" charset="0"/>
                </a:rPr>
                <a:t> course is built purely on Syllabus 2018 hence this course may not be suitable for old syllabus such as 2011</a:t>
              </a:r>
            </a:p>
          </p:txBody>
        </p:sp>
        <p:sp>
          <p:nvSpPr>
            <p:cNvPr id="10" name="TextBox 9"/>
            <p:cNvSpPr txBox="1"/>
            <p:nvPr/>
          </p:nvSpPr>
          <p:spPr>
            <a:xfrm>
              <a:off x="3687661" y="1203598"/>
              <a:ext cx="2252491" cy="461665"/>
            </a:xfrm>
            <a:prstGeom prst="rect">
              <a:avLst/>
            </a:prstGeom>
            <a:noFill/>
          </p:spPr>
          <p:txBody>
            <a:bodyPr wrap="square" rtlCol="0">
              <a:spAutoFit/>
            </a:bodyPr>
            <a:lstStyle/>
            <a:p>
              <a:r>
                <a:rPr lang="en-US" altLang="ko-KR" sz="2400" b="1" dirty="0">
                  <a:solidFill>
                    <a:schemeClr val="accent3"/>
                  </a:solidFill>
                  <a:cs typeface="Arial" pitchFamily="34" charset="0"/>
                </a:rPr>
                <a:t>Requirements for the Course are</a:t>
              </a:r>
              <a:endParaRPr lang="ko-KR" altLang="en-US" sz="2400" b="1" dirty="0">
                <a:solidFill>
                  <a:schemeClr val="accent3"/>
                </a:solidFill>
                <a:cs typeface="Arial" pitchFamily="34" charset="0"/>
              </a:endParaRPr>
            </a:p>
          </p:txBody>
        </p:sp>
      </p:grpSp>
      <p:sp>
        <p:nvSpPr>
          <p:cNvPr id="11" name="Rectangle 10"/>
          <p:cNvSpPr/>
          <p:nvPr/>
        </p:nvSpPr>
        <p:spPr>
          <a:xfrm>
            <a:off x="1972081" y="945182"/>
            <a:ext cx="205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p:nvSpPr>
        <p:spPr>
          <a:xfrm>
            <a:off x="4024081" y="945183"/>
            <a:ext cx="4536000" cy="72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07907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483518"/>
            <a:ext cx="9144000"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sz="3600" dirty="0">
                <a:solidFill>
                  <a:schemeClr val="bg1"/>
                </a:solidFill>
                <a:latin typeface="Arial" pitchFamily="34" charset="0"/>
                <a:cs typeface="Arial" pitchFamily="34" charset="0"/>
              </a:rPr>
              <a:t>Agenda Style</a:t>
            </a:r>
          </a:p>
        </p:txBody>
      </p:sp>
      <p:sp>
        <p:nvSpPr>
          <p:cNvPr id="5" name="Text Placeholder 1"/>
          <p:cNvSpPr txBox="1">
            <a:spLocks/>
          </p:cNvSpPr>
          <p:nvPr/>
        </p:nvSpPr>
        <p:spPr>
          <a:xfrm rot="16200000">
            <a:off x="-1822186" y="2109390"/>
            <a:ext cx="5143501" cy="92472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4400" b="1" dirty="0">
                <a:solidFill>
                  <a:schemeClr val="bg1"/>
                </a:solidFill>
                <a:latin typeface="+mj-lt"/>
                <a:cs typeface="Arial" pitchFamily="34" charset="0"/>
              </a:rPr>
              <a:t>Course Description</a:t>
            </a:r>
            <a:endParaRPr lang="ko-KR" altLang="en-US" sz="4400" b="1" dirty="0">
              <a:solidFill>
                <a:schemeClr val="bg1"/>
              </a:solidFill>
              <a:latin typeface="+mj-lt"/>
              <a:cs typeface="Arial" pitchFamily="34" charset="0"/>
            </a:endParaRPr>
          </a:p>
        </p:txBody>
      </p:sp>
      <p:grpSp>
        <p:nvGrpSpPr>
          <p:cNvPr id="8" name="Group 7"/>
          <p:cNvGrpSpPr/>
          <p:nvPr/>
        </p:nvGrpSpPr>
        <p:grpSpPr>
          <a:xfrm>
            <a:off x="1851773" y="483518"/>
            <a:ext cx="6708307" cy="2648299"/>
            <a:chOff x="3668723" y="1203598"/>
            <a:chExt cx="2271429" cy="1832722"/>
          </a:xfrm>
        </p:grpSpPr>
        <p:sp>
          <p:nvSpPr>
            <p:cNvPr id="9" name="TextBox 8"/>
            <p:cNvSpPr txBox="1"/>
            <p:nvPr/>
          </p:nvSpPr>
          <p:spPr>
            <a:xfrm>
              <a:off x="3668723" y="1779662"/>
              <a:ext cx="2252491" cy="1256658"/>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This course will is geared to give you the skills you need to level up your career and get a high-paying job in Software Testing! To move up in your career you need to have solid experience that you can qualify when asked about. You need to know what you're talking about and that is what this course is all about.</a:t>
              </a:r>
            </a:p>
            <a:p>
              <a:endParaRPr lang="en-US" altLang="ko-KR" sz="1400" dirty="0">
                <a:solidFill>
                  <a:schemeClr val="tx1">
                    <a:lumMod val="75000"/>
                    <a:lumOff val="25000"/>
                  </a:schemeClr>
                </a:solidFill>
                <a:cs typeface="Arial" pitchFamily="34" charset="0"/>
              </a:endParaRPr>
            </a:p>
            <a:p>
              <a:r>
                <a:rPr lang="en-US" altLang="ko-KR" sz="1400" dirty="0">
                  <a:solidFill>
                    <a:schemeClr val="tx1">
                      <a:lumMod val="75000"/>
                      <a:lumOff val="25000"/>
                    </a:schemeClr>
                  </a:solidFill>
                  <a:cs typeface="Arial" pitchFamily="34" charset="0"/>
                </a:rPr>
                <a:t>The topics covered in this course dive deep into ISTQB testing concepts and will have you up to speed on what you need to know in no time! </a:t>
              </a:r>
              <a:r>
                <a:rPr lang="en-US" sz="1400" dirty="0"/>
                <a:t>Everything is designed to get you the information you need as quickly as possible.</a:t>
              </a:r>
              <a:endParaRPr lang="en-US" altLang="ko-KR" sz="1400" dirty="0">
                <a:solidFill>
                  <a:schemeClr val="tx1">
                    <a:lumMod val="75000"/>
                    <a:lumOff val="25000"/>
                  </a:schemeClr>
                </a:solidFill>
                <a:cs typeface="Arial" pitchFamily="34" charset="0"/>
              </a:endParaRPr>
            </a:p>
          </p:txBody>
        </p:sp>
        <p:sp>
          <p:nvSpPr>
            <p:cNvPr id="10" name="TextBox 9"/>
            <p:cNvSpPr txBox="1"/>
            <p:nvPr/>
          </p:nvSpPr>
          <p:spPr>
            <a:xfrm>
              <a:off x="3687661" y="1203598"/>
              <a:ext cx="2252491" cy="319489"/>
            </a:xfrm>
            <a:prstGeom prst="rect">
              <a:avLst/>
            </a:prstGeom>
            <a:noFill/>
          </p:spPr>
          <p:txBody>
            <a:bodyPr wrap="square" rtlCol="0">
              <a:spAutoFit/>
            </a:bodyPr>
            <a:lstStyle/>
            <a:p>
              <a:r>
                <a:rPr lang="en-US" altLang="ko-KR" sz="2400" b="1" dirty="0">
                  <a:solidFill>
                    <a:schemeClr val="accent3"/>
                  </a:solidFill>
                  <a:cs typeface="Arial" pitchFamily="34" charset="0"/>
                </a:rPr>
                <a:t>Description</a:t>
              </a:r>
              <a:endParaRPr lang="ko-KR" altLang="en-US" sz="2400" b="1" dirty="0">
                <a:solidFill>
                  <a:schemeClr val="accent3"/>
                </a:solidFill>
                <a:cs typeface="Arial" pitchFamily="34" charset="0"/>
              </a:endParaRPr>
            </a:p>
          </p:txBody>
        </p:sp>
      </p:grpSp>
      <p:sp>
        <p:nvSpPr>
          <p:cNvPr id="11" name="Rectangle 10"/>
          <p:cNvSpPr/>
          <p:nvPr/>
        </p:nvSpPr>
        <p:spPr>
          <a:xfrm>
            <a:off x="1972081" y="945182"/>
            <a:ext cx="205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p:nvSpPr>
        <p:spPr>
          <a:xfrm>
            <a:off x="4024081" y="945183"/>
            <a:ext cx="4536000" cy="72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943346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3568" y="797262"/>
            <a:ext cx="7560840" cy="1414448"/>
          </a:xfrm>
        </p:spPr>
        <p:txBody>
          <a:bodyPr/>
          <a:lstStyle/>
          <a:p>
            <a:pPr algn="ctr"/>
            <a:r>
              <a:rPr lang="en-US" dirty="0"/>
              <a:t>There are Three Massive sections of the Course</a:t>
            </a:r>
          </a:p>
          <a:p>
            <a:pPr algn="ctr"/>
            <a:endParaRPr lang="en-US" altLang="ko-KR" dirty="0"/>
          </a:p>
        </p:txBody>
      </p:sp>
      <p:sp>
        <p:nvSpPr>
          <p:cNvPr id="4" name="TextBox 3"/>
          <p:cNvSpPr txBox="1"/>
          <p:nvPr/>
        </p:nvSpPr>
        <p:spPr>
          <a:xfrm>
            <a:off x="755576" y="2027044"/>
            <a:ext cx="7560840" cy="1754326"/>
          </a:xfrm>
          <a:prstGeom prst="rect">
            <a:avLst/>
          </a:prstGeom>
          <a:noFill/>
        </p:spPr>
        <p:txBody>
          <a:bodyPr wrap="square" rtlCol="0">
            <a:spAutoFit/>
          </a:bodyPr>
          <a:lstStyle/>
          <a:p>
            <a:pPr marL="342900" indent="-342900">
              <a:buFont typeface="+mj-lt"/>
              <a:buAutoNum type="arabicPeriod"/>
            </a:pPr>
            <a:r>
              <a:rPr lang="en-US" dirty="0">
                <a:solidFill>
                  <a:schemeClr val="bg1"/>
                </a:solidFill>
              </a:rPr>
              <a:t>ISTQB Foundation Level Certification based Professional Training     (Syllabus Version: 2018)</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Test Automation-Selenium Java</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Test Automation-Selenium </a:t>
            </a:r>
            <a:r>
              <a:rPr lang="en-US" dirty="0" err="1">
                <a:solidFill>
                  <a:schemeClr val="bg1"/>
                </a:solidFill>
              </a:rPr>
              <a:t>.Net</a:t>
            </a:r>
            <a:endParaRPr lang="en-US" dirty="0">
              <a:solidFill>
                <a:schemeClr val="bg1"/>
              </a:solidFill>
            </a:endParaRPr>
          </a:p>
        </p:txBody>
      </p:sp>
    </p:spTree>
    <p:extLst>
      <p:ext uri="{BB962C8B-B14F-4D97-AF65-F5344CB8AC3E}">
        <p14:creationId xmlns:p14="http://schemas.microsoft.com/office/powerpoint/2010/main" val="208501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Test Automation-Selenium Java</a:t>
            </a:r>
            <a:endParaRPr lang="ko-KR" altLang="en-US" dirty="0"/>
          </a:p>
        </p:txBody>
      </p:sp>
      <p:sp>
        <p:nvSpPr>
          <p:cNvPr id="5" name="Rectangle 4"/>
          <p:cNvSpPr/>
          <p:nvPr/>
        </p:nvSpPr>
        <p:spPr>
          <a:xfrm>
            <a:off x="875739" y="699542"/>
            <a:ext cx="7440677" cy="4320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3060281" y="915566"/>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7" name="TextBox 6"/>
          <p:cNvSpPr txBox="1"/>
          <p:nvPr/>
        </p:nvSpPr>
        <p:spPr>
          <a:xfrm>
            <a:off x="4772794" y="915566"/>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8" name="TextBox 7"/>
          <p:cNvSpPr txBox="1"/>
          <p:nvPr/>
        </p:nvSpPr>
        <p:spPr>
          <a:xfrm>
            <a:off x="6485306" y="915566"/>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sp>
        <p:nvSpPr>
          <p:cNvPr id="10" name="TextBox 9"/>
          <p:cNvSpPr txBox="1"/>
          <p:nvPr/>
        </p:nvSpPr>
        <p:spPr>
          <a:xfrm>
            <a:off x="3060281" y="1347614"/>
            <a:ext cx="1728192" cy="830997"/>
          </a:xfrm>
          <a:prstGeom prst="rect">
            <a:avLst/>
          </a:prstGeom>
          <a:noFill/>
        </p:spPr>
        <p:txBody>
          <a:bodyPr wrap="square" rtlCol="0">
            <a:spAutoFit/>
          </a:bodyPr>
          <a:lstStyle/>
          <a:p>
            <a:r>
              <a:rPr lang="en-US" altLang="ko-KR" sz="1200" dirty="0">
                <a:solidFill>
                  <a:schemeClr val="bg1"/>
                </a:solidFill>
                <a:cs typeface="Arial" pitchFamily="34" charset="0"/>
              </a:rPr>
              <a:t>Coding sample project on Web Page Automation</a:t>
            </a:r>
          </a:p>
          <a:p>
            <a:endParaRPr lang="en-US" altLang="ko-KR" sz="1200" dirty="0">
              <a:solidFill>
                <a:schemeClr val="bg1"/>
              </a:solidFill>
              <a:cs typeface="Arial" pitchFamily="34" charset="0"/>
            </a:endParaRPr>
          </a:p>
        </p:txBody>
      </p:sp>
      <p:sp>
        <p:nvSpPr>
          <p:cNvPr id="13" name="TextBox 12"/>
          <p:cNvSpPr txBox="1"/>
          <p:nvPr/>
        </p:nvSpPr>
        <p:spPr>
          <a:xfrm>
            <a:off x="4772794" y="1347614"/>
            <a:ext cx="1728192" cy="1015663"/>
          </a:xfrm>
          <a:prstGeom prst="rect">
            <a:avLst/>
          </a:prstGeom>
          <a:noFill/>
        </p:spPr>
        <p:txBody>
          <a:bodyPr wrap="square" rtlCol="0">
            <a:spAutoFit/>
          </a:bodyPr>
          <a:lstStyle/>
          <a:p>
            <a:r>
              <a:rPr lang="en-US" altLang="ko-KR" sz="1200" dirty="0">
                <a:solidFill>
                  <a:schemeClr val="bg1"/>
                </a:solidFill>
                <a:cs typeface="Arial" pitchFamily="34" charset="0"/>
              </a:rPr>
              <a:t>Core Automation Data Driven Framework using Excel Sheet based Test Data</a:t>
            </a:r>
          </a:p>
          <a:p>
            <a:endParaRPr lang="en-US" altLang="ko-KR" sz="1200" dirty="0">
              <a:solidFill>
                <a:schemeClr val="bg1"/>
              </a:solidFill>
              <a:cs typeface="Arial" pitchFamily="34" charset="0"/>
            </a:endParaRPr>
          </a:p>
        </p:txBody>
      </p:sp>
      <p:sp>
        <p:nvSpPr>
          <p:cNvPr id="16" name="TextBox 15"/>
          <p:cNvSpPr txBox="1"/>
          <p:nvPr/>
        </p:nvSpPr>
        <p:spPr>
          <a:xfrm>
            <a:off x="6485306" y="1347614"/>
            <a:ext cx="1728192" cy="646331"/>
          </a:xfrm>
          <a:prstGeom prst="rect">
            <a:avLst/>
          </a:prstGeom>
          <a:noFill/>
        </p:spPr>
        <p:txBody>
          <a:bodyPr wrap="square" rtlCol="0">
            <a:spAutoFit/>
          </a:bodyPr>
          <a:lstStyle/>
          <a:p>
            <a:r>
              <a:rPr lang="en-US" altLang="ko-KR" sz="1200" dirty="0">
                <a:solidFill>
                  <a:schemeClr val="bg1"/>
                </a:solidFill>
                <a:cs typeface="Arial" pitchFamily="34" charset="0"/>
              </a:rPr>
              <a:t>Capture Screenshot Functions</a:t>
            </a:r>
          </a:p>
          <a:p>
            <a:endParaRPr lang="en-US" altLang="ko-KR" sz="1200" dirty="0">
              <a:solidFill>
                <a:schemeClr val="bg1"/>
              </a:solidFill>
              <a:cs typeface="Arial" pitchFamily="34" charset="0"/>
            </a:endParaRPr>
          </a:p>
        </p:txBody>
      </p:sp>
      <p:sp>
        <p:nvSpPr>
          <p:cNvPr id="18" name="TextBox 17"/>
          <p:cNvSpPr txBox="1"/>
          <p:nvPr/>
        </p:nvSpPr>
        <p:spPr>
          <a:xfrm>
            <a:off x="3059832" y="2283718"/>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06</a:t>
            </a:r>
            <a:endParaRPr lang="ko-KR" altLang="en-US" sz="2400" b="1" dirty="0">
              <a:solidFill>
                <a:schemeClr val="bg1"/>
              </a:solidFill>
              <a:cs typeface="Arial" pitchFamily="34" charset="0"/>
            </a:endParaRPr>
          </a:p>
        </p:txBody>
      </p:sp>
      <p:sp>
        <p:nvSpPr>
          <p:cNvPr id="19" name="TextBox 18"/>
          <p:cNvSpPr txBox="1"/>
          <p:nvPr/>
        </p:nvSpPr>
        <p:spPr>
          <a:xfrm>
            <a:off x="4772345" y="2283718"/>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07</a:t>
            </a:r>
            <a:endParaRPr lang="ko-KR" altLang="en-US" sz="2400" b="1" dirty="0">
              <a:solidFill>
                <a:schemeClr val="bg1"/>
              </a:solidFill>
              <a:cs typeface="Arial" pitchFamily="34" charset="0"/>
            </a:endParaRPr>
          </a:p>
        </p:txBody>
      </p:sp>
      <p:sp>
        <p:nvSpPr>
          <p:cNvPr id="20" name="TextBox 19"/>
          <p:cNvSpPr txBox="1"/>
          <p:nvPr/>
        </p:nvSpPr>
        <p:spPr>
          <a:xfrm>
            <a:off x="6484857" y="2283718"/>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08</a:t>
            </a:r>
            <a:endParaRPr lang="ko-KR" altLang="en-US" sz="2400" b="1" dirty="0">
              <a:solidFill>
                <a:schemeClr val="bg1"/>
              </a:solidFill>
              <a:cs typeface="Arial" pitchFamily="34" charset="0"/>
            </a:endParaRPr>
          </a:p>
        </p:txBody>
      </p:sp>
      <p:sp>
        <p:nvSpPr>
          <p:cNvPr id="22" name="TextBox 21"/>
          <p:cNvSpPr txBox="1"/>
          <p:nvPr/>
        </p:nvSpPr>
        <p:spPr>
          <a:xfrm>
            <a:off x="3059832" y="2787774"/>
            <a:ext cx="1728192" cy="461665"/>
          </a:xfrm>
          <a:prstGeom prst="rect">
            <a:avLst/>
          </a:prstGeom>
          <a:noFill/>
        </p:spPr>
        <p:txBody>
          <a:bodyPr wrap="square" rtlCol="0">
            <a:spAutoFit/>
          </a:bodyPr>
          <a:lstStyle/>
          <a:p>
            <a:r>
              <a:rPr lang="en-US" altLang="ko-KR" sz="1200" dirty="0">
                <a:solidFill>
                  <a:schemeClr val="bg1"/>
                </a:solidFill>
                <a:cs typeface="Arial" pitchFamily="34" charset="0"/>
              </a:rPr>
              <a:t>XSLT Reporting</a:t>
            </a:r>
          </a:p>
          <a:p>
            <a:endParaRPr lang="en-US" altLang="ko-KR" sz="1200" dirty="0">
              <a:solidFill>
                <a:schemeClr val="bg1"/>
              </a:solidFill>
              <a:cs typeface="Arial" pitchFamily="34" charset="0"/>
            </a:endParaRPr>
          </a:p>
        </p:txBody>
      </p:sp>
      <p:sp>
        <p:nvSpPr>
          <p:cNvPr id="25" name="TextBox 24"/>
          <p:cNvSpPr txBox="1"/>
          <p:nvPr/>
        </p:nvSpPr>
        <p:spPr>
          <a:xfrm>
            <a:off x="4772345" y="2787774"/>
            <a:ext cx="1728192" cy="646331"/>
          </a:xfrm>
          <a:prstGeom prst="rect">
            <a:avLst/>
          </a:prstGeom>
          <a:noFill/>
        </p:spPr>
        <p:txBody>
          <a:bodyPr wrap="square" rtlCol="0">
            <a:spAutoFit/>
          </a:bodyPr>
          <a:lstStyle/>
          <a:p>
            <a:r>
              <a:rPr lang="en-US" altLang="ko-KR" sz="1200" dirty="0" err="1">
                <a:solidFill>
                  <a:schemeClr val="bg1"/>
                </a:solidFill>
                <a:cs typeface="Arial" pitchFamily="34" charset="0"/>
              </a:rPr>
              <a:t>TestNG</a:t>
            </a:r>
            <a:r>
              <a:rPr lang="en-US" altLang="ko-KR" sz="1200" dirty="0">
                <a:solidFill>
                  <a:schemeClr val="bg1"/>
                </a:solidFill>
                <a:cs typeface="Arial" pitchFamily="34" charset="0"/>
              </a:rPr>
              <a:t> based Automation Execution</a:t>
            </a:r>
          </a:p>
          <a:p>
            <a:endParaRPr lang="en-US" altLang="ko-KR" sz="1200" dirty="0">
              <a:solidFill>
                <a:schemeClr val="bg1"/>
              </a:solidFill>
              <a:cs typeface="Arial" pitchFamily="34" charset="0"/>
            </a:endParaRPr>
          </a:p>
        </p:txBody>
      </p:sp>
      <p:sp>
        <p:nvSpPr>
          <p:cNvPr id="28" name="TextBox 27"/>
          <p:cNvSpPr txBox="1"/>
          <p:nvPr/>
        </p:nvSpPr>
        <p:spPr>
          <a:xfrm>
            <a:off x="6484857" y="2748865"/>
            <a:ext cx="1728192" cy="830997"/>
          </a:xfrm>
          <a:prstGeom prst="rect">
            <a:avLst/>
          </a:prstGeom>
          <a:noFill/>
        </p:spPr>
        <p:txBody>
          <a:bodyPr wrap="square" rtlCol="0">
            <a:spAutoFit/>
          </a:bodyPr>
          <a:lstStyle/>
          <a:p>
            <a:r>
              <a:rPr lang="en-US" altLang="ko-KR" sz="1200" dirty="0">
                <a:solidFill>
                  <a:schemeClr val="bg1"/>
                </a:solidFill>
                <a:cs typeface="Arial" pitchFamily="34" charset="0"/>
              </a:rPr>
              <a:t>Excel Sheet based Control over Test Execution</a:t>
            </a:r>
          </a:p>
          <a:p>
            <a:endParaRPr lang="en-US" altLang="ko-KR" sz="1200" dirty="0">
              <a:solidFill>
                <a:schemeClr val="bg1"/>
              </a:solidFill>
              <a:cs typeface="Arial" pitchFamily="34" charset="0"/>
            </a:endParaRPr>
          </a:p>
        </p:txBody>
      </p:sp>
      <p:sp>
        <p:nvSpPr>
          <p:cNvPr id="30" name="TextBox 29"/>
          <p:cNvSpPr txBox="1"/>
          <p:nvPr/>
        </p:nvSpPr>
        <p:spPr>
          <a:xfrm>
            <a:off x="1115616" y="915566"/>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33" name="TextBox 32"/>
          <p:cNvSpPr txBox="1"/>
          <p:nvPr/>
        </p:nvSpPr>
        <p:spPr>
          <a:xfrm>
            <a:off x="1115616" y="1347614"/>
            <a:ext cx="1728192" cy="1015663"/>
          </a:xfrm>
          <a:prstGeom prst="rect">
            <a:avLst/>
          </a:prstGeom>
          <a:noFill/>
        </p:spPr>
        <p:txBody>
          <a:bodyPr wrap="square" rtlCol="0">
            <a:spAutoFit/>
          </a:bodyPr>
          <a:lstStyle/>
          <a:p>
            <a:r>
              <a:rPr lang="en-US" altLang="ko-KR" sz="1200" dirty="0">
                <a:solidFill>
                  <a:schemeClr val="bg1"/>
                </a:solidFill>
                <a:cs typeface="Arial" pitchFamily="34" charset="0"/>
              </a:rPr>
              <a:t>Selenium </a:t>
            </a:r>
            <a:r>
              <a:rPr lang="en-US" altLang="ko-KR" sz="1200" dirty="0" err="1">
                <a:solidFill>
                  <a:schemeClr val="bg1"/>
                </a:solidFill>
                <a:cs typeface="Arial" pitchFamily="34" charset="0"/>
              </a:rPr>
              <a:t>Webdriver</a:t>
            </a:r>
            <a:r>
              <a:rPr lang="en-US" altLang="ko-KR" sz="1200" dirty="0">
                <a:solidFill>
                  <a:schemeClr val="bg1"/>
                </a:solidFill>
                <a:cs typeface="Arial" pitchFamily="34" charset="0"/>
              </a:rPr>
              <a:t> based Automation Framework using Java-Design and Development</a:t>
            </a:r>
            <a:endParaRPr lang="ko-KR" altLang="en-US" sz="1200" dirty="0">
              <a:solidFill>
                <a:schemeClr val="bg1"/>
              </a:solidFill>
              <a:cs typeface="Arial" pitchFamily="34" charset="0"/>
            </a:endParaRPr>
          </a:p>
        </p:txBody>
      </p:sp>
      <p:sp>
        <p:nvSpPr>
          <p:cNvPr id="39" name="TextBox 38"/>
          <p:cNvSpPr txBox="1"/>
          <p:nvPr/>
        </p:nvSpPr>
        <p:spPr>
          <a:xfrm>
            <a:off x="1115616" y="2787774"/>
            <a:ext cx="1728192" cy="646331"/>
          </a:xfrm>
          <a:prstGeom prst="rect">
            <a:avLst/>
          </a:prstGeom>
          <a:noFill/>
        </p:spPr>
        <p:txBody>
          <a:bodyPr wrap="square" rtlCol="0">
            <a:spAutoFit/>
          </a:bodyPr>
          <a:lstStyle/>
          <a:p>
            <a:r>
              <a:rPr lang="en-US" altLang="ko-KR" sz="1200" dirty="0">
                <a:solidFill>
                  <a:schemeClr val="bg1"/>
                </a:solidFill>
                <a:cs typeface="Arial" pitchFamily="34" charset="0"/>
              </a:rPr>
              <a:t>Reusable Automation Components</a:t>
            </a:r>
          </a:p>
          <a:p>
            <a:endParaRPr lang="en-US" altLang="ko-KR" sz="1200" dirty="0">
              <a:solidFill>
                <a:schemeClr val="bg1"/>
              </a:solidFill>
              <a:cs typeface="Arial" pitchFamily="34" charset="0"/>
            </a:endParaRPr>
          </a:p>
        </p:txBody>
      </p:sp>
      <p:sp>
        <p:nvSpPr>
          <p:cNvPr id="44" name="TextBox 43"/>
          <p:cNvSpPr txBox="1"/>
          <p:nvPr/>
        </p:nvSpPr>
        <p:spPr>
          <a:xfrm>
            <a:off x="1137537" y="2283718"/>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05</a:t>
            </a:r>
            <a:endParaRPr lang="ko-KR" altLang="en-US" sz="2400" b="1" dirty="0">
              <a:solidFill>
                <a:schemeClr val="bg1"/>
              </a:solidFill>
              <a:cs typeface="Arial" pitchFamily="34" charset="0"/>
            </a:endParaRPr>
          </a:p>
        </p:txBody>
      </p:sp>
      <p:sp>
        <p:nvSpPr>
          <p:cNvPr id="46" name="TextBox 45"/>
          <p:cNvSpPr txBox="1"/>
          <p:nvPr/>
        </p:nvSpPr>
        <p:spPr>
          <a:xfrm>
            <a:off x="2987824" y="3579862"/>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09</a:t>
            </a:r>
            <a:endParaRPr lang="ko-KR" altLang="en-US" sz="2400" b="1" dirty="0">
              <a:solidFill>
                <a:schemeClr val="bg1"/>
              </a:solidFill>
              <a:cs typeface="Arial" pitchFamily="34" charset="0"/>
            </a:endParaRPr>
          </a:p>
        </p:txBody>
      </p:sp>
      <p:sp>
        <p:nvSpPr>
          <p:cNvPr id="47" name="TextBox 46"/>
          <p:cNvSpPr txBox="1"/>
          <p:nvPr/>
        </p:nvSpPr>
        <p:spPr>
          <a:xfrm>
            <a:off x="4700337" y="3579862"/>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10</a:t>
            </a:r>
            <a:endParaRPr lang="ko-KR" altLang="en-US" sz="2400" b="1" dirty="0">
              <a:solidFill>
                <a:schemeClr val="bg1"/>
              </a:solidFill>
              <a:cs typeface="Arial" pitchFamily="34" charset="0"/>
            </a:endParaRPr>
          </a:p>
        </p:txBody>
      </p:sp>
      <p:sp>
        <p:nvSpPr>
          <p:cNvPr id="50" name="TextBox 49"/>
          <p:cNvSpPr txBox="1"/>
          <p:nvPr/>
        </p:nvSpPr>
        <p:spPr>
          <a:xfrm>
            <a:off x="2987824" y="4011910"/>
            <a:ext cx="1728192" cy="646331"/>
          </a:xfrm>
          <a:prstGeom prst="rect">
            <a:avLst/>
          </a:prstGeom>
          <a:noFill/>
        </p:spPr>
        <p:txBody>
          <a:bodyPr wrap="square" rtlCol="0">
            <a:spAutoFit/>
          </a:bodyPr>
          <a:lstStyle/>
          <a:p>
            <a:r>
              <a:rPr lang="en-US" altLang="ko-KR" sz="1200" dirty="0">
                <a:solidFill>
                  <a:schemeClr val="bg1"/>
                </a:solidFill>
                <a:cs typeface="Arial" pitchFamily="34" charset="0"/>
              </a:rPr>
              <a:t>Parameter based URL Access</a:t>
            </a:r>
          </a:p>
          <a:p>
            <a:endParaRPr lang="en-US" altLang="ko-KR" sz="1200" dirty="0">
              <a:solidFill>
                <a:schemeClr val="bg1"/>
              </a:solidFill>
              <a:cs typeface="Arial" pitchFamily="34" charset="0"/>
            </a:endParaRPr>
          </a:p>
        </p:txBody>
      </p:sp>
      <p:sp>
        <p:nvSpPr>
          <p:cNvPr id="53" name="TextBox 52"/>
          <p:cNvSpPr txBox="1"/>
          <p:nvPr/>
        </p:nvSpPr>
        <p:spPr>
          <a:xfrm>
            <a:off x="4700337" y="4011910"/>
            <a:ext cx="1728192" cy="830997"/>
          </a:xfrm>
          <a:prstGeom prst="rect">
            <a:avLst/>
          </a:prstGeom>
          <a:noFill/>
        </p:spPr>
        <p:txBody>
          <a:bodyPr wrap="square" rtlCol="0">
            <a:spAutoFit/>
          </a:bodyPr>
          <a:lstStyle/>
          <a:p>
            <a:r>
              <a:rPr lang="en-US" altLang="ko-KR" sz="1200" dirty="0">
                <a:solidFill>
                  <a:schemeClr val="bg1"/>
                </a:solidFill>
                <a:cs typeface="Arial" pitchFamily="34" charset="0"/>
              </a:rPr>
              <a:t>Cross Browser Tests using </a:t>
            </a:r>
            <a:r>
              <a:rPr lang="en-US" altLang="ko-KR" sz="1200" dirty="0" err="1">
                <a:solidFill>
                  <a:schemeClr val="bg1"/>
                </a:solidFill>
                <a:cs typeface="Arial" pitchFamily="34" charset="0"/>
              </a:rPr>
              <a:t>Firefox,Chrome</a:t>
            </a:r>
            <a:r>
              <a:rPr lang="en-US" altLang="ko-KR" sz="1200" dirty="0">
                <a:solidFill>
                  <a:schemeClr val="bg1"/>
                </a:solidFill>
                <a:cs typeface="Arial" pitchFamily="34" charset="0"/>
              </a:rPr>
              <a:t> and Internet Explorer</a:t>
            </a:r>
          </a:p>
          <a:p>
            <a:endParaRPr lang="en-US" altLang="ko-KR" sz="1200" dirty="0">
              <a:solidFill>
                <a:schemeClr val="bg1"/>
              </a:solidFill>
              <a:cs typeface="Arial" pitchFamily="34" charset="0"/>
            </a:endParaRPr>
          </a:p>
        </p:txBody>
      </p:sp>
    </p:spTree>
    <p:extLst>
      <p:ext uri="{BB962C8B-B14F-4D97-AF65-F5344CB8AC3E}">
        <p14:creationId xmlns:p14="http://schemas.microsoft.com/office/powerpoint/2010/main" val="128021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Test Automation-Selenium </a:t>
            </a:r>
            <a:r>
              <a:rPr lang="en-US" altLang="ko-KR" dirty="0" err="1"/>
              <a:t>.Net</a:t>
            </a:r>
            <a:endParaRPr lang="ko-KR" altLang="en-US" dirty="0"/>
          </a:p>
        </p:txBody>
      </p:sp>
      <p:sp>
        <p:nvSpPr>
          <p:cNvPr id="5" name="Rectangle 4"/>
          <p:cNvSpPr/>
          <p:nvPr/>
        </p:nvSpPr>
        <p:spPr>
          <a:xfrm>
            <a:off x="875739" y="699542"/>
            <a:ext cx="7440677" cy="4320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3060281" y="915566"/>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14</a:t>
            </a:r>
            <a:endParaRPr lang="ko-KR" altLang="en-US" sz="2400" b="1" dirty="0">
              <a:solidFill>
                <a:schemeClr val="bg1"/>
              </a:solidFill>
              <a:cs typeface="Arial" pitchFamily="34" charset="0"/>
            </a:endParaRPr>
          </a:p>
        </p:txBody>
      </p:sp>
      <p:sp>
        <p:nvSpPr>
          <p:cNvPr id="7" name="TextBox 6"/>
          <p:cNvSpPr txBox="1"/>
          <p:nvPr/>
        </p:nvSpPr>
        <p:spPr>
          <a:xfrm>
            <a:off x="4772794" y="915566"/>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15</a:t>
            </a:r>
            <a:endParaRPr lang="ko-KR" altLang="en-US" sz="2400" b="1" dirty="0">
              <a:solidFill>
                <a:schemeClr val="bg1"/>
              </a:solidFill>
              <a:cs typeface="Arial" pitchFamily="34" charset="0"/>
            </a:endParaRPr>
          </a:p>
        </p:txBody>
      </p:sp>
      <p:sp>
        <p:nvSpPr>
          <p:cNvPr id="8" name="TextBox 7"/>
          <p:cNvSpPr txBox="1"/>
          <p:nvPr/>
        </p:nvSpPr>
        <p:spPr>
          <a:xfrm>
            <a:off x="6485306" y="915566"/>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16</a:t>
            </a:r>
            <a:endParaRPr lang="ko-KR" altLang="en-US" sz="2400" b="1" dirty="0">
              <a:solidFill>
                <a:schemeClr val="bg1"/>
              </a:solidFill>
              <a:cs typeface="Arial" pitchFamily="34" charset="0"/>
            </a:endParaRPr>
          </a:p>
        </p:txBody>
      </p:sp>
      <p:sp>
        <p:nvSpPr>
          <p:cNvPr id="10" name="TextBox 9"/>
          <p:cNvSpPr txBox="1"/>
          <p:nvPr/>
        </p:nvSpPr>
        <p:spPr>
          <a:xfrm>
            <a:off x="3060281" y="1347614"/>
            <a:ext cx="1728192" cy="830997"/>
          </a:xfrm>
          <a:prstGeom prst="rect">
            <a:avLst/>
          </a:prstGeom>
          <a:noFill/>
        </p:spPr>
        <p:txBody>
          <a:bodyPr wrap="square" rtlCol="0">
            <a:spAutoFit/>
          </a:bodyPr>
          <a:lstStyle/>
          <a:p>
            <a:r>
              <a:rPr lang="en-US" altLang="ko-KR" sz="1200" dirty="0">
                <a:solidFill>
                  <a:schemeClr val="bg1"/>
                </a:solidFill>
                <a:cs typeface="Arial" pitchFamily="34" charset="0"/>
              </a:rPr>
              <a:t>Deleting Steps</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13" name="TextBox 12"/>
          <p:cNvSpPr txBox="1"/>
          <p:nvPr/>
        </p:nvSpPr>
        <p:spPr>
          <a:xfrm>
            <a:off x="4772794" y="1347614"/>
            <a:ext cx="1728192" cy="1200329"/>
          </a:xfrm>
          <a:prstGeom prst="rect">
            <a:avLst/>
          </a:prstGeom>
          <a:noFill/>
        </p:spPr>
        <p:txBody>
          <a:bodyPr wrap="square" rtlCol="0">
            <a:spAutoFit/>
          </a:bodyPr>
          <a:lstStyle/>
          <a:p>
            <a:r>
              <a:rPr lang="en-US" altLang="ko-KR" sz="1200" dirty="0">
                <a:solidFill>
                  <a:schemeClr val="bg1"/>
                </a:solidFill>
                <a:cs typeface="Arial" pitchFamily="34" charset="0"/>
              </a:rPr>
              <a:t>Running and Debugging Scenarios and step Definitions</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16" name="TextBox 15"/>
          <p:cNvSpPr txBox="1"/>
          <p:nvPr/>
        </p:nvSpPr>
        <p:spPr>
          <a:xfrm>
            <a:off x="6485306" y="1347614"/>
            <a:ext cx="1728192" cy="830997"/>
          </a:xfrm>
          <a:prstGeom prst="rect">
            <a:avLst/>
          </a:prstGeom>
          <a:noFill/>
        </p:spPr>
        <p:txBody>
          <a:bodyPr wrap="square" rtlCol="0">
            <a:spAutoFit/>
          </a:bodyPr>
          <a:lstStyle/>
          <a:p>
            <a:r>
              <a:rPr lang="en-US" altLang="ko-KR" sz="1200" dirty="0">
                <a:solidFill>
                  <a:schemeClr val="bg1"/>
                </a:solidFill>
                <a:cs typeface="Arial" pitchFamily="34" charset="0"/>
              </a:rPr>
              <a:t>Sharing step Definitions</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18" name="TextBox 17"/>
          <p:cNvSpPr txBox="1"/>
          <p:nvPr/>
        </p:nvSpPr>
        <p:spPr>
          <a:xfrm>
            <a:off x="3059832" y="2283718"/>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18</a:t>
            </a:r>
            <a:endParaRPr lang="ko-KR" altLang="en-US" sz="2400" b="1" dirty="0">
              <a:solidFill>
                <a:schemeClr val="bg1"/>
              </a:solidFill>
              <a:cs typeface="Arial" pitchFamily="34" charset="0"/>
            </a:endParaRPr>
          </a:p>
        </p:txBody>
      </p:sp>
      <p:sp>
        <p:nvSpPr>
          <p:cNvPr id="19" name="TextBox 18"/>
          <p:cNvSpPr txBox="1"/>
          <p:nvPr/>
        </p:nvSpPr>
        <p:spPr>
          <a:xfrm>
            <a:off x="4772345" y="2283718"/>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19</a:t>
            </a:r>
            <a:endParaRPr lang="ko-KR" altLang="en-US" sz="2400" b="1" dirty="0">
              <a:solidFill>
                <a:schemeClr val="bg1"/>
              </a:solidFill>
              <a:cs typeface="Arial" pitchFamily="34" charset="0"/>
            </a:endParaRPr>
          </a:p>
        </p:txBody>
      </p:sp>
      <p:sp>
        <p:nvSpPr>
          <p:cNvPr id="20" name="TextBox 19"/>
          <p:cNvSpPr txBox="1"/>
          <p:nvPr/>
        </p:nvSpPr>
        <p:spPr>
          <a:xfrm>
            <a:off x="6484857" y="2283718"/>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20</a:t>
            </a:r>
            <a:endParaRPr lang="ko-KR" altLang="en-US" sz="2400" b="1" dirty="0">
              <a:solidFill>
                <a:schemeClr val="bg1"/>
              </a:solidFill>
              <a:cs typeface="Arial" pitchFamily="34" charset="0"/>
            </a:endParaRPr>
          </a:p>
        </p:txBody>
      </p:sp>
      <p:sp>
        <p:nvSpPr>
          <p:cNvPr id="22" name="TextBox 21"/>
          <p:cNvSpPr txBox="1"/>
          <p:nvPr/>
        </p:nvSpPr>
        <p:spPr>
          <a:xfrm>
            <a:off x="3059832" y="2787774"/>
            <a:ext cx="1728192" cy="1200329"/>
          </a:xfrm>
          <a:prstGeom prst="rect">
            <a:avLst/>
          </a:prstGeom>
          <a:noFill/>
        </p:spPr>
        <p:txBody>
          <a:bodyPr wrap="square" rtlCol="0">
            <a:spAutoFit/>
          </a:bodyPr>
          <a:lstStyle/>
          <a:p>
            <a:r>
              <a:rPr lang="en-US" altLang="ko-KR" sz="1200" dirty="0">
                <a:solidFill>
                  <a:schemeClr val="bg1"/>
                </a:solidFill>
                <a:cs typeface="Arial" pitchFamily="34" charset="0"/>
              </a:rPr>
              <a:t>Multiple and String </a:t>
            </a:r>
            <a:r>
              <a:rPr lang="en-US" altLang="ko-KR" sz="1200" dirty="0" err="1">
                <a:solidFill>
                  <a:schemeClr val="bg1"/>
                </a:solidFill>
                <a:cs typeface="Arial" pitchFamily="34" charset="0"/>
              </a:rPr>
              <a:t>params</a:t>
            </a:r>
            <a:r>
              <a:rPr lang="en-US" altLang="ko-KR" sz="1200" dirty="0">
                <a:solidFill>
                  <a:schemeClr val="bg1"/>
                </a:solidFill>
                <a:cs typeface="Arial" pitchFamily="34" charset="0"/>
              </a:rPr>
              <a:t> in A Single step Definition</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25" name="TextBox 24"/>
          <p:cNvSpPr txBox="1"/>
          <p:nvPr/>
        </p:nvSpPr>
        <p:spPr>
          <a:xfrm>
            <a:off x="4772345" y="2787774"/>
            <a:ext cx="1728192" cy="1200329"/>
          </a:xfrm>
          <a:prstGeom prst="rect">
            <a:avLst/>
          </a:prstGeom>
          <a:noFill/>
        </p:spPr>
        <p:txBody>
          <a:bodyPr wrap="square" rtlCol="0">
            <a:spAutoFit/>
          </a:bodyPr>
          <a:lstStyle/>
          <a:p>
            <a:r>
              <a:rPr lang="en-US" altLang="ko-KR" sz="1200" dirty="0">
                <a:solidFill>
                  <a:schemeClr val="bg1"/>
                </a:solidFill>
                <a:cs typeface="Arial" pitchFamily="34" charset="0"/>
              </a:rPr>
              <a:t>Creating A step Definition with A Data Table</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28" name="TextBox 27"/>
          <p:cNvSpPr txBox="1"/>
          <p:nvPr/>
        </p:nvSpPr>
        <p:spPr>
          <a:xfrm>
            <a:off x="6484857" y="2787774"/>
            <a:ext cx="1728192" cy="1015663"/>
          </a:xfrm>
          <a:prstGeom prst="rect">
            <a:avLst/>
          </a:prstGeom>
          <a:noFill/>
        </p:spPr>
        <p:txBody>
          <a:bodyPr wrap="square" rtlCol="0">
            <a:spAutoFit/>
          </a:bodyPr>
          <a:lstStyle/>
          <a:p>
            <a:r>
              <a:rPr lang="en-US" altLang="ko-KR" sz="1200" dirty="0">
                <a:solidFill>
                  <a:schemeClr val="bg1"/>
                </a:solidFill>
                <a:cs typeface="Arial" pitchFamily="34" charset="0"/>
              </a:rPr>
              <a:t>Scenario Outline step Definitions</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30" name="TextBox 29"/>
          <p:cNvSpPr txBox="1"/>
          <p:nvPr/>
        </p:nvSpPr>
        <p:spPr>
          <a:xfrm>
            <a:off x="1115616" y="915566"/>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13</a:t>
            </a:r>
            <a:endParaRPr lang="ko-KR" altLang="en-US" sz="2400" b="1" dirty="0">
              <a:solidFill>
                <a:schemeClr val="bg1"/>
              </a:solidFill>
              <a:cs typeface="Arial" pitchFamily="34" charset="0"/>
            </a:endParaRPr>
          </a:p>
        </p:txBody>
      </p:sp>
      <p:sp>
        <p:nvSpPr>
          <p:cNvPr id="33" name="TextBox 32"/>
          <p:cNvSpPr txBox="1"/>
          <p:nvPr/>
        </p:nvSpPr>
        <p:spPr>
          <a:xfrm>
            <a:off x="1115616" y="1347614"/>
            <a:ext cx="1728192" cy="646331"/>
          </a:xfrm>
          <a:prstGeom prst="rect">
            <a:avLst/>
          </a:prstGeom>
          <a:noFill/>
        </p:spPr>
        <p:txBody>
          <a:bodyPr wrap="square" rtlCol="0">
            <a:spAutoFit/>
          </a:bodyPr>
          <a:lstStyle/>
          <a:p>
            <a:r>
              <a:rPr lang="en-US" altLang="ko-KR" sz="1200" dirty="0">
                <a:solidFill>
                  <a:schemeClr val="bg1"/>
                </a:solidFill>
                <a:cs typeface="Arial" pitchFamily="34" charset="0"/>
              </a:rPr>
              <a:t>Adding New Steps</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39" name="TextBox 38"/>
          <p:cNvSpPr txBox="1"/>
          <p:nvPr/>
        </p:nvSpPr>
        <p:spPr>
          <a:xfrm>
            <a:off x="1115616" y="2787774"/>
            <a:ext cx="1728192" cy="1200329"/>
          </a:xfrm>
          <a:prstGeom prst="rect">
            <a:avLst/>
          </a:prstGeom>
          <a:noFill/>
        </p:spPr>
        <p:txBody>
          <a:bodyPr wrap="square" rtlCol="0">
            <a:spAutoFit/>
          </a:bodyPr>
          <a:lstStyle/>
          <a:p>
            <a:r>
              <a:rPr lang="en-US" altLang="ko-KR" sz="1200" dirty="0">
                <a:solidFill>
                  <a:schemeClr val="bg1"/>
                </a:solidFill>
                <a:cs typeface="Arial" pitchFamily="34" charset="0"/>
              </a:rPr>
              <a:t>Parameterization to Promote step Definition Reusability</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44" name="TextBox 43"/>
          <p:cNvSpPr txBox="1"/>
          <p:nvPr/>
        </p:nvSpPr>
        <p:spPr>
          <a:xfrm>
            <a:off x="1137537" y="2283718"/>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17</a:t>
            </a:r>
            <a:endParaRPr lang="ko-KR" altLang="en-US" sz="2400" b="1" dirty="0">
              <a:solidFill>
                <a:schemeClr val="bg1"/>
              </a:solidFill>
              <a:cs typeface="Arial" pitchFamily="34" charset="0"/>
            </a:endParaRPr>
          </a:p>
        </p:txBody>
      </p:sp>
      <p:sp>
        <p:nvSpPr>
          <p:cNvPr id="46" name="TextBox 45"/>
          <p:cNvSpPr txBox="1"/>
          <p:nvPr/>
        </p:nvSpPr>
        <p:spPr>
          <a:xfrm>
            <a:off x="3059832" y="3579862"/>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22</a:t>
            </a:r>
            <a:endParaRPr lang="ko-KR" altLang="en-US" sz="2400" b="1" dirty="0">
              <a:solidFill>
                <a:schemeClr val="bg1"/>
              </a:solidFill>
              <a:cs typeface="Arial" pitchFamily="34" charset="0"/>
            </a:endParaRPr>
          </a:p>
        </p:txBody>
      </p:sp>
      <p:sp>
        <p:nvSpPr>
          <p:cNvPr id="47" name="TextBox 46"/>
          <p:cNvSpPr txBox="1"/>
          <p:nvPr/>
        </p:nvSpPr>
        <p:spPr>
          <a:xfrm>
            <a:off x="4772345" y="3579862"/>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23</a:t>
            </a:r>
            <a:endParaRPr lang="ko-KR" altLang="en-US" sz="2400" b="1" dirty="0">
              <a:solidFill>
                <a:schemeClr val="bg1"/>
              </a:solidFill>
              <a:cs typeface="Arial" pitchFamily="34" charset="0"/>
            </a:endParaRPr>
          </a:p>
        </p:txBody>
      </p:sp>
      <p:sp>
        <p:nvSpPr>
          <p:cNvPr id="50" name="TextBox 49"/>
          <p:cNvSpPr txBox="1"/>
          <p:nvPr/>
        </p:nvSpPr>
        <p:spPr>
          <a:xfrm>
            <a:off x="3059832" y="4011910"/>
            <a:ext cx="1728192" cy="1569660"/>
          </a:xfrm>
          <a:prstGeom prst="rect">
            <a:avLst/>
          </a:prstGeom>
          <a:noFill/>
        </p:spPr>
        <p:txBody>
          <a:bodyPr wrap="square" rtlCol="0">
            <a:spAutoFit/>
          </a:bodyPr>
          <a:lstStyle/>
          <a:p>
            <a:r>
              <a:rPr lang="en-US" altLang="ko-KR" sz="1200" dirty="0">
                <a:solidFill>
                  <a:schemeClr val="bg1"/>
                </a:solidFill>
                <a:cs typeface="Arial" pitchFamily="34" charset="0"/>
              </a:rPr>
              <a:t>Automation Testing using Selenium </a:t>
            </a:r>
            <a:r>
              <a:rPr lang="en-US" altLang="ko-KR" sz="1200" dirty="0" err="1">
                <a:solidFill>
                  <a:schemeClr val="bg1"/>
                </a:solidFill>
                <a:cs typeface="Arial" pitchFamily="34" charset="0"/>
              </a:rPr>
              <a:t>Webdriver</a:t>
            </a:r>
            <a:r>
              <a:rPr lang="en-US" altLang="ko-KR" sz="1200" dirty="0">
                <a:solidFill>
                  <a:schemeClr val="bg1"/>
                </a:solidFill>
                <a:cs typeface="Arial" pitchFamily="34" charset="0"/>
              </a:rPr>
              <a:t> </a:t>
            </a:r>
            <a:r>
              <a:rPr lang="en-US" altLang="ko-KR" sz="1200" dirty="0" err="1">
                <a:solidFill>
                  <a:schemeClr val="bg1"/>
                </a:solidFill>
                <a:cs typeface="Arial" pitchFamily="34" charset="0"/>
              </a:rPr>
              <a:t>.Net</a:t>
            </a:r>
            <a:r>
              <a:rPr lang="en-US" altLang="ko-KR" sz="1200" dirty="0">
                <a:solidFill>
                  <a:schemeClr val="bg1"/>
                </a:solidFill>
                <a:cs typeface="Arial" pitchFamily="34" charset="0"/>
              </a:rPr>
              <a:t> framework in Visual Studio</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53" name="TextBox 52"/>
          <p:cNvSpPr txBox="1"/>
          <p:nvPr/>
        </p:nvSpPr>
        <p:spPr>
          <a:xfrm>
            <a:off x="4788024" y="4011910"/>
            <a:ext cx="1728192" cy="1569660"/>
          </a:xfrm>
          <a:prstGeom prst="rect">
            <a:avLst/>
          </a:prstGeom>
          <a:noFill/>
        </p:spPr>
        <p:txBody>
          <a:bodyPr wrap="square" rtlCol="0">
            <a:spAutoFit/>
          </a:bodyPr>
          <a:lstStyle/>
          <a:p>
            <a:r>
              <a:rPr lang="en-US" altLang="ko-KR" sz="1200" dirty="0">
                <a:solidFill>
                  <a:schemeClr val="bg1"/>
                </a:solidFill>
                <a:cs typeface="Arial" pitchFamily="34" charset="0"/>
              </a:rPr>
              <a:t>Script using Five Live Projects on </a:t>
            </a:r>
            <a:r>
              <a:rPr lang="en-US" altLang="ko-KR" sz="1200" dirty="0" err="1">
                <a:solidFill>
                  <a:schemeClr val="bg1"/>
                </a:solidFill>
                <a:cs typeface="Arial" pitchFamily="34" charset="0"/>
              </a:rPr>
              <a:t>.Net</a:t>
            </a:r>
            <a:r>
              <a:rPr lang="en-US" altLang="ko-KR" sz="1200" dirty="0">
                <a:solidFill>
                  <a:schemeClr val="bg1"/>
                </a:solidFill>
                <a:cs typeface="Arial" pitchFamily="34" charset="0"/>
              </a:rPr>
              <a:t> based Selenium </a:t>
            </a:r>
            <a:r>
              <a:rPr lang="en-US" altLang="ko-KR" sz="1200" dirty="0" err="1">
                <a:solidFill>
                  <a:schemeClr val="bg1"/>
                </a:solidFill>
                <a:cs typeface="Arial" pitchFamily="34" charset="0"/>
              </a:rPr>
              <a:t>Specflow</a:t>
            </a:r>
            <a:r>
              <a:rPr lang="en-US" altLang="ko-KR" sz="1200" dirty="0">
                <a:solidFill>
                  <a:schemeClr val="bg1"/>
                </a:solidFill>
                <a:cs typeface="Arial" pitchFamily="34" charset="0"/>
              </a:rPr>
              <a:t> Automation Framework</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24" name="TextBox 23"/>
          <p:cNvSpPr txBox="1"/>
          <p:nvPr/>
        </p:nvSpPr>
        <p:spPr>
          <a:xfrm>
            <a:off x="1115616" y="3581603"/>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21</a:t>
            </a:r>
            <a:endParaRPr lang="ko-KR" altLang="en-US" sz="2400" b="1" dirty="0">
              <a:solidFill>
                <a:schemeClr val="bg1"/>
              </a:solidFill>
              <a:cs typeface="Arial" pitchFamily="34" charset="0"/>
            </a:endParaRPr>
          </a:p>
        </p:txBody>
      </p:sp>
      <p:sp>
        <p:nvSpPr>
          <p:cNvPr id="26" name="TextBox 25"/>
          <p:cNvSpPr txBox="1"/>
          <p:nvPr/>
        </p:nvSpPr>
        <p:spPr>
          <a:xfrm>
            <a:off x="1115616" y="4013651"/>
            <a:ext cx="1728192" cy="1384995"/>
          </a:xfrm>
          <a:prstGeom prst="rect">
            <a:avLst/>
          </a:prstGeom>
          <a:noFill/>
        </p:spPr>
        <p:txBody>
          <a:bodyPr wrap="square" rtlCol="0">
            <a:spAutoFit/>
          </a:bodyPr>
          <a:lstStyle/>
          <a:p>
            <a:r>
              <a:rPr lang="en-US" altLang="ko-KR" sz="1200" dirty="0">
                <a:solidFill>
                  <a:schemeClr val="bg1"/>
                </a:solidFill>
                <a:cs typeface="Arial" pitchFamily="34" charset="0"/>
              </a:rPr>
              <a:t>Sharing and Maintaining State Between step Definitions</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27" name="TextBox 26"/>
          <p:cNvSpPr txBox="1"/>
          <p:nvPr/>
        </p:nvSpPr>
        <p:spPr>
          <a:xfrm>
            <a:off x="6516216" y="3579862"/>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24</a:t>
            </a:r>
            <a:endParaRPr lang="ko-KR" altLang="en-US" sz="2400" b="1" dirty="0">
              <a:solidFill>
                <a:schemeClr val="bg1"/>
              </a:solidFill>
              <a:cs typeface="Arial" pitchFamily="34" charset="0"/>
            </a:endParaRPr>
          </a:p>
        </p:txBody>
      </p:sp>
      <p:sp>
        <p:nvSpPr>
          <p:cNvPr id="29" name="TextBox 28"/>
          <p:cNvSpPr txBox="1"/>
          <p:nvPr/>
        </p:nvSpPr>
        <p:spPr>
          <a:xfrm>
            <a:off x="6516216" y="4011910"/>
            <a:ext cx="1728192" cy="1015663"/>
          </a:xfrm>
          <a:prstGeom prst="rect">
            <a:avLst/>
          </a:prstGeom>
          <a:noFill/>
        </p:spPr>
        <p:txBody>
          <a:bodyPr wrap="square" rtlCol="0">
            <a:spAutoFit/>
          </a:bodyPr>
          <a:lstStyle/>
          <a:p>
            <a:r>
              <a:rPr lang="en-US" altLang="ko-KR" sz="1200" dirty="0">
                <a:solidFill>
                  <a:schemeClr val="bg1"/>
                </a:solidFill>
                <a:cs typeface="Arial" pitchFamily="34" charset="0"/>
              </a:rPr>
              <a:t>Setting The Default step Definition Style</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Tree>
    <p:extLst>
      <p:ext uri="{BB962C8B-B14F-4D97-AF65-F5344CB8AC3E}">
        <p14:creationId xmlns:p14="http://schemas.microsoft.com/office/powerpoint/2010/main" val="43034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Test Automation-Selenium </a:t>
            </a:r>
            <a:r>
              <a:rPr lang="en-US" altLang="ko-KR" dirty="0" err="1"/>
              <a:t>.Net</a:t>
            </a:r>
            <a:endParaRPr lang="ko-KR" altLang="en-US" dirty="0"/>
          </a:p>
        </p:txBody>
      </p:sp>
      <p:sp>
        <p:nvSpPr>
          <p:cNvPr id="5" name="Rectangle 4"/>
          <p:cNvSpPr/>
          <p:nvPr/>
        </p:nvSpPr>
        <p:spPr>
          <a:xfrm>
            <a:off x="875739" y="699542"/>
            <a:ext cx="7440677" cy="4320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3060281" y="915566"/>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7" name="TextBox 6"/>
          <p:cNvSpPr txBox="1"/>
          <p:nvPr/>
        </p:nvSpPr>
        <p:spPr>
          <a:xfrm>
            <a:off x="4772794" y="915566"/>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8" name="TextBox 7"/>
          <p:cNvSpPr txBox="1"/>
          <p:nvPr/>
        </p:nvSpPr>
        <p:spPr>
          <a:xfrm>
            <a:off x="6485306" y="915566"/>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sp>
        <p:nvSpPr>
          <p:cNvPr id="10" name="TextBox 9"/>
          <p:cNvSpPr txBox="1"/>
          <p:nvPr/>
        </p:nvSpPr>
        <p:spPr>
          <a:xfrm>
            <a:off x="3060281" y="1347614"/>
            <a:ext cx="1728192" cy="830997"/>
          </a:xfrm>
          <a:prstGeom prst="rect">
            <a:avLst/>
          </a:prstGeom>
          <a:noFill/>
        </p:spPr>
        <p:txBody>
          <a:bodyPr wrap="square" rtlCol="0">
            <a:spAutoFit/>
          </a:bodyPr>
          <a:lstStyle/>
          <a:p>
            <a:r>
              <a:rPr lang="en-US" altLang="ko-KR" sz="1200" dirty="0" err="1">
                <a:solidFill>
                  <a:schemeClr val="bg1"/>
                </a:solidFill>
                <a:cs typeface="Arial" pitchFamily="34" charset="0"/>
              </a:rPr>
              <a:t>Specflow</a:t>
            </a:r>
            <a:r>
              <a:rPr lang="en-US" altLang="ko-KR" sz="1200" dirty="0">
                <a:solidFill>
                  <a:schemeClr val="bg1"/>
                </a:solidFill>
                <a:cs typeface="Arial" pitchFamily="34" charset="0"/>
              </a:rPr>
              <a:t> based BDD Test Design</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13" name="TextBox 12"/>
          <p:cNvSpPr txBox="1"/>
          <p:nvPr/>
        </p:nvSpPr>
        <p:spPr>
          <a:xfrm>
            <a:off x="4772794" y="1347614"/>
            <a:ext cx="1728192" cy="646331"/>
          </a:xfrm>
          <a:prstGeom prst="rect">
            <a:avLst/>
          </a:prstGeom>
          <a:noFill/>
        </p:spPr>
        <p:txBody>
          <a:bodyPr wrap="square" rtlCol="0">
            <a:spAutoFit/>
          </a:bodyPr>
          <a:lstStyle/>
          <a:p>
            <a:r>
              <a:rPr lang="en-US" altLang="ko-KR" sz="1200" dirty="0">
                <a:solidFill>
                  <a:schemeClr val="bg1"/>
                </a:solidFill>
                <a:cs typeface="Arial" pitchFamily="34" charset="0"/>
              </a:rPr>
              <a:t>Gherkin Basics</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16" name="TextBox 15"/>
          <p:cNvSpPr txBox="1"/>
          <p:nvPr/>
        </p:nvSpPr>
        <p:spPr>
          <a:xfrm>
            <a:off x="6485306" y="1347614"/>
            <a:ext cx="1728192" cy="276999"/>
          </a:xfrm>
          <a:prstGeom prst="rect">
            <a:avLst/>
          </a:prstGeom>
          <a:noFill/>
        </p:spPr>
        <p:txBody>
          <a:bodyPr wrap="square" rtlCol="0">
            <a:spAutoFit/>
          </a:bodyPr>
          <a:lstStyle/>
          <a:p>
            <a:r>
              <a:rPr lang="en-US" altLang="ko-KR" sz="1200" dirty="0">
                <a:solidFill>
                  <a:schemeClr val="bg1"/>
                </a:solidFill>
                <a:cs typeface="Arial" pitchFamily="34" charset="0"/>
              </a:rPr>
              <a:t>Features</a:t>
            </a:r>
          </a:p>
        </p:txBody>
      </p:sp>
      <p:sp>
        <p:nvSpPr>
          <p:cNvPr id="18" name="TextBox 17"/>
          <p:cNvSpPr txBox="1"/>
          <p:nvPr/>
        </p:nvSpPr>
        <p:spPr>
          <a:xfrm>
            <a:off x="3059832" y="2283718"/>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06</a:t>
            </a:r>
            <a:endParaRPr lang="ko-KR" altLang="en-US" sz="2400" b="1" dirty="0">
              <a:solidFill>
                <a:schemeClr val="bg1"/>
              </a:solidFill>
              <a:cs typeface="Arial" pitchFamily="34" charset="0"/>
            </a:endParaRPr>
          </a:p>
        </p:txBody>
      </p:sp>
      <p:sp>
        <p:nvSpPr>
          <p:cNvPr id="19" name="TextBox 18"/>
          <p:cNvSpPr txBox="1"/>
          <p:nvPr/>
        </p:nvSpPr>
        <p:spPr>
          <a:xfrm>
            <a:off x="4772345" y="2283718"/>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07</a:t>
            </a:r>
            <a:endParaRPr lang="ko-KR" altLang="en-US" sz="2400" b="1" dirty="0">
              <a:solidFill>
                <a:schemeClr val="bg1"/>
              </a:solidFill>
              <a:cs typeface="Arial" pitchFamily="34" charset="0"/>
            </a:endParaRPr>
          </a:p>
        </p:txBody>
      </p:sp>
      <p:sp>
        <p:nvSpPr>
          <p:cNvPr id="20" name="TextBox 19"/>
          <p:cNvSpPr txBox="1"/>
          <p:nvPr/>
        </p:nvSpPr>
        <p:spPr>
          <a:xfrm>
            <a:off x="6484857" y="2283718"/>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08</a:t>
            </a:r>
            <a:endParaRPr lang="ko-KR" altLang="en-US" sz="2400" b="1" dirty="0">
              <a:solidFill>
                <a:schemeClr val="bg1"/>
              </a:solidFill>
              <a:cs typeface="Arial" pitchFamily="34" charset="0"/>
            </a:endParaRPr>
          </a:p>
        </p:txBody>
      </p:sp>
      <p:sp>
        <p:nvSpPr>
          <p:cNvPr id="22" name="TextBox 21"/>
          <p:cNvSpPr txBox="1"/>
          <p:nvPr/>
        </p:nvSpPr>
        <p:spPr>
          <a:xfrm>
            <a:off x="3059832" y="2787774"/>
            <a:ext cx="1728192" cy="830997"/>
          </a:xfrm>
          <a:prstGeom prst="rect">
            <a:avLst/>
          </a:prstGeom>
          <a:noFill/>
        </p:spPr>
        <p:txBody>
          <a:bodyPr wrap="square" rtlCol="0">
            <a:spAutoFit/>
          </a:bodyPr>
          <a:lstStyle/>
          <a:p>
            <a:r>
              <a:rPr lang="en-US" altLang="ko-KR" sz="1200" dirty="0">
                <a:solidFill>
                  <a:schemeClr val="bg1"/>
                </a:solidFill>
                <a:cs typeface="Arial" pitchFamily="34" charset="0"/>
              </a:rPr>
              <a:t>Steps - Given, When, Then</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25" name="TextBox 24"/>
          <p:cNvSpPr txBox="1"/>
          <p:nvPr/>
        </p:nvSpPr>
        <p:spPr>
          <a:xfrm>
            <a:off x="4772345" y="2787774"/>
            <a:ext cx="1728192" cy="646331"/>
          </a:xfrm>
          <a:prstGeom prst="rect">
            <a:avLst/>
          </a:prstGeom>
          <a:noFill/>
        </p:spPr>
        <p:txBody>
          <a:bodyPr wrap="square" rtlCol="0">
            <a:spAutoFit/>
          </a:bodyPr>
          <a:lstStyle/>
          <a:p>
            <a:r>
              <a:rPr lang="en-US" altLang="ko-KR" sz="1200" dirty="0">
                <a:solidFill>
                  <a:schemeClr val="bg1"/>
                </a:solidFill>
                <a:cs typeface="Arial" pitchFamily="34" charset="0"/>
              </a:rPr>
              <a:t>Tags</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28" name="TextBox 27"/>
          <p:cNvSpPr txBox="1"/>
          <p:nvPr/>
        </p:nvSpPr>
        <p:spPr>
          <a:xfrm>
            <a:off x="6484857" y="2787774"/>
            <a:ext cx="1728192" cy="646331"/>
          </a:xfrm>
          <a:prstGeom prst="rect">
            <a:avLst/>
          </a:prstGeom>
          <a:noFill/>
        </p:spPr>
        <p:txBody>
          <a:bodyPr wrap="square" rtlCol="0">
            <a:spAutoFit/>
          </a:bodyPr>
          <a:lstStyle/>
          <a:p>
            <a:r>
              <a:rPr lang="en-US" altLang="ko-KR" sz="1200" dirty="0">
                <a:solidFill>
                  <a:schemeClr val="bg1"/>
                </a:solidFill>
                <a:cs typeface="Arial" pitchFamily="34" charset="0"/>
              </a:rPr>
              <a:t>Demo: Applying Tags</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30" name="TextBox 29"/>
          <p:cNvSpPr txBox="1"/>
          <p:nvPr/>
        </p:nvSpPr>
        <p:spPr>
          <a:xfrm>
            <a:off x="1115616" y="915566"/>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33" name="TextBox 32"/>
          <p:cNvSpPr txBox="1"/>
          <p:nvPr/>
        </p:nvSpPr>
        <p:spPr>
          <a:xfrm>
            <a:off x="1115616" y="1347614"/>
            <a:ext cx="1728192" cy="1200329"/>
          </a:xfrm>
          <a:prstGeom prst="rect">
            <a:avLst/>
          </a:prstGeom>
          <a:noFill/>
        </p:spPr>
        <p:txBody>
          <a:bodyPr wrap="square" rtlCol="0">
            <a:spAutoFit/>
          </a:bodyPr>
          <a:lstStyle/>
          <a:p>
            <a:r>
              <a:rPr lang="en-US" altLang="ko-KR" sz="1200" dirty="0">
                <a:solidFill>
                  <a:schemeClr val="bg1"/>
                </a:solidFill>
                <a:cs typeface="Arial" pitchFamily="34" charset="0"/>
              </a:rPr>
              <a:t>Automated Acceptance Testing using </a:t>
            </a:r>
            <a:r>
              <a:rPr lang="en-US" altLang="ko-KR" sz="1200" dirty="0" err="1">
                <a:solidFill>
                  <a:schemeClr val="bg1"/>
                </a:solidFill>
                <a:cs typeface="Arial" pitchFamily="34" charset="0"/>
              </a:rPr>
              <a:t>Behaviour</a:t>
            </a:r>
            <a:r>
              <a:rPr lang="en-US" altLang="ko-KR" sz="1200" dirty="0">
                <a:solidFill>
                  <a:schemeClr val="bg1"/>
                </a:solidFill>
                <a:cs typeface="Arial" pitchFamily="34" charset="0"/>
              </a:rPr>
              <a:t> Driven Development (BDD)</a:t>
            </a:r>
          </a:p>
          <a:p>
            <a:endParaRPr lang="en-US" altLang="ko-KR" sz="1200" dirty="0">
              <a:solidFill>
                <a:schemeClr val="bg1"/>
              </a:solidFill>
              <a:cs typeface="Arial" pitchFamily="34" charset="0"/>
            </a:endParaRPr>
          </a:p>
        </p:txBody>
      </p:sp>
      <p:sp>
        <p:nvSpPr>
          <p:cNvPr id="39" name="TextBox 38"/>
          <p:cNvSpPr txBox="1"/>
          <p:nvPr/>
        </p:nvSpPr>
        <p:spPr>
          <a:xfrm>
            <a:off x="1115616" y="2787774"/>
            <a:ext cx="1728192" cy="646331"/>
          </a:xfrm>
          <a:prstGeom prst="rect">
            <a:avLst/>
          </a:prstGeom>
          <a:noFill/>
        </p:spPr>
        <p:txBody>
          <a:bodyPr wrap="square" rtlCol="0">
            <a:spAutoFit/>
          </a:bodyPr>
          <a:lstStyle/>
          <a:p>
            <a:r>
              <a:rPr lang="en-US" altLang="ko-KR" sz="1200" dirty="0">
                <a:solidFill>
                  <a:schemeClr val="bg1"/>
                </a:solidFill>
                <a:cs typeface="Arial" pitchFamily="34" charset="0"/>
              </a:rPr>
              <a:t>Scenarios</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44" name="TextBox 43"/>
          <p:cNvSpPr txBox="1"/>
          <p:nvPr/>
        </p:nvSpPr>
        <p:spPr>
          <a:xfrm>
            <a:off x="1137537" y="2283718"/>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05</a:t>
            </a:r>
            <a:endParaRPr lang="ko-KR" altLang="en-US" sz="2400" b="1" dirty="0">
              <a:solidFill>
                <a:schemeClr val="bg1"/>
              </a:solidFill>
              <a:cs typeface="Arial" pitchFamily="34" charset="0"/>
            </a:endParaRPr>
          </a:p>
        </p:txBody>
      </p:sp>
      <p:sp>
        <p:nvSpPr>
          <p:cNvPr id="46" name="TextBox 45"/>
          <p:cNvSpPr txBox="1"/>
          <p:nvPr/>
        </p:nvSpPr>
        <p:spPr>
          <a:xfrm>
            <a:off x="3059832" y="3579862"/>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10</a:t>
            </a:r>
            <a:endParaRPr lang="ko-KR" altLang="en-US" sz="2400" b="1" dirty="0">
              <a:solidFill>
                <a:schemeClr val="bg1"/>
              </a:solidFill>
              <a:cs typeface="Arial" pitchFamily="34" charset="0"/>
            </a:endParaRPr>
          </a:p>
        </p:txBody>
      </p:sp>
      <p:sp>
        <p:nvSpPr>
          <p:cNvPr id="47" name="TextBox 46"/>
          <p:cNvSpPr txBox="1"/>
          <p:nvPr/>
        </p:nvSpPr>
        <p:spPr>
          <a:xfrm>
            <a:off x="4772345" y="3579862"/>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11</a:t>
            </a:r>
            <a:endParaRPr lang="ko-KR" altLang="en-US" sz="2400" b="1" dirty="0">
              <a:solidFill>
                <a:schemeClr val="bg1"/>
              </a:solidFill>
              <a:cs typeface="Arial" pitchFamily="34" charset="0"/>
            </a:endParaRPr>
          </a:p>
        </p:txBody>
      </p:sp>
      <p:sp>
        <p:nvSpPr>
          <p:cNvPr id="50" name="TextBox 49"/>
          <p:cNvSpPr txBox="1"/>
          <p:nvPr/>
        </p:nvSpPr>
        <p:spPr>
          <a:xfrm>
            <a:off x="3059832" y="4011910"/>
            <a:ext cx="1728192" cy="646331"/>
          </a:xfrm>
          <a:prstGeom prst="rect">
            <a:avLst/>
          </a:prstGeom>
          <a:noFill/>
        </p:spPr>
        <p:txBody>
          <a:bodyPr wrap="square" rtlCol="0">
            <a:spAutoFit/>
          </a:bodyPr>
          <a:lstStyle/>
          <a:p>
            <a:r>
              <a:rPr lang="en-US" altLang="ko-KR" sz="1200" dirty="0">
                <a:solidFill>
                  <a:schemeClr val="bg1"/>
                </a:solidFill>
                <a:cs typeface="Arial" pitchFamily="34" charset="0"/>
              </a:rPr>
              <a:t>Data Tables in Steps</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53" name="TextBox 52"/>
          <p:cNvSpPr txBox="1"/>
          <p:nvPr/>
        </p:nvSpPr>
        <p:spPr>
          <a:xfrm>
            <a:off x="4772345" y="4011910"/>
            <a:ext cx="1728192" cy="830997"/>
          </a:xfrm>
          <a:prstGeom prst="rect">
            <a:avLst/>
          </a:prstGeom>
          <a:noFill/>
        </p:spPr>
        <p:txBody>
          <a:bodyPr wrap="square" rtlCol="0">
            <a:spAutoFit/>
          </a:bodyPr>
          <a:lstStyle/>
          <a:p>
            <a:r>
              <a:rPr lang="en-US" altLang="ko-KR" sz="1200" dirty="0">
                <a:solidFill>
                  <a:schemeClr val="bg1"/>
                </a:solidFill>
                <a:cs typeface="Arial" pitchFamily="34" charset="0"/>
              </a:rPr>
              <a:t>Data-Driven Scenario Outlines</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24" name="TextBox 23"/>
          <p:cNvSpPr txBox="1"/>
          <p:nvPr/>
        </p:nvSpPr>
        <p:spPr>
          <a:xfrm>
            <a:off x="1115616" y="3581603"/>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09</a:t>
            </a:r>
            <a:endParaRPr lang="ko-KR" altLang="en-US" sz="2400" b="1" dirty="0">
              <a:solidFill>
                <a:schemeClr val="bg1"/>
              </a:solidFill>
              <a:cs typeface="Arial" pitchFamily="34" charset="0"/>
            </a:endParaRPr>
          </a:p>
        </p:txBody>
      </p:sp>
      <p:sp>
        <p:nvSpPr>
          <p:cNvPr id="26" name="TextBox 25"/>
          <p:cNvSpPr txBox="1"/>
          <p:nvPr/>
        </p:nvSpPr>
        <p:spPr>
          <a:xfrm>
            <a:off x="1115616" y="4013651"/>
            <a:ext cx="1728192" cy="830997"/>
          </a:xfrm>
          <a:prstGeom prst="rect">
            <a:avLst/>
          </a:prstGeom>
          <a:noFill/>
        </p:spPr>
        <p:txBody>
          <a:bodyPr wrap="square" rtlCol="0">
            <a:spAutoFit/>
          </a:bodyPr>
          <a:lstStyle/>
          <a:p>
            <a:r>
              <a:rPr lang="en-US" altLang="ko-KR" sz="1200" dirty="0">
                <a:solidFill>
                  <a:schemeClr val="bg1"/>
                </a:solidFill>
                <a:cs typeface="Arial" pitchFamily="34" charset="0"/>
              </a:rPr>
              <a:t>Demo: Commenting Lines</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
        <p:nvSpPr>
          <p:cNvPr id="27" name="TextBox 26"/>
          <p:cNvSpPr txBox="1"/>
          <p:nvPr/>
        </p:nvSpPr>
        <p:spPr>
          <a:xfrm>
            <a:off x="6444208" y="3579862"/>
            <a:ext cx="554143"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12</a:t>
            </a:r>
            <a:endParaRPr lang="ko-KR" altLang="en-US" sz="2400" b="1" dirty="0">
              <a:solidFill>
                <a:schemeClr val="bg1"/>
              </a:solidFill>
              <a:cs typeface="Arial" pitchFamily="34" charset="0"/>
            </a:endParaRPr>
          </a:p>
        </p:txBody>
      </p:sp>
      <p:sp>
        <p:nvSpPr>
          <p:cNvPr id="29" name="TextBox 28"/>
          <p:cNvSpPr txBox="1"/>
          <p:nvPr/>
        </p:nvSpPr>
        <p:spPr>
          <a:xfrm>
            <a:off x="6444208" y="4011910"/>
            <a:ext cx="1728192" cy="830997"/>
          </a:xfrm>
          <a:prstGeom prst="rect">
            <a:avLst/>
          </a:prstGeom>
          <a:noFill/>
        </p:spPr>
        <p:txBody>
          <a:bodyPr wrap="square" rtlCol="0">
            <a:spAutoFit/>
          </a:bodyPr>
          <a:lstStyle/>
          <a:p>
            <a:r>
              <a:rPr lang="en-US" altLang="ko-KR" sz="1200" dirty="0">
                <a:solidFill>
                  <a:schemeClr val="bg1"/>
                </a:solidFill>
                <a:cs typeface="Arial" pitchFamily="34" charset="0"/>
              </a:rPr>
              <a:t>Coding The Automation Steps</a:t>
            </a:r>
          </a:p>
          <a:p>
            <a:endParaRPr lang="en-US" altLang="ko-KR" sz="1200" dirty="0">
              <a:solidFill>
                <a:schemeClr val="bg1"/>
              </a:solidFill>
              <a:cs typeface="Arial" pitchFamily="34" charset="0"/>
            </a:endParaRPr>
          </a:p>
          <a:p>
            <a:endParaRPr lang="en-US" altLang="ko-KR" sz="1200" dirty="0">
              <a:solidFill>
                <a:schemeClr val="bg1"/>
              </a:solidFill>
              <a:cs typeface="Arial" pitchFamily="34" charset="0"/>
            </a:endParaRPr>
          </a:p>
        </p:txBody>
      </p:sp>
    </p:spTree>
    <p:extLst>
      <p:ext uri="{BB962C8B-B14F-4D97-AF65-F5344CB8AC3E}">
        <p14:creationId xmlns:p14="http://schemas.microsoft.com/office/powerpoint/2010/main" val="322620904"/>
      </p:ext>
    </p:extLst>
  </p:cSld>
  <p:clrMapOvr>
    <a:masterClrMapping/>
  </p:clrMapOvr>
</p:sld>
</file>

<file path=ppt/theme/theme1.xml><?xml version="1.0" encoding="utf-8"?>
<a:theme xmlns:a="http://schemas.openxmlformats.org/drawingml/2006/main" name="Cover and End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0">
      <a:dk1>
        <a:sysClr val="windowText" lastClr="000000"/>
      </a:dk1>
      <a:lt1>
        <a:sysClr val="window" lastClr="FFFFFF"/>
      </a:lt1>
      <a:dk2>
        <a:srgbClr val="1F497D"/>
      </a:dk2>
      <a:lt2>
        <a:srgbClr val="EEECE1"/>
      </a:lt2>
      <a:accent1>
        <a:srgbClr val="38D4CD"/>
      </a:accent1>
      <a:accent2>
        <a:srgbClr val="16B7B8"/>
      </a:accent2>
      <a:accent3>
        <a:srgbClr val="179A9D"/>
      </a:accent3>
      <a:accent4>
        <a:srgbClr val="38D4CD"/>
      </a:accent4>
      <a:accent5>
        <a:srgbClr val="16B7B8"/>
      </a:accent5>
      <a:accent6>
        <a:srgbClr val="179A9D"/>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6B7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0">
      <a:dk1>
        <a:sysClr val="windowText" lastClr="000000"/>
      </a:dk1>
      <a:lt1>
        <a:sysClr val="window" lastClr="FFFFFF"/>
      </a:lt1>
      <a:dk2>
        <a:srgbClr val="1F497D"/>
      </a:dk2>
      <a:lt2>
        <a:srgbClr val="EEECE1"/>
      </a:lt2>
      <a:accent1>
        <a:srgbClr val="38D4CD"/>
      </a:accent1>
      <a:accent2>
        <a:srgbClr val="16B7B8"/>
      </a:accent2>
      <a:accent3>
        <a:srgbClr val="179A9D"/>
      </a:accent3>
      <a:accent4>
        <a:srgbClr val="38D4CD"/>
      </a:accent4>
      <a:accent5>
        <a:srgbClr val="16B7B8"/>
      </a:accent5>
      <a:accent6>
        <a:srgbClr val="179A9D"/>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1157</Words>
  <Application>Microsoft Office PowerPoint</Application>
  <PresentationFormat>On-screen Show (16:9)</PresentationFormat>
  <Paragraphs>190</Paragraphs>
  <Slides>19</Slides>
  <Notes>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19</vt:i4>
      </vt:variant>
    </vt:vector>
  </HeadingPairs>
  <TitlesOfParts>
    <vt:vector size="24" baseType="lpstr">
      <vt:lpstr>맑은 고딕</vt:lpstr>
      <vt:lpstr>Arial</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Narayanan Palani</cp:lastModifiedBy>
  <cp:revision>164</cp:revision>
  <dcterms:created xsi:type="dcterms:W3CDTF">2016-12-05T23:26:54Z</dcterms:created>
  <dcterms:modified xsi:type="dcterms:W3CDTF">2020-11-11T16:19:01Z</dcterms:modified>
</cp:coreProperties>
</file>