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5" r:id="rId4"/>
    <p:sldId id="262" r:id="rId5"/>
    <p:sldId id="260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8A7"/>
    <a:srgbClr val="E6E6E6"/>
    <a:srgbClr val="616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93126-6D4F-4C41-A890-075C05E75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C9F6A-C9FC-48EF-A896-0A4C09A31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D3E7-6932-460F-8176-484C14F6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2109-9401-413B-BBE7-3066A98C150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958D0-8236-4C18-8680-0126C878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4BE1-09F0-43CE-AB5A-8073CD4E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81A5-6133-40EB-B378-531567E5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3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C1865-12D1-4EE8-B59D-FDCB73AF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A88B7-7562-43A3-8453-DF79B10E5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802F8-DBD3-4E58-9606-067DDA9D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2109-9401-413B-BBE7-3066A98C150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78CA8-D556-446E-8EEE-FBD3957D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06E88-9985-485F-B714-EEC59F5F8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81A5-6133-40EB-B378-531567E5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D326EB-0498-4156-A1E1-2F07841D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9F49A-0718-4F8E-858B-EB1E9BA13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D3AAD-1799-40F6-95A9-E0E1DE15D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2109-9401-413B-BBE7-3066A98C150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3ECA3-CF85-4761-9A92-CCC263A6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B177D-F4AC-4129-971D-2590BDF5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81A5-6133-40EB-B378-531567E5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DDDA-BCD2-44E1-9402-145D62EC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113B-8F72-4CA3-8C8C-6D9710D87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B6DCB-9433-4EB8-81F4-25E73620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2109-9401-413B-BBE7-3066A98C150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D792A-4CEE-4B0E-82BF-8FDA41FF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3B045-09B3-4589-BA3D-6ADD1EA8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81A5-6133-40EB-B378-531567E5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7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3315-4886-44F7-9172-CDBFAC95D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60F04-FF41-489D-9AAE-1BFC1D612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227BC-13D4-4352-8CF7-1DBD8782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2109-9401-413B-BBE7-3066A98C150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B48B4-8BD1-490B-804E-3A63B945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FB68D-B6DD-4660-8A8C-326579E7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81A5-6133-40EB-B378-531567E5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8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6A388-B350-438A-852F-3D7B8CADE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E746E-70D2-4174-843B-E7954C6CB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A70B3-6A98-47DC-AF1D-B497B32C0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A41EB-3AC0-41A2-A684-BD51ABED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2109-9401-413B-BBE7-3066A98C150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A7417-887A-4C04-83FE-B8FFA14F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18171-9FD6-448A-BF7F-03C581FA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81A5-6133-40EB-B378-531567E5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7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E7E30-1039-40FB-A500-65886037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4A15B-379D-4AB2-8597-5B24D456F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75757-A7D6-488D-83EF-731E1AAD3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67C08-587A-4D9C-978D-82AB15036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A5A654-71D7-417A-8211-CAF9FE904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287F5E-458B-4218-9AA4-FA97D08C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2109-9401-413B-BBE7-3066A98C150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8F93AE-EE93-48D2-A903-C3ED6795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2571D-4B97-4EF2-A073-0C0B41DF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81A5-6133-40EB-B378-531567E5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0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3E21-0D22-4223-A2C2-F7299D01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DC5CB-FFFD-4444-9AFB-60D82C50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2109-9401-413B-BBE7-3066A98C150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9CDCC-D79A-4B73-80FA-660A152F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8F16A-F860-46D8-8AAE-C5ECBC5D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81A5-6133-40EB-B378-531567E5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7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84F83-6C09-46A3-BACB-DC4AD2CC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2109-9401-413B-BBE7-3066A98C150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055E6F-1EA1-4CEA-BBF1-79B03971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589E9-1430-4FC2-A4C1-4A12E4D4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81A5-6133-40EB-B378-531567E5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2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93106-B2AC-4CE3-B39A-E3B7C7114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3375-C09D-4674-B080-259CD1F1F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7ECFE-B7CC-4030-B5B1-15180CA2D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5F016-68AA-48EE-A530-159A7A867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2109-9401-413B-BBE7-3066A98C150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6124D-0675-4325-A6DA-B8BAD485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E38BC-FD6E-407F-A842-A58FDC3D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81A5-6133-40EB-B378-531567E5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2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146E-AD2A-4609-964C-CA40956E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2686E3-1472-4CB5-828F-3993890D5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BC65-6BE3-4743-A9BD-A37F3EB69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FD88E-7E35-4A72-9514-492BFE624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2109-9401-413B-BBE7-3066A98C150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D89EB-3963-4949-921A-CBA46FB0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F3E2C-FA7D-4AF5-BA60-9F1C9F7B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81A5-6133-40EB-B378-531567E5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3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E0F61D-4840-4572-8A72-FE6A670D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4EABC-2CB8-493D-A75C-670D680DF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E2739-3647-4281-9229-C309C19B1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E2109-9401-413B-BBE7-3066A98C150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C091E-D9E4-425B-95ED-5ACA6A98E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31DF7-ED99-4480-BD3A-42C365198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C81A5-6133-40EB-B378-531567E5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5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FAA419-1182-47EB-AF1C-71CC607E73EC}"/>
              </a:ext>
            </a:extLst>
          </p:cNvPr>
          <p:cNvSpPr txBox="1"/>
          <p:nvPr/>
        </p:nvSpPr>
        <p:spPr>
          <a:xfrm flipH="1">
            <a:off x="6431901" y="2551837"/>
            <a:ext cx="5481736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B315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oolBoran" panose="020B0604020202020204" pitchFamily="34" charset="0"/>
              </a:rPr>
              <a:t>Our Relationship with God through the Lens of Attachment Theory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A9C3512-F3EF-4D67-B700-625293BB5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5" y="1805589"/>
            <a:ext cx="3862700" cy="257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5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B77248-2F30-4258-B08E-8503A1784649}"/>
              </a:ext>
            </a:extLst>
          </p:cNvPr>
          <p:cNvSpPr/>
          <p:nvPr/>
        </p:nvSpPr>
        <p:spPr>
          <a:xfrm>
            <a:off x="5486399" y="849371"/>
            <a:ext cx="6340603" cy="1439016"/>
          </a:xfrm>
          <a:prstGeom prst="rect">
            <a:avLst/>
          </a:prstGeom>
          <a:gradFill>
            <a:gsLst>
              <a:gs pos="0">
                <a:srgbClr val="4E58A7">
                  <a:alpha val="48000"/>
                </a:srgbClr>
              </a:gs>
              <a:gs pos="100000">
                <a:srgbClr val="9BA1D1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5E21F-E410-4657-8164-8C5141E435F5}"/>
              </a:ext>
            </a:extLst>
          </p:cNvPr>
          <p:cNvSpPr/>
          <p:nvPr/>
        </p:nvSpPr>
        <p:spPr>
          <a:xfrm>
            <a:off x="5486398" y="4711413"/>
            <a:ext cx="6340603" cy="1439016"/>
          </a:xfrm>
          <a:prstGeom prst="rect">
            <a:avLst/>
          </a:prstGeom>
          <a:gradFill>
            <a:gsLst>
              <a:gs pos="0">
                <a:srgbClr val="4E58A7">
                  <a:alpha val="48000"/>
                </a:srgbClr>
              </a:gs>
              <a:gs pos="100000">
                <a:srgbClr val="9BA1D1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3F8783-9600-4A98-BDE5-7864DA8FB00A}"/>
              </a:ext>
            </a:extLst>
          </p:cNvPr>
          <p:cNvSpPr/>
          <p:nvPr/>
        </p:nvSpPr>
        <p:spPr>
          <a:xfrm>
            <a:off x="5486397" y="2780392"/>
            <a:ext cx="6340603" cy="1439016"/>
          </a:xfrm>
          <a:prstGeom prst="rect">
            <a:avLst/>
          </a:prstGeom>
          <a:gradFill>
            <a:gsLst>
              <a:gs pos="0">
                <a:srgbClr val="4E58A7">
                  <a:alpha val="48000"/>
                </a:srgbClr>
              </a:gs>
              <a:gs pos="100000">
                <a:srgbClr val="9BA1D1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F215E3-7317-465B-B4E1-C2085323348D}"/>
              </a:ext>
            </a:extLst>
          </p:cNvPr>
          <p:cNvSpPr txBox="1"/>
          <p:nvPr/>
        </p:nvSpPr>
        <p:spPr>
          <a:xfrm flipH="1">
            <a:off x="5634813" y="1070684"/>
            <a:ext cx="602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 Light" panose="020B0604020202020204" pitchFamily="34" charset="0"/>
                <a:ea typeface="+mn-ea"/>
                <a:cs typeface="MoolBoran" panose="020B0604020202020204" pitchFamily="34" charset="0"/>
              </a:rPr>
              <a:t>Only 18% of Christians are committed to spiritual development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CDB9D3-14CB-48FB-81ED-9B03E06EEC42}"/>
              </a:ext>
            </a:extLst>
          </p:cNvPr>
          <p:cNvSpPr txBox="1"/>
          <p:nvPr/>
        </p:nvSpPr>
        <p:spPr>
          <a:xfrm flipH="1">
            <a:off x="5660878" y="2990423"/>
            <a:ext cx="602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 Light" panose="020B0604020202020204" pitchFamily="34" charset="0"/>
                <a:ea typeface="+mn-ea"/>
                <a:cs typeface="MoolBoran" panose="020B0604020202020204" pitchFamily="34" charset="0"/>
              </a:rPr>
              <a:t>Only 10% of Christians report significant transformation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D72A8-4EF3-44CC-82D2-268897603305}"/>
              </a:ext>
            </a:extLst>
          </p:cNvPr>
          <p:cNvSpPr txBox="1"/>
          <p:nvPr/>
        </p:nvSpPr>
        <p:spPr>
          <a:xfrm flipH="1">
            <a:off x="5634813" y="4943888"/>
            <a:ext cx="602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 Light" panose="020B0604020202020204" pitchFamily="34" charset="0"/>
                <a:ea typeface="+mn-ea"/>
                <a:cs typeface="MoolBoran" panose="020B0604020202020204" pitchFamily="34" charset="0"/>
              </a:rPr>
              <a:t>Only 0.5% of Christians exhibit a profound love of people.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04E60F-9DDB-440B-9A7B-5330439C92E0}"/>
              </a:ext>
            </a:extLst>
          </p:cNvPr>
          <p:cNvSpPr txBox="1"/>
          <p:nvPr/>
        </p:nvSpPr>
        <p:spPr>
          <a:xfrm flipH="1">
            <a:off x="507360" y="2720236"/>
            <a:ext cx="4026277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188C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oolBoran" panose="020B0604020202020204" pitchFamily="34" charset="0"/>
              </a:rPr>
              <a:t>Why This and Why Now?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54E7F7-61F5-4878-ADF0-F69D71CDA70F}"/>
              </a:ext>
            </a:extLst>
          </p:cNvPr>
          <p:cNvCxnSpPr>
            <a:cxnSpLocks/>
          </p:cNvCxnSpPr>
          <p:nvPr/>
        </p:nvCxnSpPr>
        <p:spPr>
          <a:xfrm flipV="1">
            <a:off x="5043390" y="690469"/>
            <a:ext cx="0" cy="5592480"/>
          </a:xfrm>
          <a:prstGeom prst="line">
            <a:avLst/>
          </a:prstGeom>
          <a:ln w="38100">
            <a:solidFill>
              <a:srgbClr val="2B315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1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82ADFA-73A0-456E-9885-9F71FB7F9FDE}"/>
              </a:ext>
            </a:extLst>
          </p:cNvPr>
          <p:cNvSpPr/>
          <p:nvPr/>
        </p:nvSpPr>
        <p:spPr>
          <a:xfrm>
            <a:off x="634486" y="2104503"/>
            <a:ext cx="3937514" cy="4133097"/>
          </a:xfrm>
          <a:prstGeom prst="roundRect">
            <a:avLst>
              <a:gd name="adj" fmla="val 0"/>
            </a:avLst>
          </a:prstGeom>
          <a:solidFill>
            <a:srgbClr val="E0E0E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2E747-081D-44B5-AA02-C4C9F1D88FEF}"/>
              </a:ext>
            </a:extLst>
          </p:cNvPr>
          <p:cNvCxnSpPr>
            <a:cxnSpLocks/>
          </p:cNvCxnSpPr>
          <p:nvPr/>
        </p:nvCxnSpPr>
        <p:spPr>
          <a:xfrm flipV="1">
            <a:off x="5155362" y="690469"/>
            <a:ext cx="0" cy="5592480"/>
          </a:xfrm>
          <a:prstGeom prst="line">
            <a:avLst/>
          </a:prstGeom>
          <a:ln w="38100">
            <a:solidFill>
              <a:srgbClr val="2B315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FCE721-CB4F-44C8-BDED-FC4AF04DAF08}"/>
              </a:ext>
            </a:extLst>
          </p:cNvPr>
          <p:cNvSpPr txBox="1"/>
          <p:nvPr/>
        </p:nvSpPr>
        <p:spPr>
          <a:xfrm flipH="1">
            <a:off x="670678" y="674384"/>
            <a:ext cx="38627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88C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oolBoran" panose="020B0604020202020204" pitchFamily="34" charset="0"/>
              </a:rPr>
              <a:t>It’s Simple, But Hard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E63FD-5204-4CA0-8E62-A5891033B1A7}"/>
              </a:ext>
            </a:extLst>
          </p:cNvPr>
          <p:cNvSpPr txBox="1"/>
          <p:nvPr/>
        </p:nvSpPr>
        <p:spPr>
          <a:xfrm>
            <a:off x="879301" y="2381229"/>
            <a:ext cx="344597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i="0" baseline="30000" dirty="0">
                <a:solidFill>
                  <a:srgbClr val="4E58A7"/>
                </a:solidFill>
                <a:effectLst/>
                <a:latin typeface="Corbel" panose="020B0503020204020204" pitchFamily="34" charset="0"/>
              </a:rPr>
              <a:t>37 </a:t>
            </a:r>
            <a:r>
              <a:rPr lang="en-US" sz="2300" b="0" i="0" dirty="0">
                <a:solidFill>
                  <a:srgbClr val="4E58A7"/>
                </a:solidFill>
                <a:effectLst/>
                <a:latin typeface="Corbel" panose="020B0503020204020204" pitchFamily="34" charset="0"/>
              </a:rPr>
              <a:t>Jesus replied: “‘Love the Lord your God with all your heart and with all your soul and with all your mind.’ </a:t>
            </a:r>
            <a:r>
              <a:rPr lang="en-US" sz="2300" b="1" i="0" baseline="30000" dirty="0">
                <a:solidFill>
                  <a:srgbClr val="4E58A7"/>
                </a:solidFill>
                <a:effectLst/>
                <a:latin typeface="Corbel" panose="020B0503020204020204" pitchFamily="34" charset="0"/>
              </a:rPr>
              <a:t>38 </a:t>
            </a:r>
            <a:r>
              <a:rPr lang="en-US" sz="2300" b="0" i="0" dirty="0">
                <a:solidFill>
                  <a:srgbClr val="4E58A7"/>
                </a:solidFill>
                <a:effectLst/>
                <a:latin typeface="Corbel" panose="020B0503020204020204" pitchFamily="34" charset="0"/>
              </a:rPr>
              <a:t>This is the first and greatest commandment. </a:t>
            </a:r>
            <a:r>
              <a:rPr lang="en-US" sz="2300" b="1" i="0" baseline="30000" dirty="0">
                <a:solidFill>
                  <a:srgbClr val="4E58A7"/>
                </a:solidFill>
                <a:effectLst/>
                <a:latin typeface="Corbel" panose="020B0503020204020204" pitchFamily="34" charset="0"/>
              </a:rPr>
              <a:t>39 </a:t>
            </a:r>
            <a:r>
              <a:rPr lang="en-US" sz="2300" b="0" i="0" dirty="0">
                <a:solidFill>
                  <a:srgbClr val="4E58A7"/>
                </a:solidFill>
                <a:effectLst/>
                <a:latin typeface="Corbel" panose="020B0503020204020204" pitchFamily="34" charset="0"/>
              </a:rPr>
              <a:t>And the second is like it: ‘Love your neighbor as yourself.’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srgbClr val="4E58A7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Matthew 22:37-39</a:t>
            </a:r>
            <a:endParaRPr kumimoji="0" lang="en-US" sz="2300" u="none" strike="noStrike" kern="1200" cap="none" spc="0" normalizeH="0" baseline="0" noProof="0" dirty="0">
              <a:ln>
                <a:noFill/>
              </a:ln>
              <a:solidFill>
                <a:srgbClr val="4E58A7"/>
              </a:solidFill>
              <a:uLnTx/>
              <a:uFillTx/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oyalty-free clouds of heart photos free download | Pxfuel">
            <a:extLst>
              <a:ext uri="{FF2B5EF4-FFF2-40B4-BE49-F238E27FC236}">
                <a16:creationId xmlns:a16="http://schemas.microsoft.com/office/drawing/2014/main" id="{6F5698FC-406B-4C19-89FE-FAD7B97CB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25" y="1532373"/>
            <a:ext cx="5859788" cy="390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7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B77248-2F30-4258-B08E-8503A1784649}"/>
              </a:ext>
            </a:extLst>
          </p:cNvPr>
          <p:cNvSpPr/>
          <p:nvPr/>
        </p:nvSpPr>
        <p:spPr>
          <a:xfrm>
            <a:off x="5486399" y="849371"/>
            <a:ext cx="6340603" cy="1439016"/>
          </a:xfrm>
          <a:prstGeom prst="rect">
            <a:avLst/>
          </a:prstGeom>
          <a:gradFill>
            <a:gsLst>
              <a:gs pos="0">
                <a:srgbClr val="0188CD">
                  <a:alpha val="48000"/>
                </a:srgbClr>
              </a:gs>
              <a:gs pos="100000">
                <a:srgbClr val="89D8FF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EF966C-189F-4FFE-ACB9-A5653A74189B}"/>
              </a:ext>
            </a:extLst>
          </p:cNvPr>
          <p:cNvSpPr/>
          <p:nvPr/>
        </p:nvSpPr>
        <p:spPr>
          <a:xfrm>
            <a:off x="5502458" y="4711413"/>
            <a:ext cx="6340603" cy="1439016"/>
          </a:xfrm>
          <a:prstGeom prst="rect">
            <a:avLst/>
          </a:prstGeom>
          <a:gradFill>
            <a:gsLst>
              <a:gs pos="0">
                <a:srgbClr val="0188CD">
                  <a:alpha val="48000"/>
                </a:srgbClr>
              </a:gs>
              <a:gs pos="100000">
                <a:srgbClr val="89D8FF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21E9DE-F983-401B-84DF-21E9DCB5C80A}"/>
              </a:ext>
            </a:extLst>
          </p:cNvPr>
          <p:cNvSpPr/>
          <p:nvPr/>
        </p:nvSpPr>
        <p:spPr>
          <a:xfrm>
            <a:off x="5486398" y="2780392"/>
            <a:ext cx="6340603" cy="1439016"/>
          </a:xfrm>
          <a:prstGeom prst="rect">
            <a:avLst/>
          </a:prstGeom>
          <a:gradFill>
            <a:gsLst>
              <a:gs pos="0">
                <a:srgbClr val="0188CD">
                  <a:alpha val="48000"/>
                </a:srgbClr>
              </a:gs>
              <a:gs pos="100000">
                <a:srgbClr val="89D8FF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4F4FC-B060-4928-9F36-FBE3010B78BF}"/>
              </a:ext>
            </a:extLst>
          </p:cNvPr>
          <p:cNvSpPr txBox="1"/>
          <p:nvPr/>
        </p:nvSpPr>
        <p:spPr>
          <a:xfrm flipH="1">
            <a:off x="5634813" y="971393"/>
            <a:ext cx="6023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 Light" panose="020B0604020202020204" pitchFamily="34" charset="0"/>
                <a:ea typeface="+mn-ea"/>
                <a:cs typeface="MoolBoran" panose="020B0604020202020204" pitchFamily="34" charset="0"/>
              </a:rPr>
              <a:t>Are we hooked up to our source of life and love?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8E34CB-4226-4309-8665-BED3B4FB0328}"/>
              </a:ext>
            </a:extLst>
          </p:cNvPr>
          <p:cNvSpPr txBox="1"/>
          <p:nvPr/>
        </p:nvSpPr>
        <p:spPr>
          <a:xfrm flipH="1">
            <a:off x="5660878" y="2948853"/>
            <a:ext cx="6023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 Light" panose="020B0604020202020204" pitchFamily="34" charset="0"/>
                <a:ea typeface="+mn-ea"/>
                <a:cs typeface="MoolBoran" panose="020B0604020202020204" pitchFamily="34" charset="0"/>
              </a:rPr>
              <a:t>Is the love we receive from God flowing through our hearts?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054065-9AC7-47A8-B748-AD64D6E17BF7}"/>
              </a:ext>
            </a:extLst>
          </p:cNvPr>
          <p:cNvSpPr txBox="1"/>
          <p:nvPr/>
        </p:nvSpPr>
        <p:spPr>
          <a:xfrm flipH="1">
            <a:off x="5634813" y="4835822"/>
            <a:ext cx="6023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 Light" panose="020B0604020202020204" pitchFamily="34" charset="0"/>
                <a:ea typeface="+mn-ea"/>
                <a:cs typeface="MoolBoran" panose="020B0604020202020204" pitchFamily="34" charset="0"/>
              </a:rPr>
              <a:t>Are we showing our profound love for the world?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DE91E3-692C-4100-9E97-89652B08267A}"/>
              </a:ext>
            </a:extLst>
          </p:cNvPr>
          <p:cNvSpPr txBox="1"/>
          <p:nvPr/>
        </p:nvSpPr>
        <p:spPr>
          <a:xfrm flipH="1">
            <a:off x="670937" y="2475016"/>
            <a:ext cx="3862700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88C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oolBoran" panose="020B0604020202020204" pitchFamily="34" charset="0"/>
              </a:rPr>
              <a:t>How Do We Love Like God Wants Us To?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E534F7-6FC7-4BBB-940B-36408DC9B55D}"/>
              </a:ext>
            </a:extLst>
          </p:cNvPr>
          <p:cNvCxnSpPr>
            <a:cxnSpLocks/>
          </p:cNvCxnSpPr>
          <p:nvPr/>
        </p:nvCxnSpPr>
        <p:spPr>
          <a:xfrm flipV="1">
            <a:off x="5024733" y="718460"/>
            <a:ext cx="0" cy="5592480"/>
          </a:xfrm>
          <a:prstGeom prst="line">
            <a:avLst/>
          </a:prstGeom>
          <a:ln w="38100">
            <a:solidFill>
              <a:srgbClr val="2B315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36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82ADFA-73A0-456E-9885-9F71FB7F9FDE}"/>
              </a:ext>
            </a:extLst>
          </p:cNvPr>
          <p:cNvSpPr/>
          <p:nvPr/>
        </p:nvSpPr>
        <p:spPr>
          <a:xfrm>
            <a:off x="634486" y="2323885"/>
            <a:ext cx="3937514" cy="3893558"/>
          </a:xfrm>
          <a:prstGeom prst="roundRect">
            <a:avLst>
              <a:gd name="adj" fmla="val 0"/>
            </a:avLst>
          </a:prstGeom>
          <a:solidFill>
            <a:srgbClr val="E0E0E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2E747-081D-44B5-AA02-C4C9F1D88FEF}"/>
              </a:ext>
            </a:extLst>
          </p:cNvPr>
          <p:cNvCxnSpPr>
            <a:cxnSpLocks/>
          </p:cNvCxnSpPr>
          <p:nvPr/>
        </p:nvCxnSpPr>
        <p:spPr>
          <a:xfrm flipV="1">
            <a:off x="5155362" y="690469"/>
            <a:ext cx="0" cy="5592480"/>
          </a:xfrm>
          <a:prstGeom prst="line">
            <a:avLst/>
          </a:prstGeom>
          <a:ln w="38100">
            <a:solidFill>
              <a:srgbClr val="2B315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FCE721-CB4F-44C8-BDED-FC4AF04DAF08}"/>
              </a:ext>
            </a:extLst>
          </p:cNvPr>
          <p:cNvSpPr txBox="1"/>
          <p:nvPr/>
        </p:nvSpPr>
        <p:spPr>
          <a:xfrm flipH="1">
            <a:off x="259185" y="858624"/>
            <a:ext cx="4688114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88C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oolBoran" panose="020B0604020202020204" pitchFamily="34" charset="0"/>
              </a:rPr>
              <a:t>What is Spiritual Health?</a:t>
            </a:r>
          </a:p>
        </p:txBody>
      </p:sp>
      <p:pic>
        <p:nvPicPr>
          <p:cNvPr id="8" name="Content Placeholder 5" descr="A person wearing glasses&#10;&#10;Description automatically generated">
            <a:extLst>
              <a:ext uri="{FF2B5EF4-FFF2-40B4-BE49-F238E27FC236}">
                <a16:creationId xmlns:a16="http://schemas.microsoft.com/office/drawing/2014/main" id="{404EA248-AB7B-4791-8E19-184E1587A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 r="8450"/>
          <a:stretch/>
        </p:blipFill>
        <p:spPr>
          <a:xfrm>
            <a:off x="5738725" y="723234"/>
            <a:ext cx="6087646" cy="541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495207-B552-47B5-B994-8742D0E94CCF}"/>
              </a:ext>
            </a:extLst>
          </p:cNvPr>
          <p:cNvSpPr txBox="1"/>
          <p:nvPr/>
        </p:nvSpPr>
        <p:spPr>
          <a:xfrm>
            <a:off x="879302" y="2473511"/>
            <a:ext cx="34459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E58A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Spiritual health is all about loving relationships with God,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4E58A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with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E58A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 ourselves, and with our neighbors. It’s the ability to receive God’s love, experience it, and share it with others.</a:t>
            </a:r>
          </a:p>
        </p:txBody>
      </p:sp>
    </p:spTree>
    <p:extLst>
      <p:ext uri="{BB962C8B-B14F-4D97-AF65-F5344CB8AC3E}">
        <p14:creationId xmlns:p14="http://schemas.microsoft.com/office/powerpoint/2010/main" val="265253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10E29C-B2A2-4541-859C-0FC382539900}"/>
              </a:ext>
            </a:extLst>
          </p:cNvPr>
          <p:cNvSpPr/>
          <p:nvPr/>
        </p:nvSpPr>
        <p:spPr>
          <a:xfrm>
            <a:off x="5738725" y="928222"/>
            <a:ext cx="5896533" cy="5205212"/>
          </a:xfrm>
          <a:prstGeom prst="rect">
            <a:avLst/>
          </a:prstGeom>
          <a:solidFill>
            <a:srgbClr val="D2EABC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2E747-081D-44B5-AA02-C4C9F1D88FEF}"/>
              </a:ext>
            </a:extLst>
          </p:cNvPr>
          <p:cNvCxnSpPr>
            <a:cxnSpLocks/>
          </p:cNvCxnSpPr>
          <p:nvPr/>
        </p:nvCxnSpPr>
        <p:spPr>
          <a:xfrm flipV="1">
            <a:off x="5155362" y="690469"/>
            <a:ext cx="0" cy="5592480"/>
          </a:xfrm>
          <a:prstGeom prst="line">
            <a:avLst/>
          </a:prstGeom>
          <a:ln w="38100">
            <a:solidFill>
              <a:srgbClr val="2B315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FCE721-CB4F-44C8-BDED-FC4AF04DAF08}"/>
              </a:ext>
            </a:extLst>
          </p:cNvPr>
          <p:cNvSpPr txBox="1"/>
          <p:nvPr/>
        </p:nvSpPr>
        <p:spPr>
          <a:xfrm flipH="1">
            <a:off x="709300" y="2459504"/>
            <a:ext cx="3862700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88C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oolBoran" panose="020B0604020202020204" pitchFamily="34" charset="0"/>
              </a:rPr>
              <a:t>Areas of Research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7491E-C71F-4753-8F77-D2B6268D4475}"/>
              </a:ext>
            </a:extLst>
          </p:cNvPr>
          <p:cNvSpPr txBox="1"/>
          <p:nvPr/>
        </p:nvSpPr>
        <p:spPr>
          <a:xfrm>
            <a:off x="6096000" y="1086007"/>
            <a:ext cx="50291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E58A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The Bible </a:t>
            </a:r>
            <a:r>
              <a:rPr lang="en-US" sz="2600" dirty="0">
                <a:solidFill>
                  <a:srgbClr val="4E58A7"/>
                </a:solidFill>
                <a:latin typeface="Corbel" panose="020B0503020204020204" pitchFamily="34" charset="0"/>
              </a:rPr>
              <a:t>helps us understand God and who He is.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E58A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Neuroscience helps us understand human beings even further.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srgbClr val="4E58A7"/>
                </a:solidFill>
                <a:latin typeface="Corbel" panose="020B0503020204020204" pitchFamily="34" charset="0"/>
              </a:rPr>
              <a:t>Psychology goes hand in hand with neuroscience, proving many theories.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E58A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Emotional Intelligence is a</a:t>
            </a:r>
            <a:r>
              <a:rPr lang="en-US" sz="2600" dirty="0">
                <a:solidFill>
                  <a:srgbClr val="4E58A7"/>
                </a:solidFill>
                <a:latin typeface="Corbel" panose="020B0503020204020204" pitchFamily="34" charset="0"/>
              </a:rPr>
              <a:t> recently developing field that helps to create tools that allow us to become children of God.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4E58A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619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242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Nova Cond Light</vt:lpstr>
      <vt:lpstr>Calibri</vt:lpstr>
      <vt:lpstr>Calibri Light</vt:lpstr>
      <vt:lpstr>Century Gothic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Ethan B Miller</dc:creator>
  <cp:lastModifiedBy>Ethan B Miller</cp:lastModifiedBy>
  <cp:revision>7</cp:revision>
  <dcterms:created xsi:type="dcterms:W3CDTF">2021-07-06T17:43:48Z</dcterms:created>
  <dcterms:modified xsi:type="dcterms:W3CDTF">2021-07-06T18:39:36Z</dcterms:modified>
</cp:coreProperties>
</file>