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embeddedFontLst>
    <p:embeddedFont>
      <p:font typeface="Yanone Kaffeesatz" charset="1" panose="00000500000000000000"/>
      <p:regular r:id="rId21"/>
    </p:embeddedFont>
    <p:embeddedFont>
      <p:font typeface="Yanone Kaffeesatz Bold" charset="1" panose="00000800000000000000"/>
      <p:regular r:id="rId22"/>
    </p:embeddedFont>
    <p:embeddedFont>
      <p:font typeface="Open Sans" charset="1" panose="00000000000000000000"/>
      <p:regular r:id="rId23"/>
    </p:embeddedFont>
    <p:embeddedFont>
      <p:font typeface="Anantason SemiCondensed" charset="1" panose="00000000000000000000"/>
      <p:regular r:id="rId24"/>
    </p:embeddedFont>
    <p:embeddedFont>
      <p:font typeface="Anantason SemiCondensed Bold" charset="1" panose="0000000000000000000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28.png" Type="http://schemas.openxmlformats.org/officeDocument/2006/relationships/image"/><Relationship Id="rId4" Target="../media/image29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Relationship Id="rId3" Target="../media/image32.png" Type="http://schemas.openxmlformats.org/officeDocument/2006/relationships/image"/><Relationship Id="rId4" Target="../media/image3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35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1.pn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7.png" Type="http://schemas.openxmlformats.org/officeDocument/2006/relationships/image"/><Relationship Id="rId7" Target="../media/image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Relationship Id="rId3" Target="../media/image1.png" Type="http://schemas.openxmlformats.org/officeDocument/2006/relationships/image"/><Relationship Id="rId4" Target="../media/image10.pn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13.png" Type="http://schemas.openxmlformats.org/officeDocument/2006/relationships/image"/><Relationship Id="rId8" Target="../media/image14.png" Type="http://schemas.openxmlformats.org/officeDocument/2006/relationships/image"/><Relationship Id="rId9" Target="../media/image1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png" Type="http://schemas.openxmlformats.org/officeDocument/2006/relationships/image"/><Relationship Id="rId4" Target="../media/image20.png" Type="http://schemas.openxmlformats.org/officeDocument/2006/relationships/image"/><Relationship Id="rId5" Target="../media/image4.png" Type="http://schemas.openxmlformats.org/officeDocument/2006/relationships/image"/><Relationship Id="rId6" Target="../media/image15.png" Type="http://schemas.openxmlformats.org/officeDocument/2006/relationships/image"/><Relationship Id="rId7" Target="../media/image1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Relationship Id="rId3" Target="../media/image1.png" Type="http://schemas.openxmlformats.org/officeDocument/2006/relationships/image"/><Relationship Id="rId4" Target="../media/image22.png" Type="http://schemas.openxmlformats.org/officeDocument/2006/relationships/image"/><Relationship Id="rId5" Target="../media/image23.png" Type="http://schemas.openxmlformats.org/officeDocument/2006/relationships/image"/><Relationship Id="rId6" Target="../media/image24.png" Type="http://schemas.openxmlformats.org/officeDocument/2006/relationships/image"/><Relationship Id="rId7" Target="../media/image2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597997" y="0"/>
            <a:ext cx="4865158" cy="10287000"/>
            <a:chOff x="0" y="0"/>
            <a:chExt cx="1281358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81358" cy="2709333"/>
            </a:xfrm>
            <a:custGeom>
              <a:avLst/>
              <a:gdLst/>
              <a:ahLst/>
              <a:cxnLst/>
              <a:rect r="r" b="b" t="t" l="l"/>
              <a:pathLst>
                <a:path h="2709333" w="1281358">
                  <a:moveTo>
                    <a:pt x="0" y="0"/>
                  </a:moveTo>
                  <a:lnTo>
                    <a:pt x="1281358" y="0"/>
                  </a:lnTo>
                  <a:lnTo>
                    <a:pt x="128135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590D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0"/>
              <a:ext cx="1281358" cy="27093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16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2059474" y="1028700"/>
            <a:ext cx="12436722" cy="4688379"/>
            <a:chOff x="0" y="0"/>
            <a:chExt cx="16582296" cy="6251172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4046844" y="-66675"/>
              <a:ext cx="9331770" cy="21974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2636"/>
                </a:lnSpc>
              </a:pPr>
              <a:r>
                <a:rPr lang="en-US" sz="10530">
                  <a:solidFill>
                    <a:srgbClr val="2E2E2E"/>
                  </a:solidFill>
                  <a:latin typeface="Yanone Kaffeesatz"/>
                  <a:ea typeface="Yanone Kaffeesatz"/>
                  <a:cs typeface="Yanone Kaffeesatz"/>
                  <a:sym typeface="Yanone Kaffeesatz"/>
                </a:rPr>
                <a:t>Aplicaciones de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-171450"/>
              <a:ext cx="16582296" cy="642262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7073"/>
                </a:lnSpc>
              </a:pPr>
              <a:r>
                <a:rPr lang="en-US" sz="30894">
                  <a:solidFill>
                    <a:srgbClr val="0E7191"/>
                  </a:solidFill>
                  <a:latin typeface="Yanone Kaffeesatz"/>
                  <a:ea typeface="Yanone Kaffeesatz"/>
                  <a:cs typeface="Yanone Kaffeesatz"/>
                  <a:sym typeface="Yanone Kaffeesatz"/>
                </a:rPr>
                <a:t>Microsoft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8432121" y="4709687"/>
            <a:ext cx="8396530" cy="38058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973"/>
              </a:lnSpc>
            </a:pPr>
            <a:r>
              <a:rPr lang="en-US" sz="24144">
                <a:solidFill>
                  <a:srgbClr val="2E2E2E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OneDrive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2059474" y="4843037"/>
            <a:ext cx="5696271" cy="3550141"/>
          </a:xfrm>
          <a:custGeom>
            <a:avLst/>
            <a:gdLst/>
            <a:ahLst/>
            <a:cxnLst/>
            <a:rect r="r" b="b" t="t" l="l"/>
            <a:pathLst>
              <a:path h="3550141" w="5696271">
                <a:moveTo>
                  <a:pt x="0" y="0"/>
                </a:moveTo>
                <a:lnTo>
                  <a:pt x="5696272" y="0"/>
                </a:lnTo>
                <a:lnTo>
                  <a:pt x="5696272" y="3550141"/>
                </a:lnTo>
                <a:lnTo>
                  <a:pt x="0" y="35501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770894" y="-1016318"/>
            <a:ext cx="25171054" cy="3086100"/>
            <a:chOff x="0" y="0"/>
            <a:chExt cx="6629413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629413" cy="812800"/>
            </a:xfrm>
            <a:custGeom>
              <a:avLst/>
              <a:gdLst/>
              <a:ahLst/>
              <a:cxnLst/>
              <a:rect r="r" b="b" t="t" l="l"/>
              <a:pathLst>
                <a:path h="812800" w="6629413">
                  <a:moveTo>
                    <a:pt x="0" y="0"/>
                  </a:moveTo>
                  <a:lnTo>
                    <a:pt x="6629413" y="0"/>
                  </a:lnTo>
                  <a:lnTo>
                    <a:pt x="6629413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6854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6629413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2570984" y="298132"/>
            <a:ext cx="7198102" cy="1599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31"/>
              </a:lnSpc>
              <a:spcBef>
                <a:spcPct val="0"/>
              </a:spcBef>
            </a:pPr>
            <a:r>
              <a:rPr lang="en-US" b="true" sz="9022">
                <a:solidFill>
                  <a:srgbClr val="FFFFF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R</a:t>
            </a:r>
            <a:r>
              <a:rPr lang="en-US" b="true" sz="9022">
                <a:solidFill>
                  <a:srgbClr val="FFFFF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esumir los archivos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689363" y="-580355"/>
            <a:ext cx="9259705" cy="11752128"/>
            <a:chOff x="0" y="0"/>
            <a:chExt cx="2438770" cy="309521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770" cy="3095211"/>
            </a:xfrm>
            <a:custGeom>
              <a:avLst/>
              <a:gdLst/>
              <a:ahLst/>
              <a:cxnLst/>
              <a:rect r="r" b="b" t="t" l="l"/>
              <a:pathLst>
                <a:path h="3095211" w="2438770">
                  <a:moveTo>
                    <a:pt x="42640" y="0"/>
                  </a:moveTo>
                  <a:lnTo>
                    <a:pt x="2396130" y="0"/>
                  </a:lnTo>
                  <a:cubicBezTo>
                    <a:pt x="2419679" y="0"/>
                    <a:pt x="2438770" y="19091"/>
                    <a:pt x="2438770" y="42640"/>
                  </a:cubicBezTo>
                  <a:lnTo>
                    <a:pt x="2438770" y="3052570"/>
                  </a:lnTo>
                  <a:cubicBezTo>
                    <a:pt x="2438770" y="3076120"/>
                    <a:pt x="2419679" y="3095211"/>
                    <a:pt x="2396130" y="3095211"/>
                  </a:cubicBezTo>
                  <a:lnTo>
                    <a:pt x="42640" y="3095211"/>
                  </a:lnTo>
                  <a:cubicBezTo>
                    <a:pt x="19091" y="3095211"/>
                    <a:pt x="0" y="3076120"/>
                    <a:pt x="0" y="3052570"/>
                  </a:cubicBezTo>
                  <a:lnTo>
                    <a:pt x="0" y="42640"/>
                  </a:lnTo>
                  <a:cubicBezTo>
                    <a:pt x="0" y="19091"/>
                    <a:pt x="19091" y="0"/>
                    <a:pt x="42640" y="0"/>
                  </a:cubicBezTo>
                  <a:close/>
                </a:path>
              </a:pathLst>
            </a:custGeom>
            <a:solidFill>
              <a:srgbClr val="FF685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0"/>
              <a:ext cx="2438770" cy="309521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16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645158" y="413002"/>
            <a:ext cx="2007033" cy="2002016"/>
          </a:xfrm>
          <a:custGeom>
            <a:avLst/>
            <a:gdLst/>
            <a:ahLst/>
            <a:cxnLst/>
            <a:rect r="r" b="b" t="t" l="l"/>
            <a:pathLst>
              <a:path h="2002016" w="2007033">
                <a:moveTo>
                  <a:pt x="0" y="0"/>
                </a:moveTo>
                <a:lnTo>
                  <a:pt x="2007033" y="0"/>
                </a:lnTo>
                <a:lnTo>
                  <a:pt x="2007033" y="2002016"/>
                </a:lnTo>
                <a:lnTo>
                  <a:pt x="0" y="20020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36123" y="2760068"/>
            <a:ext cx="10726386" cy="7731394"/>
          </a:xfrm>
          <a:custGeom>
            <a:avLst/>
            <a:gdLst/>
            <a:ahLst/>
            <a:cxnLst/>
            <a:rect r="r" b="b" t="t" l="l"/>
            <a:pathLst>
              <a:path h="7731394" w="10726386">
                <a:moveTo>
                  <a:pt x="0" y="0"/>
                </a:moveTo>
                <a:lnTo>
                  <a:pt x="10726386" y="0"/>
                </a:lnTo>
                <a:lnTo>
                  <a:pt x="10726386" y="7731394"/>
                </a:lnTo>
                <a:lnTo>
                  <a:pt x="0" y="77313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35676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306640" y="2724751"/>
            <a:ext cx="5195992" cy="3901014"/>
          </a:xfrm>
          <a:custGeom>
            <a:avLst/>
            <a:gdLst/>
            <a:ahLst/>
            <a:cxnLst/>
            <a:rect r="r" b="b" t="t" l="l"/>
            <a:pathLst>
              <a:path h="3901014" w="5195992">
                <a:moveTo>
                  <a:pt x="0" y="0"/>
                </a:moveTo>
                <a:lnTo>
                  <a:pt x="5195993" y="0"/>
                </a:lnTo>
                <a:lnTo>
                  <a:pt x="5195993" y="3901014"/>
                </a:lnTo>
                <a:lnTo>
                  <a:pt x="0" y="39010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117499" b="-53903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4226807" y="4154392"/>
            <a:ext cx="1871002" cy="989108"/>
            <a:chOff x="0" y="0"/>
            <a:chExt cx="492774" cy="260506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92774" cy="260506"/>
            </a:xfrm>
            <a:custGeom>
              <a:avLst/>
              <a:gdLst/>
              <a:ahLst/>
              <a:cxnLst/>
              <a:rect r="r" b="b" t="t" l="l"/>
              <a:pathLst>
                <a:path h="260506" w="492774">
                  <a:moveTo>
                    <a:pt x="0" y="0"/>
                  </a:moveTo>
                  <a:lnTo>
                    <a:pt x="492774" y="0"/>
                  </a:lnTo>
                  <a:lnTo>
                    <a:pt x="492774" y="260506"/>
                  </a:lnTo>
                  <a:lnTo>
                    <a:pt x="0" y="26050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0A0A"/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0"/>
              <a:ext cx="492774" cy="2605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16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9144000" y="1001564"/>
            <a:ext cx="8571095" cy="14353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33"/>
              </a:lnSpc>
            </a:pPr>
            <a:r>
              <a:rPr lang="en-US" sz="2738" spc="369">
                <a:solidFill>
                  <a:srgbClr val="FFFFFF"/>
                </a:solidFill>
                <a:latin typeface="Anantason SemiCondensed"/>
                <a:ea typeface="Anantason SemiCondensed"/>
                <a:cs typeface="Anantason SemiCondensed"/>
                <a:sym typeface="Anantason SemiCondensed"/>
              </a:rPr>
              <a:t>Selecciona el archivo Licitacion.pdf </a:t>
            </a:r>
          </a:p>
          <a:p>
            <a:pPr algn="l">
              <a:lnSpc>
                <a:spcPts val="3833"/>
              </a:lnSpc>
            </a:pPr>
            <a:r>
              <a:rPr lang="en-US" sz="2738" spc="369">
                <a:solidFill>
                  <a:srgbClr val="FFFFFF"/>
                </a:solidFill>
                <a:latin typeface="Anantason SemiCondensed"/>
                <a:ea typeface="Anantason SemiCondensed"/>
                <a:cs typeface="Anantason SemiCondensed"/>
                <a:sym typeface="Anantason SemiCondensed"/>
              </a:rPr>
              <a:t>y con la ayuda de Copilot realiza un RESUMEN.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145594" y="394835"/>
            <a:ext cx="6327579" cy="196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878"/>
              </a:lnSpc>
            </a:pPr>
            <a:r>
              <a:rPr lang="en-US" sz="12398">
                <a:solidFill>
                  <a:srgbClr val="2E2E2E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Copilot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770894" y="-1016318"/>
            <a:ext cx="25171054" cy="3086100"/>
            <a:chOff x="0" y="0"/>
            <a:chExt cx="6629413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629413" cy="812800"/>
            </a:xfrm>
            <a:custGeom>
              <a:avLst/>
              <a:gdLst/>
              <a:ahLst/>
              <a:cxnLst/>
              <a:rect r="r" b="b" t="t" l="l"/>
              <a:pathLst>
                <a:path h="812800" w="6629413">
                  <a:moveTo>
                    <a:pt x="0" y="0"/>
                  </a:moveTo>
                  <a:lnTo>
                    <a:pt x="6629413" y="0"/>
                  </a:lnTo>
                  <a:lnTo>
                    <a:pt x="6629413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6629413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2769654" y="294148"/>
            <a:ext cx="9480917" cy="1603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31"/>
              </a:lnSpc>
              <a:spcBef>
                <a:spcPct val="0"/>
              </a:spcBef>
            </a:pPr>
            <a:r>
              <a:rPr lang="en-US" b="true" sz="9022">
                <a:solidFill>
                  <a:srgbClr val="FFFFF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Preguntar sobre los archivos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689363" y="-580355"/>
            <a:ext cx="9259705" cy="11752128"/>
            <a:chOff x="0" y="0"/>
            <a:chExt cx="2438770" cy="309521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770" cy="3095211"/>
            </a:xfrm>
            <a:custGeom>
              <a:avLst/>
              <a:gdLst/>
              <a:ahLst/>
              <a:cxnLst/>
              <a:rect r="r" b="b" t="t" l="l"/>
              <a:pathLst>
                <a:path h="3095211" w="2438770">
                  <a:moveTo>
                    <a:pt x="42640" y="0"/>
                  </a:moveTo>
                  <a:lnTo>
                    <a:pt x="2396130" y="0"/>
                  </a:lnTo>
                  <a:cubicBezTo>
                    <a:pt x="2419679" y="0"/>
                    <a:pt x="2438770" y="19091"/>
                    <a:pt x="2438770" y="42640"/>
                  </a:cubicBezTo>
                  <a:lnTo>
                    <a:pt x="2438770" y="3052570"/>
                  </a:lnTo>
                  <a:cubicBezTo>
                    <a:pt x="2438770" y="3076120"/>
                    <a:pt x="2419679" y="3095211"/>
                    <a:pt x="2396130" y="3095211"/>
                  </a:cubicBezTo>
                  <a:lnTo>
                    <a:pt x="42640" y="3095211"/>
                  </a:lnTo>
                  <a:cubicBezTo>
                    <a:pt x="19091" y="3095211"/>
                    <a:pt x="0" y="3076120"/>
                    <a:pt x="0" y="3052570"/>
                  </a:cubicBezTo>
                  <a:lnTo>
                    <a:pt x="0" y="42640"/>
                  </a:lnTo>
                  <a:cubicBezTo>
                    <a:pt x="0" y="19091"/>
                    <a:pt x="19091" y="0"/>
                    <a:pt x="42640" y="0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0"/>
              <a:ext cx="2438770" cy="309521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16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204116" y="3254506"/>
            <a:ext cx="9643833" cy="6003794"/>
          </a:xfrm>
          <a:custGeom>
            <a:avLst/>
            <a:gdLst/>
            <a:ahLst/>
            <a:cxnLst/>
            <a:rect r="r" b="b" t="t" l="l"/>
            <a:pathLst>
              <a:path h="6003794" w="9643833">
                <a:moveTo>
                  <a:pt x="0" y="0"/>
                </a:moveTo>
                <a:lnTo>
                  <a:pt x="9643833" y="0"/>
                </a:lnTo>
                <a:lnTo>
                  <a:pt x="9643833" y="6003794"/>
                </a:lnTo>
                <a:lnTo>
                  <a:pt x="0" y="60037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17186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658852" y="3127678"/>
            <a:ext cx="3346918" cy="5017718"/>
          </a:xfrm>
          <a:custGeom>
            <a:avLst/>
            <a:gdLst/>
            <a:ahLst/>
            <a:cxnLst/>
            <a:rect r="r" b="b" t="t" l="l"/>
            <a:pathLst>
              <a:path h="5017718" w="3346918">
                <a:moveTo>
                  <a:pt x="0" y="0"/>
                </a:moveTo>
                <a:lnTo>
                  <a:pt x="3346917" y="0"/>
                </a:lnTo>
                <a:lnTo>
                  <a:pt x="3346917" y="5017719"/>
                </a:lnTo>
                <a:lnTo>
                  <a:pt x="0" y="50177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251" t="-19651" r="-178409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1558545" y="4219351"/>
            <a:ext cx="1871002" cy="291401"/>
            <a:chOff x="0" y="0"/>
            <a:chExt cx="492774" cy="76748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92774" cy="76748"/>
            </a:xfrm>
            <a:custGeom>
              <a:avLst/>
              <a:gdLst/>
              <a:ahLst/>
              <a:cxnLst/>
              <a:rect r="r" b="b" t="t" l="l"/>
              <a:pathLst>
                <a:path h="76748" w="492774">
                  <a:moveTo>
                    <a:pt x="0" y="0"/>
                  </a:moveTo>
                  <a:lnTo>
                    <a:pt x="492774" y="0"/>
                  </a:lnTo>
                  <a:lnTo>
                    <a:pt x="492774" y="76748"/>
                  </a:lnTo>
                  <a:lnTo>
                    <a:pt x="0" y="7674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0A0A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0"/>
              <a:ext cx="492774" cy="767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16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655267" y="499542"/>
            <a:ext cx="1755778" cy="1828935"/>
          </a:xfrm>
          <a:custGeom>
            <a:avLst/>
            <a:gdLst/>
            <a:ahLst/>
            <a:cxnLst/>
            <a:rect r="r" b="b" t="t" l="l"/>
            <a:pathLst>
              <a:path h="1828935" w="1755778">
                <a:moveTo>
                  <a:pt x="0" y="0"/>
                </a:moveTo>
                <a:lnTo>
                  <a:pt x="1755778" y="0"/>
                </a:lnTo>
                <a:lnTo>
                  <a:pt x="1755778" y="1828936"/>
                </a:lnTo>
                <a:lnTo>
                  <a:pt x="0" y="18289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9144000" y="1001564"/>
            <a:ext cx="8571095" cy="19211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33"/>
              </a:lnSpc>
            </a:pPr>
            <a:r>
              <a:rPr lang="en-US" sz="2738" spc="369">
                <a:solidFill>
                  <a:srgbClr val="FFFFFF"/>
                </a:solidFill>
                <a:latin typeface="Anantason SemiCondensed"/>
                <a:ea typeface="Anantason SemiCondensed"/>
                <a:cs typeface="Anantason SemiCondensed"/>
                <a:sym typeface="Anantason SemiCondensed"/>
              </a:rPr>
              <a:t>Selecciona elos documentos A-NOTICIA.DOCX y B-NOTICIA.DOCX y compara los archivos. Compara los archivos y posteriormente, realiza una pregunta.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145594" y="394835"/>
            <a:ext cx="6327579" cy="196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878"/>
              </a:lnSpc>
            </a:pPr>
            <a:r>
              <a:rPr lang="en-US" sz="12398">
                <a:solidFill>
                  <a:srgbClr val="2E2E2E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Copilot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17325" y="7672293"/>
            <a:ext cx="12109304" cy="15860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76"/>
              </a:lnSpc>
            </a:pPr>
            <a:r>
              <a:rPr lang="en-US" sz="4554" spc="614" b="true">
                <a:solidFill>
                  <a:srgbClr val="F0F0F0"/>
                </a:solidFill>
                <a:latin typeface="Anantason SemiCondensed Bold"/>
                <a:ea typeface="Anantason SemiCondensed Bold"/>
                <a:cs typeface="Anantason SemiCondensed Bold"/>
                <a:sym typeface="Anantason SemiCondensed Bold"/>
              </a:rPr>
              <a:t>Consulta la veracidad del documento B-NOTICIA en Internet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770894" y="-1016318"/>
            <a:ext cx="25171054" cy="3086100"/>
            <a:chOff x="0" y="0"/>
            <a:chExt cx="6629413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629413" cy="812800"/>
            </a:xfrm>
            <a:custGeom>
              <a:avLst/>
              <a:gdLst/>
              <a:ahLst/>
              <a:cxnLst/>
              <a:rect r="r" b="b" t="t" l="l"/>
              <a:pathLst>
                <a:path h="812800" w="6629413">
                  <a:moveTo>
                    <a:pt x="0" y="0"/>
                  </a:moveTo>
                  <a:lnTo>
                    <a:pt x="6629413" y="0"/>
                  </a:lnTo>
                  <a:lnTo>
                    <a:pt x="6629413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05C96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6629413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2769654" y="29519"/>
            <a:ext cx="8399502" cy="18682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625"/>
              </a:lnSpc>
              <a:spcBef>
                <a:spcPct val="0"/>
              </a:spcBef>
            </a:pPr>
            <a:r>
              <a:rPr lang="en-US" b="true" sz="10447">
                <a:solidFill>
                  <a:srgbClr val="FFFFF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Comparar los archivos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689363" y="-580355"/>
            <a:ext cx="9259705" cy="11752128"/>
            <a:chOff x="0" y="0"/>
            <a:chExt cx="2438770" cy="309521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38770" cy="3095211"/>
            </a:xfrm>
            <a:custGeom>
              <a:avLst/>
              <a:gdLst/>
              <a:ahLst/>
              <a:cxnLst/>
              <a:rect r="r" b="b" t="t" l="l"/>
              <a:pathLst>
                <a:path h="3095211" w="2438770">
                  <a:moveTo>
                    <a:pt x="42640" y="0"/>
                  </a:moveTo>
                  <a:lnTo>
                    <a:pt x="2396130" y="0"/>
                  </a:lnTo>
                  <a:cubicBezTo>
                    <a:pt x="2419679" y="0"/>
                    <a:pt x="2438770" y="19091"/>
                    <a:pt x="2438770" y="42640"/>
                  </a:cubicBezTo>
                  <a:lnTo>
                    <a:pt x="2438770" y="3052570"/>
                  </a:lnTo>
                  <a:cubicBezTo>
                    <a:pt x="2438770" y="3076120"/>
                    <a:pt x="2419679" y="3095211"/>
                    <a:pt x="2396130" y="3095211"/>
                  </a:cubicBezTo>
                  <a:lnTo>
                    <a:pt x="42640" y="3095211"/>
                  </a:lnTo>
                  <a:cubicBezTo>
                    <a:pt x="19091" y="3095211"/>
                    <a:pt x="0" y="3076120"/>
                    <a:pt x="0" y="3052570"/>
                  </a:cubicBezTo>
                  <a:lnTo>
                    <a:pt x="0" y="42640"/>
                  </a:lnTo>
                  <a:cubicBezTo>
                    <a:pt x="0" y="19091"/>
                    <a:pt x="19091" y="0"/>
                    <a:pt x="42640" y="0"/>
                  </a:cubicBezTo>
                  <a:close/>
                </a:path>
              </a:pathLst>
            </a:custGeom>
            <a:solidFill>
              <a:srgbClr val="D05C96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0"/>
              <a:ext cx="2438770" cy="309521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16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645158" y="413002"/>
            <a:ext cx="2007033" cy="2002016"/>
          </a:xfrm>
          <a:custGeom>
            <a:avLst/>
            <a:gdLst/>
            <a:ahLst/>
            <a:cxnLst/>
            <a:rect r="r" b="b" t="t" l="l"/>
            <a:pathLst>
              <a:path h="2002016" w="2007033">
                <a:moveTo>
                  <a:pt x="0" y="0"/>
                </a:moveTo>
                <a:lnTo>
                  <a:pt x="2007033" y="0"/>
                </a:lnTo>
                <a:lnTo>
                  <a:pt x="2007033" y="2002016"/>
                </a:lnTo>
                <a:lnTo>
                  <a:pt x="0" y="20020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1511" y="2793754"/>
            <a:ext cx="8370369" cy="5385318"/>
          </a:xfrm>
          <a:custGeom>
            <a:avLst/>
            <a:gdLst/>
            <a:ahLst/>
            <a:cxnLst/>
            <a:rect r="r" b="b" t="t" l="l"/>
            <a:pathLst>
              <a:path h="5385318" w="8370369">
                <a:moveTo>
                  <a:pt x="0" y="0"/>
                </a:moveTo>
                <a:lnTo>
                  <a:pt x="8370368" y="0"/>
                </a:lnTo>
                <a:lnTo>
                  <a:pt x="8370368" y="5385319"/>
                </a:lnTo>
                <a:lnTo>
                  <a:pt x="0" y="53853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1106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9144000" y="1001564"/>
            <a:ext cx="8571095" cy="8236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33"/>
              </a:lnSpc>
            </a:pPr>
            <a:r>
              <a:rPr lang="en-US" sz="2738" spc="369">
                <a:solidFill>
                  <a:srgbClr val="FFFFFF"/>
                </a:solidFill>
                <a:latin typeface="Anantason SemiCondensed"/>
                <a:ea typeface="Anantason SemiCondensed"/>
                <a:cs typeface="Anantason SemiCondensed"/>
                <a:sym typeface="Anantason SemiCondensed"/>
              </a:rPr>
              <a:t>Compara los documentos "A-Reporte de Ventas 2023.pdf" y "B-ReportedeVentas2020.pdf". </a:t>
            </a:r>
          </a:p>
          <a:p>
            <a:pPr algn="l">
              <a:lnSpc>
                <a:spcPts val="3833"/>
              </a:lnSpc>
            </a:pPr>
          </a:p>
          <a:p>
            <a:pPr algn="l">
              <a:lnSpc>
                <a:spcPts val="3833"/>
              </a:lnSpc>
            </a:pPr>
            <a:r>
              <a:rPr lang="en-US" sz="2738" spc="369">
                <a:solidFill>
                  <a:srgbClr val="FFFFFF"/>
                </a:solidFill>
                <a:latin typeface="Anantason SemiCondensed"/>
                <a:ea typeface="Anantason SemiCondensed"/>
                <a:cs typeface="Anantason SemiCondensed"/>
                <a:sym typeface="Anantason SemiCondensed"/>
              </a:rPr>
              <a:t>Indica las diferencias clave en:</a:t>
            </a:r>
          </a:p>
          <a:p>
            <a:pPr algn="l">
              <a:lnSpc>
                <a:spcPts val="3833"/>
              </a:lnSpc>
            </a:pPr>
          </a:p>
          <a:p>
            <a:pPr algn="l">
              <a:lnSpc>
                <a:spcPts val="3833"/>
              </a:lnSpc>
            </a:pPr>
            <a:r>
              <a:rPr lang="en-US" sz="2738" spc="369">
                <a:solidFill>
                  <a:srgbClr val="FFFFFF"/>
                </a:solidFill>
                <a:latin typeface="Anantason SemiCondensed"/>
                <a:ea typeface="Anantason SemiCondensed"/>
                <a:cs typeface="Anantason SemiCondensed"/>
                <a:sym typeface="Anantason SemiCondensed"/>
              </a:rPr>
              <a:t>Cifra de negocios total.</a:t>
            </a:r>
          </a:p>
          <a:p>
            <a:pPr algn="l">
              <a:lnSpc>
                <a:spcPts val="3833"/>
              </a:lnSpc>
            </a:pPr>
            <a:r>
              <a:rPr lang="en-US" sz="2738" spc="369">
                <a:solidFill>
                  <a:srgbClr val="FFFFFF"/>
                </a:solidFill>
                <a:latin typeface="Anantason SemiCondensed"/>
                <a:ea typeface="Anantason SemiCondensed"/>
                <a:cs typeface="Anantason SemiCondensed"/>
                <a:sym typeface="Anantason SemiCondensed"/>
              </a:rPr>
              <a:t>Variación porcentual respecto al año anterior.</a:t>
            </a:r>
          </a:p>
          <a:p>
            <a:pPr algn="l">
              <a:lnSpc>
                <a:spcPts val="3833"/>
              </a:lnSpc>
            </a:pPr>
            <a:r>
              <a:rPr lang="en-US" sz="2738" spc="369">
                <a:solidFill>
                  <a:srgbClr val="FFFFFF"/>
                </a:solidFill>
                <a:latin typeface="Anantason SemiCondensed"/>
                <a:ea typeface="Anantason SemiCondensed"/>
                <a:cs typeface="Anantason SemiCondensed"/>
                <a:sym typeface="Anantason SemiCondensed"/>
              </a:rPr>
              <a:t>Valor añadido generado.</a:t>
            </a:r>
          </a:p>
          <a:p>
            <a:pPr algn="l">
              <a:lnSpc>
                <a:spcPts val="3833"/>
              </a:lnSpc>
            </a:pPr>
            <a:r>
              <a:rPr lang="en-US" sz="2738" spc="369">
                <a:solidFill>
                  <a:srgbClr val="FFFFFF"/>
                </a:solidFill>
                <a:latin typeface="Anantason SemiCondensed"/>
                <a:ea typeface="Anantason SemiCondensed"/>
                <a:cs typeface="Anantason SemiCondensed"/>
                <a:sym typeface="Anantason SemiCondensed"/>
              </a:rPr>
              <a:t>Participación del comercio minorista en la cifra de negocios y el empleo.</a:t>
            </a:r>
          </a:p>
          <a:p>
            <a:pPr algn="l">
              <a:lnSpc>
                <a:spcPts val="3833"/>
              </a:lnSpc>
            </a:pPr>
            <a:r>
              <a:rPr lang="en-US" sz="2738" spc="369">
                <a:solidFill>
                  <a:srgbClr val="FFFFFF"/>
                </a:solidFill>
                <a:latin typeface="Anantason SemiCondensed"/>
                <a:ea typeface="Anantason SemiCondensed"/>
                <a:cs typeface="Anantason SemiCondensed"/>
                <a:sym typeface="Anantason SemiCondensed"/>
              </a:rPr>
              <a:t>Cualquier cambio metodológico que afecte la comparación.</a:t>
            </a:r>
          </a:p>
          <a:p>
            <a:pPr algn="l">
              <a:lnSpc>
                <a:spcPts val="3833"/>
              </a:lnSpc>
            </a:pPr>
            <a:r>
              <a:rPr lang="en-US" sz="2738" spc="369">
                <a:solidFill>
                  <a:srgbClr val="FFFFFF"/>
                </a:solidFill>
                <a:latin typeface="Anantason SemiCondensed"/>
                <a:ea typeface="Anantason SemiCondensed"/>
                <a:cs typeface="Anantason SemiCondensed"/>
                <a:sym typeface="Anantason SemiCondensed"/>
              </a:rPr>
              <a:t>Resume los resultados en una tabla comparativa y proporciona un análisis general de la evolución entre ambos años.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145594" y="394835"/>
            <a:ext cx="6327579" cy="196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878"/>
              </a:lnSpc>
            </a:pPr>
            <a:r>
              <a:rPr lang="en-US" sz="12398">
                <a:solidFill>
                  <a:srgbClr val="2E2E2E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Copilot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5699610" y="4154392"/>
            <a:ext cx="2542983" cy="3677029"/>
            <a:chOff x="0" y="0"/>
            <a:chExt cx="669757" cy="96843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69757" cy="968436"/>
            </a:xfrm>
            <a:custGeom>
              <a:avLst/>
              <a:gdLst/>
              <a:ahLst/>
              <a:cxnLst/>
              <a:rect r="r" b="b" t="t" l="l"/>
              <a:pathLst>
                <a:path h="968436" w="669757">
                  <a:moveTo>
                    <a:pt x="0" y="0"/>
                  </a:moveTo>
                  <a:lnTo>
                    <a:pt x="669757" y="0"/>
                  </a:lnTo>
                  <a:lnTo>
                    <a:pt x="669757" y="968436"/>
                  </a:lnTo>
                  <a:lnTo>
                    <a:pt x="0" y="96843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0A0A"/>
              </a:solidFill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0"/>
              <a:ext cx="669757" cy="9684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16"/>
                </a:lnSpc>
              </a:pP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12948" y="364856"/>
            <a:ext cx="9915060" cy="8316256"/>
          </a:xfrm>
          <a:custGeom>
            <a:avLst/>
            <a:gdLst/>
            <a:ahLst/>
            <a:cxnLst/>
            <a:rect r="r" b="b" t="t" l="l"/>
            <a:pathLst>
              <a:path h="8316256" w="9915060">
                <a:moveTo>
                  <a:pt x="0" y="0"/>
                </a:moveTo>
                <a:lnTo>
                  <a:pt x="9915060" y="0"/>
                </a:lnTo>
                <a:lnTo>
                  <a:pt x="9915060" y="8316256"/>
                </a:lnTo>
                <a:lnTo>
                  <a:pt x="0" y="83162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62110" y="3867659"/>
            <a:ext cx="6997190" cy="1665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10"/>
              </a:lnSpc>
              <a:spcBef>
                <a:spcPct val="0"/>
              </a:spcBef>
            </a:pPr>
            <a:r>
              <a:rPr lang="en-US" b="true" sz="10508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¿Qué es </a:t>
            </a:r>
            <a:r>
              <a:rPr lang="en-US" b="true" sz="10508">
                <a:solidFill>
                  <a:srgbClr val="28A8EA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OneDrive</a:t>
            </a:r>
            <a:r>
              <a:rPr lang="en-US" b="true" sz="10508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?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62110" y="5495043"/>
            <a:ext cx="7285890" cy="26098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68"/>
              </a:lnSpc>
              <a:spcBef>
                <a:spcPct val="0"/>
              </a:spcBef>
            </a:pPr>
            <a:r>
              <a:rPr lang="en-US" b="true" sz="5640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Tu nube personal y profesional para </a:t>
            </a:r>
            <a:r>
              <a:rPr lang="en-US" b="true" sz="5640">
                <a:solidFill>
                  <a:srgbClr val="0078D4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guardar</a:t>
            </a:r>
            <a:r>
              <a:rPr lang="en-US" b="true" sz="5640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, </a:t>
            </a:r>
            <a:r>
              <a:rPr lang="en-US" b="true" sz="5640">
                <a:solidFill>
                  <a:srgbClr val="0078D4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compartir </a:t>
            </a:r>
            <a:r>
              <a:rPr lang="en-US" b="true" sz="5640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y </a:t>
            </a:r>
            <a:r>
              <a:rPr lang="en-US" b="true" sz="5640">
                <a:solidFill>
                  <a:srgbClr val="0078D4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acceder </a:t>
            </a:r>
            <a:r>
              <a:rPr lang="en-US" b="true" sz="5640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a tus archivos desde cualquier lugar.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083634" y="-4619104"/>
            <a:ext cx="20455267" cy="10969071"/>
            <a:chOff x="0" y="0"/>
            <a:chExt cx="930672" cy="49907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30672" cy="499070"/>
            </a:xfrm>
            <a:custGeom>
              <a:avLst/>
              <a:gdLst/>
              <a:ahLst/>
              <a:cxnLst/>
              <a:rect r="r" b="b" t="t" l="l"/>
              <a:pathLst>
                <a:path h="499070" w="930672">
                  <a:moveTo>
                    <a:pt x="465336" y="0"/>
                  </a:moveTo>
                  <a:cubicBezTo>
                    <a:pt x="208338" y="0"/>
                    <a:pt x="0" y="111721"/>
                    <a:pt x="0" y="249535"/>
                  </a:cubicBezTo>
                  <a:cubicBezTo>
                    <a:pt x="0" y="387349"/>
                    <a:pt x="208338" y="499070"/>
                    <a:pt x="465336" y="499070"/>
                  </a:cubicBezTo>
                  <a:cubicBezTo>
                    <a:pt x="722334" y="499070"/>
                    <a:pt x="930672" y="387349"/>
                    <a:pt x="930672" y="249535"/>
                  </a:cubicBezTo>
                  <a:cubicBezTo>
                    <a:pt x="930672" y="111721"/>
                    <a:pt x="722334" y="0"/>
                    <a:pt x="465336" y="0"/>
                  </a:cubicBezTo>
                  <a:close/>
                </a:path>
              </a:pathLst>
            </a:custGeom>
            <a:solidFill>
              <a:srgbClr val="EBF1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87251" y="18213"/>
              <a:ext cx="756171" cy="4340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47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2111011" y="4106803"/>
            <a:ext cx="1555381" cy="1567134"/>
          </a:xfrm>
          <a:custGeom>
            <a:avLst/>
            <a:gdLst/>
            <a:ahLst/>
            <a:cxnLst/>
            <a:rect r="r" b="b" t="t" l="l"/>
            <a:pathLst>
              <a:path h="1567134" w="1555381">
                <a:moveTo>
                  <a:pt x="0" y="0"/>
                </a:moveTo>
                <a:lnTo>
                  <a:pt x="1555381" y="0"/>
                </a:lnTo>
                <a:lnTo>
                  <a:pt x="1555381" y="1567135"/>
                </a:lnTo>
                <a:lnTo>
                  <a:pt x="0" y="15671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873908" y="535873"/>
            <a:ext cx="2540185" cy="1583143"/>
          </a:xfrm>
          <a:custGeom>
            <a:avLst/>
            <a:gdLst/>
            <a:ahLst/>
            <a:cxnLst/>
            <a:rect r="r" b="b" t="t" l="l"/>
            <a:pathLst>
              <a:path h="1583143" w="2540185">
                <a:moveTo>
                  <a:pt x="0" y="0"/>
                </a:moveTo>
                <a:lnTo>
                  <a:pt x="2540184" y="0"/>
                </a:lnTo>
                <a:lnTo>
                  <a:pt x="2540184" y="1583143"/>
                </a:lnTo>
                <a:lnTo>
                  <a:pt x="0" y="15831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816400" y="5166898"/>
            <a:ext cx="2469297" cy="2080382"/>
          </a:xfrm>
          <a:custGeom>
            <a:avLst/>
            <a:gdLst/>
            <a:ahLst/>
            <a:cxnLst/>
            <a:rect r="r" b="b" t="t" l="l"/>
            <a:pathLst>
              <a:path h="2080382" w="2469297">
                <a:moveTo>
                  <a:pt x="0" y="0"/>
                </a:moveTo>
                <a:lnTo>
                  <a:pt x="2469297" y="0"/>
                </a:lnTo>
                <a:lnTo>
                  <a:pt x="2469297" y="2080382"/>
                </a:lnTo>
                <a:lnTo>
                  <a:pt x="0" y="20803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505331" y="4367723"/>
            <a:ext cx="1717715" cy="1717715"/>
          </a:xfrm>
          <a:custGeom>
            <a:avLst/>
            <a:gdLst/>
            <a:ahLst/>
            <a:cxnLst/>
            <a:rect r="r" b="b" t="t" l="l"/>
            <a:pathLst>
              <a:path h="1717715" w="1717715">
                <a:moveTo>
                  <a:pt x="0" y="0"/>
                </a:moveTo>
                <a:lnTo>
                  <a:pt x="1717715" y="0"/>
                </a:lnTo>
                <a:lnTo>
                  <a:pt x="1717715" y="1717714"/>
                </a:lnTo>
                <a:lnTo>
                  <a:pt x="0" y="171771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337671" y="4890371"/>
            <a:ext cx="2477882" cy="2223899"/>
          </a:xfrm>
          <a:custGeom>
            <a:avLst/>
            <a:gdLst/>
            <a:ahLst/>
            <a:cxnLst/>
            <a:rect r="r" b="b" t="t" l="l"/>
            <a:pathLst>
              <a:path h="2223899" w="2477882">
                <a:moveTo>
                  <a:pt x="0" y="0"/>
                </a:moveTo>
                <a:lnTo>
                  <a:pt x="2477882" y="0"/>
                </a:lnTo>
                <a:lnTo>
                  <a:pt x="2477882" y="2223899"/>
                </a:lnTo>
                <a:lnTo>
                  <a:pt x="0" y="22238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5453397" y="7365758"/>
            <a:ext cx="3195303" cy="676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4199" b="true">
                <a:solidFill>
                  <a:srgbClr val="2E2E2E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Accesibilidad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86789" y="6590690"/>
            <a:ext cx="3185105" cy="6565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Guardar archivos y carpetas en linea en un par de cliks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76592" y="5863681"/>
            <a:ext cx="3195303" cy="676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4199" b="true">
                <a:solidFill>
                  <a:srgbClr val="2E2E2E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Online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463595" y="8092767"/>
            <a:ext cx="3185105" cy="989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Acceso desde cualquier dispositivo: Portátil, PC, Tablet, Móvil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630447" y="8083242"/>
            <a:ext cx="3185105" cy="1323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Colaboración en tiempo real en la creación y edición de archivos en todos los formatos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463720" y="7365758"/>
            <a:ext cx="3671553" cy="676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4199" b="true">
                <a:solidFill>
                  <a:srgbClr val="2E2E2E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Compartir y colaborar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950293" y="6996301"/>
            <a:ext cx="3185105" cy="989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Guarda y sincroniza archivos. Capacidad para un TB de almacenamiento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940096" y="6269292"/>
            <a:ext cx="3195303" cy="676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4199" b="true">
                <a:solidFill>
                  <a:srgbClr val="2E2E2E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Sincronización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2391272" y="2223791"/>
            <a:ext cx="14144898" cy="2010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57"/>
              </a:lnSpc>
            </a:pPr>
            <a:r>
              <a:rPr lang="en-US" sz="6464">
                <a:solidFill>
                  <a:srgbClr val="5E17EB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Es un servicio de almacenamiento en la nube de Microsoft que permite: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1783465">
            <a:off x="1558606" y="-5888109"/>
            <a:ext cx="20455267" cy="15771846"/>
            <a:chOff x="0" y="0"/>
            <a:chExt cx="930672" cy="71758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30672" cy="717586"/>
            </a:xfrm>
            <a:custGeom>
              <a:avLst/>
              <a:gdLst/>
              <a:ahLst/>
              <a:cxnLst/>
              <a:rect r="r" b="b" t="t" l="l"/>
              <a:pathLst>
                <a:path h="717586" w="930672">
                  <a:moveTo>
                    <a:pt x="465336" y="0"/>
                  </a:moveTo>
                  <a:cubicBezTo>
                    <a:pt x="208338" y="0"/>
                    <a:pt x="0" y="160637"/>
                    <a:pt x="0" y="358793"/>
                  </a:cubicBezTo>
                  <a:cubicBezTo>
                    <a:pt x="0" y="556949"/>
                    <a:pt x="208338" y="717586"/>
                    <a:pt x="465336" y="717586"/>
                  </a:cubicBezTo>
                  <a:cubicBezTo>
                    <a:pt x="722334" y="717586"/>
                    <a:pt x="930672" y="556949"/>
                    <a:pt x="930672" y="358793"/>
                  </a:cubicBezTo>
                  <a:cubicBezTo>
                    <a:pt x="930672" y="160637"/>
                    <a:pt x="722334" y="0"/>
                    <a:pt x="465336" y="0"/>
                  </a:cubicBezTo>
                  <a:close/>
                </a:path>
              </a:pathLst>
            </a:custGeom>
            <a:solidFill>
              <a:srgbClr val="FCE5B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87251" y="38699"/>
              <a:ext cx="756171" cy="61161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47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8968230" y="645836"/>
            <a:ext cx="1797672" cy="2502429"/>
            <a:chOff x="0" y="0"/>
            <a:chExt cx="2396895" cy="333657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78571" y="0"/>
              <a:ext cx="2218324" cy="2633025"/>
            </a:xfrm>
            <a:custGeom>
              <a:avLst/>
              <a:gdLst/>
              <a:ahLst/>
              <a:cxnLst/>
              <a:rect r="r" b="b" t="t" l="l"/>
              <a:pathLst>
                <a:path h="2633025" w="2218324">
                  <a:moveTo>
                    <a:pt x="0" y="0"/>
                  </a:moveTo>
                  <a:lnTo>
                    <a:pt x="2218324" y="0"/>
                  </a:lnTo>
                  <a:lnTo>
                    <a:pt x="2218324" y="2633025"/>
                  </a:lnTo>
                  <a:lnTo>
                    <a:pt x="0" y="26330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1929479"/>
              <a:ext cx="2229853" cy="1407092"/>
            </a:xfrm>
            <a:custGeom>
              <a:avLst/>
              <a:gdLst/>
              <a:ahLst/>
              <a:cxnLst/>
              <a:rect r="r" b="b" t="t" l="l"/>
              <a:pathLst>
                <a:path h="1407092" w="2229853">
                  <a:moveTo>
                    <a:pt x="0" y="0"/>
                  </a:moveTo>
                  <a:lnTo>
                    <a:pt x="2229853" y="0"/>
                  </a:lnTo>
                  <a:lnTo>
                    <a:pt x="2229853" y="1407093"/>
                  </a:lnTo>
                  <a:lnTo>
                    <a:pt x="0" y="1407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624" t="0" r="-624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3846109" y="2730935"/>
            <a:ext cx="2557352" cy="2506408"/>
            <a:chOff x="0" y="0"/>
            <a:chExt cx="3409802" cy="334187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409802" cy="2785419"/>
            </a:xfrm>
            <a:custGeom>
              <a:avLst/>
              <a:gdLst/>
              <a:ahLst/>
              <a:cxnLst/>
              <a:rect r="r" b="b" t="t" l="l"/>
              <a:pathLst>
                <a:path h="2785419" w="3409802">
                  <a:moveTo>
                    <a:pt x="0" y="0"/>
                  </a:moveTo>
                  <a:lnTo>
                    <a:pt x="3409802" y="0"/>
                  </a:lnTo>
                  <a:lnTo>
                    <a:pt x="3409802" y="2785419"/>
                  </a:lnTo>
                  <a:lnTo>
                    <a:pt x="0" y="27854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-149193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712852" y="1932547"/>
              <a:ext cx="2233399" cy="1409330"/>
            </a:xfrm>
            <a:custGeom>
              <a:avLst/>
              <a:gdLst/>
              <a:ahLst/>
              <a:cxnLst/>
              <a:rect r="r" b="b" t="t" l="l"/>
              <a:pathLst>
                <a:path h="1409330" w="2233399">
                  <a:moveTo>
                    <a:pt x="0" y="0"/>
                  </a:moveTo>
                  <a:lnTo>
                    <a:pt x="2233399" y="0"/>
                  </a:lnTo>
                  <a:lnTo>
                    <a:pt x="2233399" y="1409330"/>
                  </a:lnTo>
                  <a:lnTo>
                    <a:pt x="0" y="14093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624" t="0" r="-624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1710318" y="423437"/>
            <a:ext cx="1490799" cy="1689291"/>
          </a:xfrm>
          <a:custGeom>
            <a:avLst/>
            <a:gdLst/>
            <a:ahLst/>
            <a:cxnLst/>
            <a:rect r="r" b="b" t="t" l="l"/>
            <a:pathLst>
              <a:path h="1689291" w="1490799">
                <a:moveTo>
                  <a:pt x="0" y="0"/>
                </a:moveTo>
                <a:lnTo>
                  <a:pt x="1490800" y="0"/>
                </a:lnTo>
                <a:lnTo>
                  <a:pt x="1490800" y="1689291"/>
                </a:lnTo>
                <a:lnTo>
                  <a:pt x="0" y="16892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239114" y="3450266"/>
            <a:ext cx="1860994" cy="1528341"/>
          </a:xfrm>
          <a:custGeom>
            <a:avLst/>
            <a:gdLst/>
            <a:ahLst/>
            <a:cxnLst/>
            <a:rect r="r" b="b" t="t" l="l"/>
            <a:pathLst>
              <a:path h="1528341" w="1860994">
                <a:moveTo>
                  <a:pt x="0" y="0"/>
                </a:moveTo>
                <a:lnTo>
                  <a:pt x="1860994" y="0"/>
                </a:lnTo>
                <a:lnTo>
                  <a:pt x="1860994" y="1528341"/>
                </a:lnTo>
                <a:lnTo>
                  <a:pt x="0" y="15283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704529" y="5781675"/>
            <a:ext cx="1000315" cy="1695449"/>
          </a:xfrm>
          <a:custGeom>
            <a:avLst/>
            <a:gdLst/>
            <a:ahLst/>
            <a:cxnLst/>
            <a:rect r="r" b="b" t="t" l="l"/>
            <a:pathLst>
              <a:path h="1695449" w="1000315">
                <a:moveTo>
                  <a:pt x="0" y="0"/>
                </a:moveTo>
                <a:lnTo>
                  <a:pt x="1000314" y="0"/>
                </a:lnTo>
                <a:lnTo>
                  <a:pt x="1000314" y="1695449"/>
                </a:lnTo>
                <a:lnTo>
                  <a:pt x="0" y="16954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5704843" y="9277887"/>
            <a:ext cx="4098131" cy="676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b="true" sz="4199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Integración con Office 365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7179281" y="7863425"/>
            <a:ext cx="1406230" cy="1573905"/>
          </a:xfrm>
          <a:custGeom>
            <a:avLst/>
            <a:gdLst/>
            <a:ahLst/>
            <a:cxnLst/>
            <a:rect r="r" b="b" t="t" l="l"/>
            <a:pathLst>
              <a:path h="1573905" w="1406230">
                <a:moveTo>
                  <a:pt x="0" y="0"/>
                </a:moveTo>
                <a:lnTo>
                  <a:pt x="1406230" y="0"/>
                </a:lnTo>
                <a:lnTo>
                  <a:pt x="1406230" y="1573905"/>
                </a:lnTo>
                <a:lnTo>
                  <a:pt x="0" y="15739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2059" t="-57395" r="-82061" b="-3552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6488394" y="3301864"/>
            <a:ext cx="2914650" cy="676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b="true" sz="4199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Individual/familiar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1423961" y="5424488"/>
            <a:ext cx="4842153" cy="676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b="true" sz="4199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Colaboración en organizaciones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488394" y="4103032"/>
            <a:ext cx="2989302" cy="676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b="true" sz="4199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Desde 5 GB (gratis)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423961" y="6198111"/>
            <a:ext cx="3506153" cy="676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b="true" sz="4199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Desde 1 TB por usuario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423961" y="7088277"/>
            <a:ext cx="6417588" cy="676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b="true" sz="4199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Seguridad corporativa + control de acceso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6482441" y="5879023"/>
            <a:ext cx="1361123" cy="676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b="true" sz="4199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Estándar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1423961" y="7974102"/>
            <a:ext cx="4844296" cy="676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b="true" sz="4199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Completa + Teams + SharePoint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6488394" y="4993198"/>
            <a:ext cx="1355288" cy="676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b="true" sz="4199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Limitada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4927246" y="7506237"/>
            <a:ext cx="1555194" cy="676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b="true" sz="4199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Seguridad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738908" y="5105400"/>
            <a:ext cx="2601039" cy="676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b="true" sz="4199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Almacenamiento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28700" y="2211232"/>
            <a:ext cx="2010728" cy="676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b="true" sz="4199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Uso principal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6482441" y="1784501"/>
            <a:ext cx="3937533" cy="166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75"/>
              </a:lnSpc>
              <a:spcBef>
                <a:spcPct val="0"/>
              </a:spcBef>
            </a:pPr>
            <a:r>
              <a:rPr lang="en-US" b="true" sz="10563">
                <a:solidFill>
                  <a:srgbClr val="FF914D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PERSONAL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1423961" y="3786187"/>
            <a:ext cx="3451622" cy="1676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19"/>
              </a:lnSpc>
              <a:spcBef>
                <a:spcPct val="0"/>
              </a:spcBef>
            </a:pPr>
            <a:r>
              <a:rPr lang="en-US" b="true" sz="10599">
                <a:solidFill>
                  <a:srgbClr val="FF914D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EMPRESA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95831" y="-6031672"/>
            <a:ext cx="20455267" cy="10969071"/>
            <a:chOff x="0" y="0"/>
            <a:chExt cx="930672" cy="49907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30672" cy="499070"/>
            </a:xfrm>
            <a:custGeom>
              <a:avLst/>
              <a:gdLst/>
              <a:ahLst/>
              <a:cxnLst/>
              <a:rect r="r" b="b" t="t" l="l"/>
              <a:pathLst>
                <a:path h="499070" w="930672">
                  <a:moveTo>
                    <a:pt x="465336" y="0"/>
                  </a:moveTo>
                  <a:cubicBezTo>
                    <a:pt x="208338" y="0"/>
                    <a:pt x="0" y="111721"/>
                    <a:pt x="0" y="249535"/>
                  </a:cubicBezTo>
                  <a:cubicBezTo>
                    <a:pt x="0" y="387349"/>
                    <a:pt x="208338" y="499070"/>
                    <a:pt x="465336" y="499070"/>
                  </a:cubicBezTo>
                  <a:cubicBezTo>
                    <a:pt x="722334" y="499070"/>
                    <a:pt x="930672" y="387349"/>
                    <a:pt x="930672" y="249535"/>
                  </a:cubicBezTo>
                  <a:cubicBezTo>
                    <a:pt x="930672" y="111721"/>
                    <a:pt x="722334" y="0"/>
                    <a:pt x="465336" y="0"/>
                  </a:cubicBezTo>
                  <a:close/>
                </a:path>
              </a:pathLst>
            </a:custGeom>
            <a:solidFill>
              <a:srgbClr val="EBF1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87251" y="18213"/>
              <a:ext cx="756171" cy="4340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47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582679" y="3236986"/>
            <a:ext cx="5472573" cy="7050014"/>
          </a:xfrm>
          <a:custGeom>
            <a:avLst/>
            <a:gdLst/>
            <a:ahLst/>
            <a:cxnLst/>
            <a:rect r="r" b="b" t="t" l="l"/>
            <a:pathLst>
              <a:path h="7050014" w="5472573">
                <a:moveTo>
                  <a:pt x="0" y="0"/>
                </a:moveTo>
                <a:lnTo>
                  <a:pt x="5472574" y="0"/>
                </a:lnTo>
                <a:lnTo>
                  <a:pt x="5472574" y="7050014"/>
                </a:lnTo>
                <a:lnTo>
                  <a:pt x="0" y="70500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827931" y="942975"/>
            <a:ext cx="12432149" cy="2105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921"/>
              </a:lnSpc>
              <a:spcBef>
                <a:spcPct val="0"/>
              </a:spcBef>
            </a:pPr>
            <a:r>
              <a:rPr lang="en-US" b="true" sz="13267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¿Para qué sirve </a:t>
            </a:r>
            <a:r>
              <a:rPr lang="en-US" b="true" sz="13267">
                <a:solidFill>
                  <a:srgbClr val="38B6FF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OneDrive</a:t>
            </a:r>
            <a:r>
              <a:rPr lang="en-US" b="true" sz="13267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938293" y="5275002"/>
            <a:ext cx="9641888" cy="39832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31"/>
              </a:lnSpc>
            </a:pPr>
            <a:r>
              <a:rPr lang="en-US" sz="5192" b="true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📁 Guardar documentos importantes</a:t>
            </a:r>
          </a:p>
          <a:p>
            <a:pPr algn="l">
              <a:lnSpc>
                <a:spcPts val="6231"/>
              </a:lnSpc>
            </a:pPr>
            <a:r>
              <a:rPr lang="en-US" sz="5192" b="true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 💬 Compartir tareas y archivos escolares</a:t>
            </a:r>
          </a:p>
          <a:p>
            <a:pPr algn="l">
              <a:lnSpc>
                <a:spcPts val="6231"/>
              </a:lnSpc>
            </a:pPr>
            <a:r>
              <a:rPr lang="en-US" sz="5192" b="true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 💼 Colaborar en documentos en el trabajo</a:t>
            </a:r>
          </a:p>
          <a:p>
            <a:pPr algn="l">
              <a:lnSpc>
                <a:spcPts val="6231"/>
              </a:lnSpc>
            </a:pPr>
            <a:r>
              <a:rPr lang="en-US" sz="5192" b="true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 🖼️ Subir fotos desde el móvil automáticamente</a:t>
            </a:r>
          </a:p>
          <a:p>
            <a:pPr algn="l">
              <a:lnSpc>
                <a:spcPts val="6231"/>
              </a:lnSpc>
              <a:spcBef>
                <a:spcPct val="0"/>
              </a:spcBef>
            </a:pPr>
            <a:r>
              <a:rPr lang="en-US" b="true" sz="5192">
                <a:solidFill>
                  <a:srgbClr val="000000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 📄 Acceder a archivos desde casa, oficina o viaje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597997" y="0"/>
            <a:ext cx="4865158" cy="10287000"/>
            <a:chOff x="0" y="0"/>
            <a:chExt cx="1281358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81358" cy="2709333"/>
            </a:xfrm>
            <a:custGeom>
              <a:avLst/>
              <a:gdLst/>
              <a:ahLst/>
              <a:cxnLst/>
              <a:rect r="r" b="b" t="t" l="l"/>
              <a:pathLst>
                <a:path h="2709333" w="1281358">
                  <a:moveTo>
                    <a:pt x="0" y="0"/>
                  </a:moveTo>
                  <a:lnTo>
                    <a:pt x="1281358" y="0"/>
                  </a:lnTo>
                  <a:lnTo>
                    <a:pt x="128135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AD4C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0"/>
              <a:ext cx="1281358" cy="27093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016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9733496" y="1166104"/>
            <a:ext cx="7949294" cy="7183724"/>
          </a:xfrm>
          <a:custGeom>
            <a:avLst/>
            <a:gdLst/>
            <a:ahLst/>
            <a:cxnLst/>
            <a:rect r="r" b="b" t="t" l="l"/>
            <a:pathLst>
              <a:path h="7183724" w="7949294">
                <a:moveTo>
                  <a:pt x="0" y="0"/>
                </a:moveTo>
                <a:lnTo>
                  <a:pt x="7949294" y="0"/>
                </a:lnTo>
                <a:lnTo>
                  <a:pt x="7949294" y="7183724"/>
                </a:lnTo>
                <a:lnTo>
                  <a:pt x="0" y="71837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4" r="0" b="-384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28700" y="3623259"/>
            <a:ext cx="9227469" cy="3478559"/>
            <a:chOff x="0" y="0"/>
            <a:chExt cx="12303292" cy="4638079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3002570" y="-47625"/>
              <a:ext cx="6923740" cy="16285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375"/>
                </a:lnSpc>
              </a:pPr>
              <a:r>
                <a:rPr lang="en-US" sz="7813">
                  <a:solidFill>
                    <a:srgbClr val="2E2E2E"/>
                  </a:solidFill>
                  <a:latin typeface="Yanone Kaffeesatz"/>
                  <a:ea typeface="Yanone Kaffeesatz"/>
                  <a:cs typeface="Yanone Kaffeesatz"/>
                  <a:sym typeface="Yanone Kaffeesatz"/>
                </a:rPr>
                <a:t>Aplicaciones de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-142875"/>
              <a:ext cx="12303292" cy="478095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7506"/>
                </a:lnSpc>
              </a:pPr>
              <a:r>
                <a:rPr lang="en-US" sz="22922">
                  <a:solidFill>
                    <a:srgbClr val="0E7191"/>
                  </a:solidFill>
                  <a:latin typeface="Yanone Kaffeesatz"/>
                  <a:ea typeface="Yanone Kaffeesatz"/>
                  <a:cs typeface="Yanone Kaffeesatz"/>
                  <a:sym typeface="Yanone Kaffeesatz"/>
                </a:rPr>
                <a:t>Microsoft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152393" y="6120743"/>
            <a:ext cx="8321455" cy="1885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278"/>
              </a:lnSpc>
            </a:pPr>
            <a:r>
              <a:rPr lang="en-US" sz="11898">
                <a:solidFill>
                  <a:srgbClr val="2E2E2E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OneDrive y Copilot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3218151" y="1028700"/>
            <a:ext cx="3942553" cy="2457155"/>
          </a:xfrm>
          <a:custGeom>
            <a:avLst/>
            <a:gdLst/>
            <a:ahLst/>
            <a:cxnLst/>
            <a:rect r="r" b="b" t="t" l="l"/>
            <a:pathLst>
              <a:path h="2457155" w="3942553">
                <a:moveTo>
                  <a:pt x="0" y="0"/>
                </a:moveTo>
                <a:lnTo>
                  <a:pt x="3942553" y="0"/>
                </a:lnTo>
                <a:lnTo>
                  <a:pt x="3942553" y="2457155"/>
                </a:lnTo>
                <a:lnTo>
                  <a:pt x="0" y="24571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083634" y="-4619104"/>
            <a:ext cx="20455267" cy="10969071"/>
            <a:chOff x="0" y="0"/>
            <a:chExt cx="930672" cy="49907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30672" cy="499070"/>
            </a:xfrm>
            <a:custGeom>
              <a:avLst/>
              <a:gdLst/>
              <a:ahLst/>
              <a:cxnLst/>
              <a:rect r="r" b="b" t="t" l="l"/>
              <a:pathLst>
                <a:path h="499070" w="930672">
                  <a:moveTo>
                    <a:pt x="465336" y="0"/>
                  </a:moveTo>
                  <a:cubicBezTo>
                    <a:pt x="208338" y="0"/>
                    <a:pt x="0" y="111721"/>
                    <a:pt x="0" y="249535"/>
                  </a:cubicBezTo>
                  <a:cubicBezTo>
                    <a:pt x="0" y="387349"/>
                    <a:pt x="208338" y="499070"/>
                    <a:pt x="465336" y="499070"/>
                  </a:cubicBezTo>
                  <a:cubicBezTo>
                    <a:pt x="722334" y="499070"/>
                    <a:pt x="930672" y="387349"/>
                    <a:pt x="930672" y="249535"/>
                  </a:cubicBezTo>
                  <a:cubicBezTo>
                    <a:pt x="930672" y="111721"/>
                    <a:pt x="722334" y="0"/>
                    <a:pt x="465336" y="0"/>
                  </a:cubicBezTo>
                  <a:close/>
                </a:path>
              </a:pathLst>
            </a:custGeom>
            <a:solidFill>
              <a:srgbClr val="EBF1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87251" y="18213"/>
              <a:ext cx="756171" cy="4340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47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4412668" y="3645515"/>
            <a:ext cx="2250159" cy="2284425"/>
          </a:xfrm>
          <a:custGeom>
            <a:avLst/>
            <a:gdLst/>
            <a:ahLst/>
            <a:cxnLst/>
            <a:rect r="r" b="b" t="t" l="l"/>
            <a:pathLst>
              <a:path h="2284425" w="2250159">
                <a:moveTo>
                  <a:pt x="0" y="0"/>
                </a:moveTo>
                <a:lnTo>
                  <a:pt x="2250159" y="0"/>
                </a:lnTo>
                <a:lnTo>
                  <a:pt x="2250159" y="2284425"/>
                </a:lnTo>
                <a:lnTo>
                  <a:pt x="0" y="22844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453397" y="7365758"/>
            <a:ext cx="3195303" cy="676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4199" b="true">
                <a:solidFill>
                  <a:srgbClr val="2E2E2E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Colaboración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689836">
            <a:off x="6017531" y="4971728"/>
            <a:ext cx="2077232" cy="2294227"/>
          </a:xfrm>
          <a:custGeom>
            <a:avLst/>
            <a:gdLst/>
            <a:ahLst/>
            <a:cxnLst/>
            <a:rect r="r" b="b" t="t" l="l"/>
            <a:pathLst>
              <a:path h="2294227" w="2077232">
                <a:moveTo>
                  <a:pt x="0" y="0"/>
                </a:moveTo>
                <a:lnTo>
                  <a:pt x="2077232" y="0"/>
                </a:lnTo>
                <a:lnTo>
                  <a:pt x="2077232" y="2294227"/>
                </a:lnTo>
                <a:lnTo>
                  <a:pt x="0" y="22942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873988" y="5166898"/>
            <a:ext cx="2687826" cy="1884838"/>
          </a:xfrm>
          <a:custGeom>
            <a:avLst/>
            <a:gdLst/>
            <a:ahLst/>
            <a:cxnLst/>
            <a:rect r="r" b="b" t="t" l="l"/>
            <a:pathLst>
              <a:path h="1884838" w="2687826">
                <a:moveTo>
                  <a:pt x="0" y="0"/>
                </a:moveTo>
                <a:lnTo>
                  <a:pt x="2687826" y="0"/>
                </a:lnTo>
                <a:lnTo>
                  <a:pt x="2687826" y="1884838"/>
                </a:lnTo>
                <a:lnTo>
                  <a:pt x="0" y="18848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111011" y="4106803"/>
            <a:ext cx="1555381" cy="1567134"/>
          </a:xfrm>
          <a:custGeom>
            <a:avLst/>
            <a:gdLst/>
            <a:ahLst/>
            <a:cxnLst/>
            <a:rect r="r" b="b" t="t" l="l"/>
            <a:pathLst>
              <a:path h="1567134" w="1555381">
                <a:moveTo>
                  <a:pt x="0" y="0"/>
                </a:moveTo>
                <a:lnTo>
                  <a:pt x="1555381" y="0"/>
                </a:lnTo>
                <a:lnTo>
                  <a:pt x="1555381" y="1567135"/>
                </a:lnTo>
                <a:lnTo>
                  <a:pt x="0" y="15671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296148" y="6996301"/>
            <a:ext cx="3185105" cy="989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Trabaja en tus documentos desde cualquier dispositivo con conexión a internet.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85951" y="6269292"/>
            <a:ext cx="3195303" cy="676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4199" b="true">
                <a:solidFill>
                  <a:srgbClr val="2E2E2E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Accesibilidad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5463595" y="8092767"/>
            <a:ext cx="3185105" cy="1323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Edita archivos simultáneamente con tu equipo en Word, Excel y PowerPoint.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630447" y="8083242"/>
            <a:ext cx="3185105" cy="1323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Guarda y sincroniza archivos con 1 TB de almacenamiento por usuario.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620250" y="7356233"/>
            <a:ext cx="3195303" cy="676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4199" b="true">
                <a:solidFill>
                  <a:srgbClr val="2E2E2E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Almacenamiento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950293" y="6996301"/>
            <a:ext cx="3185105" cy="989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Usa Power Automate para reducir tareas repetitivas y optimizar flujos de trabajo.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3940096" y="6269292"/>
            <a:ext cx="3195303" cy="676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4199" b="true">
                <a:solidFill>
                  <a:srgbClr val="2E2E2E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Automatización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5171620" y="2416003"/>
            <a:ext cx="7944760" cy="2019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358"/>
              </a:lnSpc>
            </a:pPr>
            <a:r>
              <a:rPr lang="en-US" sz="12798">
                <a:solidFill>
                  <a:srgbClr val="5E17EB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Ventajas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6268919" y="394776"/>
            <a:ext cx="2379781" cy="2663540"/>
          </a:xfrm>
          <a:custGeom>
            <a:avLst/>
            <a:gdLst/>
            <a:ahLst/>
            <a:cxnLst/>
            <a:rect r="r" b="b" t="t" l="l"/>
            <a:pathLst>
              <a:path h="2663540" w="2379781">
                <a:moveTo>
                  <a:pt x="0" y="0"/>
                </a:moveTo>
                <a:lnTo>
                  <a:pt x="2379781" y="0"/>
                </a:lnTo>
                <a:lnTo>
                  <a:pt x="2379781" y="2663541"/>
                </a:lnTo>
                <a:lnTo>
                  <a:pt x="0" y="26635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2059" t="-57395" r="-82061" b="-3552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8648700" y="571684"/>
            <a:ext cx="2928679" cy="1825268"/>
          </a:xfrm>
          <a:custGeom>
            <a:avLst/>
            <a:gdLst/>
            <a:ahLst/>
            <a:cxnLst/>
            <a:rect r="r" b="b" t="t" l="l"/>
            <a:pathLst>
              <a:path h="1825268" w="2928679">
                <a:moveTo>
                  <a:pt x="0" y="0"/>
                </a:moveTo>
                <a:lnTo>
                  <a:pt x="2928679" y="0"/>
                </a:lnTo>
                <a:lnTo>
                  <a:pt x="2928679" y="1825269"/>
                </a:lnTo>
                <a:lnTo>
                  <a:pt x="0" y="18252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04640" y="2102661"/>
            <a:ext cx="7439360" cy="6081677"/>
          </a:xfrm>
          <a:custGeom>
            <a:avLst/>
            <a:gdLst/>
            <a:ahLst/>
            <a:cxnLst/>
            <a:rect r="r" b="b" t="t" l="l"/>
            <a:pathLst>
              <a:path h="6081677" w="7439360">
                <a:moveTo>
                  <a:pt x="0" y="0"/>
                </a:moveTo>
                <a:lnTo>
                  <a:pt x="7439360" y="0"/>
                </a:lnTo>
                <a:lnTo>
                  <a:pt x="7439360" y="6081678"/>
                </a:lnTo>
                <a:lnTo>
                  <a:pt x="0" y="60816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9769282" y="3385286"/>
            <a:ext cx="6802683" cy="2406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8229"/>
              </a:lnSpc>
            </a:pPr>
            <a:r>
              <a:rPr lang="en-US" sz="15190">
                <a:solidFill>
                  <a:srgbClr val="2E2E2E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Office 365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083634" y="-4619104"/>
            <a:ext cx="20455267" cy="10969071"/>
            <a:chOff x="0" y="0"/>
            <a:chExt cx="930672" cy="49907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930672" cy="499070"/>
            </a:xfrm>
            <a:custGeom>
              <a:avLst/>
              <a:gdLst/>
              <a:ahLst/>
              <a:cxnLst/>
              <a:rect r="r" b="b" t="t" l="l"/>
              <a:pathLst>
                <a:path h="499070" w="930672">
                  <a:moveTo>
                    <a:pt x="465336" y="0"/>
                  </a:moveTo>
                  <a:cubicBezTo>
                    <a:pt x="208338" y="0"/>
                    <a:pt x="0" y="111721"/>
                    <a:pt x="0" y="249535"/>
                  </a:cubicBezTo>
                  <a:cubicBezTo>
                    <a:pt x="0" y="387349"/>
                    <a:pt x="208338" y="499070"/>
                    <a:pt x="465336" y="499070"/>
                  </a:cubicBezTo>
                  <a:cubicBezTo>
                    <a:pt x="722334" y="499070"/>
                    <a:pt x="930672" y="387349"/>
                    <a:pt x="930672" y="249535"/>
                  </a:cubicBezTo>
                  <a:cubicBezTo>
                    <a:pt x="930672" y="111721"/>
                    <a:pt x="722334" y="0"/>
                    <a:pt x="465336" y="0"/>
                  </a:cubicBezTo>
                  <a:close/>
                </a:path>
              </a:pathLst>
            </a:custGeom>
            <a:solidFill>
              <a:srgbClr val="EBF1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87251" y="18213"/>
              <a:ext cx="756171" cy="43406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47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5171620" y="2416003"/>
            <a:ext cx="7944760" cy="2019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358"/>
              </a:lnSpc>
            </a:pPr>
            <a:r>
              <a:rPr lang="en-US" sz="12798">
                <a:solidFill>
                  <a:srgbClr val="5E17EB"/>
                </a:solidFill>
                <a:latin typeface="Yanone Kaffeesatz"/>
                <a:ea typeface="Yanone Kaffeesatz"/>
                <a:cs typeface="Yanone Kaffeesatz"/>
                <a:sym typeface="Yanone Kaffeesatz"/>
              </a:rPr>
              <a:t>Copilot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7299686" y="679610"/>
            <a:ext cx="2005760" cy="1812592"/>
          </a:xfrm>
          <a:custGeom>
            <a:avLst/>
            <a:gdLst/>
            <a:ahLst/>
            <a:cxnLst/>
            <a:rect r="r" b="b" t="t" l="l"/>
            <a:pathLst>
              <a:path h="1812592" w="2005760">
                <a:moveTo>
                  <a:pt x="0" y="0"/>
                </a:moveTo>
                <a:lnTo>
                  <a:pt x="2005761" y="0"/>
                </a:lnTo>
                <a:lnTo>
                  <a:pt x="2005761" y="1812593"/>
                </a:lnTo>
                <a:lnTo>
                  <a:pt x="0" y="18125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4" r="0" b="-384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797694" y="1150625"/>
            <a:ext cx="2152588" cy="1341578"/>
          </a:xfrm>
          <a:custGeom>
            <a:avLst/>
            <a:gdLst/>
            <a:ahLst/>
            <a:cxnLst/>
            <a:rect r="r" b="b" t="t" l="l"/>
            <a:pathLst>
              <a:path h="1341578" w="2152588">
                <a:moveTo>
                  <a:pt x="0" y="0"/>
                </a:moveTo>
                <a:lnTo>
                  <a:pt x="2152588" y="0"/>
                </a:lnTo>
                <a:lnTo>
                  <a:pt x="2152588" y="1341578"/>
                </a:lnTo>
                <a:lnTo>
                  <a:pt x="0" y="13415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816821" y="3298120"/>
            <a:ext cx="2059399" cy="2631820"/>
          </a:xfrm>
          <a:custGeom>
            <a:avLst/>
            <a:gdLst/>
            <a:ahLst/>
            <a:cxnLst/>
            <a:rect r="r" b="b" t="t" l="l"/>
            <a:pathLst>
              <a:path h="2631820" w="2059399">
                <a:moveTo>
                  <a:pt x="0" y="0"/>
                </a:moveTo>
                <a:lnTo>
                  <a:pt x="2059399" y="0"/>
                </a:lnTo>
                <a:lnTo>
                  <a:pt x="2059399" y="2631820"/>
                </a:lnTo>
                <a:lnTo>
                  <a:pt x="0" y="26318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224294" y="5422707"/>
            <a:ext cx="1906655" cy="1720756"/>
          </a:xfrm>
          <a:custGeom>
            <a:avLst/>
            <a:gdLst/>
            <a:ahLst/>
            <a:cxnLst/>
            <a:rect r="r" b="b" t="t" l="l"/>
            <a:pathLst>
              <a:path h="1720756" w="1906655">
                <a:moveTo>
                  <a:pt x="0" y="0"/>
                </a:moveTo>
                <a:lnTo>
                  <a:pt x="1906654" y="0"/>
                </a:lnTo>
                <a:lnTo>
                  <a:pt x="1906654" y="1720756"/>
                </a:lnTo>
                <a:lnTo>
                  <a:pt x="0" y="17207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097965" y="4607068"/>
            <a:ext cx="1875115" cy="2427333"/>
          </a:xfrm>
          <a:custGeom>
            <a:avLst/>
            <a:gdLst/>
            <a:ahLst/>
            <a:cxnLst/>
            <a:rect r="r" b="b" t="t" l="l"/>
            <a:pathLst>
              <a:path h="2427333" w="1875115">
                <a:moveTo>
                  <a:pt x="0" y="0"/>
                </a:moveTo>
                <a:lnTo>
                  <a:pt x="1875115" y="0"/>
                </a:lnTo>
                <a:lnTo>
                  <a:pt x="1875115" y="2427333"/>
                </a:lnTo>
                <a:lnTo>
                  <a:pt x="0" y="24273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411780" y="3786921"/>
            <a:ext cx="2035868" cy="2143019"/>
          </a:xfrm>
          <a:custGeom>
            <a:avLst/>
            <a:gdLst/>
            <a:ahLst/>
            <a:cxnLst/>
            <a:rect r="r" b="b" t="t" l="l"/>
            <a:pathLst>
              <a:path h="2143019" w="2035868">
                <a:moveTo>
                  <a:pt x="0" y="0"/>
                </a:moveTo>
                <a:lnTo>
                  <a:pt x="2035868" y="0"/>
                </a:lnTo>
                <a:lnTo>
                  <a:pt x="2035868" y="2143019"/>
                </a:lnTo>
                <a:lnTo>
                  <a:pt x="0" y="21430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5453397" y="7365758"/>
            <a:ext cx="3195303" cy="676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4199" b="true">
                <a:solidFill>
                  <a:srgbClr val="2E2E2E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Comparación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96148" y="6996301"/>
            <a:ext cx="3185105" cy="1323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Extrae información de varios archivos de su OneDrive sin ni siquiera abrirlos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85951" y="6269292"/>
            <a:ext cx="3195303" cy="676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4199" b="true">
                <a:solidFill>
                  <a:srgbClr val="2E2E2E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Extrae info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5463595" y="8092767"/>
            <a:ext cx="3185105" cy="989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Compare las principales diferencias entre documentos con un solo clic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630447" y="8083242"/>
            <a:ext cx="3185105" cy="1990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Resuma rápidamente los archivos de OneDrive para que mantenerse al día de los archivos importantes no le lleve horas.</a:t>
            </a:r>
          </a:p>
          <a:p>
            <a:pPr algn="ctr">
              <a:lnSpc>
                <a:spcPts val="2659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9620250" y="7356233"/>
            <a:ext cx="3195303" cy="676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4199" b="true">
                <a:solidFill>
                  <a:srgbClr val="2E2E2E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Resumen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3950293" y="6996301"/>
            <a:ext cx="3185105" cy="1323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Genere información a partir de sus documentos e impulse su trabajo con la ayuda de Copilot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3940096" y="6269292"/>
            <a:ext cx="3195303" cy="676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4199" b="true">
                <a:solidFill>
                  <a:srgbClr val="2E2E2E"/>
                </a:solidFill>
                <a:latin typeface="Yanone Kaffeesatz Bold"/>
                <a:ea typeface="Yanone Kaffeesatz Bold"/>
                <a:cs typeface="Yanone Kaffeesatz Bold"/>
                <a:sym typeface="Yanone Kaffeesatz Bold"/>
              </a:rPr>
              <a:t>Automatización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DAGjnx3d07w</dc:identifier>
  <dcterms:modified xsi:type="dcterms:W3CDTF">2011-08-01T06:04:30Z</dcterms:modified>
  <cp:revision>1</cp:revision>
  <dc:title>OneDrive y Copilot</dc:title>
</cp:coreProperties>
</file>