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Yanone Kaffeesatz" charset="1" panose="00000500000000000000"/>
      <p:regular r:id="rId18"/>
    </p:embeddedFont>
    <p:embeddedFont>
      <p:font typeface="Yanone Kaffeesatz Bold" charset="1" panose="00000800000000000000"/>
      <p:regular r:id="rId19"/>
    </p:embeddedFont>
    <p:embeddedFont>
      <p:font typeface="Open Sans" charset="1" panose="00000000000000000000"/>
      <p:regular r:id="rId20"/>
    </p:embeddedFont>
    <p:embeddedFont>
      <p:font typeface="Nourd" charset="1" panose="00000500000000000000"/>
      <p:regular r:id="rId21"/>
    </p:embeddedFont>
    <p:embeddedFont>
      <p:font typeface="Nourd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97997" y="0"/>
            <a:ext cx="4865158" cy="10287000"/>
            <a:chOff x="0" y="0"/>
            <a:chExt cx="128135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135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81358">
                  <a:moveTo>
                    <a:pt x="0" y="0"/>
                  </a:moveTo>
                  <a:lnTo>
                    <a:pt x="1281358" y="0"/>
                  </a:lnTo>
                  <a:lnTo>
                    <a:pt x="1281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D4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281358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960267" y="1166104"/>
            <a:ext cx="7949294" cy="7183724"/>
          </a:xfrm>
          <a:custGeom>
            <a:avLst/>
            <a:gdLst/>
            <a:ahLst/>
            <a:cxnLst/>
            <a:rect r="r" b="b" t="t" l="l"/>
            <a:pathLst>
              <a:path h="7183724" w="7949294">
                <a:moveTo>
                  <a:pt x="0" y="0"/>
                </a:moveTo>
                <a:lnTo>
                  <a:pt x="7949293" y="0"/>
                </a:lnTo>
                <a:lnTo>
                  <a:pt x="7949293" y="7183724"/>
                </a:lnTo>
                <a:lnTo>
                  <a:pt x="0" y="71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" r="0" b="-384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22545" y="3623259"/>
            <a:ext cx="9227469" cy="3478559"/>
            <a:chOff x="0" y="0"/>
            <a:chExt cx="12303292" cy="463807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3002570" y="-47625"/>
              <a:ext cx="6923740" cy="1628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375"/>
                </a:lnSpc>
              </a:pPr>
              <a:r>
                <a:rPr lang="en-US" sz="7813">
                  <a:solidFill>
                    <a:srgbClr val="2E2E2E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Aplicaciones de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142875"/>
              <a:ext cx="12303292" cy="4780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506"/>
                </a:lnSpc>
              </a:pPr>
              <a:r>
                <a:rPr lang="en-US" sz="22922">
                  <a:solidFill>
                    <a:srgbClr val="0E719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Microsoft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4" t="-5672" r="-59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58" y="5937763"/>
            <a:ext cx="16838049" cy="3320537"/>
            <a:chOff x="0" y="0"/>
            <a:chExt cx="4816625" cy="949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625" cy="949860"/>
            </a:xfrm>
            <a:custGeom>
              <a:avLst/>
              <a:gdLst/>
              <a:ahLst/>
              <a:cxnLst/>
              <a:rect r="r" b="b" t="t" l="l"/>
              <a:pathLst>
                <a:path h="949860" w="4816625">
                  <a:moveTo>
                    <a:pt x="23449" y="0"/>
                  </a:moveTo>
                  <a:lnTo>
                    <a:pt x="4793176" y="0"/>
                  </a:lnTo>
                  <a:cubicBezTo>
                    <a:pt x="4799395" y="0"/>
                    <a:pt x="4805360" y="2471"/>
                    <a:pt x="4809757" y="6868"/>
                  </a:cubicBezTo>
                  <a:cubicBezTo>
                    <a:pt x="4814155" y="11266"/>
                    <a:pt x="4816625" y="17230"/>
                    <a:pt x="4816625" y="23449"/>
                  </a:cubicBezTo>
                  <a:lnTo>
                    <a:pt x="4816625" y="926411"/>
                  </a:lnTo>
                  <a:cubicBezTo>
                    <a:pt x="4816625" y="932630"/>
                    <a:pt x="4814155" y="938594"/>
                    <a:pt x="4809757" y="942992"/>
                  </a:cubicBezTo>
                  <a:cubicBezTo>
                    <a:pt x="4805360" y="947389"/>
                    <a:pt x="4799395" y="949860"/>
                    <a:pt x="4793176" y="949860"/>
                  </a:cubicBezTo>
                  <a:lnTo>
                    <a:pt x="23449" y="949860"/>
                  </a:lnTo>
                  <a:cubicBezTo>
                    <a:pt x="10499" y="949860"/>
                    <a:pt x="0" y="939361"/>
                    <a:pt x="0" y="926411"/>
                  </a:cubicBezTo>
                  <a:lnTo>
                    <a:pt x="0" y="23449"/>
                  </a:lnTo>
                  <a:cubicBezTo>
                    <a:pt x="0" y="17230"/>
                    <a:pt x="2471" y="11266"/>
                    <a:pt x="6868" y="6868"/>
                  </a:cubicBezTo>
                  <a:cubicBezTo>
                    <a:pt x="11266" y="2471"/>
                    <a:pt x="17230" y="0"/>
                    <a:pt x="23449" y="0"/>
                  </a:cubicBezTo>
                  <a:close/>
                </a:path>
              </a:pathLst>
            </a:custGeom>
            <a:solidFill>
              <a:srgbClr val="3E9BC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625" cy="949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23539" y="1750239"/>
            <a:ext cx="2559669" cy="2313156"/>
          </a:xfrm>
          <a:custGeom>
            <a:avLst/>
            <a:gdLst/>
            <a:ahLst/>
            <a:cxnLst/>
            <a:rect r="r" b="b" t="t" l="l"/>
            <a:pathLst>
              <a:path h="2313156" w="2559669">
                <a:moveTo>
                  <a:pt x="0" y="0"/>
                </a:moveTo>
                <a:lnTo>
                  <a:pt x="2559669" y="0"/>
                </a:lnTo>
                <a:lnTo>
                  <a:pt x="2559669" y="2313156"/>
                </a:lnTo>
                <a:lnTo>
                  <a:pt x="0" y="231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590791" y="1750239"/>
            <a:ext cx="5395035" cy="900858"/>
            <a:chOff x="0" y="0"/>
            <a:chExt cx="1420914" cy="2372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0915" cy="237263"/>
            </a:xfrm>
            <a:custGeom>
              <a:avLst/>
              <a:gdLst/>
              <a:ahLst/>
              <a:cxnLst/>
              <a:rect r="r" b="b" t="t" l="l"/>
              <a:pathLst>
                <a:path h="237263" w="1420915">
                  <a:moveTo>
                    <a:pt x="0" y="0"/>
                  </a:moveTo>
                  <a:lnTo>
                    <a:pt x="1420915" y="0"/>
                  </a:lnTo>
                  <a:lnTo>
                    <a:pt x="1420915" y="237263"/>
                  </a:lnTo>
                  <a:lnTo>
                    <a:pt x="0" y="237263"/>
                  </a:lnTo>
                  <a:close/>
                </a:path>
              </a:pathLst>
            </a:custGeom>
            <a:solidFill>
              <a:srgbClr val="F9F1E9">
                <a:alpha val="9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420914" cy="237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68031" y="1721664"/>
            <a:ext cx="14255507" cy="86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  <a:spcBef>
                <a:spcPct val="0"/>
              </a:spcBef>
            </a:pPr>
            <a:r>
              <a:rPr lang="en-US" b="true" sz="5524" spc="745">
                <a:solidFill>
                  <a:srgbClr val="3E9BC4"/>
                </a:solidFill>
                <a:latin typeface="Nourd Bold"/>
                <a:ea typeface="Nourd Bold"/>
                <a:cs typeface="Nourd Bold"/>
                <a:sym typeface="Nourd Bold"/>
              </a:rPr>
              <a:t>💼</a:t>
            </a:r>
            <a:r>
              <a:rPr lang="en-US" b="true" sz="5524" spc="745">
                <a:solidFill>
                  <a:srgbClr val="3E9BC4"/>
                </a:solidFill>
                <a:latin typeface="Nourd Bold"/>
                <a:ea typeface="Nourd Bold"/>
                <a:cs typeface="Nourd Bold"/>
                <a:sym typeface="Nourd Bold"/>
              </a:rPr>
              <a:t> ESTRATEGIA Y DIRECCIÓN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1055" y="6289695"/>
            <a:ext cx="16454508" cy="2824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Hazme un plan estratégico trimestral para crecer un 15% en ventas.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Propón tres iniciativas para reducir costes sin afectar la calidad.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Crea una presentación con los objetivos y metas del próximo trimestre.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Dame ideas de innovación para mejorar la experiencia del cliente.</a:t>
            </a:r>
          </a:p>
          <a:p>
            <a:pPr algn="l">
              <a:lnSpc>
                <a:spcPts val="4568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4" t="-5672" r="-59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58" y="5937763"/>
            <a:ext cx="16838049" cy="3320537"/>
            <a:chOff x="0" y="0"/>
            <a:chExt cx="4816625" cy="949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625" cy="949860"/>
            </a:xfrm>
            <a:custGeom>
              <a:avLst/>
              <a:gdLst/>
              <a:ahLst/>
              <a:cxnLst/>
              <a:rect r="r" b="b" t="t" l="l"/>
              <a:pathLst>
                <a:path h="949860" w="4816625">
                  <a:moveTo>
                    <a:pt x="23449" y="0"/>
                  </a:moveTo>
                  <a:lnTo>
                    <a:pt x="4793176" y="0"/>
                  </a:lnTo>
                  <a:cubicBezTo>
                    <a:pt x="4799395" y="0"/>
                    <a:pt x="4805360" y="2471"/>
                    <a:pt x="4809757" y="6868"/>
                  </a:cubicBezTo>
                  <a:cubicBezTo>
                    <a:pt x="4814155" y="11266"/>
                    <a:pt x="4816625" y="17230"/>
                    <a:pt x="4816625" y="23449"/>
                  </a:cubicBezTo>
                  <a:lnTo>
                    <a:pt x="4816625" y="926411"/>
                  </a:lnTo>
                  <a:cubicBezTo>
                    <a:pt x="4816625" y="932630"/>
                    <a:pt x="4814155" y="938594"/>
                    <a:pt x="4809757" y="942992"/>
                  </a:cubicBezTo>
                  <a:cubicBezTo>
                    <a:pt x="4805360" y="947389"/>
                    <a:pt x="4799395" y="949860"/>
                    <a:pt x="4793176" y="949860"/>
                  </a:cubicBezTo>
                  <a:lnTo>
                    <a:pt x="23449" y="949860"/>
                  </a:lnTo>
                  <a:cubicBezTo>
                    <a:pt x="10499" y="949860"/>
                    <a:pt x="0" y="939361"/>
                    <a:pt x="0" y="926411"/>
                  </a:cubicBezTo>
                  <a:lnTo>
                    <a:pt x="0" y="23449"/>
                  </a:lnTo>
                  <a:cubicBezTo>
                    <a:pt x="0" y="17230"/>
                    <a:pt x="2471" y="11266"/>
                    <a:pt x="6868" y="6868"/>
                  </a:cubicBezTo>
                  <a:cubicBezTo>
                    <a:pt x="11266" y="2471"/>
                    <a:pt x="17230" y="0"/>
                    <a:pt x="23449" y="0"/>
                  </a:cubicBezTo>
                  <a:close/>
                </a:path>
              </a:pathLst>
            </a:custGeom>
            <a:solidFill>
              <a:srgbClr val="5E57A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625" cy="949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23539" y="1750239"/>
            <a:ext cx="2559669" cy="2313156"/>
          </a:xfrm>
          <a:custGeom>
            <a:avLst/>
            <a:gdLst/>
            <a:ahLst/>
            <a:cxnLst/>
            <a:rect r="r" b="b" t="t" l="l"/>
            <a:pathLst>
              <a:path h="2313156" w="2559669">
                <a:moveTo>
                  <a:pt x="0" y="0"/>
                </a:moveTo>
                <a:lnTo>
                  <a:pt x="2559669" y="0"/>
                </a:lnTo>
                <a:lnTo>
                  <a:pt x="2559669" y="2313156"/>
                </a:lnTo>
                <a:lnTo>
                  <a:pt x="0" y="231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590791" y="1750239"/>
            <a:ext cx="5395035" cy="900858"/>
            <a:chOff x="0" y="0"/>
            <a:chExt cx="1420914" cy="2372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0915" cy="237263"/>
            </a:xfrm>
            <a:custGeom>
              <a:avLst/>
              <a:gdLst/>
              <a:ahLst/>
              <a:cxnLst/>
              <a:rect r="r" b="b" t="t" l="l"/>
              <a:pathLst>
                <a:path h="237263" w="1420915">
                  <a:moveTo>
                    <a:pt x="0" y="0"/>
                  </a:moveTo>
                  <a:lnTo>
                    <a:pt x="1420915" y="0"/>
                  </a:lnTo>
                  <a:lnTo>
                    <a:pt x="1420915" y="237263"/>
                  </a:lnTo>
                  <a:lnTo>
                    <a:pt x="0" y="237263"/>
                  </a:lnTo>
                  <a:close/>
                </a:path>
              </a:pathLst>
            </a:custGeom>
            <a:solidFill>
              <a:srgbClr val="F9F1E9">
                <a:alpha val="9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420914" cy="237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68031" y="1721664"/>
            <a:ext cx="15038896" cy="173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  <a:spcBef>
                <a:spcPct val="0"/>
              </a:spcBef>
            </a:pPr>
            <a:r>
              <a:rPr lang="en-US" b="true" sz="5524" spc="745">
                <a:solidFill>
                  <a:srgbClr val="5E57A2"/>
                </a:solidFill>
                <a:latin typeface="Nourd Bold"/>
                <a:ea typeface="Nourd Bold"/>
                <a:cs typeface="Nourd Bold"/>
                <a:sym typeface="Nourd Bold"/>
              </a:rPr>
              <a:t>🛠️</a:t>
            </a:r>
            <a:r>
              <a:rPr lang="en-US" b="true" sz="5524" spc="745">
                <a:solidFill>
                  <a:srgbClr val="5E57A2"/>
                </a:solidFill>
                <a:latin typeface="Nourd Bold"/>
                <a:ea typeface="Nourd Bold"/>
                <a:cs typeface="Nourd Bold"/>
                <a:sym typeface="Nourd Bold"/>
              </a:rPr>
              <a:t> AUTOMATIZACIÓN Y MEJORA DE PROCESOS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1055" y="6289695"/>
            <a:ext cx="16454508" cy="340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Sugiere tareas que puedo automatizar en mi empresa con Power Automate.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Crea un flujo de trabajo para aprobar documentos entre departamentos.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Haz una plantilla automática de reporte semanal.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Propón mejoras en este proceso para reducir el tiempo a la mitad.</a:t>
            </a:r>
          </a:p>
          <a:p>
            <a:pPr algn="l">
              <a:lnSpc>
                <a:spcPts val="4568"/>
              </a:lnSpc>
            </a:pPr>
          </a:p>
          <a:p>
            <a:pPr algn="l">
              <a:lnSpc>
                <a:spcPts val="4568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4" t="-5672" r="-59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58" y="5937763"/>
            <a:ext cx="16838049" cy="3320537"/>
            <a:chOff x="0" y="0"/>
            <a:chExt cx="4816625" cy="949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625" cy="949860"/>
            </a:xfrm>
            <a:custGeom>
              <a:avLst/>
              <a:gdLst/>
              <a:ahLst/>
              <a:cxnLst/>
              <a:rect r="r" b="b" t="t" l="l"/>
              <a:pathLst>
                <a:path h="949860" w="4816625">
                  <a:moveTo>
                    <a:pt x="23449" y="0"/>
                  </a:moveTo>
                  <a:lnTo>
                    <a:pt x="4793176" y="0"/>
                  </a:lnTo>
                  <a:cubicBezTo>
                    <a:pt x="4799395" y="0"/>
                    <a:pt x="4805360" y="2471"/>
                    <a:pt x="4809757" y="6868"/>
                  </a:cubicBezTo>
                  <a:cubicBezTo>
                    <a:pt x="4814155" y="11266"/>
                    <a:pt x="4816625" y="17230"/>
                    <a:pt x="4816625" y="23449"/>
                  </a:cubicBezTo>
                  <a:lnTo>
                    <a:pt x="4816625" y="926411"/>
                  </a:lnTo>
                  <a:cubicBezTo>
                    <a:pt x="4816625" y="932630"/>
                    <a:pt x="4814155" y="938594"/>
                    <a:pt x="4809757" y="942992"/>
                  </a:cubicBezTo>
                  <a:cubicBezTo>
                    <a:pt x="4805360" y="947389"/>
                    <a:pt x="4799395" y="949860"/>
                    <a:pt x="4793176" y="949860"/>
                  </a:cubicBezTo>
                  <a:lnTo>
                    <a:pt x="23449" y="949860"/>
                  </a:lnTo>
                  <a:cubicBezTo>
                    <a:pt x="10499" y="949860"/>
                    <a:pt x="0" y="939361"/>
                    <a:pt x="0" y="926411"/>
                  </a:cubicBezTo>
                  <a:lnTo>
                    <a:pt x="0" y="23449"/>
                  </a:lnTo>
                  <a:cubicBezTo>
                    <a:pt x="0" y="17230"/>
                    <a:pt x="2471" y="11266"/>
                    <a:pt x="6868" y="6868"/>
                  </a:cubicBezTo>
                  <a:cubicBezTo>
                    <a:pt x="11266" y="2471"/>
                    <a:pt x="17230" y="0"/>
                    <a:pt x="23449" y="0"/>
                  </a:cubicBezTo>
                  <a:close/>
                </a:path>
              </a:pathLst>
            </a:custGeom>
            <a:solidFill>
              <a:srgbClr val="D05C9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625" cy="949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23539" y="1750239"/>
            <a:ext cx="2559669" cy="2313156"/>
          </a:xfrm>
          <a:custGeom>
            <a:avLst/>
            <a:gdLst/>
            <a:ahLst/>
            <a:cxnLst/>
            <a:rect r="r" b="b" t="t" l="l"/>
            <a:pathLst>
              <a:path h="2313156" w="2559669">
                <a:moveTo>
                  <a:pt x="0" y="0"/>
                </a:moveTo>
                <a:lnTo>
                  <a:pt x="2559669" y="0"/>
                </a:lnTo>
                <a:lnTo>
                  <a:pt x="2559669" y="2313156"/>
                </a:lnTo>
                <a:lnTo>
                  <a:pt x="0" y="231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590791" y="1750239"/>
            <a:ext cx="5395035" cy="900858"/>
            <a:chOff x="0" y="0"/>
            <a:chExt cx="1420914" cy="2372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0915" cy="237263"/>
            </a:xfrm>
            <a:custGeom>
              <a:avLst/>
              <a:gdLst/>
              <a:ahLst/>
              <a:cxnLst/>
              <a:rect r="r" b="b" t="t" l="l"/>
              <a:pathLst>
                <a:path h="237263" w="1420915">
                  <a:moveTo>
                    <a:pt x="0" y="0"/>
                  </a:moveTo>
                  <a:lnTo>
                    <a:pt x="1420915" y="0"/>
                  </a:lnTo>
                  <a:lnTo>
                    <a:pt x="1420915" y="237263"/>
                  </a:lnTo>
                  <a:lnTo>
                    <a:pt x="0" y="237263"/>
                  </a:lnTo>
                  <a:close/>
                </a:path>
              </a:pathLst>
            </a:custGeom>
            <a:solidFill>
              <a:srgbClr val="F9F1E9">
                <a:alpha val="9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420914" cy="237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68031" y="1721664"/>
            <a:ext cx="15038896" cy="86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  <a:spcBef>
                <a:spcPct val="0"/>
              </a:spcBef>
            </a:pPr>
            <a:r>
              <a:rPr lang="en-US" b="true" sz="5524" spc="745">
                <a:solidFill>
                  <a:srgbClr val="D05C96"/>
                </a:solidFill>
                <a:latin typeface="Nourd Bold"/>
                <a:ea typeface="Nourd Bold"/>
                <a:cs typeface="Nourd Bold"/>
                <a:sym typeface="Nourd Bold"/>
              </a:rPr>
              <a:t>💬</a:t>
            </a:r>
            <a:r>
              <a:rPr lang="en-US" b="true" sz="5524" spc="745">
                <a:solidFill>
                  <a:srgbClr val="D05C96"/>
                </a:solidFill>
                <a:latin typeface="Nourd Bold"/>
                <a:ea typeface="Nourd Bold"/>
                <a:cs typeface="Nourd Bold"/>
                <a:sym typeface="Nourd Bold"/>
              </a:rPr>
              <a:t> CREATIVIDAD Y CONTENIDO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1055" y="6289695"/>
            <a:ext cx="16454508" cy="3976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Dame ideas de publicaciones en LinkedIn para reforzar nuestra marca empleadora.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Crea un eslogan atractivo para nuestro nuevo servicio.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Resume este artículo y destaca los</a:t>
            </a: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puntos más relevantes para compartir en redes.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Ayúdame a escribir un pitch de 1 minuto para presentar mi empresa.</a:t>
            </a:r>
          </a:p>
          <a:p>
            <a:pPr algn="l">
              <a:lnSpc>
                <a:spcPts val="4568"/>
              </a:lnSpc>
            </a:pPr>
          </a:p>
          <a:p>
            <a:pPr algn="l">
              <a:lnSpc>
                <a:spcPts val="4568"/>
              </a:lnSpc>
            </a:pPr>
          </a:p>
          <a:p>
            <a:pPr algn="l">
              <a:lnSpc>
                <a:spcPts val="4568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83634" y="-4619104"/>
            <a:ext cx="20455267" cy="10969071"/>
            <a:chOff x="0" y="0"/>
            <a:chExt cx="930672" cy="499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0672" cy="499070"/>
            </a:xfrm>
            <a:custGeom>
              <a:avLst/>
              <a:gdLst/>
              <a:ahLst/>
              <a:cxnLst/>
              <a:rect r="r" b="b" t="t" l="l"/>
              <a:pathLst>
                <a:path h="499070" w="930672">
                  <a:moveTo>
                    <a:pt x="465336" y="0"/>
                  </a:moveTo>
                  <a:cubicBezTo>
                    <a:pt x="208338" y="0"/>
                    <a:pt x="0" y="111721"/>
                    <a:pt x="0" y="249535"/>
                  </a:cubicBezTo>
                  <a:cubicBezTo>
                    <a:pt x="0" y="387349"/>
                    <a:pt x="208338" y="499070"/>
                    <a:pt x="465336" y="499070"/>
                  </a:cubicBezTo>
                  <a:cubicBezTo>
                    <a:pt x="722334" y="499070"/>
                    <a:pt x="930672" y="387349"/>
                    <a:pt x="930672" y="249535"/>
                  </a:cubicBezTo>
                  <a:cubicBezTo>
                    <a:pt x="930672" y="111721"/>
                    <a:pt x="722334" y="0"/>
                    <a:pt x="465336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251" y="18213"/>
              <a:ext cx="756171" cy="43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412668" y="3645515"/>
            <a:ext cx="2250159" cy="2284425"/>
          </a:xfrm>
          <a:custGeom>
            <a:avLst/>
            <a:gdLst/>
            <a:ahLst/>
            <a:cxnLst/>
            <a:rect r="r" b="b" t="t" l="l"/>
            <a:pathLst>
              <a:path h="2284425" w="2250159">
                <a:moveTo>
                  <a:pt x="0" y="0"/>
                </a:moveTo>
                <a:lnTo>
                  <a:pt x="2250159" y="0"/>
                </a:lnTo>
                <a:lnTo>
                  <a:pt x="2250159" y="2284425"/>
                </a:lnTo>
                <a:lnTo>
                  <a:pt x="0" y="228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73988" y="5166898"/>
            <a:ext cx="2687826" cy="1884838"/>
          </a:xfrm>
          <a:custGeom>
            <a:avLst/>
            <a:gdLst/>
            <a:ahLst/>
            <a:cxnLst/>
            <a:rect r="r" b="b" t="t" l="l"/>
            <a:pathLst>
              <a:path h="1884838" w="2687826">
                <a:moveTo>
                  <a:pt x="0" y="0"/>
                </a:moveTo>
                <a:lnTo>
                  <a:pt x="2687826" y="0"/>
                </a:lnTo>
                <a:lnTo>
                  <a:pt x="2687826" y="1884838"/>
                </a:lnTo>
                <a:lnTo>
                  <a:pt x="0" y="1884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6211" y="4232294"/>
            <a:ext cx="2584980" cy="1822411"/>
          </a:xfrm>
          <a:custGeom>
            <a:avLst/>
            <a:gdLst/>
            <a:ahLst/>
            <a:cxnLst/>
            <a:rect r="r" b="b" t="t" l="l"/>
            <a:pathLst>
              <a:path h="1822411" w="2584980">
                <a:moveTo>
                  <a:pt x="0" y="0"/>
                </a:moveTo>
                <a:lnTo>
                  <a:pt x="2584980" y="0"/>
                </a:lnTo>
                <a:lnTo>
                  <a:pt x="2584980" y="1822412"/>
                </a:lnTo>
                <a:lnTo>
                  <a:pt x="0" y="182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33555" y="4928820"/>
            <a:ext cx="2488132" cy="2105581"/>
          </a:xfrm>
          <a:custGeom>
            <a:avLst/>
            <a:gdLst/>
            <a:ahLst/>
            <a:cxnLst/>
            <a:rect r="r" b="b" t="t" l="l"/>
            <a:pathLst>
              <a:path h="2105581" w="2488132">
                <a:moveTo>
                  <a:pt x="0" y="0"/>
                </a:moveTo>
                <a:lnTo>
                  <a:pt x="2488132" y="0"/>
                </a:lnTo>
                <a:lnTo>
                  <a:pt x="2488132" y="2105581"/>
                </a:lnTo>
                <a:lnTo>
                  <a:pt x="0" y="21055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71714" y="7356233"/>
            <a:ext cx="3958076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Integración Herramientas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96148" y="6996301"/>
            <a:ext cx="3185105" cy="165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Permite hacer más con menos esfuerzo, como crear diapositivas o informes sin escribir todo desde cero.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5951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Productividad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63595" y="8092767"/>
            <a:ext cx="3185105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Incorporado en las herramientas de Office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30447" y="8083242"/>
            <a:ext cx="3185105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Analiza archivos en segundos con un par de clicks.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20250" y="7356233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Análisis de datos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50293" y="6996301"/>
            <a:ext cx="3185105" cy="199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 automáticamente correos, resúmenes, presentaciones o análisis en Excel a partir de instrucciones en lenguaje natural.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940096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Automatización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71620" y="2416003"/>
            <a:ext cx="7944760" cy="201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58"/>
              </a:lnSpc>
            </a:pPr>
            <a:r>
              <a:rPr lang="en-US" sz="12798">
                <a:solidFill>
                  <a:srgbClr val="5E17EB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Ventajas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854692" y="161925"/>
            <a:ext cx="2578616" cy="2330278"/>
          </a:xfrm>
          <a:custGeom>
            <a:avLst/>
            <a:gdLst/>
            <a:ahLst/>
            <a:cxnLst/>
            <a:rect r="r" b="b" t="t" l="l"/>
            <a:pathLst>
              <a:path h="2330278" w="2578616">
                <a:moveTo>
                  <a:pt x="0" y="0"/>
                </a:moveTo>
                <a:lnTo>
                  <a:pt x="2578616" y="0"/>
                </a:lnTo>
                <a:lnTo>
                  <a:pt x="2578616" y="2330278"/>
                </a:lnTo>
                <a:lnTo>
                  <a:pt x="0" y="2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84" r="0" b="-38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97369" y="1934867"/>
            <a:ext cx="20341369" cy="19805380"/>
            <a:chOff x="0" y="0"/>
            <a:chExt cx="83479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4797" cy="812800"/>
            </a:xfrm>
            <a:custGeom>
              <a:avLst/>
              <a:gdLst/>
              <a:ahLst/>
              <a:cxnLst/>
              <a:rect r="r" b="b" t="t" l="l"/>
              <a:pathLst>
                <a:path h="812800" w="834797">
                  <a:moveTo>
                    <a:pt x="417398" y="0"/>
                  </a:moveTo>
                  <a:cubicBezTo>
                    <a:pt x="186876" y="0"/>
                    <a:pt x="0" y="181951"/>
                    <a:pt x="0" y="406400"/>
                  </a:cubicBezTo>
                  <a:cubicBezTo>
                    <a:pt x="0" y="630849"/>
                    <a:pt x="186876" y="812800"/>
                    <a:pt x="417398" y="812800"/>
                  </a:cubicBezTo>
                  <a:cubicBezTo>
                    <a:pt x="647921" y="812800"/>
                    <a:pt x="834797" y="630849"/>
                    <a:pt x="834797" y="406400"/>
                  </a:cubicBezTo>
                  <a:cubicBezTo>
                    <a:pt x="834797" y="181951"/>
                    <a:pt x="647921" y="0"/>
                    <a:pt x="417398" y="0"/>
                  </a:cubicBezTo>
                  <a:close/>
                </a:path>
              </a:pathLst>
            </a:custGeom>
            <a:solidFill>
              <a:srgbClr val="FF68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262" y="47625"/>
              <a:ext cx="678272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3807501"/>
            <a:ext cx="8093984" cy="1327646"/>
            <a:chOff x="0" y="0"/>
            <a:chExt cx="2566788" cy="4210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5303033"/>
            <a:ext cx="8093984" cy="1327646"/>
            <a:chOff x="0" y="0"/>
            <a:chExt cx="2566788" cy="4210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6796802"/>
            <a:ext cx="8093984" cy="1327646"/>
            <a:chOff x="0" y="0"/>
            <a:chExt cx="2566788" cy="4210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98963" y="4026053"/>
            <a:ext cx="890541" cy="907106"/>
            <a:chOff x="0" y="0"/>
            <a:chExt cx="812800" cy="8279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1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519493" y="952500"/>
            <a:ext cx="6327579" cy="196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78"/>
              </a:lnSpc>
            </a:pPr>
            <a:r>
              <a:rPr lang="en-US" sz="12398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Seguridad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398963" y="5513932"/>
            <a:ext cx="890541" cy="907106"/>
            <a:chOff x="0" y="0"/>
            <a:chExt cx="812800" cy="827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98963" y="7011679"/>
            <a:ext cx="890541" cy="907106"/>
            <a:chOff x="0" y="0"/>
            <a:chExt cx="812800" cy="82791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3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3629449" y="445098"/>
            <a:ext cx="3256970" cy="2943302"/>
          </a:xfrm>
          <a:custGeom>
            <a:avLst/>
            <a:gdLst/>
            <a:ahLst/>
            <a:cxnLst/>
            <a:rect r="r" b="b" t="t" l="l"/>
            <a:pathLst>
              <a:path h="2943302" w="3256970">
                <a:moveTo>
                  <a:pt x="0" y="0"/>
                </a:moveTo>
                <a:lnTo>
                  <a:pt x="3256970" y="0"/>
                </a:lnTo>
                <a:lnTo>
                  <a:pt x="3256970" y="2943303"/>
                </a:lnTo>
                <a:lnTo>
                  <a:pt x="0" y="2943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" r="0" b="-384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9165316" y="8153023"/>
            <a:ext cx="8093984" cy="1327646"/>
            <a:chOff x="0" y="0"/>
            <a:chExt cx="2566788" cy="42102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420279" y="8367900"/>
            <a:ext cx="890541" cy="907106"/>
            <a:chOff x="0" y="0"/>
            <a:chExt cx="812800" cy="82791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4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665473" y="1251069"/>
            <a:ext cx="4855464" cy="8229600"/>
          </a:xfrm>
          <a:custGeom>
            <a:avLst/>
            <a:gdLst/>
            <a:ahLst/>
            <a:cxnLst/>
            <a:rect r="r" b="b" t="t" l="l"/>
            <a:pathLst>
              <a:path h="8229600" w="4855464">
                <a:moveTo>
                  <a:pt x="0" y="0"/>
                </a:moveTo>
                <a:lnTo>
                  <a:pt x="4855464" y="0"/>
                </a:lnTo>
                <a:lnTo>
                  <a:pt x="48554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652508" y="3959831"/>
            <a:ext cx="5920604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Tus datos no se usan para entrenar modelos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652508" y="5472374"/>
            <a:ext cx="6212595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Control de datos empresariales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652508" y="6920367"/>
            <a:ext cx="6212595" cy="108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5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Cumplimiento de normativas de la UE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673824" y="8276588"/>
            <a:ext cx="6212595" cy="108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5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Transparencia y gestión de permisos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4640" y="2102661"/>
            <a:ext cx="7439360" cy="6081677"/>
          </a:xfrm>
          <a:custGeom>
            <a:avLst/>
            <a:gdLst/>
            <a:ahLst/>
            <a:cxnLst/>
            <a:rect r="r" b="b" t="t" l="l"/>
            <a:pathLst>
              <a:path h="6081677" w="7439360">
                <a:moveTo>
                  <a:pt x="0" y="0"/>
                </a:moveTo>
                <a:lnTo>
                  <a:pt x="7439360" y="0"/>
                </a:lnTo>
                <a:lnTo>
                  <a:pt x="7439360" y="6081678"/>
                </a:lnTo>
                <a:lnTo>
                  <a:pt x="0" y="6081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69282" y="3385286"/>
            <a:ext cx="6802683" cy="2406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29"/>
              </a:lnSpc>
            </a:pPr>
            <a:r>
              <a:rPr lang="en-US" sz="15190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Office 365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537376" y="2954671"/>
            <a:ext cx="19556154" cy="19040855"/>
            <a:chOff x="0" y="0"/>
            <a:chExt cx="83479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4797" cy="812800"/>
            </a:xfrm>
            <a:custGeom>
              <a:avLst/>
              <a:gdLst/>
              <a:ahLst/>
              <a:cxnLst/>
              <a:rect r="r" b="b" t="t" l="l"/>
              <a:pathLst>
                <a:path h="812800" w="834797">
                  <a:moveTo>
                    <a:pt x="417398" y="0"/>
                  </a:moveTo>
                  <a:cubicBezTo>
                    <a:pt x="186876" y="0"/>
                    <a:pt x="0" y="181951"/>
                    <a:pt x="0" y="406400"/>
                  </a:cubicBezTo>
                  <a:cubicBezTo>
                    <a:pt x="0" y="630849"/>
                    <a:pt x="186876" y="812800"/>
                    <a:pt x="417398" y="812800"/>
                  </a:cubicBezTo>
                  <a:cubicBezTo>
                    <a:pt x="647921" y="812800"/>
                    <a:pt x="834797" y="630849"/>
                    <a:pt x="834797" y="406400"/>
                  </a:cubicBezTo>
                  <a:cubicBezTo>
                    <a:pt x="834797" y="181951"/>
                    <a:pt x="647921" y="0"/>
                    <a:pt x="417398" y="0"/>
                  </a:cubicBezTo>
                  <a:close/>
                </a:path>
              </a:pathLst>
            </a:custGeom>
            <a:solidFill>
              <a:srgbClr val="FF68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262" y="47625"/>
              <a:ext cx="678272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3807501"/>
            <a:ext cx="8093984" cy="1327646"/>
            <a:chOff x="0" y="0"/>
            <a:chExt cx="2566788" cy="4210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5303033"/>
            <a:ext cx="8093984" cy="1327646"/>
            <a:chOff x="0" y="0"/>
            <a:chExt cx="2566788" cy="4210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6796802"/>
            <a:ext cx="8093984" cy="1327646"/>
            <a:chOff x="0" y="0"/>
            <a:chExt cx="2566788" cy="4210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98963" y="4026053"/>
            <a:ext cx="890541" cy="907106"/>
            <a:chOff x="0" y="0"/>
            <a:chExt cx="812800" cy="8279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1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780074" y="944267"/>
            <a:ext cx="8836514" cy="2272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76"/>
              </a:lnSpc>
            </a:pPr>
            <a:r>
              <a:rPr lang="en-US" sz="7314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¿Qué diferencia a Copilot del resto de IAs?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398963" y="5513932"/>
            <a:ext cx="890541" cy="907106"/>
            <a:chOff x="0" y="0"/>
            <a:chExt cx="812800" cy="827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98963" y="7011679"/>
            <a:ext cx="890541" cy="907106"/>
            <a:chOff x="0" y="0"/>
            <a:chExt cx="812800" cy="82791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3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4829825" y="463216"/>
            <a:ext cx="3256970" cy="2943302"/>
          </a:xfrm>
          <a:custGeom>
            <a:avLst/>
            <a:gdLst/>
            <a:ahLst/>
            <a:cxnLst/>
            <a:rect r="r" b="b" t="t" l="l"/>
            <a:pathLst>
              <a:path h="2943302" w="3256970">
                <a:moveTo>
                  <a:pt x="0" y="0"/>
                </a:moveTo>
                <a:lnTo>
                  <a:pt x="3256969" y="0"/>
                </a:lnTo>
                <a:lnTo>
                  <a:pt x="3256969" y="2943302"/>
                </a:lnTo>
                <a:lnTo>
                  <a:pt x="0" y="2943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" r="0" b="-384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67380" y="2870826"/>
            <a:ext cx="6150744" cy="7100426"/>
          </a:xfrm>
          <a:custGeom>
            <a:avLst/>
            <a:gdLst/>
            <a:ahLst/>
            <a:cxnLst/>
            <a:rect r="r" b="b" t="t" l="l"/>
            <a:pathLst>
              <a:path h="7100426" w="6150744">
                <a:moveTo>
                  <a:pt x="0" y="0"/>
                </a:moveTo>
                <a:lnTo>
                  <a:pt x="6150744" y="0"/>
                </a:lnTo>
                <a:lnTo>
                  <a:pt x="6150744" y="7100425"/>
                </a:lnTo>
                <a:lnTo>
                  <a:pt x="0" y="7100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652508" y="3959831"/>
            <a:ext cx="5920604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Integración nativa con herramientas de Microsoft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52508" y="5472374"/>
            <a:ext cx="6212595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Privacidad empresarial y cumplimiento legal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652508" y="6920367"/>
            <a:ext cx="6212595" cy="108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5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Contexto completo y acceso a tus documentos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4" t="-5672" r="-59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58" y="5937763"/>
            <a:ext cx="16838049" cy="3320537"/>
            <a:chOff x="0" y="0"/>
            <a:chExt cx="4816625" cy="949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625" cy="949860"/>
            </a:xfrm>
            <a:custGeom>
              <a:avLst/>
              <a:gdLst/>
              <a:ahLst/>
              <a:cxnLst/>
              <a:rect r="r" b="b" t="t" l="l"/>
              <a:pathLst>
                <a:path h="949860" w="4816625">
                  <a:moveTo>
                    <a:pt x="23449" y="0"/>
                  </a:moveTo>
                  <a:lnTo>
                    <a:pt x="4793176" y="0"/>
                  </a:lnTo>
                  <a:cubicBezTo>
                    <a:pt x="4799395" y="0"/>
                    <a:pt x="4805360" y="2471"/>
                    <a:pt x="4809757" y="6868"/>
                  </a:cubicBezTo>
                  <a:cubicBezTo>
                    <a:pt x="4814155" y="11266"/>
                    <a:pt x="4816625" y="17230"/>
                    <a:pt x="4816625" y="23449"/>
                  </a:cubicBezTo>
                  <a:lnTo>
                    <a:pt x="4816625" y="926411"/>
                  </a:lnTo>
                  <a:cubicBezTo>
                    <a:pt x="4816625" y="932630"/>
                    <a:pt x="4814155" y="938594"/>
                    <a:pt x="4809757" y="942992"/>
                  </a:cubicBezTo>
                  <a:cubicBezTo>
                    <a:pt x="4805360" y="947389"/>
                    <a:pt x="4799395" y="949860"/>
                    <a:pt x="4793176" y="949860"/>
                  </a:cubicBezTo>
                  <a:lnTo>
                    <a:pt x="23449" y="949860"/>
                  </a:lnTo>
                  <a:cubicBezTo>
                    <a:pt x="10499" y="949860"/>
                    <a:pt x="0" y="939361"/>
                    <a:pt x="0" y="926411"/>
                  </a:cubicBezTo>
                  <a:lnTo>
                    <a:pt x="0" y="23449"/>
                  </a:lnTo>
                  <a:cubicBezTo>
                    <a:pt x="0" y="17230"/>
                    <a:pt x="2471" y="11266"/>
                    <a:pt x="6868" y="6868"/>
                  </a:cubicBezTo>
                  <a:cubicBezTo>
                    <a:pt x="11266" y="2471"/>
                    <a:pt x="17230" y="0"/>
                    <a:pt x="23449" y="0"/>
                  </a:cubicBezTo>
                  <a:close/>
                </a:path>
              </a:pathLst>
            </a:custGeom>
            <a:solidFill>
              <a:srgbClr val="D05C9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625" cy="949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23539" y="1750239"/>
            <a:ext cx="2559669" cy="2313156"/>
          </a:xfrm>
          <a:custGeom>
            <a:avLst/>
            <a:gdLst/>
            <a:ahLst/>
            <a:cxnLst/>
            <a:rect r="r" b="b" t="t" l="l"/>
            <a:pathLst>
              <a:path h="2313156" w="2559669">
                <a:moveTo>
                  <a:pt x="0" y="0"/>
                </a:moveTo>
                <a:lnTo>
                  <a:pt x="2559669" y="0"/>
                </a:lnTo>
                <a:lnTo>
                  <a:pt x="2559669" y="2313156"/>
                </a:lnTo>
                <a:lnTo>
                  <a:pt x="0" y="231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590791" y="1750239"/>
            <a:ext cx="5395035" cy="900858"/>
            <a:chOff x="0" y="0"/>
            <a:chExt cx="1420914" cy="2372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0915" cy="237263"/>
            </a:xfrm>
            <a:custGeom>
              <a:avLst/>
              <a:gdLst/>
              <a:ahLst/>
              <a:cxnLst/>
              <a:rect r="r" b="b" t="t" l="l"/>
              <a:pathLst>
                <a:path h="237263" w="1420915">
                  <a:moveTo>
                    <a:pt x="0" y="0"/>
                  </a:moveTo>
                  <a:lnTo>
                    <a:pt x="1420915" y="0"/>
                  </a:lnTo>
                  <a:lnTo>
                    <a:pt x="1420915" y="237263"/>
                  </a:lnTo>
                  <a:lnTo>
                    <a:pt x="0" y="237263"/>
                  </a:lnTo>
                  <a:close/>
                </a:path>
              </a:pathLst>
            </a:custGeom>
            <a:solidFill>
              <a:srgbClr val="F9F1E9">
                <a:alpha val="9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420914" cy="237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68031" y="1721664"/>
            <a:ext cx="14255507" cy="173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  <a:spcBef>
                <a:spcPct val="0"/>
              </a:spcBef>
            </a:pPr>
            <a:r>
              <a:rPr lang="en-US" b="true" sz="5524" spc="745">
                <a:solidFill>
                  <a:srgbClr val="D05C96"/>
                </a:solidFill>
                <a:latin typeface="Nourd Bold"/>
                <a:ea typeface="Nourd Bold"/>
                <a:cs typeface="Nourd Bold"/>
                <a:sym typeface="Nourd Bold"/>
              </a:rPr>
              <a:t>📅</a:t>
            </a:r>
            <a:r>
              <a:rPr lang="en-US" b="true" sz="5524" spc="745">
                <a:solidFill>
                  <a:srgbClr val="D05C96"/>
                </a:solidFill>
                <a:latin typeface="Nourd Bold"/>
                <a:ea typeface="Nourd Bold"/>
                <a:cs typeface="Nourd Bold"/>
                <a:sym typeface="Nourd Bold"/>
              </a:rPr>
              <a:t> ORGANIZACIÓN Y GESTIÓN DEL TIEMPO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271127"/>
            <a:ext cx="16230600" cy="2987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Hazme una lista priorizada de tareas para hoy basándote en productividad.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Sugiere una agenda semanal para mi equipo de marketing.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Organiza una planificación mensual para alcanzar el objetivo X.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Crea un calendario de contenidos para redes sociales durante un mes.</a:t>
            </a:r>
          </a:p>
          <a:p>
            <a:pPr algn="l">
              <a:lnSpc>
                <a:spcPts val="4833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4" t="-5672" r="-59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58" y="5937763"/>
            <a:ext cx="16838049" cy="3320537"/>
            <a:chOff x="0" y="0"/>
            <a:chExt cx="4816625" cy="949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625" cy="949860"/>
            </a:xfrm>
            <a:custGeom>
              <a:avLst/>
              <a:gdLst/>
              <a:ahLst/>
              <a:cxnLst/>
              <a:rect r="r" b="b" t="t" l="l"/>
              <a:pathLst>
                <a:path h="949860" w="4816625">
                  <a:moveTo>
                    <a:pt x="23449" y="0"/>
                  </a:moveTo>
                  <a:lnTo>
                    <a:pt x="4793176" y="0"/>
                  </a:lnTo>
                  <a:cubicBezTo>
                    <a:pt x="4799395" y="0"/>
                    <a:pt x="4805360" y="2471"/>
                    <a:pt x="4809757" y="6868"/>
                  </a:cubicBezTo>
                  <a:cubicBezTo>
                    <a:pt x="4814155" y="11266"/>
                    <a:pt x="4816625" y="17230"/>
                    <a:pt x="4816625" y="23449"/>
                  </a:cubicBezTo>
                  <a:lnTo>
                    <a:pt x="4816625" y="926411"/>
                  </a:lnTo>
                  <a:cubicBezTo>
                    <a:pt x="4816625" y="932630"/>
                    <a:pt x="4814155" y="938594"/>
                    <a:pt x="4809757" y="942992"/>
                  </a:cubicBezTo>
                  <a:cubicBezTo>
                    <a:pt x="4805360" y="947389"/>
                    <a:pt x="4799395" y="949860"/>
                    <a:pt x="4793176" y="949860"/>
                  </a:cubicBezTo>
                  <a:lnTo>
                    <a:pt x="23449" y="949860"/>
                  </a:lnTo>
                  <a:cubicBezTo>
                    <a:pt x="10499" y="949860"/>
                    <a:pt x="0" y="939361"/>
                    <a:pt x="0" y="926411"/>
                  </a:cubicBezTo>
                  <a:lnTo>
                    <a:pt x="0" y="23449"/>
                  </a:lnTo>
                  <a:cubicBezTo>
                    <a:pt x="0" y="17230"/>
                    <a:pt x="2471" y="11266"/>
                    <a:pt x="6868" y="6868"/>
                  </a:cubicBezTo>
                  <a:cubicBezTo>
                    <a:pt x="11266" y="2471"/>
                    <a:pt x="17230" y="0"/>
                    <a:pt x="23449" y="0"/>
                  </a:cubicBezTo>
                  <a:close/>
                </a:path>
              </a:pathLst>
            </a:custGeom>
            <a:solidFill>
              <a:srgbClr val="E3574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625" cy="949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23539" y="1750239"/>
            <a:ext cx="2559669" cy="2313156"/>
          </a:xfrm>
          <a:custGeom>
            <a:avLst/>
            <a:gdLst/>
            <a:ahLst/>
            <a:cxnLst/>
            <a:rect r="r" b="b" t="t" l="l"/>
            <a:pathLst>
              <a:path h="2313156" w="2559669">
                <a:moveTo>
                  <a:pt x="0" y="0"/>
                </a:moveTo>
                <a:lnTo>
                  <a:pt x="2559669" y="0"/>
                </a:lnTo>
                <a:lnTo>
                  <a:pt x="2559669" y="2313156"/>
                </a:lnTo>
                <a:lnTo>
                  <a:pt x="0" y="231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590791" y="1750239"/>
            <a:ext cx="5395035" cy="900858"/>
            <a:chOff x="0" y="0"/>
            <a:chExt cx="1420914" cy="2372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0915" cy="237263"/>
            </a:xfrm>
            <a:custGeom>
              <a:avLst/>
              <a:gdLst/>
              <a:ahLst/>
              <a:cxnLst/>
              <a:rect r="r" b="b" t="t" l="l"/>
              <a:pathLst>
                <a:path h="237263" w="1420915">
                  <a:moveTo>
                    <a:pt x="0" y="0"/>
                  </a:moveTo>
                  <a:lnTo>
                    <a:pt x="1420915" y="0"/>
                  </a:lnTo>
                  <a:lnTo>
                    <a:pt x="1420915" y="237263"/>
                  </a:lnTo>
                  <a:lnTo>
                    <a:pt x="0" y="237263"/>
                  </a:lnTo>
                  <a:close/>
                </a:path>
              </a:pathLst>
            </a:custGeom>
            <a:solidFill>
              <a:srgbClr val="F9F1E9">
                <a:alpha val="9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420914" cy="237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68031" y="1721664"/>
            <a:ext cx="14255507" cy="173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  <a:spcBef>
                <a:spcPct val="0"/>
              </a:spcBef>
            </a:pPr>
            <a:r>
              <a:rPr lang="en-US" b="true" sz="5524" spc="745">
                <a:solidFill>
                  <a:srgbClr val="E35742"/>
                </a:solidFill>
                <a:latin typeface="Nourd Bold"/>
                <a:ea typeface="Nourd Bold"/>
                <a:cs typeface="Nourd Bold"/>
                <a:sym typeface="Nourd Bold"/>
              </a:rPr>
              <a:t>📊</a:t>
            </a:r>
            <a:r>
              <a:rPr lang="en-US" b="true" sz="5524" spc="745">
                <a:solidFill>
                  <a:srgbClr val="E35742"/>
                </a:solidFill>
                <a:latin typeface="Nourd Bold"/>
                <a:ea typeface="Nourd Bold"/>
                <a:cs typeface="Nourd Bold"/>
                <a:sym typeface="Nourd Bold"/>
              </a:rPr>
              <a:t> ANÁLISIS DE DATOS Y DECISIONES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271127"/>
            <a:ext cx="16230600" cy="3596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Resume los datos de esta tabla de Excel y dame conclusiones.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¿Qué KPIs debo analizar si quiero medir la eficiencia del equipo de ventas?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Propón acciones para mejorar los resultados de este informe.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Haz un DAFO de mi empresa basado en estos datos.</a:t>
            </a:r>
          </a:p>
          <a:p>
            <a:pPr algn="l">
              <a:lnSpc>
                <a:spcPts val="4833"/>
              </a:lnSpc>
            </a:pPr>
          </a:p>
          <a:p>
            <a:pPr algn="l">
              <a:lnSpc>
                <a:spcPts val="4833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4" t="-5672" r="-59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58" y="5937763"/>
            <a:ext cx="16838049" cy="3320537"/>
            <a:chOff x="0" y="0"/>
            <a:chExt cx="4816625" cy="949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625" cy="949860"/>
            </a:xfrm>
            <a:custGeom>
              <a:avLst/>
              <a:gdLst/>
              <a:ahLst/>
              <a:cxnLst/>
              <a:rect r="r" b="b" t="t" l="l"/>
              <a:pathLst>
                <a:path h="949860" w="4816625">
                  <a:moveTo>
                    <a:pt x="23449" y="0"/>
                  </a:moveTo>
                  <a:lnTo>
                    <a:pt x="4793176" y="0"/>
                  </a:lnTo>
                  <a:cubicBezTo>
                    <a:pt x="4799395" y="0"/>
                    <a:pt x="4805360" y="2471"/>
                    <a:pt x="4809757" y="6868"/>
                  </a:cubicBezTo>
                  <a:cubicBezTo>
                    <a:pt x="4814155" y="11266"/>
                    <a:pt x="4816625" y="17230"/>
                    <a:pt x="4816625" y="23449"/>
                  </a:cubicBezTo>
                  <a:lnTo>
                    <a:pt x="4816625" y="926411"/>
                  </a:lnTo>
                  <a:cubicBezTo>
                    <a:pt x="4816625" y="932630"/>
                    <a:pt x="4814155" y="938594"/>
                    <a:pt x="4809757" y="942992"/>
                  </a:cubicBezTo>
                  <a:cubicBezTo>
                    <a:pt x="4805360" y="947389"/>
                    <a:pt x="4799395" y="949860"/>
                    <a:pt x="4793176" y="949860"/>
                  </a:cubicBezTo>
                  <a:lnTo>
                    <a:pt x="23449" y="949860"/>
                  </a:lnTo>
                  <a:cubicBezTo>
                    <a:pt x="10499" y="949860"/>
                    <a:pt x="0" y="939361"/>
                    <a:pt x="0" y="926411"/>
                  </a:cubicBezTo>
                  <a:lnTo>
                    <a:pt x="0" y="23449"/>
                  </a:lnTo>
                  <a:cubicBezTo>
                    <a:pt x="0" y="17230"/>
                    <a:pt x="2471" y="11266"/>
                    <a:pt x="6868" y="6868"/>
                  </a:cubicBezTo>
                  <a:cubicBezTo>
                    <a:pt x="11266" y="2471"/>
                    <a:pt x="17230" y="0"/>
                    <a:pt x="23449" y="0"/>
                  </a:cubicBezTo>
                  <a:close/>
                </a:path>
              </a:pathLst>
            </a:custGeom>
            <a:solidFill>
              <a:srgbClr val="96B54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625" cy="949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23539" y="1750239"/>
            <a:ext cx="2559669" cy="2313156"/>
          </a:xfrm>
          <a:custGeom>
            <a:avLst/>
            <a:gdLst/>
            <a:ahLst/>
            <a:cxnLst/>
            <a:rect r="r" b="b" t="t" l="l"/>
            <a:pathLst>
              <a:path h="2313156" w="2559669">
                <a:moveTo>
                  <a:pt x="0" y="0"/>
                </a:moveTo>
                <a:lnTo>
                  <a:pt x="2559669" y="0"/>
                </a:lnTo>
                <a:lnTo>
                  <a:pt x="2559669" y="2313156"/>
                </a:lnTo>
                <a:lnTo>
                  <a:pt x="0" y="231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590791" y="1750239"/>
            <a:ext cx="5395035" cy="900858"/>
            <a:chOff x="0" y="0"/>
            <a:chExt cx="1420914" cy="2372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0915" cy="237263"/>
            </a:xfrm>
            <a:custGeom>
              <a:avLst/>
              <a:gdLst/>
              <a:ahLst/>
              <a:cxnLst/>
              <a:rect r="r" b="b" t="t" l="l"/>
              <a:pathLst>
                <a:path h="237263" w="1420915">
                  <a:moveTo>
                    <a:pt x="0" y="0"/>
                  </a:moveTo>
                  <a:lnTo>
                    <a:pt x="1420915" y="0"/>
                  </a:lnTo>
                  <a:lnTo>
                    <a:pt x="1420915" y="237263"/>
                  </a:lnTo>
                  <a:lnTo>
                    <a:pt x="0" y="237263"/>
                  </a:lnTo>
                  <a:close/>
                </a:path>
              </a:pathLst>
            </a:custGeom>
            <a:solidFill>
              <a:srgbClr val="F9F1E9">
                <a:alpha val="9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420914" cy="237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68031" y="1721664"/>
            <a:ext cx="14255507" cy="86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  <a:spcBef>
                <a:spcPct val="0"/>
              </a:spcBef>
            </a:pPr>
            <a:r>
              <a:rPr lang="en-US" b="true" sz="5524" spc="745">
                <a:solidFill>
                  <a:srgbClr val="96B54A"/>
                </a:solidFill>
                <a:latin typeface="Nourd Bold"/>
                <a:ea typeface="Nourd Bold"/>
                <a:cs typeface="Nourd Bold"/>
                <a:sym typeface="Nourd Bold"/>
              </a:rPr>
              <a:t>🧾</a:t>
            </a:r>
            <a:r>
              <a:rPr lang="en-US" b="true" sz="5524" spc="745">
                <a:solidFill>
                  <a:srgbClr val="96B54A"/>
                </a:solidFill>
                <a:latin typeface="Nourd Bold"/>
                <a:ea typeface="Nourd Bold"/>
                <a:cs typeface="Nourd Bold"/>
                <a:sym typeface="Nourd Bold"/>
              </a:rPr>
              <a:t> REDACCIÓN EFICIENTE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271127"/>
            <a:ext cx="16230600" cy="4206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Redacta un correo para motivar al equipo tras alcanzar los objetivos.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Escribe una política interna clara sobre teletrabajo.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Haz un resumen ejecutivo de este documento.</a:t>
            </a:r>
          </a:p>
          <a:p>
            <a:pPr algn="l">
              <a:lnSpc>
                <a:spcPts val="4833"/>
              </a:lnSpc>
            </a:pPr>
            <a:r>
              <a:rPr lang="en-US" sz="2440" spc="329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Redacta un anuncio interno sobre un nuevo beneficio para empleados.</a:t>
            </a:r>
          </a:p>
          <a:p>
            <a:pPr algn="l">
              <a:lnSpc>
                <a:spcPts val="4833"/>
              </a:lnSpc>
            </a:pPr>
          </a:p>
          <a:p>
            <a:pPr algn="l">
              <a:lnSpc>
                <a:spcPts val="4833"/>
              </a:lnSpc>
            </a:pPr>
          </a:p>
          <a:p>
            <a:pPr algn="l">
              <a:lnSpc>
                <a:spcPts val="4833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4" t="-5672" r="-594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58" y="5937763"/>
            <a:ext cx="16838049" cy="3320537"/>
            <a:chOff x="0" y="0"/>
            <a:chExt cx="4816625" cy="949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625" cy="949860"/>
            </a:xfrm>
            <a:custGeom>
              <a:avLst/>
              <a:gdLst/>
              <a:ahLst/>
              <a:cxnLst/>
              <a:rect r="r" b="b" t="t" l="l"/>
              <a:pathLst>
                <a:path h="949860" w="4816625">
                  <a:moveTo>
                    <a:pt x="23449" y="0"/>
                  </a:moveTo>
                  <a:lnTo>
                    <a:pt x="4793176" y="0"/>
                  </a:lnTo>
                  <a:cubicBezTo>
                    <a:pt x="4799395" y="0"/>
                    <a:pt x="4805360" y="2471"/>
                    <a:pt x="4809757" y="6868"/>
                  </a:cubicBezTo>
                  <a:cubicBezTo>
                    <a:pt x="4814155" y="11266"/>
                    <a:pt x="4816625" y="17230"/>
                    <a:pt x="4816625" y="23449"/>
                  </a:cubicBezTo>
                  <a:lnTo>
                    <a:pt x="4816625" y="926411"/>
                  </a:lnTo>
                  <a:cubicBezTo>
                    <a:pt x="4816625" y="932630"/>
                    <a:pt x="4814155" y="938594"/>
                    <a:pt x="4809757" y="942992"/>
                  </a:cubicBezTo>
                  <a:cubicBezTo>
                    <a:pt x="4805360" y="947389"/>
                    <a:pt x="4799395" y="949860"/>
                    <a:pt x="4793176" y="949860"/>
                  </a:cubicBezTo>
                  <a:lnTo>
                    <a:pt x="23449" y="949860"/>
                  </a:lnTo>
                  <a:cubicBezTo>
                    <a:pt x="10499" y="949860"/>
                    <a:pt x="0" y="939361"/>
                    <a:pt x="0" y="926411"/>
                  </a:cubicBezTo>
                  <a:lnTo>
                    <a:pt x="0" y="23449"/>
                  </a:lnTo>
                  <a:cubicBezTo>
                    <a:pt x="0" y="17230"/>
                    <a:pt x="2471" y="11266"/>
                    <a:pt x="6868" y="6868"/>
                  </a:cubicBezTo>
                  <a:cubicBezTo>
                    <a:pt x="11266" y="2471"/>
                    <a:pt x="17230" y="0"/>
                    <a:pt x="23449" y="0"/>
                  </a:cubicBezTo>
                  <a:close/>
                </a:path>
              </a:pathLst>
            </a:custGeom>
            <a:solidFill>
              <a:srgbClr val="3A526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625" cy="949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23539" y="1750239"/>
            <a:ext cx="2559669" cy="2313156"/>
          </a:xfrm>
          <a:custGeom>
            <a:avLst/>
            <a:gdLst/>
            <a:ahLst/>
            <a:cxnLst/>
            <a:rect r="r" b="b" t="t" l="l"/>
            <a:pathLst>
              <a:path h="2313156" w="2559669">
                <a:moveTo>
                  <a:pt x="0" y="0"/>
                </a:moveTo>
                <a:lnTo>
                  <a:pt x="2559669" y="0"/>
                </a:lnTo>
                <a:lnTo>
                  <a:pt x="2559669" y="2313156"/>
                </a:lnTo>
                <a:lnTo>
                  <a:pt x="0" y="231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590791" y="1750239"/>
            <a:ext cx="5395035" cy="900858"/>
            <a:chOff x="0" y="0"/>
            <a:chExt cx="1420914" cy="2372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0915" cy="237263"/>
            </a:xfrm>
            <a:custGeom>
              <a:avLst/>
              <a:gdLst/>
              <a:ahLst/>
              <a:cxnLst/>
              <a:rect r="r" b="b" t="t" l="l"/>
              <a:pathLst>
                <a:path h="237263" w="1420915">
                  <a:moveTo>
                    <a:pt x="0" y="0"/>
                  </a:moveTo>
                  <a:lnTo>
                    <a:pt x="1420915" y="0"/>
                  </a:lnTo>
                  <a:lnTo>
                    <a:pt x="1420915" y="237263"/>
                  </a:lnTo>
                  <a:lnTo>
                    <a:pt x="0" y="237263"/>
                  </a:lnTo>
                  <a:close/>
                </a:path>
              </a:pathLst>
            </a:custGeom>
            <a:solidFill>
              <a:srgbClr val="F9F1E9">
                <a:alpha val="9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420914" cy="237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68031" y="1721664"/>
            <a:ext cx="14255507" cy="173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  <a:spcBef>
                <a:spcPct val="0"/>
              </a:spcBef>
            </a:pPr>
            <a:r>
              <a:rPr lang="en-US" b="true" sz="5524" spc="745">
                <a:solidFill>
                  <a:srgbClr val="3A5268"/>
                </a:solidFill>
                <a:latin typeface="Nourd Bold"/>
                <a:ea typeface="Nourd Bold"/>
                <a:cs typeface="Nourd Bold"/>
                <a:sym typeface="Nourd Bold"/>
              </a:rPr>
              <a:t>👥</a:t>
            </a:r>
            <a:r>
              <a:rPr lang="en-US" b="true" sz="5524" spc="745">
                <a:solidFill>
                  <a:srgbClr val="3A5268"/>
                </a:solidFill>
                <a:latin typeface="Nourd Bold"/>
                <a:ea typeface="Nourd Bold"/>
                <a:cs typeface="Nourd Bold"/>
                <a:sym typeface="Nourd Bold"/>
              </a:rPr>
              <a:t> GESTIÓN DE EQUIPOS Y LIDERAZGO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1055" y="6289695"/>
            <a:ext cx="16454508" cy="2824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Sugiere mensajes para reconocer el buen trabajo de un colaborador.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Dame ideas para mejorar la comunicación interna entre departamentos.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Crea una dinámica rápida para motivar al equipo en una reunión.</a:t>
            </a:r>
          </a:p>
          <a:p>
            <a:pPr algn="l">
              <a:lnSpc>
                <a:spcPts val="4568"/>
              </a:lnSpc>
            </a:pPr>
            <a:r>
              <a:rPr lang="en-US" sz="2307" spc="311" b="true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• Simula una conversación difícil con un empleado que no está cumpliendo objetivos.</a:t>
            </a:r>
          </a:p>
          <a:p>
            <a:pPr algn="l">
              <a:lnSpc>
                <a:spcPts val="456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DAGjoRXmYMA</dc:identifier>
  <dcterms:modified xsi:type="dcterms:W3CDTF">2011-08-01T06:04:30Z</dcterms:modified>
  <cp:revision>1</cp:revision>
  <dc:title>Copilot</dc:title>
</cp:coreProperties>
</file>