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3" Type="http://schemas.openxmlformats.org/officeDocument/2006/relationships/slide" Target="slides/slide58.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b3e3fe298a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b3e3fe298a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b3e3fe298a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b3e3fe298a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b3e3fe298a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b3e3fe298a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b3e3fe298a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b3e3fe298a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b3e3fe298a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b3e3fe298a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b3e3fe298a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b3e3fe298a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b3e3fe298a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b3e3fe298a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b3e3fe298a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b3e3fe298a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b3e3fe298a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b3e3fe298a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b5223f7ca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b5223f7ca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b3e3fe298a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b3e3fe298a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b5223f7ca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b5223f7ca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b5223f7c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b5223f7c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b3e3fe298a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b3e3fe298a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b3e3fe298a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b3e3fe298a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b3e3fe298a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b3e3fe298a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b3e3fe298a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b3e3fe298a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b3e3fe298a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b3e3fe298a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b3e3fe298a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b3e3fe298a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b3e3fe298a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b3e3fe298a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b3e3fe298a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b3e3fe298a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3e3fe298a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3e3fe298a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b3e3fe298a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b3e3fe298a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b3e3fe298a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b3e3fe298a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b49b4772b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b49b4772b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b49b4772b8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b49b4772b8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b49b4772b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b49b4772b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b49b4772b8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b49b4772b8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b49b4772b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b49b4772b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b49b4772b8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b49b4772b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b49b4772b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b49b4772b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b49b4772b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b49b4772b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b3e3fe298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b3e3fe298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b3e3fe298a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b3e3fe298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b4c5e84cf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b4c5e84cf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b4c5e84cf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b4c5e84cf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b7bc36e9b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b7bc36e9b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b5223f7ca3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b5223f7ca3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b5223f7ca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b5223f7ca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b5223f7ca3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b5223f7ca3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b5223f7ca3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b5223f7ca3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b5223f7ca3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b5223f7ca3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b5223f7ca3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b5223f7ca3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3e3fe298a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b3e3fe298a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b5223f7ca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b5223f7ca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b5223f7ca3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b5223f7ca3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b5223f7ca3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b5223f7ca3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b5223f7ca3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b5223f7ca3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b5223f7ca3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b5223f7ca3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b5223f7ca3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b5223f7ca3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b5223f7ca3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b5223f7ca3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b5223f7ca3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b5223f7ca3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b5223f7ca3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b5223f7ca3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3e3fe298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3e3fe298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3e3fe298a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3e3fe298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b3e3fe298a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b3e3fe298a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b3e3fe298a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b3e3fe298a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Your Mind Is Everything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Perhaps it’s the </a:t>
            </a:r>
            <a:r>
              <a:rPr lang="en"/>
              <a:t>only</a:t>
            </a:r>
            <a:r>
              <a:rPr lang="en"/>
              <a:t> thing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582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 you happy with your partner?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8" name="Google Shape;108;p22"/>
          <p:cNvSpPr txBox="1"/>
          <p:nvPr>
            <p:ph idx="1" type="body"/>
          </p:nvPr>
        </p:nvSpPr>
        <p:spPr>
          <a:xfrm>
            <a:off x="311700" y="12324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 you think you can maintain your happiness when things change in future?</a:t>
            </a:r>
            <a:endParaRPr/>
          </a:p>
          <a:p>
            <a:pPr indent="0" lvl="0" marL="0" rtl="0" algn="l">
              <a:spcBef>
                <a:spcPts val="1600"/>
              </a:spcBef>
              <a:spcAft>
                <a:spcPts val="0"/>
              </a:spcAft>
              <a:buNone/>
            </a:pPr>
            <a:r>
              <a:rPr lang="en"/>
              <a:t>What ways can you combat the inevitable creep or time and adaptation?</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582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 you unhappy with your work?</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4" name="Google Shape;114;p23"/>
          <p:cNvSpPr txBox="1"/>
          <p:nvPr>
            <p:ph idx="1" type="body"/>
          </p:nvPr>
        </p:nvSpPr>
        <p:spPr>
          <a:xfrm>
            <a:off x="311700" y="12324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List out the benefits of your work.</a:t>
            </a:r>
            <a:endParaRPr/>
          </a:p>
          <a:p>
            <a:pPr indent="0" lvl="0" marL="0" rtl="0" algn="l">
              <a:spcBef>
                <a:spcPts val="1600"/>
              </a:spcBef>
              <a:spcAft>
                <a:spcPts val="0"/>
              </a:spcAft>
              <a:buNone/>
            </a:pPr>
            <a:r>
              <a:rPr lang="en"/>
              <a:t>Think back to other crappy jobs you had. </a:t>
            </a:r>
            <a:r>
              <a:rPr lang="en"/>
              <a:t>Imagine</a:t>
            </a:r>
            <a:r>
              <a:rPr lang="en"/>
              <a:t> going back there.</a:t>
            </a:r>
            <a:endParaRPr/>
          </a:p>
          <a:p>
            <a:pPr indent="0" lvl="0" marL="0" rtl="0" algn="l">
              <a:spcBef>
                <a:spcPts val="1600"/>
              </a:spcBef>
              <a:spcAft>
                <a:spcPts val="1600"/>
              </a:spcAft>
              <a:buNone/>
            </a:pPr>
            <a:r>
              <a:rPr lang="en"/>
              <a:t>Perhaps all you need is a perspective shift.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426225" y="5414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 OPINION</a:t>
            </a:r>
            <a:endParaRPr/>
          </a:p>
        </p:txBody>
      </p:sp>
      <p:sp>
        <p:nvSpPr>
          <p:cNvPr id="120" name="Google Shape;120;p24"/>
          <p:cNvSpPr txBox="1"/>
          <p:nvPr>
            <p:ph idx="1" type="body"/>
          </p:nvPr>
        </p:nvSpPr>
        <p:spPr>
          <a:xfrm>
            <a:off x="426225" y="1114100"/>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thing about opinions is they are 100% your </a:t>
            </a:r>
            <a:r>
              <a:rPr lang="en"/>
              <a:t>responsibility</a:t>
            </a:r>
            <a:r>
              <a:rPr lang="en"/>
              <a:t>.</a:t>
            </a:r>
            <a:endParaRPr/>
          </a:p>
          <a:p>
            <a:pPr indent="0" lvl="0" marL="0" rtl="0" algn="l">
              <a:spcBef>
                <a:spcPts val="1600"/>
              </a:spcBef>
              <a:spcAft>
                <a:spcPts val="0"/>
              </a:spcAft>
              <a:buNone/>
            </a:pPr>
            <a:r>
              <a:rPr lang="en"/>
              <a:t>If you don’t like something, it is still your </a:t>
            </a:r>
            <a:r>
              <a:rPr lang="en"/>
              <a:t>responsibility</a:t>
            </a:r>
            <a:r>
              <a:rPr lang="en"/>
              <a:t>.</a:t>
            </a:r>
            <a:endParaRPr/>
          </a:p>
          <a:p>
            <a:pPr indent="0" lvl="0" marL="0" rtl="0" algn="l">
              <a:spcBef>
                <a:spcPts val="1600"/>
              </a:spcBef>
              <a:spcAft>
                <a:spcPts val="0"/>
              </a:spcAft>
              <a:buNone/>
            </a:pPr>
            <a:r>
              <a:rPr b="1" lang="en"/>
              <a:t>The Hard Truth: you are choosing to like or not like something.</a:t>
            </a:r>
            <a:endParaRPr b="1"/>
          </a:p>
          <a:p>
            <a:pPr indent="0" lvl="0" marL="0" rtl="0" algn="l">
              <a:spcBef>
                <a:spcPts val="1600"/>
              </a:spcBef>
              <a:spcAft>
                <a:spcPts val="0"/>
              </a:spcAft>
              <a:buNone/>
            </a:pPr>
            <a:r>
              <a:rPr lang="en"/>
              <a:t>If you really wanted to, you could appreciate anything and you could condemn anything. That’s how powerful your mind is.</a:t>
            </a:r>
            <a:endParaRPr/>
          </a:p>
          <a:p>
            <a:pPr indent="0" lvl="0" marL="0" rtl="0" algn="l">
              <a:spcBef>
                <a:spcPts val="1600"/>
              </a:spcBef>
              <a:spcAft>
                <a:spcPts val="1600"/>
              </a:spcAft>
              <a:buNone/>
            </a:pPr>
            <a:r>
              <a:rPr lang="en"/>
              <a:t>And you should be in the driver seat.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no moral obligation to you</a:t>
            </a:r>
            <a:endParaRPr/>
          </a:p>
        </p:txBody>
      </p:sp>
      <p:sp>
        <p:nvSpPr>
          <p:cNvPr id="126" name="Google Shape;126;p25"/>
          <p:cNvSpPr txBox="1"/>
          <p:nvPr>
            <p:ph idx="1" type="body"/>
          </p:nvPr>
        </p:nvSpPr>
        <p:spPr>
          <a:xfrm>
            <a:off x="426225" y="1114100"/>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a:t>
            </a:r>
            <a:r>
              <a:rPr lang="en"/>
              <a:t>people</a:t>
            </a:r>
            <a:r>
              <a:rPr lang="en"/>
              <a:t> fall victim to the ideal of right and wrong.</a:t>
            </a:r>
            <a:endParaRPr/>
          </a:p>
          <a:p>
            <a:pPr indent="0" lvl="0" marL="0" rtl="0" algn="l">
              <a:spcBef>
                <a:spcPts val="1600"/>
              </a:spcBef>
              <a:spcAft>
                <a:spcPts val="0"/>
              </a:spcAft>
              <a:buNone/>
            </a:pPr>
            <a:r>
              <a:rPr lang="en"/>
              <a:t>So when things aren’t going their way, they expect the Universe to “right itself.”</a:t>
            </a:r>
            <a:endParaRPr/>
          </a:p>
          <a:p>
            <a:pPr indent="0" lvl="0" marL="0" rtl="0" algn="l">
              <a:spcBef>
                <a:spcPts val="1600"/>
              </a:spcBef>
              <a:spcAft>
                <a:spcPts val="0"/>
              </a:spcAft>
              <a:buNone/>
            </a:pPr>
            <a:r>
              <a:rPr lang="en"/>
              <a:t>This leads to victim mentally and other mentally </a:t>
            </a:r>
            <a:r>
              <a:rPr lang="en"/>
              <a:t>destructive thought patterns that keep people stuck.</a:t>
            </a:r>
            <a:endParaRPr/>
          </a:p>
          <a:p>
            <a:pPr indent="0" lvl="0" marL="0" rtl="0" algn="l">
              <a:spcBef>
                <a:spcPts val="1600"/>
              </a:spcBef>
              <a:spcAft>
                <a:spcPts val="0"/>
              </a:spcAft>
              <a:buNone/>
            </a:pPr>
            <a:r>
              <a:rPr lang="en"/>
              <a:t> The reality is, life is 100% your </a:t>
            </a:r>
            <a:r>
              <a:rPr lang="en"/>
              <a:t>responsibility</a:t>
            </a:r>
            <a:r>
              <a:rPr lang="en"/>
              <a:t>.</a:t>
            </a:r>
            <a:endParaRPr/>
          </a:p>
          <a:p>
            <a:pPr indent="0" lvl="0" marL="0" rtl="0" algn="l">
              <a:spcBef>
                <a:spcPts val="1600"/>
              </a:spcBef>
              <a:spcAft>
                <a:spcPts val="0"/>
              </a:spcAft>
              <a:buNone/>
            </a:pPr>
            <a:r>
              <a:rPr lang="en"/>
              <a:t>Your thoughts are 100% your </a:t>
            </a:r>
            <a:r>
              <a:rPr lang="en"/>
              <a:t>responsibility</a:t>
            </a:r>
            <a:r>
              <a:rPr lang="en"/>
              <a:t>.</a:t>
            </a:r>
            <a:endParaRPr/>
          </a:p>
          <a:p>
            <a:pPr indent="0" lvl="0" marL="0" rtl="0" algn="l">
              <a:spcBef>
                <a:spcPts val="1600"/>
              </a:spcBef>
              <a:spcAft>
                <a:spcPts val="1600"/>
              </a:spcAft>
              <a:buNone/>
            </a:pPr>
            <a:r>
              <a:rPr lang="en"/>
              <a:t>Your results in life are 100% your responsibility.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 ONE IS GOING TO LIVE YOUR LIFE FOR YOU</a:t>
            </a:r>
            <a:endParaRPr/>
          </a:p>
        </p:txBody>
      </p:sp>
      <p:sp>
        <p:nvSpPr>
          <p:cNvPr id="132" name="Google Shape;132;p26"/>
          <p:cNvSpPr txBox="1"/>
          <p:nvPr>
            <p:ph idx="1" type="body"/>
          </p:nvPr>
        </p:nvSpPr>
        <p:spPr>
          <a:xfrm>
            <a:off x="371375" y="1114100"/>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Mother Nature holds no court. She has no policy enforcers.</a:t>
            </a:r>
            <a:endParaRPr/>
          </a:p>
          <a:p>
            <a:pPr indent="0" lvl="0" marL="0" rtl="0" algn="l">
              <a:spcBef>
                <a:spcPts val="1600"/>
              </a:spcBef>
              <a:spcAft>
                <a:spcPts val="0"/>
              </a:spcAft>
              <a:buNone/>
            </a:pPr>
            <a:r>
              <a:rPr lang="en"/>
              <a:t>She doesn’t care if someone wrongs you.</a:t>
            </a:r>
            <a:endParaRPr/>
          </a:p>
          <a:p>
            <a:pPr indent="0" lvl="0" marL="0" rtl="0" algn="l">
              <a:spcBef>
                <a:spcPts val="1600"/>
              </a:spcBef>
              <a:spcAft>
                <a:spcPts val="0"/>
              </a:spcAft>
              <a:buNone/>
            </a:pPr>
            <a:r>
              <a:rPr lang="en"/>
              <a:t>Guess what? Most of the 6 billion other humans don’t care either.</a:t>
            </a:r>
            <a:endParaRPr/>
          </a:p>
          <a:p>
            <a:pPr indent="0" lvl="0" marL="0" rtl="0" algn="l">
              <a:spcBef>
                <a:spcPts val="1600"/>
              </a:spcBef>
              <a:spcAft>
                <a:spcPts val="1600"/>
              </a:spcAft>
              <a:buNone/>
            </a:pPr>
            <a:r>
              <a:rPr lang="en"/>
              <a:t>Accept this, you must.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type="ctrTitle"/>
          </p:nvPr>
        </p:nvSpPr>
        <p:spPr>
          <a:xfrm>
            <a:off x="311700" y="2083050"/>
            <a:ext cx="8520600" cy="1455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THOUGHTS </a:t>
            </a:r>
            <a:br>
              <a:rPr lang="en"/>
            </a:br>
            <a:r>
              <a:rPr lang="en"/>
              <a:t>ARE FORMED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8"/>
          <p:cNvSpPr txBox="1"/>
          <p:nvPr>
            <p:ph type="title"/>
          </p:nvPr>
        </p:nvSpPr>
        <p:spPr>
          <a:xfrm>
            <a:off x="366550" y="3993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a single neuron fires, it is an isolated chemical blip. When many fire together, they form a thought.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143" name="Google Shape;143;p28"/>
          <p:cNvPicPr preferRelativeResize="0"/>
          <p:nvPr/>
        </p:nvPicPr>
        <p:blipFill>
          <a:blip r:embed="rId3">
            <a:alphaModFix/>
          </a:blip>
          <a:stretch>
            <a:fillRect/>
          </a:stretch>
        </p:blipFill>
        <p:spPr>
          <a:xfrm>
            <a:off x="1959850" y="1498825"/>
            <a:ext cx="5334001" cy="32453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9"/>
          <p:cNvSpPr txBox="1"/>
          <p:nvPr>
            <p:ph type="ctrTitle"/>
          </p:nvPr>
        </p:nvSpPr>
        <p:spPr>
          <a:xfrm>
            <a:off x="311700" y="1146450"/>
            <a:ext cx="8520600" cy="3014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500"/>
              <a:t>“Unconscious processes seem largely responsible for much of what we do habitually in daily life, and conscious processes seem largely responsible for making sense of what we do so that we can explain it to ourselves and others.”</a:t>
            </a:r>
            <a:endParaRPr sz="2500"/>
          </a:p>
          <a:p>
            <a:pPr indent="0" lvl="0" marL="0" rtl="0" algn="ctr">
              <a:spcBef>
                <a:spcPts val="0"/>
              </a:spcBef>
              <a:spcAft>
                <a:spcPts val="0"/>
              </a:spcAft>
              <a:buNone/>
            </a:pPr>
            <a:r>
              <a:t/>
            </a:r>
            <a:endParaRPr sz="2500"/>
          </a:p>
          <a:p>
            <a:pPr indent="0" lvl="0" marL="0" rtl="0" algn="ctr">
              <a:spcBef>
                <a:spcPts val="0"/>
              </a:spcBef>
              <a:spcAft>
                <a:spcPts val="0"/>
              </a:spcAft>
              <a:buNone/>
            </a:pPr>
            <a:r>
              <a:rPr lang="en" sz="2500"/>
              <a:t>Book: Mindwise</a:t>
            </a:r>
            <a:endParaRPr sz="25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type="title"/>
          </p:nvPr>
        </p:nvSpPr>
        <p:spPr>
          <a:xfrm>
            <a:off x="311700" y="664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estimated amount of behavior (and thought) that is automatic:</a:t>
            </a:r>
            <a:endParaRPr/>
          </a:p>
        </p:txBody>
      </p:sp>
      <p:sp>
        <p:nvSpPr>
          <p:cNvPr id="154" name="Google Shape;154;p30"/>
          <p:cNvSpPr txBox="1"/>
          <p:nvPr>
            <p:ph idx="4294967295" type="ctrTitle"/>
          </p:nvPr>
        </p:nvSpPr>
        <p:spPr>
          <a:xfrm>
            <a:off x="3433950" y="1939950"/>
            <a:ext cx="2276100" cy="126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7700"/>
              <a:t>95%</a:t>
            </a:r>
            <a:endParaRPr sz="77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895350" y="911925"/>
            <a:ext cx="7353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 we do with the 5% that’s conscious?</a:t>
            </a:r>
            <a:endParaRPr/>
          </a:p>
        </p:txBody>
      </p:sp>
      <p:sp>
        <p:nvSpPr>
          <p:cNvPr id="160" name="Google Shape;160;p31"/>
          <p:cNvSpPr txBox="1"/>
          <p:nvPr>
            <p:ph idx="4294967295" type="ctrTitle"/>
          </p:nvPr>
        </p:nvSpPr>
        <p:spPr>
          <a:xfrm>
            <a:off x="311700" y="1484625"/>
            <a:ext cx="8520600" cy="2933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7700"/>
              <a:t>Find reasons to justify the 95%</a:t>
            </a:r>
            <a:endParaRPr sz="7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1160325"/>
            <a:ext cx="8520600" cy="3048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“Everything we hear is an opinion, not a fact. Everything we see is a perspective, not the truth.”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-Marcus Aurelius</a:t>
            </a:r>
            <a:endParaRPr/>
          </a:p>
        </p:txBody>
      </p:sp>
      <p:pic>
        <p:nvPicPr>
          <p:cNvPr id="61" name="Google Shape;61;p14"/>
          <p:cNvPicPr preferRelativeResize="0"/>
          <p:nvPr/>
        </p:nvPicPr>
        <p:blipFill>
          <a:blip r:embed="rId3">
            <a:alphaModFix/>
          </a:blip>
          <a:stretch>
            <a:fillRect/>
          </a:stretch>
        </p:blipFill>
        <p:spPr>
          <a:xfrm>
            <a:off x="6745425" y="3075675"/>
            <a:ext cx="2251375" cy="19587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pic>
        <p:nvPicPr>
          <p:cNvPr id="165" name="Google Shape;165;p32"/>
          <p:cNvPicPr preferRelativeResize="0"/>
          <p:nvPr/>
        </p:nvPicPr>
        <p:blipFill>
          <a:blip r:embed="rId3">
            <a:alphaModFix/>
          </a:blip>
          <a:stretch>
            <a:fillRect/>
          </a:stretch>
        </p:blipFill>
        <p:spPr>
          <a:xfrm>
            <a:off x="1053675" y="390388"/>
            <a:ext cx="7036650" cy="43627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3"/>
          <p:cNvSpPr txBox="1"/>
          <p:nvPr>
            <p:ph type="ctrTitle"/>
          </p:nvPr>
        </p:nvSpPr>
        <p:spPr>
          <a:xfrm>
            <a:off x="311700" y="2083050"/>
            <a:ext cx="8520600" cy="1455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When did you last form a thought?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4"/>
          <p:cNvSpPr txBox="1"/>
          <p:nvPr>
            <p:ph type="ctrTitle"/>
          </p:nvPr>
        </p:nvSpPr>
        <p:spPr>
          <a:xfrm>
            <a:off x="311700" y="2083050"/>
            <a:ext cx="8520600" cy="1903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When was the last time you</a:t>
            </a:r>
            <a:endParaRPr/>
          </a:p>
          <a:p>
            <a:pPr indent="0" lvl="0" marL="0" rtl="0" algn="ctr">
              <a:spcBef>
                <a:spcPts val="0"/>
              </a:spcBef>
              <a:spcAft>
                <a:spcPts val="0"/>
              </a:spcAft>
              <a:buNone/>
            </a:pPr>
            <a:r>
              <a:rPr lang="en"/>
              <a:t>destroyed a bad </a:t>
            </a:r>
            <a:r>
              <a:rPr lang="en"/>
              <a:t>thought</a:t>
            </a:r>
            <a:r>
              <a:rPr lang="en"/>
              <a:t> pattern?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5"/>
          <p:cNvSpPr txBox="1"/>
          <p:nvPr>
            <p:ph type="ctrTitle"/>
          </p:nvPr>
        </p:nvSpPr>
        <p:spPr>
          <a:xfrm>
            <a:off x="311700" y="1619850"/>
            <a:ext cx="8520600" cy="1903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Our mental world is formed for us and without us.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6"/>
          <p:cNvSpPr txBox="1"/>
          <p:nvPr>
            <p:ph type="ctrTitle"/>
          </p:nvPr>
        </p:nvSpPr>
        <p:spPr>
          <a:xfrm>
            <a:off x="311700" y="1619850"/>
            <a:ext cx="8520600" cy="2485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And most people end up accepting whatever they become.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7"/>
          <p:cNvSpPr txBox="1"/>
          <p:nvPr>
            <p:ph type="ctrTitle"/>
          </p:nvPr>
        </p:nvSpPr>
        <p:spPr>
          <a:xfrm>
            <a:off x="311700" y="2099250"/>
            <a:ext cx="8520600" cy="945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To Change this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8"/>
          <p:cNvSpPr txBox="1"/>
          <p:nvPr>
            <p:ph type="title"/>
          </p:nvPr>
        </p:nvSpPr>
        <p:spPr>
          <a:xfrm>
            <a:off x="366550" y="582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you think determines everything	</a:t>
            </a:r>
            <a:endParaRPr/>
          </a:p>
        </p:txBody>
      </p:sp>
      <p:sp>
        <p:nvSpPr>
          <p:cNvPr id="196" name="Google Shape;196;p38"/>
          <p:cNvSpPr txBox="1"/>
          <p:nvPr>
            <p:ph idx="1" type="body"/>
          </p:nvPr>
        </p:nvSpPr>
        <p:spPr>
          <a:xfrm>
            <a:off x="366550" y="12141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are happy or unhappy or neutral with everything in your life based on your thoughts.</a:t>
            </a:r>
            <a:endParaRPr/>
          </a:p>
          <a:p>
            <a:pPr indent="0" lvl="0" marL="0" rtl="0" algn="l">
              <a:spcBef>
                <a:spcPts val="1600"/>
              </a:spcBef>
              <a:spcAft>
                <a:spcPts val="0"/>
              </a:spcAft>
              <a:buNone/>
            </a:pPr>
            <a:r>
              <a:rPr lang="en"/>
              <a:t>If you’re like most people, your brain has been doing this without your input for your entire life.</a:t>
            </a:r>
            <a:endParaRPr/>
          </a:p>
          <a:p>
            <a:pPr indent="0" lvl="0" marL="0" rtl="0" algn="l">
              <a:spcBef>
                <a:spcPts val="1600"/>
              </a:spcBef>
              <a:spcAft>
                <a:spcPts val="1600"/>
              </a:spcAft>
              <a:buNone/>
            </a:pPr>
            <a:r>
              <a:rPr lang="en"/>
              <a:t>And it will keep on doing it if you don’t take proactive action.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9"/>
          <p:cNvSpPr txBox="1"/>
          <p:nvPr>
            <p:ph type="title"/>
          </p:nvPr>
        </p:nvSpPr>
        <p:spPr>
          <a:xfrm>
            <a:off x="366550" y="582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Your goal now is to…	</a:t>
            </a:r>
            <a:endParaRPr/>
          </a:p>
        </p:txBody>
      </p:sp>
      <p:sp>
        <p:nvSpPr>
          <p:cNvPr id="202" name="Google Shape;202;p39"/>
          <p:cNvSpPr txBox="1"/>
          <p:nvPr>
            <p:ph idx="1" type="body"/>
          </p:nvPr>
        </p:nvSpPr>
        <p:spPr>
          <a:xfrm>
            <a:off x="366550" y="12141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Stop labeling</a:t>
            </a:r>
            <a:endParaRPr/>
          </a:p>
          <a:p>
            <a:pPr indent="0" lvl="0" marL="0" rtl="0" algn="l">
              <a:spcBef>
                <a:spcPts val="1600"/>
              </a:spcBef>
              <a:spcAft>
                <a:spcPts val="0"/>
              </a:spcAft>
              <a:buNone/>
            </a:pPr>
            <a:r>
              <a:rPr lang="en"/>
              <a:t>Stop having any opinion at all (many things don’t deserve the attention)</a:t>
            </a:r>
            <a:endParaRPr/>
          </a:p>
          <a:p>
            <a:pPr indent="0" lvl="0" marL="0" rtl="0" algn="l">
              <a:spcBef>
                <a:spcPts val="1600"/>
              </a:spcBef>
              <a:spcAft>
                <a:spcPts val="0"/>
              </a:spcAft>
              <a:buNone/>
            </a:pPr>
            <a:r>
              <a:rPr lang="en"/>
              <a:t>Stop storytelling</a:t>
            </a:r>
            <a:endParaRPr/>
          </a:p>
          <a:p>
            <a:pPr indent="0" lvl="0" marL="0" rtl="0" algn="l">
              <a:spcBef>
                <a:spcPts val="1600"/>
              </a:spcBef>
              <a:spcAft>
                <a:spcPts val="0"/>
              </a:spcAft>
              <a:buNone/>
            </a:pPr>
            <a:r>
              <a:rPr lang="en"/>
              <a:t>Stop responding to the outside world</a:t>
            </a:r>
            <a:endParaRPr/>
          </a:p>
          <a:p>
            <a:pPr indent="0" lvl="0" marL="0" rtl="0" algn="l">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40"/>
          <p:cNvSpPr txBox="1"/>
          <p:nvPr>
            <p:ph type="ctrTitle"/>
          </p:nvPr>
        </p:nvSpPr>
        <p:spPr>
          <a:xfrm>
            <a:off x="311700" y="2121775"/>
            <a:ext cx="8520600" cy="1284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This process is called “becoming self-aware”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41"/>
          <p:cNvSpPr txBox="1"/>
          <p:nvPr>
            <p:ph type="title"/>
          </p:nvPr>
        </p:nvSpPr>
        <p:spPr>
          <a:xfrm>
            <a:off x="366550" y="582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Become aware</a:t>
            </a:r>
            <a:endParaRPr/>
          </a:p>
        </p:txBody>
      </p:sp>
      <p:sp>
        <p:nvSpPr>
          <p:cNvPr id="213" name="Google Shape;213;p41"/>
          <p:cNvSpPr txBox="1"/>
          <p:nvPr>
            <p:ph idx="1" type="body"/>
          </p:nvPr>
        </p:nvSpPr>
        <p:spPr>
          <a:xfrm>
            <a:off x="366550" y="12141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removing yourself from this automatic process, y</a:t>
            </a:r>
            <a:r>
              <a:rPr lang="en"/>
              <a:t>ou give yourself the ability to change it. Until you can break the automatic spell, you will not be able to control it.</a:t>
            </a:r>
            <a:endParaRPr/>
          </a:p>
          <a:p>
            <a:pPr indent="0" lvl="0" marL="0" rtl="0" algn="l">
              <a:spcBef>
                <a:spcPts val="1600"/>
              </a:spcBef>
              <a:spcAft>
                <a:spcPts val="0"/>
              </a:spcAft>
              <a:buNone/>
            </a:pPr>
            <a:r>
              <a:rPr lang="en"/>
              <a:t>This is why step one is focused on becoming aware of these automatic thoughts, labels, stories, that run rampant in your mind. </a:t>
            </a:r>
            <a:endParaRPr/>
          </a:p>
          <a:p>
            <a:pPr indent="0" lvl="0" marL="0" rtl="0" algn="l">
              <a:spcBef>
                <a:spcPts val="1600"/>
              </a:spcBef>
              <a:spcAft>
                <a:spcPts val="0"/>
              </a:spcAft>
              <a:buNone/>
            </a:pPr>
            <a:r>
              <a:rPr lang="en"/>
              <a:t>The more awareness you cultivate, the more control you get.</a:t>
            </a:r>
            <a:endParaRPr/>
          </a:p>
          <a:p>
            <a:pPr indent="0" lvl="0" marL="0" rtl="0" algn="l">
              <a:spcBef>
                <a:spcPts val="1600"/>
              </a:spcBef>
              <a:spcAft>
                <a:spcPts val="0"/>
              </a:spcAft>
              <a:buNone/>
            </a:pPr>
            <a:r>
              <a:rPr lang="en"/>
              <a:t>Over time, you will prevent </a:t>
            </a:r>
            <a:r>
              <a:rPr lang="en"/>
              <a:t>that</a:t>
            </a:r>
            <a:r>
              <a:rPr lang="en"/>
              <a:t> inner voice from doing </a:t>
            </a:r>
            <a:r>
              <a:rPr lang="en"/>
              <a:t>whatever</a:t>
            </a:r>
            <a:r>
              <a:rPr lang="en"/>
              <a:t> it wants.</a:t>
            </a:r>
            <a:endParaRPr/>
          </a:p>
          <a:p>
            <a:pPr indent="0" lvl="0" marL="0" rtl="0" algn="l">
              <a:spcBef>
                <a:spcPts val="1600"/>
              </a:spcBef>
              <a:spcAft>
                <a:spcPts val="0"/>
              </a:spcAft>
              <a:buNone/>
            </a:pPr>
            <a:r>
              <a:rPr lang="en"/>
              <a:t>From there, you can build a new mental </a:t>
            </a:r>
            <a:r>
              <a:rPr lang="en"/>
              <a:t>framework.</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Thoughts are energy and energy is </a:t>
            </a:r>
            <a:r>
              <a:rPr lang="en"/>
              <a:t>interchangeable</a:t>
            </a:r>
            <a:r>
              <a:rPr lang="en"/>
              <a:t> with mass</a:t>
            </a:r>
            <a:endParaRPr/>
          </a:p>
        </p:txBody>
      </p:sp>
      <p:sp>
        <p:nvSpPr>
          <p:cNvPr id="67" name="Google Shape;67;p15"/>
          <p:cNvSpPr txBox="1"/>
          <p:nvPr>
            <p:ph idx="1" type="body"/>
          </p:nvPr>
        </p:nvSpPr>
        <p:spPr>
          <a:xfrm>
            <a:off x="389650" y="15255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Every thought, feeling, and emotion you have you let into your consciousness and it is going to affect your life… because you ALLOW it to.</a:t>
            </a:r>
            <a:endParaRPr/>
          </a:p>
          <a:p>
            <a:pPr indent="0" lvl="0" marL="0" rtl="0" algn="l">
              <a:spcBef>
                <a:spcPts val="1600"/>
              </a:spcBef>
              <a:spcAft>
                <a:spcPts val="1600"/>
              </a:spcAft>
              <a:buNone/>
            </a:pPr>
            <a:r>
              <a:rPr lang="en"/>
              <a:t>Principle number one is </a:t>
            </a:r>
            <a:r>
              <a:rPr b="1" lang="en"/>
              <a:t>taking responsibility</a:t>
            </a:r>
            <a:r>
              <a:rPr lang="en"/>
              <a:t> for your thoughts.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2"/>
          <p:cNvSpPr txBox="1"/>
          <p:nvPr>
            <p:ph type="ctrTitle"/>
          </p:nvPr>
        </p:nvSpPr>
        <p:spPr>
          <a:xfrm>
            <a:off x="311700" y="2154750"/>
            <a:ext cx="8520600" cy="834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5 Step process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3"/>
          <p:cNvSpPr txBox="1"/>
          <p:nvPr>
            <p:ph type="title"/>
          </p:nvPr>
        </p:nvSpPr>
        <p:spPr>
          <a:xfrm>
            <a:off x="357500" y="4190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 Steps</a:t>
            </a:r>
            <a:endParaRPr/>
          </a:p>
        </p:txBody>
      </p:sp>
      <p:sp>
        <p:nvSpPr>
          <p:cNvPr id="224" name="Google Shape;224;p43"/>
          <p:cNvSpPr txBox="1"/>
          <p:nvPr>
            <p:ph idx="1" type="body"/>
          </p:nvPr>
        </p:nvSpPr>
        <p:spPr>
          <a:xfrm>
            <a:off x="357500" y="1051050"/>
            <a:ext cx="8520600" cy="2248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b="1" lang="en"/>
              <a:t>Accept reality</a:t>
            </a:r>
            <a:r>
              <a:rPr lang="en"/>
              <a:t> - That you are in control of your mind and you alone. No one is responsible for what you think or how you feel.</a:t>
            </a:r>
            <a:endParaRPr/>
          </a:p>
          <a:p>
            <a:pPr indent="-342900" lvl="0" marL="457200" rtl="0" algn="l">
              <a:spcBef>
                <a:spcPts val="0"/>
              </a:spcBef>
              <a:spcAft>
                <a:spcPts val="0"/>
              </a:spcAft>
              <a:buSzPts val="1800"/>
              <a:buAutoNum type="arabicPeriod"/>
            </a:pPr>
            <a:r>
              <a:rPr b="1" lang="en"/>
              <a:t>Understand your mind </a:t>
            </a:r>
            <a:r>
              <a:rPr lang="en"/>
              <a:t>- How it works, your mental defects, your bad </a:t>
            </a:r>
            <a:r>
              <a:rPr lang="en"/>
              <a:t>thought</a:t>
            </a:r>
            <a:r>
              <a:rPr lang="en"/>
              <a:t> </a:t>
            </a:r>
            <a:r>
              <a:rPr lang="en"/>
              <a:t>patterns</a:t>
            </a:r>
            <a:r>
              <a:rPr lang="en"/>
              <a:t>, your past, so you can wrangle it under control faster.</a:t>
            </a:r>
            <a:endParaRPr/>
          </a:p>
          <a:p>
            <a:pPr indent="-342900" lvl="0" marL="457200" rtl="0" algn="l">
              <a:spcBef>
                <a:spcPts val="0"/>
              </a:spcBef>
              <a:spcAft>
                <a:spcPts val="0"/>
              </a:spcAft>
              <a:buSzPts val="1800"/>
              <a:buAutoNum type="arabicPeriod"/>
            </a:pPr>
            <a:r>
              <a:rPr b="1" lang="en"/>
              <a:t>Become aware</a:t>
            </a:r>
            <a:r>
              <a:rPr lang="en"/>
              <a:t> - Start noticing your thoughts so you can stop letting them run rampant. This process includes killing off and/or correcting bad thought patterns any chance you get.</a:t>
            </a:r>
            <a:endParaRPr/>
          </a:p>
          <a:p>
            <a:pPr indent="-342900" lvl="0" marL="457200" rtl="0" algn="l">
              <a:spcBef>
                <a:spcPts val="0"/>
              </a:spcBef>
              <a:spcAft>
                <a:spcPts val="0"/>
              </a:spcAft>
              <a:buSzPts val="1800"/>
              <a:buAutoNum type="arabicPeriod"/>
            </a:pPr>
            <a:r>
              <a:rPr b="1" lang="en"/>
              <a:t>Install new mental models</a:t>
            </a:r>
            <a:r>
              <a:rPr lang="en"/>
              <a:t> - You will learn what mental software to install in this course.</a:t>
            </a:r>
            <a:endParaRPr/>
          </a:p>
          <a:p>
            <a:pPr indent="-342900" lvl="0" marL="457200" rtl="0" algn="l">
              <a:spcBef>
                <a:spcPts val="0"/>
              </a:spcBef>
              <a:spcAft>
                <a:spcPts val="0"/>
              </a:spcAft>
              <a:buSzPts val="1800"/>
              <a:buAutoNum type="arabicPeriod"/>
            </a:pPr>
            <a:r>
              <a:rPr b="1" lang="en"/>
              <a:t>Constantly question yourself and get feedback elsewhere</a:t>
            </a:r>
            <a:r>
              <a:rPr lang="en"/>
              <a:t>. Remain hyper </a:t>
            </a:r>
            <a:r>
              <a:rPr lang="en"/>
              <a:t>vigilant</a:t>
            </a:r>
            <a:r>
              <a:rPr lang="en"/>
              <a:t> of your Ego as it will keep clawing back for control</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4"/>
          <p:cNvSpPr txBox="1"/>
          <p:nvPr>
            <p:ph type="ctrTitle"/>
          </p:nvPr>
        </p:nvSpPr>
        <p:spPr>
          <a:xfrm>
            <a:off x="311700" y="2062050"/>
            <a:ext cx="8520600" cy="1019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Your thoughts affect your life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5"/>
          <p:cNvSpPr txBox="1"/>
          <p:nvPr>
            <p:ph type="ctrTitle"/>
          </p:nvPr>
        </p:nvSpPr>
        <p:spPr>
          <a:xfrm>
            <a:off x="311700" y="2083050"/>
            <a:ext cx="8520600" cy="1455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they affect your life is up to you.</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6"/>
          <p:cNvSpPr txBox="1"/>
          <p:nvPr>
            <p:ph type="ctrTitle"/>
          </p:nvPr>
        </p:nvSpPr>
        <p:spPr>
          <a:xfrm>
            <a:off x="311700" y="2083050"/>
            <a:ext cx="8520600" cy="1455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No one is going to control your thoughts for you...</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7"/>
          <p:cNvSpPr txBox="1"/>
          <p:nvPr>
            <p:ph type="ctrTitle"/>
          </p:nvPr>
        </p:nvSpPr>
        <p:spPr>
          <a:xfrm>
            <a:off x="311700" y="2035175"/>
            <a:ext cx="8520600" cy="1947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In fact, the world will constantly challenge you and your thinking</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8"/>
          <p:cNvSpPr txBox="1"/>
          <p:nvPr>
            <p:ph type="ctrTitle"/>
          </p:nvPr>
        </p:nvSpPr>
        <p:spPr>
          <a:xfrm>
            <a:off x="311700" y="2083050"/>
            <a:ext cx="8520600" cy="2321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only way to control your destiny is to take complete control over your </a:t>
            </a:r>
            <a:r>
              <a:rPr lang="en"/>
              <a:t>thoughts</a:t>
            </a:r>
            <a:r>
              <a:rPr lang="en"/>
              <a:t>, and life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9"/>
          <p:cNvSpPr txBox="1"/>
          <p:nvPr>
            <p:ph type="ctrTitle"/>
          </p:nvPr>
        </p:nvSpPr>
        <p:spPr>
          <a:xfrm>
            <a:off x="311700" y="1809650"/>
            <a:ext cx="8520600" cy="1962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To start taking back control, start with awareness.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50"/>
          <p:cNvSpPr txBox="1"/>
          <p:nvPr>
            <p:ph type="ctrTitle"/>
          </p:nvPr>
        </p:nvSpPr>
        <p:spPr>
          <a:xfrm>
            <a:off x="311700" y="1809650"/>
            <a:ext cx="8520600" cy="2754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t>Focus on observing your thoughts. The mere act of watching your thoughts will reduce the frequency and severity of negative thoughts.</a:t>
            </a:r>
            <a:endParaRPr sz="48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51"/>
          <p:cNvSpPr txBox="1"/>
          <p:nvPr>
            <p:ph type="ctrTitle"/>
          </p:nvPr>
        </p:nvSpPr>
        <p:spPr>
          <a:xfrm>
            <a:off x="258150" y="1269850"/>
            <a:ext cx="8627700" cy="2754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400"/>
              <a:t>As you get better at observing and suppressing negative thought patterns, you can start adding new, better ways of thinking.</a:t>
            </a:r>
            <a:endParaRPr sz="4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 you </a:t>
            </a:r>
            <a:r>
              <a:rPr lang="en"/>
              <a:t>responsible</a:t>
            </a:r>
            <a:r>
              <a:rPr lang="en"/>
              <a:t> for your thoughts?</a:t>
            </a:r>
            <a:endParaRPr/>
          </a:p>
        </p:txBody>
      </p:sp>
      <p:sp>
        <p:nvSpPr>
          <p:cNvPr id="73" name="Google Shape;73;p16"/>
          <p:cNvSpPr txBox="1"/>
          <p:nvPr>
            <p:ph idx="1" type="body"/>
          </p:nvPr>
        </p:nvSpPr>
        <p:spPr>
          <a:xfrm>
            <a:off x="363650" y="1151650"/>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Who is?</a:t>
            </a:r>
            <a:endParaRPr/>
          </a:p>
          <a:p>
            <a:pPr indent="0" lvl="0" marL="0" rtl="0" algn="l">
              <a:spcBef>
                <a:spcPts val="1600"/>
              </a:spcBef>
              <a:spcAft>
                <a:spcPts val="1600"/>
              </a:spcAft>
              <a:buNone/>
            </a:pPr>
            <a:r>
              <a:rPr lang="en"/>
              <a:t>How are they?</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52"/>
          <p:cNvSpPr txBox="1"/>
          <p:nvPr>
            <p:ph type="title"/>
          </p:nvPr>
        </p:nvSpPr>
        <p:spPr>
          <a:xfrm>
            <a:off x="311700" y="1160325"/>
            <a:ext cx="8520600" cy="3048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“Everything we hear is an opinion, not a fact. Everything we see is a perspective, not the truth.”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-Marcus Aurelius</a:t>
            </a:r>
            <a:endParaRPr/>
          </a:p>
        </p:txBody>
      </p:sp>
      <p:pic>
        <p:nvPicPr>
          <p:cNvPr id="270" name="Google Shape;270;p52"/>
          <p:cNvPicPr preferRelativeResize="0"/>
          <p:nvPr/>
        </p:nvPicPr>
        <p:blipFill>
          <a:blip r:embed="rId3">
            <a:alphaModFix/>
          </a:blip>
          <a:stretch>
            <a:fillRect/>
          </a:stretch>
        </p:blipFill>
        <p:spPr>
          <a:xfrm>
            <a:off x="6745425" y="3075675"/>
            <a:ext cx="2251375" cy="19587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53"/>
          <p:cNvSpPr txBox="1"/>
          <p:nvPr>
            <p:ph type="ctrTitle"/>
          </p:nvPr>
        </p:nvSpPr>
        <p:spPr>
          <a:xfrm>
            <a:off x="258150" y="1483650"/>
            <a:ext cx="8627700" cy="217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400"/>
              <a:t>Moving forward, every negative thought, feeling, or emotion is an opportunity to learn and grow.</a:t>
            </a:r>
            <a:endParaRPr sz="44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54"/>
          <p:cNvSpPr txBox="1"/>
          <p:nvPr>
            <p:ph type="ctrTitle"/>
          </p:nvPr>
        </p:nvSpPr>
        <p:spPr>
          <a:xfrm>
            <a:off x="258150" y="1483650"/>
            <a:ext cx="8627700" cy="3447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400"/>
              <a:t>Different modalities will bring you different results, but the constant is developing the HABIT OF BEING AWARE of your thoughts. This is the foundation of personal growth and development and why we put it at the top the list.</a:t>
            </a:r>
            <a:endParaRPr sz="44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5"/>
          <p:cNvSpPr txBox="1"/>
          <p:nvPr>
            <p:ph type="ctrTitle"/>
          </p:nvPr>
        </p:nvSpPr>
        <p:spPr>
          <a:xfrm>
            <a:off x="258150" y="2135250"/>
            <a:ext cx="8627700" cy="1259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400"/>
              <a:t>Bonus section</a:t>
            </a:r>
            <a:endParaRPr sz="44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56"/>
          <p:cNvSpPr txBox="1"/>
          <p:nvPr>
            <p:ph type="ctrTitle"/>
          </p:nvPr>
        </p:nvSpPr>
        <p:spPr>
          <a:xfrm>
            <a:off x="258150" y="2135250"/>
            <a:ext cx="8627700" cy="1259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400"/>
              <a:t>Awaken The Giant Within</a:t>
            </a:r>
            <a:endParaRPr sz="4400"/>
          </a:p>
          <a:p>
            <a:pPr indent="0" lvl="0" marL="0" rtl="0" algn="ctr">
              <a:spcBef>
                <a:spcPts val="0"/>
              </a:spcBef>
              <a:spcAft>
                <a:spcPts val="0"/>
              </a:spcAft>
              <a:buNone/>
            </a:pPr>
            <a:r>
              <a:rPr lang="en" sz="4400"/>
              <a:t>Breeze-Through</a:t>
            </a:r>
            <a:endParaRPr sz="4400"/>
          </a:p>
        </p:txBody>
      </p:sp>
      <p:sp>
        <p:nvSpPr>
          <p:cNvPr id="291" name="Google Shape;291;p56"/>
          <p:cNvSpPr txBox="1"/>
          <p:nvPr>
            <p:ph type="ctrTitle"/>
          </p:nvPr>
        </p:nvSpPr>
        <p:spPr>
          <a:xfrm>
            <a:off x="258150" y="3394350"/>
            <a:ext cx="8627700" cy="517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200"/>
              <a:t>Read the book + Read Nat’s book notes linked in lesson area</a:t>
            </a:r>
            <a:endParaRPr sz="22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7"/>
          <p:cNvSpPr txBox="1"/>
          <p:nvPr>
            <p:ph type="ctrTitle"/>
          </p:nvPr>
        </p:nvSpPr>
        <p:spPr>
          <a:xfrm>
            <a:off x="258150" y="2172650"/>
            <a:ext cx="8627700" cy="189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200"/>
              <a:t>“Any time you sincerely want to make a change, the first thing you must do is to raise your standards. When people ask me what really changed my life eight years ago, I tell them that absolutely the most important thing was changing what I demanded of myself. I wrote down all the things I would no longer accept in my life, all the things I would no longer tolerate, and all the things that I aspired to becoming.”</a:t>
            </a:r>
            <a:endParaRPr sz="22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58"/>
          <p:cNvSpPr txBox="1"/>
          <p:nvPr>
            <p:ph type="ctrTitle"/>
          </p:nvPr>
        </p:nvSpPr>
        <p:spPr>
          <a:xfrm>
            <a:off x="2204700" y="1909800"/>
            <a:ext cx="4734600" cy="1323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200"/>
              <a:t>How to create lasting change:</a:t>
            </a:r>
            <a:endParaRPr b="1" sz="2200"/>
          </a:p>
          <a:p>
            <a:pPr indent="0" lvl="0" marL="0" rtl="0" algn="l">
              <a:spcBef>
                <a:spcPts val="0"/>
              </a:spcBef>
              <a:spcAft>
                <a:spcPts val="0"/>
              </a:spcAft>
              <a:buNone/>
            </a:pPr>
            <a:r>
              <a:rPr lang="en" sz="2200"/>
              <a:t>	1.	Raise your standards</a:t>
            </a:r>
            <a:endParaRPr sz="2200"/>
          </a:p>
          <a:p>
            <a:pPr indent="0" lvl="0" marL="0" rtl="0" algn="l">
              <a:spcBef>
                <a:spcPts val="0"/>
              </a:spcBef>
              <a:spcAft>
                <a:spcPts val="0"/>
              </a:spcAft>
              <a:buNone/>
            </a:pPr>
            <a:r>
              <a:rPr lang="en" sz="2200"/>
              <a:t>	2.	Change your limiting beliefs</a:t>
            </a:r>
            <a:endParaRPr sz="2200"/>
          </a:p>
          <a:p>
            <a:pPr indent="0" lvl="0" marL="0" rtl="0" algn="l">
              <a:spcBef>
                <a:spcPts val="0"/>
              </a:spcBef>
              <a:spcAft>
                <a:spcPts val="0"/>
              </a:spcAft>
              <a:buNone/>
            </a:pPr>
            <a:r>
              <a:rPr lang="en" sz="2200"/>
              <a:t>	3.	Change your strategy</a:t>
            </a:r>
            <a:endParaRPr sz="22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9"/>
          <p:cNvSpPr txBox="1"/>
          <p:nvPr>
            <p:ph type="ctrTitle"/>
          </p:nvPr>
        </p:nvSpPr>
        <p:spPr>
          <a:xfrm>
            <a:off x="367500" y="2340950"/>
            <a:ext cx="8409000" cy="1614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200"/>
              <a:t>“…I call “The Ultimate Success Formula,” which is an elementary process for getting you where you want to go: </a:t>
            </a:r>
            <a:endParaRPr sz="2200"/>
          </a:p>
          <a:p>
            <a:pPr indent="0" lvl="0" marL="0" rtl="0" algn="l">
              <a:spcBef>
                <a:spcPts val="0"/>
              </a:spcBef>
              <a:spcAft>
                <a:spcPts val="0"/>
              </a:spcAft>
              <a:buNone/>
            </a:pPr>
            <a:r>
              <a:rPr lang="en" sz="2200"/>
              <a:t>1) Decide what you want, </a:t>
            </a:r>
            <a:endParaRPr sz="2200"/>
          </a:p>
          <a:p>
            <a:pPr indent="0" lvl="0" marL="0" rtl="0" algn="l">
              <a:spcBef>
                <a:spcPts val="0"/>
              </a:spcBef>
              <a:spcAft>
                <a:spcPts val="0"/>
              </a:spcAft>
              <a:buNone/>
            </a:pPr>
            <a:r>
              <a:rPr lang="en" sz="2200"/>
              <a:t>2) Take action, </a:t>
            </a:r>
            <a:endParaRPr sz="2200"/>
          </a:p>
          <a:p>
            <a:pPr indent="0" lvl="0" marL="0" rtl="0" algn="l">
              <a:spcBef>
                <a:spcPts val="0"/>
              </a:spcBef>
              <a:spcAft>
                <a:spcPts val="0"/>
              </a:spcAft>
              <a:buNone/>
            </a:pPr>
            <a:r>
              <a:rPr lang="en" sz="2200"/>
              <a:t>3) Notice what’s working or not, and </a:t>
            </a:r>
            <a:endParaRPr sz="2200"/>
          </a:p>
          <a:p>
            <a:pPr indent="0" lvl="0" marL="0" rtl="0" algn="l">
              <a:spcBef>
                <a:spcPts val="0"/>
              </a:spcBef>
              <a:spcAft>
                <a:spcPts val="0"/>
              </a:spcAft>
              <a:buNone/>
            </a:pPr>
            <a:r>
              <a:rPr lang="en" sz="2200"/>
              <a:t>4) Change your approach until you achieve what you want.”</a:t>
            </a:r>
            <a:endParaRPr sz="220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60"/>
          <p:cNvSpPr txBox="1"/>
          <p:nvPr>
            <p:ph type="ctrTitle"/>
          </p:nvPr>
        </p:nvSpPr>
        <p:spPr>
          <a:xfrm>
            <a:off x="1561450" y="1928500"/>
            <a:ext cx="6750600" cy="1559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200"/>
              <a:t>Three decisions that control your destiny:</a:t>
            </a:r>
            <a:endParaRPr b="1" sz="2200"/>
          </a:p>
          <a:p>
            <a:pPr indent="0" lvl="0" marL="0" rtl="0" algn="l">
              <a:spcBef>
                <a:spcPts val="0"/>
              </a:spcBef>
              <a:spcAft>
                <a:spcPts val="0"/>
              </a:spcAft>
              <a:buNone/>
            </a:pPr>
            <a:r>
              <a:rPr lang="en" sz="2200"/>
              <a:t>	1.	What to focus on</a:t>
            </a:r>
            <a:endParaRPr sz="2200"/>
          </a:p>
          <a:p>
            <a:pPr indent="0" lvl="0" marL="0" rtl="0" algn="l">
              <a:spcBef>
                <a:spcPts val="0"/>
              </a:spcBef>
              <a:spcAft>
                <a:spcPts val="0"/>
              </a:spcAft>
              <a:buNone/>
            </a:pPr>
            <a:r>
              <a:rPr lang="en" sz="2200"/>
              <a:t>	2.	What things mean to you</a:t>
            </a:r>
            <a:endParaRPr sz="2200"/>
          </a:p>
          <a:p>
            <a:pPr indent="0" lvl="0" marL="0" rtl="0" algn="l">
              <a:spcBef>
                <a:spcPts val="0"/>
              </a:spcBef>
              <a:spcAft>
                <a:spcPts val="0"/>
              </a:spcAft>
              <a:buNone/>
            </a:pPr>
            <a:r>
              <a:rPr lang="en" sz="2200"/>
              <a:t>	3.	What to do to create the results you desire</a:t>
            </a:r>
            <a:endParaRPr b="1" sz="22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61"/>
          <p:cNvSpPr txBox="1"/>
          <p:nvPr>
            <p:ph type="ctrTitle"/>
          </p:nvPr>
        </p:nvSpPr>
        <p:spPr>
          <a:xfrm>
            <a:off x="258150" y="2013700"/>
            <a:ext cx="8627700" cy="189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200"/>
              <a:t>“The truth of the matter is that there’s nothing you can’t accomplish if: 1) You clearly decide what it is that you’re absolutely committed to achieving, 2) You are willing to take massive action, 3) You notice what’s working or not, and 4) You continue to change your approach until you achieve what you want, using whatever life gives you along the way.”</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can be “right” or you can be EFFECTIVE.</a:t>
            </a:r>
            <a:endParaRPr/>
          </a:p>
        </p:txBody>
      </p:sp>
      <p:sp>
        <p:nvSpPr>
          <p:cNvPr id="79" name="Google Shape;79;p17"/>
          <p:cNvSpPr txBox="1"/>
          <p:nvPr>
            <p:ph idx="1" type="body"/>
          </p:nvPr>
        </p:nvSpPr>
        <p:spPr>
          <a:xfrm>
            <a:off x="381775" y="11663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the most effective way to get what you want in life?</a:t>
            </a:r>
            <a:endParaRPr/>
          </a:p>
          <a:p>
            <a:pPr indent="0" lvl="0" marL="0" rtl="0" algn="l">
              <a:spcBef>
                <a:spcPts val="1600"/>
              </a:spcBef>
              <a:spcAft>
                <a:spcPts val="1600"/>
              </a:spcAft>
              <a:buNone/>
            </a:pPr>
            <a:r>
              <a:rPr lang="en"/>
              <a:t>Being right or being effective?</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62"/>
          <p:cNvSpPr txBox="1"/>
          <p:nvPr>
            <p:ph type="ctrTitle"/>
          </p:nvPr>
        </p:nvSpPr>
        <p:spPr>
          <a:xfrm>
            <a:off x="258150" y="1533900"/>
            <a:ext cx="8627700" cy="2702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1900"/>
              <a:t>Harness the Power of Decisions:</a:t>
            </a:r>
            <a:endParaRPr b="1" sz="1900"/>
          </a:p>
          <a:p>
            <a:pPr indent="0" lvl="0" marL="0" rtl="0" algn="l">
              <a:spcBef>
                <a:spcPts val="0"/>
              </a:spcBef>
              <a:spcAft>
                <a:spcPts val="0"/>
              </a:spcAft>
              <a:buNone/>
            </a:pPr>
            <a:r>
              <a:rPr lang="en" sz="1900"/>
              <a:t>	1.	Remember the true power of making decisions</a:t>
            </a:r>
            <a:endParaRPr sz="1900"/>
          </a:p>
          <a:p>
            <a:pPr indent="0" lvl="0" marL="457200" rtl="0" algn="l">
              <a:spcBef>
                <a:spcPts val="0"/>
              </a:spcBef>
              <a:spcAft>
                <a:spcPts val="0"/>
              </a:spcAft>
              <a:buNone/>
            </a:pPr>
            <a:r>
              <a:rPr lang="en" sz="1900"/>
              <a:t>2.	Realize that the hardest step in achieving anything is making a true commitment, a true decision</a:t>
            </a:r>
            <a:endParaRPr sz="1900"/>
          </a:p>
          <a:p>
            <a:pPr indent="0" lvl="0" marL="0" rtl="0" algn="l">
              <a:spcBef>
                <a:spcPts val="0"/>
              </a:spcBef>
              <a:spcAft>
                <a:spcPts val="0"/>
              </a:spcAft>
              <a:buNone/>
            </a:pPr>
            <a:r>
              <a:rPr lang="en" sz="1900"/>
              <a:t>	3.	Make decisions often</a:t>
            </a:r>
            <a:endParaRPr sz="1900"/>
          </a:p>
          <a:p>
            <a:pPr indent="0" lvl="0" marL="0" rtl="0" algn="l">
              <a:spcBef>
                <a:spcPts val="0"/>
              </a:spcBef>
              <a:spcAft>
                <a:spcPts val="0"/>
              </a:spcAft>
              <a:buNone/>
            </a:pPr>
            <a:r>
              <a:rPr lang="en" sz="1900"/>
              <a:t>	4.	Learn from your decisions</a:t>
            </a:r>
            <a:endParaRPr sz="1900"/>
          </a:p>
          <a:p>
            <a:pPr indent="0" lvl="0" marL="0" rtl="0" algn="l">
              <a:spcBef>
                <a:spcPts val="0"/>
              </a:spcBef>
              <a:spcAft>
                <a:spcPts val="0"/>
              </a:spcAft>
              <a:buNone/>
            </a:pPr>
            <a:r>
              <a:rPr lang="en" sz="1900"/>
              <a:t>	5.	Stay committed to your decisions, but stay flexible in your approach</a:t>
            </a:r>
            <a:endParaRPr sz="1900"/>
          </a:p>
          <a:p>
            <a:pPr indent="0" lvl="0" marL="0" rtl="0" algn="l">
              <a:spcBef>
                <a:spcPts val="0"/>
              </a:spcBef>
              <a:spcAft>
                <a:spcPts val="0"/>
              </a:spcAft>
              <a:buNone/>
            </a:pPr>
            <a:r>
              <a:rPr lang="en" sz="1900"/>
              <a:t>	6.	Enjoy making decisions</a:t>
            </a:r>
            <a:endParaRPr sz="1900"/>
          </a:p>
          <a:p>
            <a:pPr indent="0" lvl="0" marL="0" rtl="0" algn="l">
              <a:spcBef>
                <a:spcPts val="0"/>
              </a:spcBef>
              <a:spcAft>
                <a:spcPts val="0"/>
              </a:spcAft>
              <a:buNone/>
            </a:pPr>
            <a:r>
              <a:t/>
            </a:r>
            <a:endParaRPr sz="190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63"/>
          <p:cNvSpPr txBox="1"/>
          <p:nvPr>
            <p:ph type="ctrTitle"/>
          </p:nvPr>
        </p:nvSpPr>
        <p:spPr>
          <a:xfrm>
            <a:off x="258150" y="1415300"/>
            <a:ext cx="8627700" cy="282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200"/>
              <a:t>“One decision that has made a tremendous difference in the quality of my life is that at an early age I began to link incredible pleasure to learning.”</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rPr lang="en" sz="2200"/>
              <a:t>“Simply by linking pain to the behaviors we want to stop at such a high level of emotional intensity that we won’t even consider those behaviors any longer… Then, simply link pleasure to the new behavior you desire for yourself.”</a:t>
            </a:r>
            <a:endParaRPr sz="22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64"/>
          <p:cNvSpPr txBox="1"/>
          <p:nvPr>
            <p:ph type="ctrTitle"/>
          </p:nvPr>
        </p:nvSpPr>
        <p:spPr>
          <a:xfrm>
            <a:off x="258150" y="1321825"/>
            <a:ext cx="8627700" cy="284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1600"/>
              <a:t> Make Some Changes:</a:t>
            </a:r>
            <a:endParaRPr b="1" sz="1600"/>
          </a:p>
          <a:p>
            <a:pPr indent="0" lvl="0" marL="457200" rtl="0" algn="l">
              <a:spcBef>
                <a:spcPts val="0"/>
              </a:spcBef>
              <a:spcAft>
                <a:spcPts val="0"/>
              </a:spcAft>
              <a:buNone/>
            </a:pPr>
            <a:r>
              <a:rPr lang="en" sz="1600"/>
              <a:t>1. </a:t>
            </a:r>
            <a:r>
              <a:rPr lang="en" sz="1600"/>
              <a:t>Write down 4 things that you’ve been putting off</a:t>
            </a:r>
            <a:endParaRPr sz="1600"/>
          </a:p>
          <a:p>
            <a:pPr indent="0" lvl="0" marL="457200" rtl="0" algn="l">
              <a:spcBef>
                <a:spcPts val="0"/>
              </a:spcBef>
              <a:spcAft>
                <a:spcPts val="0"/>
              </a:spcAft>
              <a:buNone/>
            </a:pPr>
            <a:r>
              <a:rPr lang="en" sz="1600"/>
              <a:t>2. Under each thing, write down “Why haven’t I taken action on this? In the past, what pain have I linked to taking action on this?”</a:t>
            </a:r>
            <a:endParaRPr sz="1600"/>
          </a:p>
          <a:p>
            <a:pPr indent="0" lvl="0" marL="457200" rtl="0" algn="l">
              <a:spcBef>
                <a:spcPts val="0"/>
              </a:spcBef>
              <a:spcAft>
                <a:spcPts val="0"/>
              </a:spcAft>
              <a:buNone/>
            </a:pPr>
            <a:r>
              <a:rPr lang="en" sz="1600"/>
              <a:t>3. Write down all the pleasure you’ve experienced in the past by indulging in this negative pattern. Why does it feel good to put these things off? What short term pleasures are motivating you to ignore the long term pains?</a:t>
            </a:r>
            <a:endParaRPr sz="1600"/>
          </a:p>
          <a:p>
            <a:pPr indent="0" lvl="0" marL="457200" rtl="0" algn="l">
              <a:spcBef>
                <a:spcPts val="0"/>
              </a:spcBef>
              <a:spcAft>
                <a:spcPts val="0"/>
              </a:spcAft>
              <a:buNone/>
            </a:pPr>
            <a:r>
              <a:rPr lang="en" sz="1600"/>
              <a:t>4. What will it cost you if you don’t change now? Be honest with yourself, what will it cost over the next month, year, decade if you don’t change this pattern.</a:t>
            </a:r>
            <a:endParaRPr sz="1600"/>
          </a:p>
          <a:p>
            <a:pPr indent="0" lvl="0" marL="457200" rtl="0" algn="l">
              <a:spcBef>
                <a:spcPts val="0"/>
              </a:spcBef>
              <a:spcAft>
                <a:spcPts val="0"/>
              </a:spcAft>
              <a:buNone/>
            </a:pPr>
            <a:r>
              <a:rPr lang="en" sz="1600"/>
              <a:t>5. Write down all the pleasure you’ll receive by taking action on these right now.</a:t>
            </a:r>
            <a:endParaRPr sz="1600"/>
          </a:p>
          <a:p>
            <a:pPr indent="0" lvl="0" marL="0" rtl="0" algn="l">
              <a:spcBef>
                <a:spcPts val="0"/>
              </a:spcBef>
              <a:spcAft>
                <a:spcPts val="0"/>
              </a:spcAft>
              <a:buNone/>
            </a:pPr>
            <a:r>
              <a:t/>
            </a:r>
            <a:endParaRPr sz="160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65"/>
          <p:cNvSpPr txBox="1"/>
          <p:nvPr>
            <p:ph type="ctrTitle"/>
          </p:nvPr>
        </p:nvSpPr>
        <p:spPr>
          <a:xfrm>
            <a:off x="258150" y="2013700"/>
            <a:ext cx="8627700" cy="2427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000"/>
              <a:t>“We need to remember that most of our beliefs are generalizations about our past, based on our interpretations of painful and pleasurable experiences.”</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“With enough emotional intensity and repetition, our nervous systems experience something as real, even if it hasn’t occurred yet.”</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“If you’re going to make an error in life, err on the side of overestimating your capabilities”</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“Achievers rarely, if ever, see a problem as permanent, while those who fail see even the smallest problems as permanent.”</a:t>
            </a:r>
            <a:endParaRPr sz="20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66"/>
          <p:cNvSpPr txBox="1"/>
          <p:nvPr>
            <p:ph type="ctrTitle"/>
          </p:nvPr>
        </p:nvSpPr>
        <p:spPr>
          <a:xfrm>
            <a:off x="387600" y="1868850"/>
            <a:ext cx="8368800" cy="1405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200"/>
              <a:t>“The only true security in life comes from knowing that every single day you are improving yourself in some way, that you are increasing the caliber of who you are and that you are valuable to your company, your friends, and your family.”</a:t>
            </a:r>
            <a:endParaRPr sz="22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67"/>
          <p:cNvSpPr txBox="1"/>
          <p:nvPr>
            <p:ph type="ctrTitle"/>
          </p:nvPr>
        </p:nvSpPr>
        <p:spPr>
          <a:xfrm>
            <a:off x="387600" y="1868850"/>
            <a:ext cx="8368800" cy="2648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200"/>
              <a:t>Changing in an Instant</a:t>
            </a:r>
            <a:endParaRPr b="1" sz="2200"/>
          </a:p>
          <a:p>
            <a:pPr indent="0" lvl="0" marL="0" rtl="0" algn="l">
              <a:spcBef>
                <a:spcPts val="0"/>
              </a:spcBef>
              <a:spcAft>
                <a:spcPts val="0"/>
              </a:spcAft>
              <a:buNone/>
            </a:pPr>
            <a:r>
              <a:rPr lang="en" sz="2200"/>
              <a:t>“Why is it that most people think change takes so long? One reason, obviously, is that most people have tried again and again through willpower to make changes, and failed. The assumption that they then make is that important changes must take a long time and be very difficult to make. In reality, it’s only difficult because most of us don’t know how to change! We don’t have an effective strategy. Willpower by itself is not enough— not if we want to achieve lasting change.”</a:t>
            </a:r>
            <a:endParaRPr sz="2200"/>
          </a:p>
          <a:p>
            <a:pPr indent="0" lvl="0" marL="0" rtl="0" algn="l">
              <a:spcBef>
                <a:spcPts val="0"/>
              </a:spcBef>
              <a:spcAft>
                <a:spcPts val="0"/>
              </a:spcAft>
              <a:buNone/>
            </a:pPr>
            <a:r>
              <a:t/>
            </a:r>
            <a:endParaRPr b="1" sz="220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68"/>
          <p:cNvSpPr txBox="1"/>
          <p:nvPr>
            <p:ph type="ctrTitle"/>
          </p:nvPr>
        </p:nvSpPr>
        <p:spPr>
          <a:xfrm>
            <a:off x="387600" y="1455825"/>
            <a:ext cx="8368800" cy="275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200"/>
              <a:t>“Once we effect a change, we should reinforce it immediately. Then, we have to condition our nervous systems to succeed not just once, but consistently.”</a:t>
            </a:r>
            <a:endParaRPr b="1" sz="2200"/>
          </a:p>
          <a:p>
            <a:pPr indent="0" lvl="0" marL="0" rtl="0" algn="l">
              <a:spcBef>
                <a:spcPts val="0"/>
              </a:spcBef>
              <a:spcAft>
                <a:spcPts val="0"/>
              </a:spcAft>
              <a:buNone/>
            </a:pPr>
            <a:r>
              <a:t/>
            </a:r>
            <a:endParaRPr b="1" sz="2200"/>
          </a:p>
          <a:p>
            <a:pPr indent="0" lvl="0" marL="0" rtl="0" algn="l">
              <a:spcBef>
                <a:spcPts val="0"/>
              </a:spcBef>
              <a:spcAft>
                <a:spcPts val="0"/>
              </a:spcAft>
              <a:buNone/>
            </a:pPr>
            <a:r>
              <a:rPr b="1" lang="en" sz="2200"/>
              <a:t>“What are the two changes everyone wants in life? Isn’t it true that we all want to change either 1) how we feel about things or 2) our behaviors?”</a:t>
            </a:r>
            <a:endParaRPr b="1" sz="2200"/>
          </a:p>
          <a:p>
            <a:pPr indent="0" lvl="0" marL="0" rtl="0" algn="l">
              <a:spcBef>
                <a:spcPts val="0"/>
              </a:spcBef>
              <a:spcAft>
                <a:spcPts val="0"/>
              </a:spcAft>
              <a:buNone/>
            </a:pPr>
            <a:r>
              <a:t/>
            </a:r>
            <a:endParaRPr b="1" sz="220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69"/>
          <p:cNvSpPr txBox="1"/>
          <p:nvPr>
            <p:ph type="ctrTitle"/>
          </p:nvPr>
        </p:nvSpPr>
        <p:spPr>
          <a:xfrm>
            <a:off x="387600" y="991175"/>
            <a:ext cx="8368800" cy="33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200"/>
              <a:t>“The first belief we must have if we’re going to create change quickly is that we can change now… You and I both know that when people finally do change, they do it in a moment, don’t they? There’s an instant when the change occurs. Why not make that instant now? Usually it’s the getting ready to change that takes people time.”</a:t>
            </a:r>
            <a:endParaRPr b="1" sz="2200"/>
          </a:p>
          <a:p>
            <a:pPr indent="0" lvl="0" marL="0" rtl="0" algn="l">
              <a:spcBef>
                <a:spcPts val="0"/>
              </a:spcBef>
              <a:spcAft>
                <a:spcPts val="0"/>
              </a:spcAft>
              <a:buNone/>
            </a:pPr>
            <a:r>
              <a:t/>
            </a:r>
            <a:endParaRPr b="1" sz="2200"/>
          </a:p>
          <a:p>
            <a:pPr indent="0" lvl="0" marL="0" rtl="0" algn="l">
              <a:spcBef>
                <a:spcPts val="0"/>
              </a:spcBef>
              <a:spcAft>
                <a:spcPts val="0"/>
              </a:spcAft>
              <a:buNone/>
            </a:pPr>
            <a:r>
              <a:rPr b="1" lang="en" sz="2200"/>
              <a:t>“The second belief that you and I must have if we’re going to create long-term change is that we’re responsible for our own change, not anyone else.</a:t>
            </a:r>
            <a:endParaRPr b="1" sz="220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70"/>
          <p:cNvSpPr txBox="1"/>
          <p:nvPr>
            <p:ph type="ctrTitle"/>
          </p:nvPr>
        </p:nvSpPr>
        <p:spPr>
          <a:xfrm>
            <a:off x="387600" y="991175"/>
            <a:ext cx="8368800" cy="3357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200"/>
              <a:t>First, we must believe, “Something must change”— not that it should change, not that it could or ought to, but that it absolutely must.</a:t>
            </a:r>
            <a:endParaRPr b="1" sz="2200"/>
          </a:p>
          <a:p>
            <a:pPr indent="0" lvl="0" marL="0" rtl="0" algn="l">
              <a:spcBef>
                <a:spcPts val="0"/>
              </a:spcBef>
              <a:spcAft>
                <a:spcPts val="0"/>
              </a:spcAft>
              <a:buNone/>
            </a:pPr>
            <a:r>
              <a:t/>
            </a:r>
            <a:endParaRPr b="1" sz="2200"/>
          </a:p>
          <a:p>
            <a:pPr indent="0" lvl="0" marL="0" rtl="0" algn="l">
              <a:spcBef>
                <a:spcPts val="0"/>
              </a:spcBef>
              <a:spcAft>
                <a:spcPts val="0"/>
              </a:spcAft>
              <a:buNone/>
            </a:pPr>
            <a:r>
              <a:rPr b="1" lang="en" sz="2200"/>
              <a:t>Second, we must not only believe that things must change, but we must believe, “I must change it.”</a:t>
            </a:r>
            <a:endParaRPr b="1" sz="2200"/>
          </a:p>
          <a:p>
            <a:pPr indent="0" lvl="0" marL="0" rtl="0" algn="l">
              <a:spcBef>
                <a:spcPts val="0"/>
              </a:spcBef>
              <a:spcAft>
                <a:spcPts val="0"/>
              </a:spcAft>
              <a:buNone/>
            </a:pPr>
            <a:r>
              <a:rPr b="1" lang="en" sz="2200"/>
              <a:t>Third, we have to believe, “I can change it.” Without believing that it’s possible for us to change, as we’ve already discussed in the last chapter, we stand no chance of carrying through on our desires.”</a:t>
            </a:r>
            <a:endParaRPr b="1"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ctrTitle"/>
          </p:nvPr>
        </p:nvSpPr>
        <p:spPr>
          <a:xfrm>
            <a:off x="311700" y="2083050"/>
            <a:ext cx="8520600" cy="97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EVERYTHING IS OPINION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9"/>
          <p:cNvPicPr preferRelativeResize="0"/>
          <p:nvPr/>
        </p:nvPicPr>
        <p:blipFill>
          <a:blip r:embed="rId3">
            <a:alphaModFix/>
          </a:blip>
          <a:stretch>
            <a:fillRect/>
          </a:stretch>
        </p:blipFill>
        <p:spPr>
          <a:xfrm>
            <a:off x="152400" y="152400"/>
            <a:ext cx="3342896" cy="4838700"/>
          </a:xfrm>
          <a:prstGeom prst="rect">
            <a:avLst/>
          </a:prstGeom>
          <a:noFill/>
          <a:ln>
            <a:noFill/>
          </a:ln>
        </p:spPr>
      </p:pic>
      <p:sp>
        <p:nvSpPr>
          <p:cNvPr id="90" name="Google Shape;90;p19"/>
          <p:cNvSpPr txBox="1"/>
          <p:nvPr/>
        </p:nvSpPr>
        <p:spPr>
          <a:xfrm>
            <a:off x="3712450" y="152400"/>
            <a:ext cx="5266800" cy="483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400">
                <a:highlight>
                  <a:srgbClr val="FFFFFF"/>
                </a:highlight>
              </a:rPr>
              <a:t>Your happiness, sadness, or averageness is</a:t>
            </a:r>
            <a:endParaRPr sz="4400">
              <a:highlight>
                <a:srgbClr val="FFFFFF"/>
              </a:highlight>
            </a:endParaRPr>
          </a:p>
          <a:p>
            <a:pPr indent="0" lvl="0" marL="0" rtl="0" algn="l">
              <a:spcBef>
                <a:spcPts val="0"/>
              </a:spcBef>
              <a:spcAft>
                <a:spcPts val="0"/>
              </a:spcAft>
              <a:buNone/>
            </a:pPr>
            <a:r>
              <a:rPr lang="en" sz="4400">
                <a:highlight>
                  <a:srgbClr val="FFFFFF"/>
                </a:highlight>
              </a:rPr>
              <a:t>an </a:t>
            </a:r>
            <a:r>
              <a:rPr lang="en" sz="4400">
                <a:highlight>
                  <a:srgbClr val="FFFFFF"/>
                </a:highlight>
              </a:rPr>
              <a:t>opinion</a:t>
            </a:r>
            <a:r>
              <a:rPr lang="en" sz="4400">
                <a:highlight>
                  <a:srgbClr val="FFFFFF"/>
                </a:highlight>
              </a:rPr>
              <a:t>, a judgement, of your life.</a:t>
            </a:r>
            <a:endParaRPr sz="4400">
              <a:highlight>
                <a:srgbClr val="FFFFFF"/>
              </a:highlight>
            </a:endParaRPr>
          </a:p>
          <a:p>
            <a:pPr indent="0" lvl="0" marL="0" rtl="0" algn="l">
              <a:spcBef>
                <a:spcPts val="0"/>
              </a:spcBef>
              <a:spcAft>
                <a:spcPts val="0"/>
              </a:spcAft>
              <a:buNone/>
            </a:pPr>
            <a:r>
              <a:t/>
            </a:r>
            <a:endParaRPr sz="4400">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66550" y="582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 you happy or unhappy with your finances?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6" name="Google Shape;96;p20"/>
          <p:cNvSpPr txBox="1"/>
          <p:nvPr>
            <p:ph idx="1" type="body"/>
          </p:nvPr>
        </p:nvSpPr>
        <p:spPr>
          <a:xfrm>
            <a:off x="366550" y="12141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That’s because you are better off than before or worse off than you think you </a:t>
            </a:r>
            <a:r>
              <a:rPr lang="en"/>
              <a:t>should</a:t>
            </a:r>
            <a:r>
              <a:rPr lang="en"/>
              <a:t> be. </a:t>
            </a:r>
            <a:endParaRPr/>
          </a:p>
          <a:p>
            <a:pPr indent="0" lvl="0" marL="0" rtl="0" algn="l">
              <a:spcBef>
                <a:spcPts val="1600"/>
              </a:spcBef>
              <a:spcAft>
                <a:spcPts val="0"/>
              </a:spcAft>
              <a:buNone/>
            </a:pPr>
            <a:r>
              <a:rPr lang="en"/>
              <a:t>Thus you are happy or unhappy based on the comparison to an ideal in your head.</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66550" y="582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Are you unhappy with your partner?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2" name="Google Shape;102;p21"/>
          <p:cNvSpPr txBox="1"/>
          <p:nvPr>
            <p:ph idx="1" type="body"/>
          </p:nvPr>
        </p:nvSpPr>
        <p:spPr>
          <a:xfrm>
            <a:off x="311700" y="1232475"/>
            <a:ext cx="8520600" cy="224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Think back to when you were happy; what changed?</a:t>
            </a:r>
            <a:endParaRPr/>
          </a:p>
          <a:p>
            <a:pPr indent="0" lvl="0" marL="0" rtl="0" algn="l">
              <a:spcBef>
                <a:spcPts val="1600"/>
              </a:spcBef>
              <a:spcAft>
                <a:spcPts val="0"/>
              </a:spcAft>
              <a:buNone/>
            </a:pPr>
            <a:r>
              <a:rPr lang="en"/>
              <a:t>Did you change? </a:t>
            </a:r>
            <a:endParaRPr/>
          </a:p>
          <a:p>
            <a:pPr indent="0" lvl="0" marL="0" rtl="0" algn="l">
              <a:spcBef>
                <a:spcPts val="1600"/>
              </a:spcBef>
              <a:spcAft>
                <a:spcPts val="0"/>
              </a:spcAft>
              <a:buNone/>
            </a:pPr>
            <a:r>
              <a:rPr lang="en"/>
              <a:t>Did your opinions change?</a:t>
            </a:r>
            <a:endParaRPr/>
          </a:p>
          <a:p>
            <a:pPr indent="0" lvl="0" marL="0" rtl="0" algn="l">
              <a:spcBef>
                <a:spcPts val="1600"/>
              </a:spcBef>
              <a:spcAft>
                <a:spcPts val="1600"/>
              </a:spcAft>
              <a:buNone/>
            </a:pPr>
            <a:r>
              <a:rPr lang="en"/>
              <a:t>Did your values change?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