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58" r:id="rId4"/>
    <p:sldId id="260" r:id="rId5"/>
    <p:sldId id="259"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5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7DEA-A228-9340-990C-F21E515E5CE7}" type="datetimeFigureOut">
              <a:rPr lang="en-US" smtClean="0"/>
              <a:t>7/26/17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84298-8A57-2242-B45C-510E6819F2FC}" type="slidenum">
              <a:rPr lang="en-US" smtClean="0"/>
              <a:t>‹#›</a:t>
            </a:fld>
            <a:endParaRPr lang="en-US"/>
          </a:p>
        </p:txBody>
      </p:sp>
    </p:spTree>
    <p:extLst>
      <p:ext uri="{BB962C8B-B14F-4D97-AF65-F5344CB8AC3E}">
        <p14:creationId xmlns:p14="http://schemas.microsoft.com/office/powerpoint/2010/main" val="1412069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a:t>
            </a:r>
            <a:r>
              <a:rPr lang="en-US" baseline="0" dirty="0" smtClean="0"/>
              <a:t> not go into the Law of Conservation of Mass in great detail, but I do mention it at this point.</a:t>
            </a:r>
            <a:endParaRPr lang="en-US" dirty="0"/>
          </a:p>
        </p:txBody>
      </p:sp>
      <p:sp>
        <p:nvSpPr>
          <p:cNvPr id="4" name="Slide Number Placeholder 3"/>
          <p:cNvSpPr>
            <a:spLocks noGrp="1"/>
          </p:cNvSpPr>
          <p:nvPr>
            <p:ph type="sldNum" sz="quarter" idx="10"/>
          </p:nvPr>
        </p:nvSpPr>
        <p:spPr/>
        <p:txBody>
          <a:bodyPr/>
          <a:lstStyle/>
          <a:p>
            <a:fld id="{DB284298-8A57-2242-B45C-510E6819F2FC}" type="slidenum">
              <a:rPr lang="en-US" smtClean="0"/>
              <a:t>3</a:t>
            </a:fld>
            <a:endParaRPr lang="en-US"/>
          </a:p>
        </p:txBody>
      </p:sp>
    </p:spTree>
    <p:extLst>
      <p:ext uri="{BB962C8B-B14F-4D97-AF65-F5344CB8AC3E}">
        <p14:creationId xmlns:p14="http://schemas.microsoft.com/office/powerpoint/2010/main" val="266383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 this counting method because I find it to be</a:t>
            </a:r>
            <a:r>
              <a:rPr lang="en-US" baseline="0" dirty="0" smtClean="0"/>
              <a:t> a consistent way for students to learn. Some of the advanced students can get by without showing work, but I make them show the work at least </a:t>
            </a:r>
            <a:r>
              <a:rPr lang="en-US" baseline="0" smtClean="0"/>
              <a:t>to start.</a:t>
            </a:r>
            <a:endParaRPr lang="en-US"/>
          </a:p>
        </p:txBody>
      </p:sp>
      <p:sp>
        <p:nvSpPr>
          <p:cNvPr id="4" name="Slide Number Placeholder 3"/>
          <p:cNvSpPr>
            <a:spLocks noGrp="1"/>
          </p:cNvSpPr>
          <p:nvPr>
            <p:ph type="sldNum" sz="quarter" idx="10"/>
          </p:nvPr>
        </p:nvSpPr>
        <p:spPr/>
        <p:txBody>
          <a:bodyPr/>
          <a:lstStyle/>
          <a:p>
            <a:fld id="{DB284298-8A57-2242-B45C-510E6819F2FC}" type="slidenum">
              <a:rPr lang="en-US" smtClean="0"/>
              <a:t>5</a:t>
            </a:fld>
            <a:endParaRPr lang="en-US"/>
          </a:p>
        </p:txBody>
      </p:sp>
    </p:spTree>
    <p:extLst>
      <p:ext uri="{BB962C8B-B14F-4D97-AF65-F5344CB8AC3E}">
        <p14:creationId xmlns:p14="http://schemas.microsoft.com/office/powerpoint/2010/main" val="182490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C616DCD0-9CD5-6F44-BEC0-B975E17105C2}" type="datetimeFigureOut">
              <a:rPr lang="en-US" smtClean="0"/>
              <a:t>7/26/17</a:t>
            </a:fld>
            <a:endParaRPr lang="en-US"/>
          </a:p>
        </p:txBody>
      </p:sp>
      <p:sp>
        <p:nvSpPr>
          <p:cNvPr id="16" name="Slide Number Placeholder 15"/>
          <p:cNvSpPr>
            <a:spLocks noGrp="1"/>
          </p:cNvSpPr>
          <p:nvPr>
            <p:ph type="sldNum" sz="quarter" idx="11"/>
          </p:nvPr>
        </p:nvSpPr>
        <p:spPr/>
        <p:txBody>
          <a:bodyPr/>
          <a:lstStyle/>
          <a:p>
            <a:fld id="{1B7FC87A-9B00-A848-9C45-B4AFB03BEEA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6DCD0-9CD5-6F44-BEC0-B975E17105C2}"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C87A-9B00-A848-9C45-B4AFB03BEE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16DCD0-9CD5-6F44-BEC0-B975E17105C2}" type="datetimeFigureOut">
              <a:rPr lang="en-US" smtClean="0"/>
              <a:t>7/26/17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FC87A-9B00-A848-9C45-B4AFB03BEE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C616DCD0-9CD5-6F44-BEC0-B975E17105C2}" type="datetimeFigureOut">
              <a:rPr lang="en-US" smtClean="0"/>
              <a:t>7/26/17</a:t>
            </a:fld>
            <a:endParaRPr lang="en-US"/>
          </a:p>
        </p:txBody>
      </p:sp>
      <p:sp>
        <p:nvSpPr>
          <p:cNvPr id="15" name="Slide Number Placeholder 14"/>
          <p:cNvSpPr>
            <a:spLocks noGrp="1"/>
          </p:cNvSpPr>
          <p:nvPr>
            <p:ph type="sldNum" sz="quarter" idx="11"/>
          </p:nvPr>
        </p:nvSpPr>
        <p:spPr/>
        <p:txBody>
          <a:bodyPr/>
          <a:lstStyle/>
          <a:p>
            <a:fld id="{1B7FC87A-9B00-A848-9C45-B4AFB03BEEA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C616DCD0-9CD5-6F44-BEC0-B975E17105C2}" type="datetimeFigureOut">
              <a:rPr lang="en-US" smtClean="0"/>
              <a:t>7/26/17</a:t>
            </a:fld>
            <a:endParaRPr lang="en-US"/>
          </a:p>
        </p:txBody>
      </p:sp>
      <p:sp>
        <p:nvSpPr>
          <p:cNvPr id="13" name="Slide Number Placeholder 12"/>
          <p:cNvSpPr>
            <a:spLocks noGrp="1"/>
          </p:cNvSpPr>
          <p:nvPr>
            <p:ph type="sldNum" sz="quarter" idx="11"/>
          </p:nvPr>
        </p:nvSpPr>
        <p:spPr/>
        <p:txBody>
          <a:bodyPr/>
          <a:lstStyle/>
          <a:p>
            <a:fld id="{1B7FC87A-9B00-A848-9C45-B4AFB03BEEA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616DCD0-9CD5-6F44-BEC0-B975E17105C2}" type="datetimeFigureOut">
              <a:rPr lang="en-US" smtClean="0"/>
              <a:t>7/26/17</a:t>
            </a:fld>
            <a:endParaRPr lang="en-US"/>
          </a:p>
        </p:txBody>
      </p:sp>
      <p:sp>
        <p:nvSpPr>
          <p:cNvPr id="9" name="Slide Number Placeholder 8"/>
          <p:cNvSpPr>
            <a:spLocks noGrp="1"/>
          </p:cNvSpPr>
          <p:nvPr>
            <p:ph type="sldNum" sz="quarter" idx="11"/>
          </p:nvPr>
        </p:nvSpPr>
        <p:spPr/>
        <p:txBody>
          <a:bodyPr/>
          <a:lstStyle/>
          <a:p>
            <a:fld id="{1B7FC87A-9B00-A848-9C45-B4AFB03BEEA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C616DCD0-9CD5-6F44-BEC0-B975E17105C2}" type="datetimeFigureOut">
              <a:rPr lang="en-US" smtClean="0"/>
              <a:t>7/26/17</a:t>
            </a:fld>
            <a:endParaRPr lang="en-US"/>
          </a:p>
        </p:txBody>
      </p:sp>
      <p:sp>
        <p:nvSpPr>
          <p:cNvPr id="15" name="Slide Number Placeholder 14"/>
          <p:cNvSpPr>
            <a:spLocks noGrp="1"/>
          </p:cNvSpPr>
          <p:nvPr>
            <p:ph type="sldNum" sz="quarter" idx="11"/>
          </p:nvPr>
        </p:nvSpPr>
        <p:spPr/>
        <p:txBody>
          <a:bodyPr/>
          <a:lstStyle/>
          <a:p>
            <a:fld id="{1B7FC87A-9B00-A848-9C45-B4AFB03BEEA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C616DCD0-9CD5-6F44-BEC0-B975E17105C2}" type="datetimeFigureOut">
              <a:rPr lang="en-US" smtClean="0"/>
              <a:t>7/26/17</a:t>
            </a:fld>
            <a:endParaRPr lang="en-US"/>
          </a:p>
        </p:txBody>
      </p:sp>
      <p:sp>
        <p:nvSpPr>
          <p:cNvPr id="8" name="Slide Number Placeholder 7"/>
          <p:cNvSpPr>
            <a:spLocks noGrp="1"/>
          </p:cNvSpPr>
          <p:nvPr>
            <p:ph type="sldNum" sz="quarter" idx="11"/>
          </p:nvPr>
        </p:nvSpPr>
        <p:spPr/>
        <p:txBody>
          <a:bodyPr/>
          <a:lstStyle/>
          <a:p>
            <a:fld id="{1B7FC87A-9B00-A848-9C45-B4AFB03BEEA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16DCD0-9CD5-6F44-BEC0-B975E17105C2}" type="datetimeFigureOut">
              <a:rPr lang="en-US" smtClean="0"/>
              <a:t>7/26/17</a:t>
            </a:fld>
            <a:endParaRPr lang="en-US"/>
          </a:p>
        </p:txBody>
      </p:sp>
      <p:sp>
        <p:nvSpPr>
          <p:cNvPr id="6" name="Slide Number Placeholder 5"/>
          <p:cNvSpPr>
            <a:spLocks noGrp="1"/>
          </p:cNvSpPr>
          <p:nvPr>
            <p:ph type="sldNum" sz="quarter" idx="11"/>
          </p:nvPr>
        </p:nvSpPr>
        <p:spPr/>
        <p:txBody>
          <a:bodyPr/>
          <a:lstStyle/>
          <a:p>
            <a:fld id="{1B7FC87A-9B00-A848-9C45-B4AFB03BEEA7}"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616DCD0-9CD5-6F44-BEC0-B975E17105C2}" type="datetimeFigureOut">
              <a:rPr lang="en-US" smtClean="0"/>
              <a:t>7/26/17</a:t>
            </a:fld>
            <a:endParaRPr lang="en-US"/>
          </a:p>
        </p:txBody>
      </p:sp>
      <p:sp>
        <p:nvSpPr>
          <p:cNvPr id="16" name="Slide Number Placeholder 15"/>
          <p:cNvSpPr>
            <a:spLocks noGrp="1"/>
          </p:cNvSpPr>
          <p:nvPr>
            <p:ph type="sldNum" sz="quarter" idx="11"/>
          </p:nvPr>
        </p:nvSpPr>
        <p:spPr/>
        <p:txBody>
          <a:bodyPr/>
          <a:lstStyle/>
          <a:p>
            <a:fld id="{1B7FC87A-9B00-A848-9C45-B4AFB03BEEA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C616DCD0-9CD5-6F44-BEC0-B975E17105C2}" type="datetimeFigureOut">
              <a:rPr lang="en-US" smtClean="0"/>
              <a:t>7/26/17</a:t>
            </a:fld>
            <a:endParaRPr lang="en-US"/>
          </a:p>
        </p:txBody>
      </p:sp>
      <p:sp>
        <p:nvSpPr>
          <p:cNvPr id="14" name="Slide Number Placeholder 13"/>
          <p:cNvSpPr>
            <a:spLocks noGrp="1"/>
          </p:cNvSpPr>
          <p:nvPr>
            <p:ph type="sldNum" sz="quarter" idx="11"/>
          </p:nvPr>
        </p:nvSpPr>
        <p:spPr/>
        <p:txBody>
          <a:bodyPr/>
          <a:lstStyle/>
          <a:p>
            <a:fld id="{1B7FC87A-9B00-A848-9C45-B4AFB03BEEA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C616DCD0-9CD5-6F44-BEC0-B975E17105C2}" type="datetimeFigureOut">
              <a:rPr lang="en-US" smtClean="0"/>
              <a:t>7/26/17</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B7FC87A-9B00-A848-9C45-B4AFB03BEEA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9.bin"/><Relationship Id="rId5" Type="http://schemas.openxmlformats.org/officeDocument/2006/relationships/image" Target="../media/image9.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0.bin"/><Relationship Id="rId5" Type="http://schemas.openxmlformats.org/officeDocument/2006/relationships/image" Target="../media/image10.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1.bin"/><Relationship Id="rId5" Type="http://schemas.openxmlformats.org/officeDocument/2006/relationships/image" Target="../media/image11.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2.bin"/><Relationship Id="rId5" Type="http://schemas.openxmlformats.org/officeDocument/2006/relationships/image" Target="../media/image12.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3.bin"/><Relationship Id="rId5" Type="http://schemas.openxmlformats.org/officeDocument/2006/relationships/image" Target="../media/image13.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4.bin"/><Relationship Id="rId5" Type="http://schemas.openxmlformats.org/officeDocument/2006/relationships/image" Target="../media/image14.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5.bin"/><Relationship Id="rId5" Type="http://schemas.openxmlformats.org/officeDocument/2006/relationships/image" Target="../media/image15.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6.bin"/><Relationship Id="rId5" Type="http://schemas.openxmlformats.org/officeDocument/2006/relationships/image" Target="../media/image16.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7.bin"/><Relationship Id="rId5" Type="http://schemas.openxmlformats.org/officeDocument/2006/relationships/image" Target="../media/image17.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2.bin"/><Relationship Id="rId6"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3.bin"/><Relationship Id="rId6"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4.bin"/><Relationship Id="rId5"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5.bin"/><Relationship Id="rId5" Type="http://schemas.openxmlformats.org/officeDocument/2006/relationships/image" Target="../media/image6.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6.bin"/><Relationship Id="rId5" Type="http://schemas.openxmlformats.org/officeDocument/2006/relationships/image" Target="../media/image6.emf"/><Relationship Id="rId6" Type="http://schemas.openxmlformats.org/officeDocument/2006/relationships/oleObject" Target="../embeddings/oleObject7.bin"/><Relationship Id="rId7" Type="http://schemas.openxmlformats.org/officeDocument/2006/relationships/image" Target="../media/image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8.bin"/><Relationship Id="rId5" Type="http://schemas.openxmlformats.org/officeDocument/2006/relationships/image" Target="../media/image8.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Balancing Reactions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400dpiLogo-White-Text.png"/>
          <p:cNvPicPr>
            <a:picLocks noChangeAspect="1"/>
          </p:cNvPicPr>
          <p:nvPr/>
        </p:nvPicPr>
        <p:blipFill rotWithShape="1">
          <a:blip r:embed="rId2">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spTree>
    <p:extLst>
      <p:ext uri="{BB962C8B-B14F-4D97-AF65-F5344CB8AC3E}">
        <p14:creationId xmlns:p14="http://schemas.microsoft.com/office/powerpoint/2010/main" val="3552409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2"/>
            <a:ext cx="6096000" cy="3666763"/>
          </a:xfrm>
        </p:spPr>
        <p:txBody>
          <a:bodyPr/>
          <a:lstStyle/>
          <a:p>
            <a:pPr>
              <a:buFont typeface="Wingdings" charset="2"/>
              <a:buChar char=""/>
            </a:pPr>
            <a:r>
              <a:rPr lang="en-US" dirty="0" smtClean="0"/>
              <a:t>Balance the carbon first.</a:t>
            </a:r>
          </a:p>
          <a:p>
            <a:pPr>
              <a:buFont typeface="Wingdings" charset="2"/>
              <a:buChar char=""/>
            </a:pPr>
            <a:endParaRPr lang="en-US" dirty="0"/>
          </a:p>
          <a:p>
            <a:pPr>
              <a:buFont typeface="Wingdings" charset="2"/>
              <a:buChar char=""/>
            </a:pPr>
            <a:endParaRPr lang="en-US" dirty="0" smtClean="0"/>
          </a:p>
          <a:p>
            <a:pPr>
              <a:buFont typeface="Wingdings" charset="2"/>
              <a:buChar char=""/>
            </a:pPr>
            <a:endParaRPr lang="en-US" dirty="0"/>
          </a:p>
          <a:p>
            <a:pPr>
              <a:buFont typeface="Wingdings" charset="2"/>
              <a:buChar char=""/>
            </a:pPr>
            <a:endParaRPr lang="en-US" dirty="0" smtClean="0"/>
          </a:p>
          <a:p>
            <a:pPr>
              <a:buFont typeface="Wingdings" charset="2"/>
              <a:buChar char=""/>
            </a:pPr>
            <a:endParaRPr lang="en-US" dirty="0"/>
          </a:p>
          <a:p>
            <a:pPr>
              <a:buFont typeface="Wingdings" charset="2"/>
              <a:buChar char=""/>
            </a:pPr>
            <a:r>
              <a:rPr lang="en-US" dirty="0" smtClean="0"/>
              <a:t>The 4 gives you 8 </a:t>
            </a:r>
            <a:r>
              <a:rPr lang="en-US" dirty="0" err="1" smtClean="0"/>
              <a:t>oxygens</a:t>
            </a:r>
            <a:r>
              <a:rPr lang="en-US" dirty="0" smtClean="0"/>
              <a:t> in CO</a:t>
            </a:r>
            <a:r>
              <a:rPr lang="en-US" baseline="-25000" dirty="0" smtClean="0"/>
              <a:t>2</a:t>
            </a:r>
            <a:r>
              <a:rPr lang="en-US" dirty="0" smtClean="0"/>
              <a:t> plus the 1 in H</a:t>
            </a:r>
            <a:r>
              <a:rPr lang="en-US" baseline="-25000" dirty="0" smtClean="0"/>
              <a:t>2</a:t>
            </a:r>
            <a:r>
              <a:rPr lang="en-US" dirty="0" smtClean="0"/>
              <a:t>O for a total of 9.</a:t>
            </a:r>
          </a:p>
        </p:txBody>
      </p:sp>
      <p:sp>
        <p:nvSpPr>
          <p:cNvPr id="3" name="Title 2"/>
          <p:cNvSpPr>
            <a:spLocks noGrp="1"/>
          </p:cNvSpPr>
          <p:nvPr>
            <p:ph type="title"/>
          </p:nvPr>
        </p:nvSpPr>
        <p:spPr/>
        <p:txBody>
          <a:bodyPr/>
          <a:lstStyle/>
          <a:p>
            <a:r>
              <a:rPr lang="en-US" dirty="0" smtClean="0"/>
              <a:t>Balancing strategy 1</a:t>
            </a:r>
            <a:endParaRPr lang="en-US" dirty="0"/>
          </a:p>
        </p:txBody>
      </p:sp>
      <p:pic>
        <p:nvPicPr>
          <p:cNvPr id="4" name="Picture 3"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866717300"/>
              </p:ext>
            </p:extLst>
          </p:nvPr>
        </p:nvGraphicFramePr>
        <p:xfrm>
          <a:off x="2830513" y="1486528"/>
          <a:ext cx="4495800" cy="420687"/>
        </p:xfrm>
        <a:graphic>
          <a:graphicData uri="http://schemas.openxmlformats.org/presentationml/2006/ole">
            <mc:AlternateContent xmlns:mc="http://schemas.openxmlformats.org/markup-compatibility/2006">
              <mc:Choice xmlns:v="urn:schemas-microsoft-com:vml" Requires="v">
                <p:oleObj spid="_x0000_s10255" name="Equation" r:id="rId4" imgW="2578100" imgH="241300" progId="Equation.3">
                  <p:embed/>
                </p:oleObj>
              </mc:Choice>
              <mc:Fallback>
                <p:oleObj name="Equation" r:id="rId4" imgW="2578100" imgH="241300" progId="Equation.3">
                  <p:embed/>
                  <p:pic>
                    <p:nvPicPr>
                      <p:cNvPr id="0" name=""/>
                      <p:cNvPicPr/>
                      <p:nvPr/>
                    </p:nvPicPr>
                    <p:blipFill>
                      <a:blip r:embed="rId5"/>
                      <a:stretch>
                        <a:fillRect/>
                      </a:stretch>
                    </p:blipFill>
                    <p:spPr>
                      <a:xfrm>
                        <a:off x="2830513" y="1486528"/>
                        <a:ext cx="4495800" cy="420687"/>
                      </a:xfrm>
                      <a:prstGeom prst="rect">
                        <a:avLst/>
                      </a:prstGeom>
                      <a:solidFill>
                        <a:srgbClr val="FFFFFF"/>
                      </a:solidFill>
                      <a:ln>
                        <a:solidFill>
                          <a:srgbClr val="297FD5"/>
                        </a:solidFill>
                      </a:ln>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20237246"/>
              </p:ext>
            </p:extLst>
          </p:nvPr>
        </p:nvGraphicFramePr>
        <p:xfrm>
          <a:off x="2756946" y="2001071"/>
          <a:ext cx="4615561" cy="1112520"/>
        </p:xfrm>
        <a:graphic>
          <a:graphicData uri="http://schemas.openxmlformats.org/drawingml/2006/table">
            <a:tbl>
              <a:tblPr firstRow="1" bandRow="1">
                <a:tableStyleId>{69CF1AB2-1976-4502-BF36-3FF5EA218861}</a:tableStyleId>
              </a:tblPr>
              <a:tblGrid>
                <a:gridCol w="1982523"/>
                <a:gridCol w="387211"/>
                <a:gridCol w="2245827"/>
              </a:tblGrid>
              <a:tr h="370840">
                <a:tc>
                  <a:txBody>
                    <a:bodyPr/>
                    <a:lstStyle/>
                    <a:p>
                      <a:pPr algn="ctr"/>
                      <a:r>
                        <a:rPr lang="en-US" b="0" dirty="0" smtClean="0"/>
                        <a:t>C = 4</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C = </a:t>
                      </a:r>
                      <a:r>
                        <a:rPr lang="en-US" b="0" strike="sngStrike" dirty="0" smtClean="0"/>
                        <a:t>1</a:t>
                      </a:r>
                      <a:r>
                        <a:rPr lang="en-US" b="0" dirty="0" smtClean="0"/>
                        <a:t> = 4</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H = 8</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H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O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O = </a:t>
                      </a:r>
                      <a:r>
                        <a:rPr lang="en-US" b="0" strike="sngStrike" dirty="0" smtClean="0"/>
                        <a:t>3</a:t>
                      </a:r>
                      <a:r>
                        <a:rPr lang="en-US" b="0" dirty="0" smtClean="0"/>
                        <a:t> = 9</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79591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2"/>
            <a:ext cx="6096000" cy="3666763"/>
          </a:xfrm>
        </p:spPr>
        <p:txBody>
          <a:bodyPr/>
          <a:lstStyle/>
          <a:p>
            <a:pPr>
              <a:buFont typeface="Wingdings" charset="2"/>
              <a:buChar char=""/>
            </a:pPr>
            <a:r>
              <a:rPr lang="en-US" dirty="0" smtClean="0"/>
              <a:t>Balance the hydrogen second.</a:t>
            </a:r>
          </a:p>
          <a:p>
            <a:pPr>
              <a:buFont typeface="Wingdings" charset="2"/>
              <a:buChar char=""/>
            </a:pPr>
            <a:endParaRPr lang="en-US" dirty="0"/>
          </a:p>
          <a:p>
            <a:pPr>
              <a:buFont typeface="Wingdings" charset="2"/>
              <a:buChar char=""/>
            </a:pPr>
            <a:endParaRPr lang="en-US" dirty="0" smtClean="0"/>
          </a:p>
          <a:p>
            <a:pPr>
              <a:buFont typeface="Wingdings" charset="2"/>
              <a:buChar char=""/>
            </a:pPr>
            <a:endParaRPr lang="en-US" dirty="0"/>
          </a:p>
          <a:p>
            <a:pPr>
              <a:buFont typeface="Wingdings" charset="2"/>
              <a:buChar char=""/>
            </a:pPr>
            <a:endParaRPr lang="en-US" dirty="0" smtClean="0"/>
          </a:p>
          <a:p>
            <a:pPr>
              <a:buFont typeface="Wingdings" charset="2"/>
              <a:buChar char=""/>
            </a:pPr>
            <a:endParaRPr lang="en-US" dirty="0"/>
          </a:p>
          <a:p>
            <a:pPr>
              <a:buFont typeface="Wingdings" charset="2"/>
              <a:buChar char=""/>
            </a:pPr>
            <a:r>
              <a:rPr lang="en-US" dirty="0" smtClean="0"/>
              <a:t>The 4 gives you 4 </a:t>
            </a:r>
            <a:r>
              <a:rPr lang="en-US" dirty="0" err="1" smtClean="0"/>
              <a:t>oxygens</a:t>
            </a:r>
            <a:r>
              <a:rPr lang="en-US" dirty="0" smtClean="0"/>
              <a:t> in H</a:t>
            </a:r>
            <a:r>
              <a:rPr lang="en-US" baseline="-25000" dirty="0" smtClean="0"/>
              <a:t>2</a:t>
            </a:r>
            <a:r>
              <a:rPr lang="en-US" dirty="0" smtClean="0"/>
              <a:t>O plus the 8 in CO</a:t>
            </a:r>
            <a:r>
              <a:rPr lang="en-US" baseline="-25000" dirty="0" smtClean="0"/>
              <a:t>2</a:t>
            </a:r>
            <a:r>
              <a:rPr lang="en-US" dirty="0" smtClean="0"/>
              <a:t> for a total of 12.</a:t>
            </a:r>
          </a:p>
        </p:txBody>
      </p:sp>
      <p:sp>
        <p:nvSpPr>
          <p:cNvPr id="3" name="Title 2"/>
          <p:cNvSpPr>
            <a:spLocks noGrp="1"/>
          </p:cNvSpPr>
          <p:nvPr>
            <p:ph type="title"/>
          </p:nvPr>
        </p:nvSpPr>
        <p:spPr/>
        <p:txBody>
          <a:bodyPr/>
          <a:lstStyle/>
          <a:p>
            <a:r>
              <a:rPr lang="en-US" dirty="0" smtClean="0"/>
              <a:t>Balancing strategy 1</a:t>
            </a:r>
            <a:endParaRPr lang="en-US" dirty="0"/>
          </a:p>
        </p:txBody>
      </p:sp>
      <p:pic>
        <p:nvPicPr>
          <p:cNvPr id="4" name="Picture 3"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779204953"/>
              </p:ext>
            </p:extLst>
          </p:nvPr>
        </p:nvGraphicFramePr>
        <p:xfrm>
          <a:off x="2908300" y="1485900"/>
          <a:ext cx="4340225" cy="420688"/>
        </p:xfrm>
        <a:graphic>
          <a:graphicData uri="http://schemas.openxmlformats.org/presentationml/2006/ole">
            <mc:AlternateContent xmlns:mc="http://schemas.openxmlformats.org/markup-compatibility/2006">
              <mc:Choice xmlns:v="urn:schemas-microsoft-com:vml" Requires="v">
                <p:oleObj spid="_x0000_s11278" name="Equation" r:id="rId4" imgW="2489200" imgH="241300" progId="Equation.3">
                  <p:embed/>
                </p:oleObj>
              </mc:Choice>
              <mc:Fallback>
                <p:oleObj name="Equation" r:id="rId4" imgW="2489200" imgH="241300" progId="Equation.3">
                  <p:embed/>
                  <p:pic>
                    <p:nvPicPr>
                      <p:cNvPr id="0" name=""/>
                      <p:cNvPicPr/>
                      <p:nvPr/>
                    </p:nvPicPr>
                    <p:blipFill>
                      <a:blip r:embed="rId5"/>
                      <a:stretch>
                        <a:fillRect/>
                      </a:stretch>
                    </p:blipFill>
                    <p:spPr>
                      <a:xfrm>
                        <a:off x="2908300" y="1485900"/>
                        <a:ext cx="4340225" cy="420688"/>
                      </a:xfrm>
                      <a:prstGeom prst="rect">
                        <a:avLst/>
                      </a:prstGeom>
                      <a:solidFill>
                        <a:srgbClr val="FFFFFF"/>
                      </a:solidFill>
                      <a:ln>
                        <a:solidFill>
                          <a:srgbClr val="297FD5"/>
                        </a:solidFill>
                      </a:ln>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45850722"/>
              </p:ext>
            </p:extLst>
          </p:nvPr>
        </p:nvGraphicFramePr>
        <p:xfrm>
          <a:off x="2756946" y="2001071"/>
          <a:ext cx="4615561" cy="1112520"/>
        </p:xfrm>
        <a:graphic>
          <a:graphicData uri="http://schemas.openxmlformats.org/drawingml/2006/table">
            <a:tbl>
              <a:tblPr firstRow="1" bandRow="1">
                <a:tableStyleId>{69CF1AB2-1976-4502-BF36-3FF5EA218861}</a:tableStyleId>
              </a:tblPr>
              <a:tblGrid>
                <a:gridCol w="1982523"/>
                <a:gridCol w="387211"/>
                <a:gridCol w="2245827"/>
              </a:tblGrid>
              <a:tr h="370840">
                <a:tc>
                  <a:txBody>
                    <a:bodyPr/>
                    <a:lstStyle/>
                    <a:p>
                      <a:pPr algn="ctr"/>
                      <a:r>
                        <a:rPr lang="en-US" b="0" dirty="0" smtClean="0"/>
                        <a:t>C = 4</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C = </a:t>
                      </a:r>
                      <a:r>
                        <a:rPr lang="en-US" b="0" strike="sngStrike" dirty="0" smtClean="0"/>
                        <a:t>1</a:t>
                      </a:r>
                      <a:r>
                        <a:rPr lang="en-US" b="0" dirty="0" smtClean="0"/>
                        <a:t> = 4</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H = 8</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H = </a:t>
                      </a:r>
                      <a:r>
                        <a:rPr lang="en-US" b="0" strike="sngStrike" dirty="0" smtClean="0"/>
                        <a:t>2</a:t>
                      </a:r>
                      <a:r>
                        <a:rPr lang="en-US" b="0" dirty="0" smtClean="0"/>
                        <a:t> = 8</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O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O = </a:t>
                      </a:r>
                      <a:r>
                        <a:rPr lang="en-US" b="0" strike="sngStrike" dirty="0" smtClean="0"/>
                        <a:t>3</a:t>
                      </a:r>
                      <a:r>
                        <a:rPr lang="en-US" b="0" dirty="0" smtClean="0"/>
                        <a:t> = </a:t>
                      </a:r>
                      <a:r>
                        <a:rPr lang="en-US" b="0" strike="sngStrike" dirty="0" smtClean="0"/>
                        <a:t>9</a:t>
                      </a:r>
                      <a:r>
                        <a:rPr lang="en-US" b="0" dirty="0" smtClean="0"/>
                        <a:t> = 12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5453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2"/>
            <a:ext cx="6096000" cy="3666763"/>
          </a:xfrm>
        </p:spPr>
        <p:txBody>
          <a:bodyPr/>
          <a:lstStyle/>
          <a:p>
            <a:pPr>
              <a:buFont typeface="Wingdings" charset="2"/>
              <a:buChar char=""/>
            </a:pPr>
            <a:r>
              <a:rPr lang="en-US" dirty="0" smtClean="0"/>
              <a:t>Finally, finish up with the </a:t>
            </a:r>
            <a:r>
              <a:rPr lang="en-US" dirty="0" err="1" smtClean="0"/>
              <a:t>oxygens</a:t>
            </a:r>
            <a:r>
              <a:rPr lang="en-US" dirty="0" smtClean="0"/>
              <a:t>.</a:t>
            </a:r>
          </a:p>
          <a:p>
            <a:pPr>
              <a:buFont typeface="Wingdings" charset="2"/>
              <a:buChar char=""/>
            </a:pPr>
            <a:endParaRPr lang="en-US" dirty="0"/>
          </a:p>
          <a:p>
            <a:pPr>
              <a:buFont typeface="Wingdings" charset="2"/>
              <a:buChar char=""/>
            </a:pPr>
            <a:endParaRPr lang="en-US" dirty="0" smtClean="0"/>
          </a:p>
          <a:p>
            <a:pPr>
              <a:buFont typeface="Wingdings" charset="2"/>
              <a:buChar char=""/>
            </a:pPr>
            <a:endParaRPr lang="en-US" dirty="0"/>
          </a:p>
          <a:p>
            <a:pPr>
              <a:buFont typeface="Wingdings" charset="2"/>
              <a:buChar char=""/>
            </a:pPr>
            <a:endParaRPr lang="en-US" dirty="0" smtClean="0"/>
          </a:p>
          <a:p>
            <a:pPr>
              <a:buFont typeface="Wingdings" charset="2"/>
              <a:buChar char=""/>
            </a:pPr>
            <a:endParaRPr lang="en-US" dirty="0" smtClean="0"/>
          </a:p>
          <a:p>
            <a:pPr>
              <a:buFont typeface="Wingdings" charset="2"/>
              <a:buChar char=""/>
            </a:pPr>
            <a:endParaRPr lang="en-US" dirty="0"/>
          </a:p>
          <a:p>
            <a:pPr>
              <a:buFont typeface="Wingdings" charset="2"/>
              <a:buChar char=""/>
            </a:pPr>
            <a:endParaRPr lang="en-US" dirty="0"/>
          </a:p>
        </p:txBody>
      </p:sp>
      <p:sp>
        <p:nvSpPr>
          <p:cNvPr id="3" name="Title 2"/>
          <p:cNvSpPr>
            <a:spLocks noGrp="1"/>
          </p:cNvSpPr>
          <p:nvPr>
            <p:ph type="title"/>
          </p:nvPr>
        </p:nvSpPr>
        <p:spPr/>
        <p:txBody>
          <a:bodyPr/>
          <a:lstStyle/>
          <a:p>
            <a:r>
              <a:rPr lang="en-US" dirty="0" smtClean="0"/>
              <a:t>Balancing strategy 1</a:t>
            </a:r>
            <a:endParaRPr lang="en-US" dirty="0"/>
          </a:p>
        </p:txBody>
      </p:sp>
      <p:pic>
        <p:nvPicPr>
          <p:cNvPr id="4" name="Picture 3"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85620731"/>
              </p:ext>
            </p:extLst>
          </p:nvPr>
        </p:nvGraphicFramePr>
        <p:xfrm>
          <a:off x="2995613" y="1485900"/>
          <a:ext cx="4164012" cy="420688"/>
        </p:xfrm>
        <a:graphic>
          <a:graphicData uri="http://schemas.openxmlformats.org/presentationml/2006/ole">
            <mc:AlternateContent xmlns:mc="http://schemas.openxmlformats.org/markup-compatibility/2006">
              <mc:Choice xmlns:v="urn:schemas-microsoft-com:vml" Requires="v">
                <p:oleObj spid="_x0000_s12302" name="Equation" r:id="rId4" imgW="2387600" imgH="241300" progId="Equation.3">
                  <p:embed/>
                </p:oleObj>
              </mc:Choice>
              <mc:Fallback>
                <p:oleObj name="Equation" r:id="rId4" imgW="2387600" imgH="241300" progId="Equation.3">
                  <p:embed/>
                  <p:pic>
                    <p:nvPicPr>
                      <p:cNvPr id="0" name=""/>
                      <p:cNvPicPr/>
                      <p:nvPr/>
                    </p:nvPicPr>
                    <p:blipFill>
                      <a:blip r:embed="rId5"/>
                      <a:stretch>
                        <a:fillRect/>
                      </a:stretch>
                    </p:blipFill>
                    <p:spPr>
                      <a:xfrm>
                        <a:off x="2995613" y="1485900"/>
                        <a:ext cx="4164012" cy="420688"/>
                      </a:xfrm>
                      <a:prstGeom prst="rect">
                        <a:avLst/>
                      </a:prstGeom>
                      <a:solidFill>
                        <a:srgbClr val="FFFFFF"/>
                      </a:solidFill>
                      <a:ln>
                        <a:solidFill>
                          <a:srgbClr val="297FD5"/>
                        </a:solidFill>
                      </a:ln>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30506468"/>
              </p:ext>
            </p:extLst>
          </p:nvPr>
        </p:nvGraphicFramePr>
        <p:xfrm>
          <a:off x="2756946" y="2001071"/>
          <a:ext cx="4615561" cy="1112520"/>
        </p:xfrm>
        <a:graphic>
          <a:graphicData uri="http://schemas.openxmlformats.org/drawingml/2006/table">
            <a:tbl>
              <a:tblPr firstRow="1" bandRow="1">
                <a:tableStyleId>{69CF1AB2-1976-4502-BF36-3FF5EA218861}</a:tableStyleId>
              </a:tblPr>
              <a:tblGrid>
                <a:gridCol w="1982523"/>
                <a:gridCol w="387211"/>
                <a:gridCol w="2245827"/>
              </a:tblGrid>
              <a:tr h="370840">
                <a:tc>
                  <a:txBody>
                    <a:bodyPr/>
                    <a:lstStyle/>
                    <a:p>
                      <a:pPr algn="ctr"/>
                      <a:r>
                        <a:rPr lang="en-US" b="0" dirty="0" smtClean="0"/>
                        <a:t>C = 4</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C = </a:t>
                      </a:r>
                      <a:r>
                        <a:rPr lang="en-US" b="0" strike="sngStrike" dirty="0" smtClean="0"/>
                        <a:t>1</a:t>
                      </a:r>
                      <a:r>
                        <a:rPr lang="en-US" b="0" dirty="0" smtClean="0"/>
                        <a:t> = 4</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H = 8</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H = </a:t>
                      </a:r>
                      <a:r>
                        <a:rPr lang="en-US" b="0" strike="sngStrike" dirty="0" smtClean="0"/>
                        <a:t>2</a:t>
                      </a:r>
                      <a:r>
                        <a:rPr lang="en-US" b="0" dirty="0" smtClean="0"/>
                        <a:t> = 8</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O = </a:t>
                      </a:r>
                      <a:r>
                        <a:rPr lang="en-US" b="0" strike="sngStrike" dirty="0" smtClean="0"/>
                        <a:t>2</a:t>
                      </a:r>
                      <a:r>
                        <a:rPr lang="en-US" b="0" dirty="0" smtClean="0"/>
                        <a:t> = 12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O = </a:t>
                      </a:r>
                      <a:r>
                        <a:rPr lang="en-US" b="0" strike="sngStrike" dirty="0" smtClean="0"/>
                        <a:t>3</a:t>
                      </a:r>
                      <a:r>
                        <a:rPr lang="en-US" b="0" dirty="0" smtClean="0"/>
                        <a:t> = </a:t>
                      </a:r>
                      <a:r>
                        <a:rPr lang="en-US" b="0" strike="sngStrike" dirty="0" smtClean="0"/>
                        <a:t>9</a:t>
                      </a:r>
                      <a:r>
                        <a:rPr lang="en-US" b="0" dirty="0" smtClean="0"/>
                        <a:t> = 12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0229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8011" y="685802"/>
            <a:ext cx="6323029" cy="1157456"/>
          </a:xfrm>
        </p:spPr>
        <p:txBody>
          <a:bodyPr/>
          <a:lstStyle/>
          <a:p>
            <a:pPr>
              <a:buFont typeface="Wingdings" charset="2"/>
              <a:buChar char=""/>
            </a:pPr>
            <a:r>
              <a:rPr lang="en-US" dirty="0" smtClean="0"/>
              <a:t>If a polyatomic ion is unchanged on both sides of reaction, then it can be treated as a single item.</a:t>
            </a:r>
          </a:p>
        </p:txBody>
      </p:sp>
      <p:sp>
        <p:nvSpPr>
          <p:cNvPr id="3" name="Title 2"/>
          <p:cNvSpPr>
            <a:spLocks noGrp="1"/>
          </p:cNvSpPr>
          <p:nvPr>
            <p:ph type="title"/>
          </p:nvPr>
        </p:nvSpPr>
        <p:spPr/>
        <p:txBody>
          <a:bodyPr/>
          <a:lstStyle/>
          <a:p>
            <a:r>
              <a:rPr lang="en-US" dirty="0" smtClean="0"/>
              <a:t>Balancing strategy 2</a:t>
            </a:r>
            <a:endParaRPr lang="en-US" dirty="0"/>
          </a:p>
        </p:txBody>
      </p:sp>
      <p:pic>
        <p:nvPicPr>
          <p:cNvPr id="4" name="Picture 3"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657775025"/>
              </p:ext>
            </p:extLst>
          </p:nvPr>
        </p:nvGraphicFramePr>
        <p:xfrm>
          <a:off x="2644775" y="1725613"/>
          <a:ext cx="4870450" cy="376237"/>
        </p:xfrm>
        <a:graphic>
          <a:graphicData uri="http://schemas.openxmlformats.org/presentationml/2006/ole">
            <mc:AlternateContent xmlns:mc="http://schemas.openxmlformats.org/markup-compatibility/2006">
              <mc:Choice xmlns:v="urn:schemas-microsoft-com:vml" Requires="v">
                <p:oleObj spid="_x0000_s13325" name="Equation" r:id="rId4" imgW="2794000" imgH="215900" progId="Equation.3">
                  <p:embed/>
                </p:oleObj>
              </mc:Choice>
              <mc:Fallback>
                <p:oleObj name="Equation" r:id="rId4" imgW="2794000" imgH="215900" progId="Equation.3">
                  <p:embed/>
                  <p:pic>
                    <p:nvPicPr>
                      <p:cNvPr id="0" name=""/>
                      <p:cNvPicPr/>
                      <p:nvPr/>
                    </p:nvPicPr>
                    <p:blipFill>
                      <a:blip r:embed="rId5"/>
                      <a:stretch>
                        <a:fillRect/>
                      </a:stretch>
                    </p:blipFill>
                    <p:spPr>
                      <a:xfrm>
                        <a:off x="2644775" y="1725613"/>
                        <a:ext cx="4870450" cy="376237"/>
                      </a:xfrm>
                      <a:prstGeom prst="rect">
                        <a:avLst/>
                      </a:prstGeom>
                      <a:solidFill>
                        <a:srgbClr val="FFFFFF"/>
                      </a:solidFill>
                      <a:ln>
                        <a:solidFill>
                          <a:srgbClr val="297FD5"/>
                        </a:solidFill>
                      </a:ln>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63431643"/>
              </p:ext>
            </p:extLst>
          </p:nvPr>
        </p:nvGraphicFramePr>
        <p:xfrm>
          <a:off x="2756946" y="2217931"/>
          <a:ext cx="4615561" cy="1483360"/>
        </p:xfrm>
        <a:graphic>
          <a:graphicData uri="http://schemas.openxmlformats.org/drawingml/2006/table">
            <a:tbl>
              <a:tblPr firstRow="1" bandRow="1">
                <a:tableStyleId>{69CF1AB2-1976-4502-BF36-3FF5EA218861}</a:tableStyleId>
              </a:tblPr>
              <a:tblGrid>
                <a:gridCol w="2214850"/>
                <a:gridCol w="325258"/>
                <a:gridCol w="2075453"/>
              </a:tblGrid>
              <a:tr h="370840">
                <a:tc>
                  <a:txBody>
                    <a:bodyPr/>
                    <a:lstStyle/>
                    <a:p>
                      <a:pPr algn="ctr"/>
                      <a:r>
                        <a:rPr lang="en-US" b="0" dirty="0" smtClean="0"/>
                        <a:t>K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K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CO</a:t>
                      </a:r>
                      <a:r>
                        <a:rPr lang="en-US" b="0" baseline="-25000" dirty="0" smtClean="0"/>
                        <a:t>3</a:t>
                      </a:r>
                      <a:r>
                        <a:rPr lang="en-US" b="0" dirty="0" smtClean="0"/>
                        <a:t>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CO</a:t>
                      </a:r>
                      <a:r>
                        <a:rPr lang="en-US" b="0" baseline="-25000" dirty="0" smtClean="0"/>
                        <a:t>3</a:t>
                      </a:r>
                      <a:r>
                        <a:rPr lang="en-US" b="0" dirty="0" smtClean="0"/>
                        <a:t>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Mg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Mg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err="1" smtClean="0"/>
                        <a:t>Cl</a:t>
                      </a:r>
                      <a:r>
                        <a:rPr lang="en-US" b="0" dirty="0" smtClean="0"/>
                        <a:t>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err="1" smtClean="0"/>
                        <a:t>Cl</a:t>
                      </a:r>
                      <a:r>
                        <a:rPr lang="en-US" b="0" dirty="0" smtClean="0"/>
                        <a:t>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61858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8011" y="685802"/>
            <a:ext cx="6323029" cy="1157456"/>
          </a:xfrm>
        </p:spPr>
        <p:txBody>
          <a:bodyPr/>
          <a:lstStyle/>
          <a:p>
            <a:pPr>
              <a:buFont typeface="Wingdings" charset="2"/>
              <a:buChar char=""/>
            </a:pPr>
            <a:r>
              <a:rPr lang="en-US" dirty="0" smtClean="0"/>
              <a:t>Balance the K and </a:t>
            </a:r>
            <a:r>
              <a:rPr lang="en-US" dirty="0" err="1" smtClean="0"/>
              <a:t>Cl</a:t>
            </a:r>
            <a:r>
              <a:rPr lang="en-US" dirty="0" smtClean="0"/>
              <a:t> and we are done.</a:t>
            </a:r>
          </a:p>
        </p:txBody>
      </p:sp>
      <p:sp>
        <p:nvSpPr>
          <p:cNvPr id="3" name="Title 2"/>
          <p:cNvSpPr>
            <a:spLocks noGrp="1"/>
          </p:cNvSpPr>
          <p:nvPr>
            <p:ph type="title"/>
          </p:nvPr>
        </p:nvSpPr>
        <p:spPr/>
        <p:txBody>
          <a:bodyPr/>
          <a:lstStyle/>
          <a:p>
            <a:r>
              <a:rPr lang="en-US" dirty="0" smtClean="0"/>
              <a:t>Balancing strategy 2</a:t>
            </a:r>
            <a:endParaRPr lang="en-US" dirty="0"/>
          </a:p>
        </p:txBody>
      </p:sp>
      <p:pic>
        <p:nvPicPr>
          <p:cNvPr id="4" name="Picture 3"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222495335"/>
              </p:ext>
            </p:extLst>
          </p:nvPr>
        </p:nvGraphicFramePr>
        <p:xfrm>
          <a:off x="2732088" y="1725613"/>
          <a:ext cx="4694237" cy="376237"/>
        </p:xfrm>
        <a:graphic>
          <a:graphicData uri="http://schemas.openxmlformats.org/presentationml/2006/ole">
            <mc:AlternateContent xmlns:mc="http://schemas.openxmlformats.org/markup-compatibility/2006">
              <mc:Choice xmlns:v="urn:schemas-microsoft-com:vml" Requires="v">
                <p:oleObj spid="_x0000_s14346" name="Equation" r:id="rId4" imgW="2692400" imgH="215900" progId="Equation.3">
                  <p:embed/>
                </p:oleObj>
              </mc:Choice>
              <mc:Fallback>
                <p:oleObj name="Equation" r:id="rId4" imgW="2692400" imgH="215900" progId="Equation.3">
                  <p:embed/>
                  <p:pic>
                    <p:nvPicPr>
                      <p:cNvPr id="0" name=""/>
                      <p:cNvPicPr/>
                      <p:nvPr/>
                    </p:nvPicPr>
                    <p:blipFill>
                      <a:blip r:embed="rId5"/>
                      <a:stretch>
                        <a:fillRect/>
                      </a:stretch>
                    </p:blipFill>
                    <p:spPr>
                      <a:xfrm>
                        <a:off x="2732088" y="1725613"/>
                        <a:ext cx="4694237" cy="376237"/>
                      </a:xfrm>
                      <a:prstGeom prst="rect">
                        <a:avLst/>
                      </a:prstGeom>
                      <a:solidFill>
                        <a:srgbClr val="FFFFFF"/>
                      </a:solidFill>
                      <a:ln>
                        <a:solidFill>
                          <a:srgbClr val="297FD5"/>
                        </a:solidFill>
                      </a:ln>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30376665"/>
              </p:ext>
            </p:extLst>
          </p:nvPr>
        </p:nvGraphicFramePr>
        <p:xfrm>
          <a:off x="2756946" y="2217931"/>
          <a:ext cx="4615561" cy="1483360"/>
        </p:xfrm>
        <a:graphic>
          <a:graphicData uri="http://schemas.openxmlformats.org/drawingml/2006/table">
            <a:tbl>
              <a:tblPr firstRow="1" bandRow="1">
                <a:tableStyleId>{69CF1AB2-1976-4502-BF36-3FF5EA218861}</a:tableStyleId>
              </a:tblPr>
              <a:tblGrid>
                <a:gridCol w="2214850"/>
                <a:gridCol w="325258"/>
                <a:gridCol w="2075453"/>
              </a:tblGrid>
              <a:tr h="370840">
                <a:tc>
                  <a:txBody>
                    <a:bodyPr/>
                    <a:lstStyle/>
                    <a:p>
                      <a:pPr algn="ctr"/>
                      <a:r>
                        <a:rPr lang="en-US" b="0" dirty="0" smtClean="0"/>
                        <a:t>K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K = </a:t>
                      </a:r>
                      <a:r>
                        <a:rPr lang="en-US" b="0" strike="sngStrike" dirty="0" smtClean="0"/>
                        <a:t>1</a:t>
                      </a:r>
                      <a:r>
                        <a:rPr lang="en-US" b="0" dirty="0" smtClean="0"/>
                        <a:t>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CO</a:t>
                      </a:r>
                      <a:r>
                        <a:rPr lang="en-US" b="0" baseline="-25000" dirty="0" smtClean="0"/>
                        <a:t>3</a:t>
                      </a:r>
                      <a:r>
                        <a:rPr lang="en-US" b="0" dirty="0" smtClean="0"/>
                        <a:t>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CO</a:t>
                      </a:r>
                      <a:r>
                        <a:rPr lang="en-US" b="0" baseline="-25000" dirty="0" smtClean="0"/>
                        <a:t>3</a:t>
                      </a:r>
                      <a:r>
                        <a:rPr lang="en-US" b="0" dirty="0" smtClean="0"/>
                        <a:t>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Mg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Mg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err="1" smtClean="0"/>
                        <a:t>Cl</a:t>
                      </a:r>
                      <a:r>
                        <a:rPr lang="en-US" b="0" dirty="0" smtClean="0"/>
                        <a:t>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err="1" smtClean="0"/>
                        <a:t>Cl</a:t>
                      </a:r>
                      <a:r>
                        <a:rPr lang="en-US" b="0" dirty="0" smtClean="0"/>
                        <a:t> = </a:t>
                      </a:r>
                      <a:r>
                        <a:rPr lang="en-US" b="0" strike="sngStrike" dirty="0" smtClean="0"/>
                        <a:t>1</a:t>
                      </a:r>
                      <a:r>
                        <a:rPr lang="en-US" b="0" dirty="0" smtClean="0"/>
                        <a:t>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09759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8011" y="623842"/>
            <a:ext cx="6323029" cy="1157456"/>
          </a:xfrm>
        </p:spPr>
        <p:txBody>
          <a:bodyPr/>
          <a:lstStyle/>
          <a:p>
            <a:pPr>
              <a:buFont typeface="Wingdings" charset="2"/>
              <a:buChar char=""/>
            </a:pPr>
            <a:r>
              <a:rPr lang="en-US" dirty="0" smtClean="0"/>
              <a:t>If you are having a hard time balancing a reaction, then start over with a two as the first coefficient.</a:t>
            </a:r>
          </a:p>
        </p:txBody>
      </p:sp>
      <p:sp>
        <p:nvSpPr>
          <p:cNvPr id="3" name="Title 2"/>
          <p:cNvSpPr>
            <a:spLocks noGrp="1"/>
          </p:cNvSpPr>
          <p:nvPr>
            <p:ph type="title"/>
          </p:nvPr>
        </p:nvSpPr>
        <p:spPr/>
        <p:txBody>
          <a:bodyPr/>
          <a:lstStyle/>
          <a:p>
            <a:r>
              <a:rPr lang="en-US" dirty="0" smtClean="0"/>
              <a:t>Balancing strategy 3</a:t>
            </a:r>
            <a:endParaRPr lang="en-US" dirty="0"/>
          </a:p>
        </p:txBody>
      </p:sp>
      <p:pic>
        <p:nvPicPr>
          <p:cNvPr id="4" name="Picture 3"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959277818"/>
              </p:ext>
            </p:extLst>
          </p:nvPr>
        </p:nvGraphicFramePr>
        <p:xfrm>
          <a:off x="2797175" y="1703388"/>
          <a:ext cx="4562475" cy="420687"/>
        </p:xfrm>
        <a:graphic>
          <a:graphicData uri="http://schemas.openxmlformats.org/presentationml/2006/ole">
            <mc:AlternateContent xmlns:mc="http://schemas.openxmlformats.org/markup-compatibility/2006">
              <mc:Choice xmlns:v="urn:schemas-microsoft-com:vml" Requires="v">
                <p:oleObj spid="_x0000_s15370" name="Equation" r:id="rId4" imgW="2616200" imgH="241300" progId="Equation.3">
                  <p:embed/>
                </p:oleObj>
              </mc:Choice>
              <mc:Fallback>
                <p:oleObj name="Equation" r:id="rId4" imgW="2616200" imgH="241300" progId="Equation.3">
                  <p:embed/>
                  <p:pic>
                    <p:nvPicPr>
                      <p:cNvPr id="0" name=""/>
                      <p:cNvPicPr/>
                      <p:nvPr/>
                    </p:nvPicPr>
                    <p:blipFill>
                      <a:blip r:embed="rId5"/>
                      <a:stretch>
                        <a:fillRect/>
                      </a:stretch>
                    </p:blipFill>
                    <p:spPr>
                      <a:xfrm>
                        <a:off x="2797175" y="1703388"/>
                        <a:ext cx="4562475" cy="420687"/>
                      </a:xfrm>
                      <a:prstGeom prst="rect">
                        <a:avLst/>
                      </a:prstGeom>
                      <a:solidFill>
                        <a:srgbClr val="FFFFFF"/>
                      </a:solidFill>
                      <a:ln>
                        <a:solidFill>
                          <a:srgbClr val="297FD5"/>
                        </a:solidFill>
                      </a:ln>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48027318"/>
              </p:ext>
            </p:extLst>
          </p:nvPr>
        </p:nvGraphicFramePr>
        <p:xfrm>
          <a:off x="2756946" y="2217931"/>
          <a:ext cx="4615561" cy="1112520"/>
        </p:xfrm>
        <a:graphic>
          <a:graphicData uri="http://schemas.openxmlformats.org/drawingml/2006/table">
            <a:tbl>
              <a:tblPr firstRow="1" bandRow="1">
                <a:tableStyleId>{69CF1AB2-1976-4502-BF36-3FF5EA218861}</a:tableStyleId>
              </a:tblPr>
              <a:tblGrid>
                <a:gridCol w="1889592"/>
                <a:gridCol w="387212"/>
                <a:gridCol w="2338757"/>
              </a:tblGrid>
              <a:tr h="370840">
                <a:tc>
                  <a:txBody>
                    <a:bodyPr/>
                    <a:lstStyle/>
                    <a:p>
                      <a:pPr algn="ctr"/>
                      <a:r>
                        <a:rPr lang="en-US" b="0" dirty="0" smtClean="0"/>
                        <a:t>K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K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H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H = 3</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O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O =</a:t>
                      </a:r>
                      <a:r>
                        <a:rPr lang="en-US" b="0" baseline="0" dirty="0" smtClean="0"/>
                        <a:t>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0119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8011" y="623842"/>
            <a:ext cx="6323029" cy="1157456"/>
          </a:xfrm>
        </p:spPr>
        <p:txBody>
          <a:bodyPr/>
          <a:lstStyle/>
          <a:p>
            <a:pPr>
              <a:buFont typeface="Wingdings" charset="2"/>
              <a:buChar char=""/>
            </a:pPr>
            <a:r>
              <a:rPr lang="en-US" dirty="0" smtClean="0"/>
              <a:t>This is a difficult reaction to balance, but putting a 2 in the front will make it much easier.</a:t>
            </a:r>
          </a:p>
        </p:txBody>
      </p:sp>
      <p:sp>
        <p:nvSpPr>
          <p:cNvPr id="3" name="Title 2"/>
          <p:cNvSpPr>
            <a:spLocks noGrp="1"/>
          </p:cNvSpPr>
          <p:nvPr>
            <p:ph type="title"/>
          </p:nvPr>
        </p:nvSpPr>
        <p:spPr/>
        <p:txBody>
          <a:bodyPr/>
          <a:lstStyle/>
          <a:p>
            <a:r>
              <a:rPr lang="en-US" dirty="0" smtClean="0"/>
              <a:t>Balancing strategy 3</a:t>
            </a:r>
            <a:endParaRPr lang="en-US" dirty="0"/>
          </a:p>
        </p:txBody>
      </p:sp>
      <p:pic>
        <p:nvPicPr>
          <p:cNvPr id="4" name="Picture 3"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891738708"/>
              </p:ext>
            </p:extLst>
          </p:nvPr>
        </p:nvGraphicFramePr>
        <p:xfrm>
          <a:off x="2963863" y="1703388"/>
          <a:ext cx="4229100" cy="420687"/>
        </p:xfrm>
        <a:graphic>
          <a:graphicData uri="http://schemas.openxmlformats.org/presentationml/2006/ole">
            <mc:AlternateContent xmlns:mc="http://schemas.openxmlformats.org/markup-compatibility/2006">
              <mc:Choice xmlns:v="urn:schemas-microsoft-com:vml" Requires="v">
                <p:oleObj spid="_x0000_s16394" name="Equation" r:id="rId4" imgW="2425700" imgH="241300" progId="Equation.3">
                  <p:embed/>
                </p:oleObj>
              </mc:Choice>
              <mc:Fallback>
                <p:oleObj name="Equation" r:id="rId4" imgW="2425700" imgH="241300" progId="Equation.3">
                  <p:embed/>
                  <p:pic>
                    <p:nvPicPr>
                      <p:cNvPr id="0" name=""/>
                      <p:cNvPicPr/>
                      <p:nvPr/>
                    </p:nvPicPr>
                    <p:blipFill>
                      <a:blip r:embed="rId5"/>
                      <a:stretch>
                        <a:fillRect/>
                      </a:stretch>
                    </p:blipFill>
                    <p:spPr>
                      <a:xfrm>
                        <a:off x="2963863" y="1703388"/>
                        <a:ext cx="4229100" cy="420687"/>
                      </a:xfrm>
                      <a:prstGeom prst="rect">
                        <a:avLst/>
                      </a:prstGeom>
                      <a:solidFill>
                        <a:srgbClr val="FFFFFF"/>
                      </a:solidFill>
                      <a:ln>
                        <a:solidFill>
                          <a:srgbClr val="297FD5"/>
                        </a:solidFill>
                      </a:ln>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63181795"/>
              </p:ext>
            </p:extLst>
          </p:nvPr>
        </p:nvGraphicFramePr>
        <p:xfrm>
          <a:off x="2756946" y="2217931"/>
          <a:ext cx="4615561" cy="1112520"/>
        </p:xfrm>
        <a:graphic>
          <a:graphicData uri="http://schemas.openxmlformats.org/drawingml/2006/table">
            <a:tbl>
              <a:tblPr firstRow="1" bandRow="1">
                <a:tableStyleId>{69CF1AB2-1976-4502-BF36-3FF5EA218861}</a:tableStyleId>
              </a:tblPr>
              <a:tblGrid>
                <a:gridCol w="1889592"/>
                <a:gridCol w="387212"/>
                <a:gridCol w="2338757"/>
              </a:tblGrid>
              <a:tr h="370840">
                <a:tc>
                  <a:txBody>
                    <a:bodyPr/>
                    <a:lstStyle/>
                    <a:p>
                      <a:pPr algn="ctr"/>
                      <a:r>
                        <a:rPr lang="en-US" b="0" dirty="0" smtClean="0"/>
                        <a:t>K = </a:t>
                      </a:r>
                      <a:r>
                        <a:rPr lang="en-US" b="0" strike="sngStrike" dirty="0" smtClean="0"/>
                        <a:t>1</a:t>
                      </a:r>
                      <a:r>
                        <a:rPr lang="en-US" b="0" baseline="0" dirty="0" smtClean="0"/>
                        <a:t>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K = </a:t>
                      </a:r>
                      <a:r>
                        <a:rPr lang="en-US" b="0" strike="sngStrike" dirty="0" smtClean="0"/>
                        <a:t>1</a:t>
                      </a:r>
                      <a:r>
                        <a:rPr lang="en-US" b="0" dirty="0" smtClean="0"/>
                        <a:t>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H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H = </a:t>
                      </a:r>
                      <a:r>
                        <a:rPr lang="en-US" b="0" strike="sngStrike" dirty="0" smtClean="0"/>
                        <a:t>3</a:t>
                      </a:r>
                      <a:r>
                        <a:rPr lang="en-US" b="0" dirty="0" smtClean="0"/>
                        <a:t> = 4</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O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O =</a:t>
                      </a:r>
                      <a:r>
                        <a:rPr lang="en-US" b="0" baseline="0" dirty="0" smtClean="0"/>
                        <a:t> </a:t>
                      </a:r>
                      <a:r>
                        <a:rPr lang="en-US" b="0" strike="sngStrike" baseline="0" dirty="0" smtClean="0"/>
                        <a:t>1</a:t>
                      </a:r>
                      <a:r>
                        <a:rPr lang="en-US" b="0" baseline="0" dirty="0" smtClean="0"/>
                        <a:t>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3051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Balancing strategy 3</a:t>
            </a:r>
            <a:endParaRPr lang="en-US" dirty="0"/>
          </a:p>
        </p:txBody>
      </p:sp>
      <p:pic>
        <p:nvPicPr>
          <p:cNvPr id="4" name="Picture 3"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913945250"/>
              </p:ext>
            </p:extLst>
          </p:nvPr>
        </p:nvGraphicFramePr>
        <p:xfrm>
          <a:off x="3052763" y="1703388"/>
          <a:ext cx="4051300" cy="420687"/>
        </p:xfrm>
        <a:graphic>
          <a:graphicData uri="http://schemas.openxmlformats.org/presentationml/2006/ole">
            <mc:AlternateContent xmlns:mc="http://schemas.openxmlformats.org/markup-compatibility/2006">
              <mc:Choice xmlns:v="urn:schemas-microsoft-com:vml" Requires="v">
                <p:oleObj spid="_x0000_s17418" name="Equation" r:id="rId4" imgW="2324100" imgH="241300" progId="Equation.3">
                  <p:embed/>
                </p:oleObj>
              </mc:Choice>
              <mc:Fallback>
                <p:oleObj name="Equation" r:id="rId4" imgW="2324100" imgH="241300" progId="Equation.3">
                  <p:embed/>
                  <p:pic>
                    <p:nvPicPr>
                      <p:cNvPr id="0" name=""/>
                      <p:cNvPicPr/>
                      <p:nvPr/>
                    </p:nvPicPr>
                    <p:blipFill>
                      <a:blip r:embed="rId5"/>
                      <a:stretch>
                        <a:fillRect/>
                      </a:stretch>
                    </p:blipFill>
                    <p:spPr>
                      <a:xfrm>
                        <a:off x="3052763" y="1703388"/>
                        <a:ext cx="4051300" cy="420687"/>
                      </a:xfrm>
                      <a:prstGeom prst="rect">
                        <a:avLst/>
                      </a:prstGeom>
                      <a:solidFill>
                        <a:srgbClr val="FFFFFF"/>
                      </a:solidFill>
                      <a:ln>
                        <a:solidFill>
                          <a:srgbClr val="297FD5"/>
                        </a:solidFill>
                      </a:ln>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64366684"/>
              </p:ext>
            </p:extLst>
          </p:nvPr>
        </p:nvGraphicFramePr>
        <p:xfrm>
          <a:off x="2756946" y="2217931"/>
          <a:ext cx="4615561" cy="1112520"/>
        </p:xfrm>
        <a:graphic>
          <a:graphicData uri="http://schemas.openxmlformats.org/drawingml/2006/table">
            <a:tbl>
              <a:tblPr firstRow="1" bandRow="1">
                <a:tableStyleId>{69CF1AB2-1976-4502-BF36-3FF5EA218861}</a:tableStyleId>
              </a:tblPr>
              <a:tblGrid>
                <a:gridCol w="1889592"/>
                <a:gridCol w="387212"/>
                <a:gridCol w="2338757"/>
              </a:tblGrid>
              <a:tr h="370840">
                <a:tc>
                  <a:txBody>
                    <a:bodyPr/>
                    <a:lstStyle/>
                    <a:p>
                      <a:pPr algn="ctr"/>
                      <a:r>
                        <a:rPr lang="en-US" b="0" dirty="0" smtClean="0"/>
                        <a:t>K = </a:t>
                      </a:r>
                      <a:r>
                        <a:rPr lang="en-US" b="0" strike="sngStrike" dirty="0" smtClean="0"/>
                        <a:t>1</a:t>
                      </a:r>
                      <a:r>
                        <a:rPr lang="en-US" b="0" baseline="0" dirty="0" smtClean="0"/>
                        <a:t>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K = </a:t>
                      </a:r>
                      <a:r>
                        <a:rPr lang="en-US" b="0" strike="sngStrike" dirty="0" smtClean="0"/>
                        <a:t>1</a:t>
                      </a:r>
                      <a:r>
                        <a:rPr lang="en-US" b="0" dirty="0" smtClean="0"/>
                        <a:t>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H = </a:t>
                      </a:r>
                      <a:r>
                        <a:rPr lang="en-US" b="0" strike="sngStrike" dirty="0" smtClean="0"/>
                        <a:t>2</a:t>
                      </a:r>
                      <a:r>
                        <a:rPr lang="en-US" b="0" dirty="0" smtClean="0"/>
                        <a:t> = 4</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H = </a:t>
                      </a:r>
                      <a:r>
                        <a:rPr lang="en-US" b="0" strike="sngStrike" dirty="0" smtClean="0"/>
                        <a:t>3</a:t>
                      </a:r>
                      <a:r>
                        <a:rPr lang="en-US" b="0" dirty="0" smtClean="0"/>
                        <a:t> = 4</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O = </a:t>
                      </a:r>
                      <a:r>
                        <a:rPr lang="en-US" b="0" strike="sngStrike" dirty="0" smtClean="0"/>
                        <a:t>1</a:t>
                      </a:r>
                      <a:r>
                        <a:rPr lang="en-US" b="0" dirty="0" smtClean="0"/>
                        <a:t>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O =</a:t>
                      </a:r>
                      <a:r>
                        <a:rPr lang="en-US" b="0" baseline="0" dirty="0" smtClean="0"/>
                        <a:t> </a:t>
                      </a:r>
                      <a:r>
                        <a:rPr lang="en-US" b="0" strike="sngStrike" baseline="0" dirty="0" smtClean="0"/>
                        <a:t>1</a:t>
                      </a:r>
                      <a:r>
                        <a:rPr lang="en-US" b="0" baseline="0" dirty="0" smtClean="0"/>
                        <a:t>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7210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8011" y="623842"/>
            <a:ext cx="6323029" cy="1157456"/>
          </a:xfrm>
        </p:spPr>
        <p:txBody>
          <a:bodyPr/>
          <a:lstStyle/>
          <a:p>
            <a:pPr>
              <a:buFont typeface="Wingdings" charset="2"/>
              <a:buChar char=""/>
            </a:pPr>
            <a:r>
              <a:rPr lang="en-US" dirty="0" smtClean="0"/>
              <a:t>It is possible for a reaction to already be balanced. If it is, then write “already balanced”.</a:t>
            </a:r>
          </a:p>
        </p:txBody>
      </p:sp>
      <p:sp>
        <p:nvSpPr>
          <p:cNvPr id="3" name="Title 2"/>
          <p:cNvSpPr>
            <a:spLocks noGrp="1"/>
          </p:cNvSpPr>
          <p:nvPr>
            <p:ph type="title"/>
          </p:nvPr>
        </p:nvSpPr>
        <p:spPr/>
        <p:txBody>
          <a:bodyPr/>
          <a:lstStyle/>
          <a:p>
            <a:r>
              <a:rPr lang="en-US" dirty="0" smtClean="0"/>
              <a:t>Balancing strategy 4</a:t>
            </a:r>
            <a:endParaRPr lang="en-US" dirty="0"/>
          </a:p>
        </p:txBody>
      </p:sp>
      <p:pic>
        <p:nvPicPr>
          <p:cNvPr id="4" name="Picture 3"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576687921"/>
              </p:ext>
            </p:extLst>
          </p:nvPr>
        </p:nvGraphicFramePr>
        <p:xfrm>
          <a:off x="3471863" y="1736725"/>
          <a:ext cx="3211512" cy="354013"/>
        </p:xfrm>
        <a:graphic>
          <a:graphicData uri="http://schemas.openxmlformats.org/presentationml/2006/ole">
            <mc:AlternateContent xmlns:mc="http://schemas.openxmlformats.org/markup-compatibility/2006">
              <mc:Choice xmlns:v="urn:schemas-microsoft-com:vml" Requires="v">
                <p:oleObj spid="_x0000_s18442" name="Equation" r:id="rId4" imgW="1841500" imgH="203200" progId="Equation.3">
                  <p:embed/>
                </p:oleObj>
              </mc:Choice>
              <mc:Fallback>
                <p:oleObj name="Equation" r:id="rId4" imgW="1841500" imgH="203200" progId="Equation.3">
                  <p:embed/>
                  <p:pic>
                    <p:nvPicPr>
                      <p:cNvPr id="0" name=""/>
                      <p:cNvPicPr/>
                      <p:nvPr/>
                    </p:nvPicPr>
                    <p:blipFill>
                      <a:blip r:embed="rId5"/>
                      <a:stretch>
                        <a:fillRect/>
                      </a:stretch>
                    </p:blipFill>
                    <p:spPr>
                      <a:xfrm>
                        <a:off x="3471863" y="1736725"/>
                        <a:ext cx="3211512" cy="354013"/>
                      </a:xfrm>
                      <a:prstGeom prst="rect">
                        <a:avLst/>
                      </a:prstGeom>
                      <a:solidFill>
                        <a:srgbClr val="FFFFFF"/>
                      </a:solidFill>
                      <a:ln>
                        <a:solidFill>
                          <a:srgbClr val="297FD5"/>
                        </a:solidFill>
                      </a:ln>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82587816"/>
              </p:ext>
            </p:extLst>
          </p:nvPr>
        </p:nvGraphicFramePr>
        <p:xfrm>
          <a:off x="3377648" y="2217931"/>
          <a:ext cx="3328855" cy="1483360"/>
        </p:xfrm>
        <a:graphic>
          <a:graphicData uri="http://schemas.openxmlformats.org/drawingml/2006/table">
            <a:tbl>
              <a:tblPr firstRow="1" bandRow="1">
                <a:tableStyleId>{69CF1AB2-1976-4502-BF36-3FF5EA218861}</a:tableStyleId>
              </a:tblPr>
              <a:tblGrid>
                <a:gridCol w="1532194"/>
                <a:gridCol w="325258"/>
                <a:gridCol w="1471403"/>
              </a:tblGrid>
              <a:tr h="370840">
                <a:tc>
                  <a:txBody>
                    <a:bodyPr/>
                    <a:lstStyle/>
                    <a:p>
                      <a:pPr algn="ctr"/>
                      <a:r>
                        <a:rPr lang="en-US" b="0" dirty="0" smtClean="0"/>
                        <a:t>Na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Na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O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O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H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H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err="1" smtClean="0"/>
                        <a:t>Cl</a:t>
                      </a:r>
                      <a:r>
                        <a:rPr lang="en-US" b="0" dirty="0" smtClean="0"/>
                        <a:t>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err="1" smtClean="0"/>
                        <a:t>Cl</a:t>
                      </a:r>
                      <a:r>
                        <a:rPr lang="en-US" b="0" dirty="0" smtClean="0"/>
                        <a:t>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bl>
          </a:graphicData>
        </a:graphic>
      </p:graphicFrame>
      <p:sp>
        <p:nvSpPr>
          <p:cNvPr id="7" name="TextBox 6"/>
          <p:cNvSpPr txBox="1"/>
          <p:nvPr/>
        </p:nvSpPr>
        <p:spPr>
          <a:xfrm>
            <a:off x="4166396" y="3872389"/>
            <a:ext cx="19897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Already balanced</a:t>
            </a:r>
            <a:endParaRPr lang="en-US" dirty="0"/>
          </a:p>
        </p:txBody>
      </p:sp>
    </p:spTree>
    <p:extLst>
      <p:ext uri="{BB962C8B-B14F-4D97-AF65-F5344CB8AC3E}">
        <p14:creationId xmlns:p14="http://schemas.microsoft.com/office/powerpoint/2010/main" val="2002281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007534"/>
          </a:xfrm>
        </p:spPr>
        <p:txBody>
          <a:bodyPr>
            <a:normAutofit/>
          </a:bodyPr>
          <a:lstStyle/>
          <a:p>
            <a:pPr>
              <a:buFont typeface="Wingdings" charset="2"/>
              <a:buChar char="²"/>
            </a:pPr>
            <a:r>
              <a:rPr lang="en-US" dirty="0" smtClean="0"/>
              <a:t>A formula equation shows the number of atoms of each element involved in a reaction.</a:t>
            </a:r>
          </a:p>
          <a:p>
            <a:pPr>
              <a:buFont typeface="Wingdings" charset="2"/>
              <a:buChar char="²"/>
            </a:pPr>
            <a:endParaRPr lang="en-US" dirty="0" smtClean="0"/>
          </a:p>
          <a:p>
            <a:pPr>
              <a:buFont typeface="Wingdings" charset="2"/>
              <a:buChar char="²"/>
            </a:pPr>
            <a:endParaRPr lang="en-US" dirty="0"/>
          </a:p>
          <a:p>
            <a:pPr>
              <a:buFont typeface="Wingdings" charset="2"/>
              <a:buChar char="²"/>
            </a:pPr>
            <a:r>
              <a:rPr lang="en-US" dirty="0" smtClean="0"/>
              <a:t>This reaction shows one iron reacting with two </a:t>
            </a:r>
            <a:r>
              <a:rPr lang="en-US" dirty="0" err="1" smtClean="0"/>
              <a:t>oxygens</a:t>
            </a:r>
            <a:r>
              <a:rPr lang="en-US" dirty="0" smtClean="0"/>
              <a:t> to make one molecule of rust (two irons and three </a:t>
            </a:r>
            <a:r>
              <a:rPr lang="en-US" dirty="0" err="1" smtClean="0"/>
              <a:t>oxygens</a:t>
            </a:r>
            <a:r>
              <a:rPr lang="en-US" dirty="0" smtClean="0"/>
              <a:t>).</a:t>
            </a:r>
          </a:p>
          <a:p>
            <a:pPr>
              <a:buFont typeface="Wingdings" charset="2"/>
              <a:buChar char="²"/>
            </a:pPr>
            <a:endParaRPr lang="en-US" dirty="0"/>
          </a:p>
        </p:txBody>
      </p:sp>
      <p:sp>
        <p:nvSpPr>
          <p:cNvPr id="3" name="Title 2"/>
          <p:cNvSpPr>
            <a:spLocks noGrp="1"/>
          </p:cNvSpPr>
          <p:nvPr>
            <p:ph type="title"/>
          </p:nvPr>
        </p:nvSpPr>
        <p:spPr/>
        <p:txBody>
          <a:bodyPr/>
          <a:lstStyle/>
          <a:p>
            <a:r>
              <a:rPr lang="en-US" dirty="0" smtClean="0"/>
              <a:t>Reading a reaction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63427074"/>
              </p:ext>
            </p:extLst>
          </p:nvPr>
        </p:nvGraphicFramePr>
        <p:xfrm>
          <a:off x="4176479" y="2229278"/>
          <a:ext cx="1987928" cy="397586"/>
        </p:xfrm>
        <a:graphic>
          <a:graphicData uri="http://schemas.openxmlformats.org/presentationml/2006/ole">
            <mc:AlternateContent xmlns:mc="http://schemas.openxmlformats.org/markup-compatibility/2006">
              <mc:Choice xmlns:v="urn:schemas-microsoft-com:vml" Requires="v">
                <p:oleObj spid="_x0000_s1046" name="Equation" r:id="rId3" imgW="1079500" imgH="215900" progId="Equation.3">
                  <p:embed/>
                </p:oleObj>
              </mc:Choice>
              <mc:Fallback>
                <p:oleObj name="Equation" r:id="rId3" imgW="1079500" imgH="215900" progId="Equation.3">
                  <p:embed/>
                  <p:pic>
                    <p:nvPicPr>
                      <p:cNvPr id="0" name=""/>
                      <p:cNvPicPr/>
                      <p:nvPr/>
                    </p:nvPicPr>
                    <p:blipFill>
                      <a:blip r:embed="rId4"/>
                      <a:stretch>
                        <a:fillRect/>
                      </a:stretch>
                    </p:blipFill>
                    <p:spPr>
                      <a:xfrm>
                        <a:off x="4176479" y="2229278"/>
                        <a:ext cx="1987928" cy="397586"/>
                      </a:xfrm>
                      <a:prstGeom prst="rect">
                        <a:avLst/>
                      </a:prstGeom>
                      <a:solidFill>
                        <a:schemeClr val="tx1"/>
                      </a:solidFill>
                      <a:ln>
                        <a:solidFill>
                          <a:schemeClr val="accent2"/>
                        </a:solidFill>
                      </a:ln>
                    </p:spPr>
                  </p:pic>
                </p:oleObj>
              </mc:Fallback>
            </mc:AlternateContent>
          </a:graphicData>
        </a:graphic>
      </p:graphicFrame>
      <p:pic>
        <p:nvPicPr>
          <p:cNvPr id="5" name="Picture 4" descr="400dpiLogo-White-Text.png"/>
          <p:cNvPicPr>
            <a:picLocks noChangeAspect="1"/>
          </p:cNvPicPr>
          <p:nvPr/>
        </p:nvPicPr>
        <p:blipFill rotWithShape="1">
          <a:blip r:embed="rId5">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spTree>
    <p:extLst>
      <p:ext uri="{BB962C8B-B14F-4D97-AF65-F5344CB8AC3E}">
        <p14:creationId xmlns:p14="http://schemas.microsoft.com/office/powerpoint/2010/main" val="2673715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charset="2"/>
              <a:buChar char=""/>
            </a:pPr>
            <a:r>
              <a:rPr lang="en-US" dirty="0"/>
              <a:t>The problem is that we need to have an equal number of each element on both sides. As written, this reaction creates one extra iron and one extra oxygen on the right side</a:t>
            </a:r>
            <a:r>
              <a:rPr lang="en-US" dirty="0" smtClean="0"/>
              <a:t>.</a:t>
            </a:r>
          </a:p>
          <a:p>
            <a:pPr>
              <a:buFont typeface="Wingdings" charset="2"/>
              <a:buChar char=""/>
            </a:pPr>
            <a:endParaRPr lang="en-US" dirty="0"/>
          </a:p>
          <a:p>
            <a:pPr>
              <a:buFont typeface="Wingdings" charset="2"/>
              <a:buChar char=""/>
            </a:pPr>
            <a:r>
              <a:rPr lang="en-US" dirty="0" smtClean="0"/>
              <a:t>The process of making each element have the same quantity on both sides is called balancing the reaction.</a:t>
            </a:r>
            <a:endParaRPr lang="en-US" dirty="0"/>
          </a:p>
        </p:txBody>
      </p:sp>
      <p:sp>
        <p:nvSpPr>
          <p:cNvPr id="3" name="Title 2"/>
          <p:cNvSpPr>
            <a:spLocks noGrp="1"/>
          </p:cNvSpPr>
          <p:nvPr>
            <p:ph type="title"/>
          </p:nvPr>
        </p:nvSpPr>
        <p:spPr/>
        <p:txBody>
          <a:bodyPr/>
          <a:lstStyle/>
          <a:p>
            <a:r>
              <a:rPr lang="en-US" dirty="0" smtClean="0"/>
              <a:t>Reading a reaction</a:t>
            </a:r>
            <a:endParaRPr lang="en-US" dirty="0"/>
          </a:p>
        </p:txBody>
      </p:sp>
      <p:pic>
        <p:nvPicPr>
          <p:cNvPr id="4" name="Picture 3" descr="400dpiLogo-White-Text.png"/>
          <p:cNvPicPr>
            <a:picLocks noChangeAspect="1"/>
          </p:cNvPicPr>
          <p:nvPr/>
        </p:nvPicPr>
        <p:blipFill rotWithShape="1">
          <a:blip r:embed="rId4">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957174334"/>
              </p:ext>
            </p:extLst>
          </p:nvPr>
        </p:nvGraphicFramePr>
        <p:xfrm>
          <a:off x="4176479" y="763735"/>
          <a:ext cx="1987928" cy="397586"/>
        </p:xfrm>
        <a:graphic>
          <a:graphicData uri="http://schemas.openxmlformats.org/presentationml/2006/ole">
            <mc:AlternateContent xmlns:mc="http://schemas.openxmlformats.org/markup-compatibility/2006">
              <mc:Choice xmlns:v="urn:schemas-microsoft-com:vml" Requires="v">
                <p:oleObj spid="_x0000_s2072" name="Equation" r:id="rId5" imgW="1079500" imgH="215900" progId="Equation.3">
                  <p:embed/>
                </p:oleObj>
              </mc:Choice>
              <mc:Fallback>
                <p:oleObj name="Equation" r:id="rId5" imgW="1079500" imgH="215900" progId="Equation.3">
                  <p:embed/>
                  <p:pic>
                    <p:nvPicPr>
                      <p:cNvPr id="0" name=""/>
                      <p:cNvPicPr/>
                      <p:nvPr/>
                    </p:nvPicPr>
                    <p:blipFill>
                      <a:blip r:embed="rId6"/>
                      <a:stretch>
                        <a:fillRect/>
                      </a:stretch>
                    </p:blipFill>
                    <p:spPr>
                      <a:xfrm>
                        <a:off x="4176479" y="763735"/>
                        <a:ext cx="1987928" cy="397586"/>
                      </a:xfrm>
                      <a:prstGeom prst="rect">
                        <a:avLst/>
                      </a:prstGeom>
                      <a:solidFill>
                        <a:schemeClr val="tx1"/>
                      </a:solidFill>
                      <a:ln>
                        <a:solidFill>
                          <a:schemeClr val="accent2"/>
                        </a:solidFill>
                      </a:ln>
                    </p:spPr>
                  </p:pic>
                </p:oleObj>
              </mc:Fallback>
            </mc:AlternateContent>
          </a:graphicData>
        </a:graphic>
      </p:graphicFrame>
    </p:spTree>
    <p:extLst>
      <p:ext uri="{BB962C8B-B14F-4D97-AF65-F5344CB8AC3E}">
        <p14:creationId xmlns:p14="http://schemas.microsoft.com/office/powerpoint/2010/main" val="3220973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1188435"/>
          </a:xfrm>
        </p:spPr>
        <p:txBody>
          <a:bodyPr/>
          <a:lstStyle/>
          <a:p>
            <a:pPr>
              <a:buFont typeface="Wingdings" charset="2"/>
              <a:buChar char=""/>
            </a:pPr>
            <a:r>
              <a:rPr lang="en-US" dirty="0" smtClean="0"/>
              <a:t>Counting the atoms in a formula is an essential skill for balancing reactions.</a:t>
            </a:r>
            <a:endParaRPr lang="en-US" dirty="0"/>
          </a:p>
        </p:txBody>
      </p:sp>
      <p:sp>
        <p:nvSpPr>
          <p:cNvPr id="3" name="Title 2"/>
          <p:cNvSpPr>
            <a:spLocks noGrp="1"/>
          </p:cNvSpPr>
          <p:nvPr>
            <p:ph type="title"/>
          </p:nvPr>
        </p:nvSpPr>
        <p:spPr/>
        <p:txBody>
          <a:bodyPr/>
          <a:lstStyle/>
          <a:p>
            <a:r>
              <a:rPr lang="en-US" dirty="0" smtClean="0"/>
              <a:t>Counting atoms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52048974"/>
              </p:ext>
            </p:extLst>
          </p:nvPr>
        </p:nvGraphicFramePr>
        <p:xfrm>
          <a:off x="2474022" y="2001092"/>
          <a:ext cx="5414831" cy="2599306"/>
        </p:xfrm>
        <a:graphic>
          <a:graphicData uri="http://schemas.openxmlformats.org/drawingml/2006/table">
            <a:tbl>
              <a:tblPr firstRow="1" bandRow="1">
                <a:tableStyleId>{5C22544A-7EE6-4342-B048-85BDC9FD1C3A}</a:tableStyleId>
              </a:tblPr>
              <a:tblGrid>
                <a:gridCol w="1418807"/>
                <a:gridCol w="1285542"/>
                <a:gridCol w="712470"/>
                <a:gridCol w="743446"/>
                <a:gridCol w="1254566"/>
              </a:tblGrid>
              <a:tr h="370840">
                <a:tc>
                  <a:txBody>
                    <a:bodyPr/>
                    <a:lstStyle/>
                    <a:p>
                      <a:pPr algn="ctr"/>
                      <a:r>
                        <a:rPr lang="en-US" dirty="0" smtClean="0"/>
                        <a:t>Molecule</a:t>
                      </a:r>
                      <a:endParaRPr lang="en-US" dirty="0"/>
                    </a:p>
                  </a:txBody>
                  <a:tcPr anchor="ctr">
                    <a:lnL w="28575" cap="flat" cmpd="sng" algn="ctr">
                      <a:solidFill>
                        <a:srgbClr val="629DD1"/>
                      </a:solidFill>
                      <a:prstDash val="solid"/>
                      <a:round/>
                      <a:headEnd type="none" w="med" len="med"/>
                      <a:tailEnd type="none" w="med" len="med"/>
                    </a:lnL>
                    <a:lnR w="12700" cap="flat" cmpd="sng" algn="ctr">
                      <a:solidFill>
                        <a:srgbClr val="ACCBF9"/>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gridSpan="4">
                  <a:txBody>
                    <a:bodyPr/>
                    <a:lstStyle/>
                    <a:p>
                      <a:pPr algn="ctr"/>
                      <a:r>
                        <a:rPr lang="en-US" dirty="0" smtClean="0"/>
                        <a:t>Atoms</a:t>
                      </a:r>
                      <a:endParaRPr lang="en-US" dirty="0"/>
                    </a:p>
                  </a:txBody>
                  <a:tcPr anchor="ctr">
                    <a:lnL w="12700" cap="flat" cmpd="sng" algn="ctr">
                      <a:solidFill>
                        <a:srgbClr val="ACCBF9"/>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42822">
                <a:tc>
                  <a:txBody>
                    <a:bodyPr/>
                    <a:lstStyle/>
                    <a:p>
                      <a:pPr algn="ctr"/>
                      <a:r>
                        <a:rPr lang="en-US" dirty="0" smtClean="0"/>
                        <a:t>BaCl</a:t>
                      </a:r>
                      <a:r>
                        <a:rPr lang="en-US" baseline="-25000" dirty="0" smtClean="0"/>
                        <a:t>2</a:t>
                      </a:r>
                      <a:endParaRPr lang="en-US" baseline="-25000" dirty="0"/>
                    </a:p>
                  </a:txBody>
                  <a:tcPr anchor="ctr">
                    <a:lnL w="28575" cap="flat" cmpd="sng" algn="ctr">
                      <a:solidFill>
                        <a:srgbClr val="629DD1"/>
                      </a:solidFill>
                      <a:prstDash val="solid"/>
                      <a:round/>
                      <a:headEnd type="none" w="med" len="med"/>
                      <a:tailEnd type="none" w="med" len="med"/>
                    </a:lnL>
                    <a:lnR w="12700" cap="flat" cmpd="sng" algn="ctr">
                      <a:solidFill>
                        <a:srgbClr val="ACCBF9"/>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gridSpan="2">
                  <a:txBody>
                    <a:bodyPr/>
                    <a:lstStyle/>
                    <a:p>
                      <a:pPr algn="ctr"/>
                      <a:r>
                        <a:rPr lang="en-US" dirty="0" smtClean="0"/>
                        <a:t>Ba</a:t>
                      </a:r>
                      <a:r>
                        <a:rPr lang="en-US" baseline="0" dirty="0" smtClean="0"/>
                        <a:t> = 1</a:t>
                      </a:r>
                      <a:endParaRPr lang="en-US" dirty="0"/>
                    </a:p>
                  </a:txBody>
                  <a:tcPr anchor="ctr">
                    <a:lnL w="12700" cap="flat" cmpd="sng" algn="ctr">
                      <a:solidFill>
                        <a:srgbClr val="ACCBF9"/>
                      </a:solidFill>
                      <a:prstDash val="solid"/>
                      <a:round/>
                      <a:headEnd type="none" w="med" len="med"/>
                      <a:tailEnd type="none" w="med" len="med"/>
                    </a:lnL>
                    <a:lnR w="12700" cap="flat" cmpd="sng" algn="ctr">
                      <a:solidFill>
                        <a:srgbClr val="ACCBF9"/>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hMerge="1">
                  <a:txBody>
                    <a:bodyPr/>
                    <a:lstStyle/>
                    <a:p>
                      <a:endParaRPr lang="en-US"/>
                    </a:p>
                  </a:txBody>
                  <a:tcPr/>
                </a:tc>
                <a:tc gridSpan="2">
                  <a:txBody>
                    <a:bodyPr/>
                    <a:lstStyle/>
                    <a:p>
                      <a:pPr algn="ctr"/>
                      <a:r>
                        <a:rPr lang="en-US" dirty="0" err="1" smtClean="0"/>
                        <a:t>Cl</a:t>
                      </a:r>
                      <a:r>
                        <a:rPr lang="en-US" dirty="0" smtClean="0"/>
                        <a:t> = 2</a:t>
                      </a:r>
                      <a:endParaRPr lang="en-US" dirty="0"/>
                    </a:p>
                  </a:txBody>
                  <a:tcPr anchor="ctr">
                    <a:lnL w="12700" cap="flat" cmpd="sng" algn="ctr">
                      <a:solidFill>
                        <a:srgbClr val="ACCBF9"/>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hMerge="1">
                  <a:txBody>
                    <a:bodyPr/>
                    <a:lstStyle/>
                    <a:p>
                      <a:endParaRPr lang="en-US"/>
                    </a:p>
                  </a:txBody>
                  <a:tcPr/>
                </a:tc>
              </a:tr>
              <a:tr h="742822">
                <a:tc>
                  <a:txBody>
                    <a:bodyPr/>
                    <a:lstStyle/>
                    <a:p>
                      <a:pPr algn="ctr"/>
                      <a:r>
                        <a:rPr lang="en-US" dirty="0" smtClean="0"/>
                        <a:t>Li</a:t>
                      </a:r>
                      <a:r>
                        <a:rPr lang="en-US" baseline="-25000" dirty="0" smtClean="0"/>
                        <a:t>2</a:t>
                      </a:r>
                      <a:r>
                        <a:rPr lang="en-US" dirty="0" smtClean="0"/>
                        <a:t>SO</a:t>
                      </a:r>
                      <a:r>
                        <a:rPr lang="en-US" baseline="-25000" dirty="0" smtClean="0"/>
                        <a:t>4</a:t>
                      </a:r>
                      <a:endParaRPr lang="en-US" baseline="-25000" dirty="0"/>
                    </a:p>
                  </a:txBody>
                  <a:tcPr anchor="ctr">
                    <a:lnL w="28575" cap="flat" cmpd="sng" algn="ctr">
                      <a:solidFill>
                        <a:srgbClr val="629DD1"/>
                      </a:solidFill>
                      <a:prstDash val="solid"/>
                      <a:round/>
                      <a:headEnd type="none" w="med" len="med"/>
                      <a:tailEnd type="none" w="med" len="med"/>
                    </a:lnL>
                    <a:lnR w="12700" cap="flat" cmpd="sng" algn="ctr">
                      <a:solidFill>
                        <a:srgbClr val="ACCBF9"/>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r>
                        <a:rPr lang="en-US" dirty="0" smtClean="0"/>
                        <a:t>Li = 2</a:t>
                      </a:r>
                      <a:endParaRPr lang="en-US" dirty="0"/>
                    </a:p>
                  </a:txBody>
                  <a:tcPr anchor="ctr">
                    <a:lnL w="12700" cap="flat" cmpd="sng" algn="ctr">
                      <a:solidFill>
                        <a:srgbClr val="ACCBF9"/>
                      </a:solidFill>
                      <a:prstDash val="solid"/>
                      <a:round/>
                      <a:headEnd type="none" w="med" len="med"/>
                      <a:tailEnd type="none" w="med" len="med"/>
                    </a:lnL>
                    <a:lnR w="12700" cap="flat" cmpd="sng" algn="ctr">
                      <a:solidFill>
                        <a:srgbClr val="ACCBF9"/>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gridSpan="2">
                  <a:txBody>
                    <a:bodyPr/>
                    <a:lstStyle/>
                    <a:p>
                      <a:pPr algn="ctr"/>
                      <a:r>
                        <a:rPr lang="en-US" dirty="0" smtClean="0"/>
                        <a:t>S = 1</a:t>
                      </a:r>
                      <a:endParaRPr lang="en-US" dirty="0"/>
                    </a:p>
                  </a:txBody>
                  <a:tcPr anchor="ctr">
                    <a:lnL w="12700" cap="flat" cmpd="sng" algn="ctr">
                      <a:solidFill>
                        <a:srgbClr val="ACCBF9"/>
                      </a:solidFill>
                      <a:prstDash val="solid"/>
                      <a:round/>
                      <a:headEnd type="none" w="med" len="med"/>
                      <a:tailEnd type="none" w="med" len="med"/>
                    </a:lnL>
                    <a:lnR w="12700" cap="flat" cmpd="sng" algn="ctr">
                      <a:solidFill>
                        <a:srgbClr val="ACCBF9"/>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hMerge="1">
                  <a:txBody>
                    <a:bodyPr/>
                    <a:lstStyle/>
                    <a:p>
                      <a:endParaRPr lang="en-US"/>
                    </a:p>
                  </a:txBody>
                  <a:tcPr/>
                </a:tc>
                <a:tc>
                  <a:txBody>
                    <a:bodyPr/>
                    <a:lstStyle/>
                    <a:p>
                      <a:pPr algn="ctr"/>
                      <a:r>
                        <a:rPr lang="en-US" dirty="0" smtClean="0"/>
                        <a:t>O = 4</a:t>
                      </a:r>
                      <a:endParaRPr lang="en-US" dirty="0"/>
                    </a:p>
                  </a:txBody>
                  <a:tcPr anchor="ctr">
                    <a:lnL w="12700" cap="flat" cmpd="sng" algn="ctr">
                      <a:solidFill>
                        <a:srgbClr val="ACCBF9"/>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7428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Fe</a:t>
                      </a:r>
                      <a:r>
                        <a:rPr lang="en-US" baseline="-25000" dirty="0" smtClean="0"/>
                        <a:t>2</a:t>
                      </a:r>
                      <a:r>
                        <a:rPr lang="en-US" dirty="0" smtClean="0"/>
                        <a:t>(CO</a:t>
                      </a:r>
                      <a:r>
                        <a:rPr lang="en-US" baseline="-25000" dirty="0" smtClean="0"/>
                        <a:t>3</a:t>
                      </a:r>
                      <a:r>
                        <a:rPr lang="en-US" dirty="0" smtClean="0"/>
                        <a:t>)</a:t>
                      </a:r>
                      <a:r>
                        <a:rPr lang="en-US" baseline="-25000" dirty="0" smtClean="0"/>
                        <a:t>3</a:t>
                      </a:r>
                    </a:p>
                  </a:txBody>
                  <a:tcPr anchor="ctr">
                    <a:lnL w="28575" cap="flat" cmpd="sng" algn="ctr">
                      <a:solidFill>
                        <a:srgbClr val="629DD1"/>
                      </a:solidFill>
                      <a:prstDash val="solid"/>
                      <a:round/>
                      <a:headEnd type="none" w="med" len="med"/>
                      <a:tailEnd type="none" w="med" len="med"/>
                    </a:lnL>
                    <a:lnR w="12700" cap="flat" cmpd="sng" algn="ctr">
                      <a:solidFill>
                        <a:srgbClr val="ACCBF9"/>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c>
                  <a:txBody>
                    <a:bodyPr/>
                    <a:lstStyle/>
                    <a:p>
                      <a:pPr algn="ctr"/>
                      <a:r>
                        <a:rPr lang="en-US" dirty="0" smtClean="0"/>
                        <a:t>Fe = 2</a:t>
                      </a:r>
                      <a:endParaRPr lang="en-US" dirty="0"/>
                    </a:p>
                  </a:txBody>
                  <a:tcPr anchor="ctr">
                    <a:lnL w="12700" cap="flat" cmpd="sng" algn="ctr">
                      <a:solidFill>
                        <a:srgbClr val="ACCBF9"/>
                      </a:solidFill>
                      <a:prstDash val="solid"/>
                      <a:round/>
                      <a:headEnd type="none" w="med" len="med"/>
                      <a:tailEnd type="none" w="med" len="med"/>
                    </a:lnL>
                    <a:lnR w="12700" cap="flat" cmpd="sng" algn="ctr">
                      <a:solidFill>
                        <a:srgbClr val="ACCBF9"/>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c gridSpan="2">
                  <a:txBody>
                    <a:bodyPr/>
                    <a:lstStyle/>
                    <a:p>
                      <a:pPr algn="ctr"/>
                      <a:r>
                        <a:rPr lang="en-US" dirty="0" smtClean="0"/>
                        <a:t>C = 3</a:t>
                      </a:r>
                      <a:endParaRPr lang="en-US" dirty="0"/>
                    </a:p>
                  </a:txBody>
                  <a:tcPr anchor="ctr">
                    <a:lnL w="12700" cap="flat" cmpd="sng" algn="ctr">
                      <a:solidFill>
                        <a:srgbClr val="ACCBF9"/>
                      </a:solidFill>
                      <a:prstDash val="solid"/>
                      <a:round/>
                      <a:headEnd type="none" w="med" len="med"/>
                      <a:tailEnd type="none" w="med" len="med"/>
                    </a:lnL>
                    <a:lnR w="12700" cap="flat" cmpd="sng" algn="ctr">
                      <a:solidFill>
                        <a:srgbClr val="ACCBF9"/>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c hMerge="1">
                  <a:txBody>
                    <a:bodyPr/>
                    <a:lstStyle/>
                    <a:p>
                      <a:endParaRPr lang="en-US"/>
                    </a:p>
                  </a:txBody>
                  <a:tcPr/>
                </a:tc>
                <a:tc>
                  <a:txBody>
                    <a:bodyPr/>
                    <a:lstStyle/>
                    <a:p>
                      <a:pPr algn="ctr"/>
                      <a:r>
                        <a:rPr lang="en-US" dirty="0" smtClean="0"/>
                        <a:t>O = 9</a:t>
                      </a:r>
                      <a:endParaRPr lang="en-US" dirty="0"/>
                    </a:p>
                  </a:txBody>
                  <a:tcPr anchor="ctr">
                    <a:lnL w="12700" cap="flat" cmpd="sng" algn="ctr">
                      <a:solidFill>
                        <a:srgbClr val="ACCBF9"/>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r>
            </a:tbl>
          </a:graphicData>
        </a:graphic>
      </p:graphicFrame>
      <p:pic>
        <p:nvPicPr>
          <p:cNvPr id="5" name="Picture 4" descr="400dpiLogo-White-Text.png"/>
          <p:cNvPicPr>
            <a:picLocks noChangeAspect="1"/>
          </p:cNvPicPr>
          <p:nvPr/>
        </p:nvPicPr>
        <p:blipFill rotWithShape="1">
          <a:blip r:embed="rId2">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sp>
        <p:nvSpPr>
          <p:cNvPr id="6" name="Rectangle 5"/>
          <p:cNvSpPr/>
          <p:nvPr/>
        </p:nvSpPr>
        <p:spPr>
          <a:xfrm>
            <a:off x="3922889" y="2384778"/>
            <a:ext cx="3923631" cy="6914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3922889" y="3129846"/>
            <a:ext cx="3923631" cy="6914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p:cNvSpPr/>
          <p:nvPr/>
        </p:nvSpPr>
        <p:spPr>
          <a:xfrm>
            <a:off x="3922889" y="3880731"/>
            <a:ext cx="3923631" cy="6914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10526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6" grpId="1" animBg="1"/>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1668611"/>
          </a:xfrm>
        </p:spPr>
        <p:txBody>
          <a:bodyPr/>
          <a:lstStyle/>
          <a:p>
            <a:pPr>
              <a:buFont typeface="Wingdings" charset="2"/>
              <a:buChar char=""/>
            </a:pPr>
            <a:r>
              <a:rPr lang="en-US" dirty="0" smtClean="0"/>
              <a:t>The first step to balancing a reaction is to count the quantity of each element on both sides. It is important to count them in the same order on both sides.</a:t>
            </a:r>
            <a:endParaRPr lang="en-US" dirty="0"/>
          </a:p>
        </p:txBody>
      </p:sp>
      <p:sp>
        <p:nvSpPr>
          <p:cNvPr id="3" name="Title 2"/>
          <p:cNvSpPr>
            <a:spLocks noGrp="1"/>
          </p:cNvSpPr>
          <p:nvPr>
            <p:ph type="title"/>
          </p:nvPr>
        </p:nvSpPr>
        <p:spPr/>
        <p:txBody>
          <a:bodyPr/>
          <a:lstStyle/>
          <a:p>
            <a:r>
              <a:rPr lang="en-US" dirty="0" smtClean="0"/>
              <a:t>Balancing reactions</a:t>
            </a:r>
            <a:endParaRPr lang="en-US" dirty="0"/>
          </a:p>
        </p:txBody>
      </p:sp>
      <p:pic>
        <p:nvPicPr>
          <p:cNvPr id="6" name="Picture 5" descr="400dpiLogo-White-Text.png"/>
          <p:cNvPicPr>
            <a:picLocks noChangeAspect="1"/>
          </p:cNvPicPr>
          <p:nvPr/>
        </p:nvPicPr>
        <p:blipFill rotWithShape="1">
          <a:blip r:embed="rId4">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494929653"/>
              </p:ext>
            </p:extLst>
          </p:nvPr>
        </p:nvGraphicFramePr>
        <p:xfrm>
          <a:off x="2743200" y="2354412"/>
          <a:ext cx="4394533" cy="429900"/>
        </p:xfrm>
        <a:graphic>
          <a:graphicData uri="http://schemas.openxmlformats.org/presentationml/2006/ole">
            <mc:AlternateContent xmlns:mc="http://schemas.openxmlformats.org/markup-compatibility/2006">
              <mc:Choice xmlns:v="urn:schemas-microsoft-com:vml" Requires="v">
                <p:oleObj spid="_x0000_s5141" name="Equation" r:id="rId5" imgW="2336800" imgH="228600" progId="Equation.3">
                  <p:embed/>
                </p:oleObj>
              </mc:Choice>
              <mc:Fallback>
                <p:oleObj name="Equation" r:id="rId5" imgW="2336800" imgH="228600" progId="Equation.3">
                  <p:embed/>
                  <p:pic>
                    <p:nvPicPr>
                      <p:cNvPr id="0" name=""/>
                      <p:cNvPicPr/>
                      <p:nvPr/>
                    </p:nvPicPr>
                    <p:blipFill>
                      <a:blip r:embed="rId6"/>
                      <a:stretch>
                        <a:fillRect/>
                      </a:stretch>
                    </p:blipFill>
                    <p:spPr>
                      <a:xfrm>
                        <a:off x="2743200" y="2354412"/>
                        <a:ext cx="4394533" cy="429900"/>
                      </a:xfrm>
                      <a:prstGeom prst="rect">
                        <a:avLst/>
                      </a:prstGeom>
                      <a:solidFill>
                        <a:srgbClr val="FFFFFF"/>
                      </a:solidFill>
                      <a:ln>
                        <a:solidFill>
                          <a:srgbClr val="297FD5"/>
                        </a:solidFill>
                      </a:ln>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45258546"/>
              </p:ext>
            </p:extLst>
          </p:nvPr>
        </p:nvGraphicFramePr>
        <p:xfrm>
          <a:off x="2743200" y="3053685"/>
          <a:ext cx="4396980" cy="1483360"/>
        </p:xfrm>
        <a:graphic>
          <a:graphicData uri="http://schemas.openxmlformats.org/drawingml/2006/table">
            <a:tbl>
              <a:tblPr firstRow="1" bandRow="1">
                <a:tableStyleId>{69CF1AB2-1976-4502-BF36-3FF5EA218861}</a:tableStyleId>
              </a:tblPr>
              <a:tblGrid>
                <a:gridCol w="2108859"/>
                <a:gridCol w="398529"/>
                <a:gridCol w="1889592"/>
              </a:tblGrid>
              <a:tr h="370840">
                <a:tc>
                  <a:txBody>
                    <a:bodyPr/>
                    <a:lstStyle/>
                    <a:p>
                      <a:pPr algn="ctr"/>
                      <a:r>
                        <a:rPr lang="en-US" b="0" dirty="0" smtClean="0"/>
                        <a:t>K = 2</a:t>
                      </a:r>
                      <a:endParaRPr lang="en-US" b="0" dirty="0"/>
                    </a:p>
                  </a:txBody>
                  <a:tcPr anchor="ctr"/>
                </a:tc>
                <a:tc>
                  <a:txBody>
                    <a:bodyPr/>
                    <a:lstStyle/>
                    <a:p>
                      <a:pPr algn="ctr"/>
                      <a:endParaRPr lang="en-US" b="0" dirty="0"/>
                    </a:p>
                  </a:txBody>
                  <a:tcPr anchor="ctr">
                    <a:lnT w="12700" cmpd="sng">
                      <a:noFill/>
                    </a:lnT>
                    <a:lnB w="12700" cmpd="sng">
                      <a:noFill/>
                    </a:lnB>
                    <a:noFill/>
                  </a:tcPr>
                </a:tc>
                <a:tc>
                  <a:txBody>
                    <a:bodyPr/>
                    <a:lstStyle/>
                    <a:p>
                      <a:pPr algn="ctr"/>
                      <a:r>
                        <a:rPr lang="en-US" b="0" dirty="0" smtClean="0"/>
                        <a:t>K = 1</a:t>
                      </a:r>
                      <a:endParaRPr lang="en-US" b="0" dirty="0"/>
                    </a:p>
                  </a:txBody>
                  <a:tcPr anchor="ctr"/>
                </a:tc>
              </a:tr>
              <a:tr h="370840">
                <a:tc>
                  <a:txBody>
                    <a:bodyPr/>
                    <a:lstStyle/>
                    <a:p>
                      <a:pPr algn="ctr"/>
                      <a:r>
                        <a:rPr lang="en-US" b="0" dirty="0" smtClean="0"/>
                        <a:t>S = 1</a:t>
                      </a:r>
                      <a:endParaRPr lang="en-US" b="0" dirty="0"/>
                    </a:p>
                  </a:txBody>
                  <a:tcPr anchor="ctr"/>
                </a:tc>
                <a:tc>
                  <a:txBody>
                    <a:bodyPr/>
                    <a:lstStyle/>
                    <a:p>
                      <a:pPr algn="ctr"/>
                      <a:endParaRPr lang="en-US" b="0"/>
                    </a:p>
                  </a:txBody>
                  <a:tcPr anchor="ctr">
                    <a:lnT w="12700" cmpd="sng">
                      <a:noFill/>
                    </a:lnT>
                    <a:lnB w="12700" cmpd="sng">
                      <a:noFill/>
                    </a:lnB>
                    <a:noFill/>
                  </a:tcPr>
                </a:tc>
                <a:tc>
                  <a:txBody>
                    <a:bodyPr/>
                    <a:lstStyle/>
                    <a:p>
                      <a:pPr algn="ctr"/>
                      <a:r>
                        <a:rPr lang="en-US" b="0" dirty="0" smtClean="0"/>
                        <a:t>S = 1</a:t>
                      </a:r>
                      <a:endParaRPr lang="en-US" b="0" dirty="0"/>
                    </a:p>
                  </a:txBody>
                  <a:tcPr anchor="ctr"/>
                </a:tc>
              </a:tr>
              <a:tr h="370840">
                <a:tc>
                  <a:txBody>
                    <a:bodyPr/>
                    <a:lstStyle/>
                    <a:p>
                      <a:pPr algn="ctr"/>
                      <a:r>
                        <a:rPr lang="en-US" b="0" dirty="0" smtClean="0"/>
                        <a:t>Ba = 1</a:t>
                      </a:r>
                      <a:endParaRPr lang="en-US" b="0" dirty="0"/>
                    </a:p>
                  </a:txBody>
                  <a:tcPr anchor="ctr"/>
                </a:tc>
                <a:tc>
                  <a:txBody>
                    <a:bodyPr/>
                    <a:lstStyle/>
                    <a:p>
                      <a:pPr algn="ctr"/>
                      <a:endParaRPr lang="en-US" b="0" dirty="0"/>
                    </a:p>
                  </a:txBody>
                  <a:tcPr anchor="ctr">
                    <a:lnT w="12700" cmpd="sng">
                      <a:noFill/>
                    </a:lnT>
                    <a:lnB w="12700" cmpd="sng">
                      <a:noFill/>
                    </a:lnB>
                    <a:noFill/>
                  </a:tcPr>
                </a:tc>
                <a:tc>
                  <a:txBody>
                    <a:bodyPr/>
                    <a:lstStyle/>
                    <a:p>
                      <a:pPr algn="ctr"/>
                      <a:r>
                        <a:rPr lang="en-US" b="0" dirty="0" smtClean="0"/>
                        <a:t>Ba = 1</a:t>
                      </a:r>
                      <a:endParaRPr lang="en-US" b="0" dirty="0"/>
                    </a:p>
                  </a:txBody>
                  <a:tcPr anchor="ctr"/>
                </a:tc>
              </a:tr>
              <a:tr h="370840">
                <a:tc>
                  <a:txBody>
                    <a:bodyPr/>
                    <a:lstStyle/>
                    <a:p>
                      <a:pPr algn="ctr"/>
                      <a:r>
                        <a:rPr lang="en-US" b="0" dirty="0" smtClean="0"/>
                        <a:t>Br = 2</a:t>
                      </a:r>
                      <a:endParaRPr lang="en-US" b="0" dirty="0"/>
                    </a:p>
                  </a:txBody>
                  <a:tcPr anchor="ctr"/>
                </a:tc>
                <a:tc>
                  <a:txBody>
                    <a:bodyPr/>
                    <a:lstStyle/>
                    <a:p>
                      <a:pPr algn="ctr"/>
                      <a:endParaRPr lang="en-US" b="0" dirty="0"/>
                    </a:p>
                  </a:txBody>
                  <a:tcPr anchor="ctr">
                    <a:lnT w="12700" cmpd="sng">
                      <a:noFill/>
                    </a:lnT>
                    <a:lnB w="12700" cmpd="sng">
                      <a:noFill/>
                    </a:lnB>
                    <a:noFill/>
                  </a:tcPr>
                </a:tc>
                <a:tc>
                  <a:txBody>
                    <a:bodyPr/>
                    <a:lstStyle/>
                    <a:p>
                      <a:pPr algn="ctr"/>
                      <a:r>
                        <a:rPr lang="en-US" b="0" dirty="0" smtClean="0"/>
                        <a:t>Br = 1</a:t>
                      </a:r>
                      <a:endParaRPr lang="en-US" b="0" dirty="0"/>
                    </a:p>
                  </a:txBody>
                  <a:tcPr anchor="ctr"/>
                </a:tc>
              </a:tr>
            </a:tbl>
          </a:graphicData>
        </a:graphic>
      </p:graphicFrame>
    </p:spTree>
    <p:extLst>
      <p:ext uri="{BB962C8B-B14F-4D97-AF65-F5344CB8AC3E}">
        <p14:creationId xmlns:p14="http://schemas.microsoft.com/office/powerpoint/2010/main" val="219778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1668611"/>
          </a:xfrm>
        </p:spPr>
        <p:txBody>
          <a:bodyPr>
            <a:normAutofit lnSpcReduction="10000"/>
          </a:bodyPr>
          <a:lstStyle/>
          <a:p>
            <a:pPr>
              <a:buFont typeface="Wingdings" charset="2"/>
              <a:buChar char=""/>
            </a:pPr>
            <a:r>
              <a:rPr lang="en-US" dirty="0" smtClean="0"/>
              <a:t>The second step is to add coefficients where needed to make everything balance. A coefficient is a number, which goes in front of an element or compound, that multiplies whatever it is in front of.</a:t>
            </a:r>
            <a:endParaRPr lang="en-US" dirty="0"/>
          </a:p>
        </p:txBody>
      </p:sp>
      <p:sp>
        <p:nvSpPr>
          <p:cNvPr id="3" name="Title 2"/>
          <p:cNvSpPr>
            <a:spLocks noGrp="1"/>
          </p:cNvSpPr>
          <p:nvPr>
            <p:ph type="title"/>
          </p:nvPr>
        </p:nvSpPr>
        <p:spPr/>
        <p:txBody>
          <a:bodyPr/>
          <a:lstStyle/>
          <a:p>
            <a:r>
              <a:rPr lang="en-US" dirty="0" smtClean="0"/>
              <a:t>Balancing reactions</a:t>
            </a:r>
            <a:endParaRPr lang="en-US" dirty="0"/>
          </a:p>
        </p:txBody>
      </p:sp>
      <p:pic>
        <p:nvPicPr>
          <p:cNvPr id="6" name="Picture 5"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657270020"/>
              </p:ext>
            </p:extLst>
          </p:nvPr>
        </p:nvGraphicFramePr>
        <p:xfrm>
          <a:off x="2087563" y="2354263"/>
          <a:ext cx="5707062" cy="430212"/>
        </p:xfrm>
        <a:graphic>
          <a:graphicData uri="http://schemas.openxmlformats.org/presentationml/2006/ole">
            <mc:AlternateContent xmlns:mc="http://schemas.openxmlformats.org/markup-compatibility/2006">
              <mc:Choice xmlns:v="urn:schemas-microsoft-com:vml" Requires="v">
                <p:oleObj spid="_x0000_s6165" name="Equation" r:id="rId4" imgW="3035300" imgH="228600" progId="Equation.3">
                  <p:embed/>
                </p:oleObj>
              </mc:Choice>
              <mc:Fallback>
                <p:oleObj name="Equation" r:id="rId4" imgW="3035300" imgH="228600" progId="Equation.3">
                  <p:embed/>
                  <p:pic>
                    <p:nvPicPr>
                      <p:cNvPr id="0" name=""/>
                      <p:cNvPicPr/>
                      <p:nvPr/>
                    </p:nvPicPr>
                    <p:blipFill>
                      <a:blip r:embed="rId5"/>
                      <a:stretch>
                        <a:fillRect/>
                      </a:stretch>
                    </p:blipFill>
                    <p:spPr>
                      <a:xfrm>
                        <a:off x="2087563" y="2354263"/>
                        <a:ext cx="5707062" cy="430212"/>
                      </a:xfrm>
                      <a:prstGeom prst="rect">
                        <a:avLst/>
                      </a:prstGeom>
                      <a:solidFill>
                        <a:srgbClr val="FFFFFF"/>
                      </a:solidFill>
                      <a:ln>
                        <a:solidFill>
                          <a:srgbClr val="297FD5"/>
                        </a:solidFill>
                      </a:ln>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19163423"/>
              </p:ext>
            </p:extLst>
          </p:nvPr>
        </p:nvGraphicFramePr>
        <p:xfrm>
          <a:off x="2743200" y="3053685"/>
          <a:ext cx="4396980" cy="1483360"/>
        </p:xfrm>
        <a:graphic>
          <a:graphicData uri="http://schemas.openxmlformats.org/drawingml/2006/table">
            <a:tbl>
              <a:tblPr firstRow="1" bandRow="1">
                <a:tableStyleId>{69CF1AB2-1976-4502-BF36-3FF5EA218861}</a:tableStyleId>
              </a:tblPr>
              <a:tblGrid>
                <a:gridCol w="2108859"/>
                <a:gridCol w="398529"/>
                <a:gridCol w="1889592"/>
              </a:tblGrid>
              <a:tr h="370840">
                <a:tc>
                  <a:txBody>
                    <a:bodyPr/>
                    <a:lstStyle/>
                    <a:p>
                      <a:pPr algn="ctr"/>
                      <a:r>
                        <a:rPr lang="en-US" b="0" dirty="0" smtClean="0"/>
                        <a:t>K = 2</a:t>
                      </a:r>
                      <a:endParaRPr lang="en-US" b="0" dirty="0"/>
                    </a:p>
                  </a:txBody>
                  <a:tcPr anchor="ctr"/>
                </a:tc>
                <a:tc>
                  <a:txBody>
                    <a:bodyPr/>
                    <a:lstStyle/>
                    <a:p>
                      <a:pPr algn="ctr"/>
                      <a:endParaRPr lang="en-US" b="0" dirty="0"/>
                    </a:p>
                  </a:txBody>
                  <a:tcPr anchor="ctr">
                    <a:lnT w="12700" cmpd="sng">
                      <a:noFill/>
                    </a:lnT>
                    <a:lnB w="12700" cmpd="sng">
                      <a:noFill/>
                    </a:lnB>
                    <a:noFill/>
                  </a:tcPr>
                </a:tc>
                <a:tc>
                  <a:txBody>
                    <a:bodyPr/>
                    <a:lstStyle/>
                    <a:p>
                      <a:pPr algn="ctr"/>
                      <a:r>
                        <a:rPr lang="en-US" b="0" dirty="0" smtClean="0"/>
                        <a:t>K = 1</a:t>
                      </a:r>
                      <a:endParaRPr lang="en-US" b="0" dirty="0"/>
                    </a:p>
                  </a:txBody>
                  <a:tcPr anchor="ctr"/>
                </a:tc>
              </a:tr>
              <a:tr h="370840">
                <a:tc>
                  <a:txBody>
                    <a:bodyPr/>
                    <a:lstStyle/>
                    <a:p>
                      <a:pPr algn="ctr"/>
                      <a:r>
                        <a:rPr lang="en-US" b="0" dirty="0" smtClean="0"/>
                        <a:t>S = 1</a:t>
                      </a:r>
                      <a:endParaRPr lang="en-US" b="0" dirty="0"/>
                    </a:p>
                  </a:txBody>
                  <a:tcPr anchor="ctr"/>
                </a:tc>
                <a:tc>
                  <a:txBody>
                    <a:bodyPr/>
                    <a:lstStyle/>
                    <a:p>
                      <a:pPr algn="ctr"/>
                      <a:endParaRPr lang="en-US" b="0"/>
                    </a:p>
                  </a:txBody>
                  <a:tcPr anchor="ctr">
                    <a:lnT w="12700" cmpd="sng">
                      <a:noFill/>
                    </a:lnT>
                    <a:lnB w="12700" cmpd="sng">
                      <a:noFill/>
                    </a:lnB>
                    <a:noFill/>
                  </a:tcPr>
                </a:tc>
                <a:tc>
                  <a:txBody>
                    <a:bodyPr/>
                    <a:lstStyle/>
                    <a:p>
                      <a:pPr algn="ctr"/>
                      <a:r>
                        <a:rPr lang="en-US" b="0" dirty="0" smtClean="0"/>
                        <a:t>S = 1</a:t>
                      </a:r>
                      <a:endParaRPr lang="en-US" b="0" dirty="0"/>
                    </a:p>
                  </a:txBody>
                  <a:tcPr anchor="ctr"/>
                </a:tc>
              </a:tr>
              <a:tr h="370840">
                <a:tc>
                  <a:txBody>
                    <a:bodyPr/>
                    <a:lstStyle/>
                    <a:p>
                      <a:pPr algn="ctr"/>
                      <a:r>
                        <a:rPr lang="en-US" b="0" dirty="0" smtClean="0"/>
                        <a:t>Ba = 1</a:t>
                      </a:r>
                      <a:endParaRPr lang="en-US" b="0" dirty="0"/>
                    </a:p>
                  </a:txBody>
                  <a:tcPr anchor="ctr"/>
                </a:tc>
                <a:tc>
                  <a:txBody>
                    <a:bodyPr/>
                    <a:lstStyle/>
                    <a:p>
                      <a:pPr algn="ctr"/>
                      <a:endParaRPr lang="en-US" b="0" dirty="0"/>
                    </a:p>
                  </a:txBody>
                  <a:tcPr anchor="ctr">
                    <a:lnT w="12700" cmpd="sng">
                      <a:noFill/>
                    </a:lnT>
                    <a:lnB w="12700" cmpd="sng">
                      <a:noFill/>
                    </a:lnB>
                    <a:noFill/>
                  </a:tcPr>
                </a:tc>
                <a:tc>
                  <a:txBody>
                    <a:bodyPr/>
                    <a:lstStyle/>
                    <a:p>
                      <a:pPr algn="ctr"/>
                      <a:r>
                        <a:rPr lang="en-US" b="0" dirty="0" smtClean="0"/>
                        <a:t>Ba = 1</a:t>
                      </a:r>
                      <a:endParaRPr lang="en-US" b="0" dirty="0"/>
                    </a:p>
                  </a:txBody>
                  <a:tcPr anchor="ctr"/>
                </a:tc>
              </a:tr>
              <a:tr h="370840">
                <a:tc>
                  <a:txBody>
                    <a:bodyPr/>
                    <a:lstStyle/>
                    <a:p>
                      <a:pPr algn="ctr"/>
                      <a:r>
                        <a:rPr lang="en-US" b="0" dirty="0" smtClean="0"/>
                        <a:t>Br = 2</a:t>
                      </a:r>
                      <a:endParaRPr lang="en-US" b="0" dirty="0"/>
                    </a:p>
                  </a:txBody>
                  <a:tcPr anchor="ctr"/>
                </a:tc>
                <a:tc>
                  <a:txBody>
                    <a:bodyPr/>
                    <a:lstStyle/>
                    <a:p>
                      <a:pPr algn="ctr"/>
                      <a:endParaRPr lang="en-US" b="0" dirty="0"/>
                    </a:p>
                  </a:txBody>
                  <a:tcPr anchor="ctr">
                    <a:lnT w="12700" cmpd="sng">
                      <a:noFill/>
                    </a:lnT>
                    <a:lnB w="12700" cmpd="sng">
                      <a:noFill/>
                    </a:lnB>
                    <a:noFill/>
                  </a:tcPr>
                </a:tc>
                <a:tc>
                  <a:txBody>
                    <a:bodyPr/>
                    <a:lstStyle/>
                    <a:p>
                      <a:pPr algn="ctr"/>
                      <a:r>
                        <a:rPr lang="en-US" b="0" dirty="0" smtClean="0"/>
                        <a:t>Br = 1</a:t>
                      </a:r>
                      <a:endParaRPr lang="en-US" b="0" dirty="0"/>
                    </a:p>
                  </a:txBody>
                  <a:tcPr anchor="ctr"/>
                </a:tc>
              </a:tr>
            </a:tbl>
          </a:graphicData>
        </a:graphic>
      </p:graphicFrame>
    </p:spTree>
    <p:extLst>
      <p:ext uri="{BB962C8B-B14F-4D97-AF65-F5344CB8AC3E}">
        <p14:creationId xmlns:p14="http://schemas.microsoft.com/office/powerpoint/2010/main" val="744270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1668611"/>
          </a:xfrm>
        </p:spPr>
        <p:txBody>
          <a:bodyPr>
            <a:normAutofit/>
          </a:bodyPr>
          <a:lstStyle/>
          <a:p>
            <a:pPr>
              <a:buFont typeface="Wingdings" charset="2"/>
              <a:buChar char=""/>
            </a:pPr>
            <a:r>
              <a:rPr lang="en-US" dirty="0" smtClean="0"/>
              <a:t>In this reaction, a 2 can be placed in front of the </a:t>
            </a:r>
            <a:r>
              <a:rPr lang="en-US" dirty="0" err="1" smtClean="0"/>
              <a:t>KBr</a:t>
            </a:r>
            <a:r>
              <a:rPr lang="en-US" dirty="0" smtClean="0"/>
              <a:t> to multiply the K and Br by 2 on the right side. The reaction is now balanced.</a:t>
            </a:r>
            <a:endParaRPr lang="en-US" dirty="0"/>
          </a:p>
        </p:txBody>
      </p:sp>
      <p:sp>
        <p:nvSpPr>
          <p:cNvPr id="3" name="Title 2"/>
          <p:cNvSpPr>
            <a:spLocks noGrp="1"/>
          </p:cNvSpPr>
          <p:nvPr>
            <p:ph type="title"/>
          </p:nvPr>
        </p:nvSpPr>
        <p:spPr/>
        <p:txBody>
          <a:bodyPr/>
          <a:lstStyle/>
          <a:p>
            <a:r>
              <a:rPr lang="en-US" dirty="0" smtClean="0"/>
              <a:t>Balancing reactions</a:t>
            </a:r>
            <a:endParaRPr lang="en-US" dirty="0"/>
          </a:p>
        </p:txBody>
      </p:sp>
      <p:pic>
        <p:nvPicPr>
          <p:cNvPr id="6" name="Picture 5"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979316252"/>
              </p:ext>
            </p:extLst>
          </p:nvPr>
        </p:nvGraphicFramePr>
        <p:xfrm>
          <a:off x="2170113" y="2354263"/>
          <a:ext cx="5540375" cy="430212"/>
        </p:xfrm>
        <a:graphic>
          <a:graphicData uri="http://schemas.openxmlformats.org/presentationml/2006/ole">
            <mc:AlternateContent xmlns:mc="http://schemas.openxmlformats.org/markup-compatibility/2006">
              <mc:Choice xmlns:v="urn:schemas-microsoft-com:vml" Requires="v">
                <p:oleObj spid="_x0000_s7189" name="Equation" r:id="rId4" imgW="2946400" imgH="228600" progId="Equation.3">
                  <p:embed/>
                </p:oleObj>
              </mc:Choice>
              <mc:Fallback>
                <p:oleObj name="Equation" r:id="rId4" imgW="2946400" imgH="228600" progId="Equation.3">
                  <p:embed/>
                  <p:pic>
                    <p:nvPicPr>
                      <p:cNvPr id="0" name=""/>
                      <p:cNvPicPr/>
                      <p:nvPr/>
                    </p:nvPicPr>
                    <p:blipFill>
                      <a:blip r:embed="rId5"/>
                      <a:stretch>
                        <a:fillRect/>
                      </a:stretch>
                    </p:blipFill>
                    <p:spPr>
                      <a:xfrm>
                        <a:off x="2170113" y="2354263"/>
                        <a:ext cx="5540375" cy="430212"/>
                      </a:xfrm>
                      <a:prstGeom prst="rect">
                        <a:avLst/>
                      </a:prstGeom>
                      <a:solidFill>
                        <a:srgbClr val="FFFFFF"/>
                      </a:solidFill>
                      <a:ln>
                        <a:solidFill>
                          <a:srgbClr val="297FD5"/>
                        </a:solidFill>
                      </a:ln>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11253846"/>
              </p:ext>
            </p:extLst>
          </p:nvPr>
        </p:nvGraphicFramePr>
        <p:xfrm>
          <a:off x="2743200" y="3053685"/>
          <a:ext cx="4396980" cy="1483360"/>
        </p:xfrm>
        <a:graphic>
          <a:graphicData uri="http://schemas.openxmlformats.org/drawingml/2006/table">
            <a:tbl>
              <a:tblPr firstRow="1" bandRow="1">
                <a:tableStyleId>{69CF1AB2-1976-4502-BF36-3FF5EA218861}</a:tableStyleId>
              </a:tblPr>
              <a:tblGrid>
                <a:gridCol w="2108859"/>
                <a:gridCol w="398529"/>
                <a:gridCol w="1889592"/>
              </a:tblGrid>
              <a:tr h="370840">
                <a:tc>
                  <a:txBody>
                    <a:bodyPr/>
                    <a:lstStyle/>
                    <a:p>
                      <a:pPr algn="ctr"/>
                      <a:r>
                        <a:rPr lang="en-US" b="0" dirty="0" smtClean="0"/>
                        <a:t>K = 2</a:t>
                      </a:r>
                      <a:endParaRPr lang="en-US" b="0" dirty="0"/>
                    </a:p>
                  </a:txBody>
                  <a:tcPr anchor="ctr"/>
                </a:tc>
                <a:tc>
                  <a:txBody>
                    <a:bodyPr/>
                    <a:lstStyle/>
                    <a:p>
                      <a:pPr algn="ctr"/>
                      <a:endParaRPr lang="en-US" b="0" dirty="0"/>
                    </a:p>
                  </a:txBody>
                  <a:tcPr anchor="ctr">
                    <a:lnT w="12700" cmpd="sng">
                      <a:noFill/>
                    </a:lnT>
                    <a:lnB w="12700" cmpd="sng">
                      <a:noFill/>
                    </a:lnB>
                    <a:noFill/>
                  </a:tcPr>
                </a:tc>
                <a:tc>
                  <a:txBody>
                    <a:bodyPr/>
                    <a:lstStyle/>
                    <a:p>
                      <a:pPr algn="ctr"/>
                      <a:r>
                        <a:rPr lang="en-US" b="0" dirty="0" smtClean="0"/>
                        <a:t>K = </a:t>
                      </a:r>
                      <a:r>
                        <a:rPr lang="en-US" b="0" strike="sngStrike" dirty="0" smtClean="0"/>
                        <a:t>1</a:t>
                      </a:r>
                      <a:r>
                        <a:rPr lang="en-US" b="0" dirty="0" smtClean="0"/>
                        <a:t> = 2</a:t>
                      </a:r>
                      <a:endParaRPr lang="en-US" b="0" dirty="0"/>
                    </a:p>
                  </a:txBody>
                  <a:tcPr anchor="ctr"/>
                </a:tc>
              </a:tr>
              <a:tr h="370840">
                <a:tc>
                  <a:txBody>
                    <a:bodyPr/>
                    <a:lstStyle/>
                    <a:p>
                      <a:pPr algn="ctr"/>
                      <a:r>
                        <a:rPr lang="en-US" b="0" dirty="0" smtClean="0"/>
                        <a:t>S = 1</a:t>
                      </a:r>
                      <a:endParaRPr lang="en-US" b="0" dirty="0"/>
                    </a:p>
                  </a:txBody>
                  <a:tcPr anchor="ctr"/>
                </a:tc>
                <a:tc>
                  <a:txBody>
                    <a:bodyPr/>
                    <a:lstStyle/>
                    <a:p>
                      <a:pPr algn="ctr"/>
                      <a:endParaRPr lang="en-US" b="0"/>
                    </a:p>
                  </a:txBody>
                  <a:tcPr anchor="ctr">
                    <a:lnT w="12700" cmpd="sng">
                      <a:noFill/>
                    </a:lnT>
                    <a:lnB w="12700" cmpd="sng">
                      <a:noFill/>
                    </a:lnB>
                    <a:noFill/>
                  </a:tcPr>
                </a:tc>
                <a:tc>
                  <a:txBody>
                    <a:bodyPr/>
                    <a:lstStyle/>
                    <a:p>
                      <a:pPr algn="ctr"/>
                      <a:r>
                        <a:rPr lang="en-US" b="0" dirty="0" smtClean="0"/>
                        <a:t>S = 1</a:t>
                      </a:r>
                      <a:endParaRPr lang="en-US" b="0" dirty="0"/>
                    </a:p>
                  </a:txBody>
                  <a:tcPr anchor="ctr"/>
                </a:tc>
              </a:tr>
              <a:tr h="370840">
                <a:tc>
                  <a:txBody>
                    <a:bodyPr/>
                    <a:lstStyle/>
                    <a:p>
                      <a:pPr algn="ctr"/>
                      <a:r>
                        <a:rPr lang="en-US" b="0" dirty="0" smtClean="0"/>
                        <a:t>Ba = 1</a:t>
                      </a:r>
                      <a:endParaRPr lang="en-US" b="0" dirty="0"/>
                    </a:p>
                  </a:txBody>
                  <a:tcPr anchor="ctr"/>
                </a:tc>
                <a:tc>
                  <a:txBody>
                    <a:bodyPr/>
                    <a:lstStyle/>
                    <a:p>
                      <a:pPr algn="ctr"/>
                      <a:endParaRPr lang="en-US" b="0" dirty="0"/>
                    </a:p>
                  </a:txBody>
                  <a:tcPr anchor="ctr">
                    <a:lnT w="12700" cmpd="sng">
                      <a:noFill/>
                    </a:lnT>
                    <a:lnB w="12700" cmpd="sng">
                      <a:noFill/>
                    </a:lnB>
                    <a:noFill/>
                  </a:tcPr>
                </a:tc>
                <a:tc>
                  <a:txBody>
                    <a:bodyPr/>
                    <a:lstStyle/>
                    <a:p>
                      <a:pPr algn="ctr"/>
                      <a:r>
                        <a:rPr lang="en-US" b="0" dirty="0" smtClean="0"/>
                        <a:t>Ba = 1</a:t>
                      </a:r>
                      <a:endParaRPr lang="en-US" b="0" dirty="0"/>
                    </a:p>
                  </a:txBody>
                  <a:tcPr anchor="ctr"/>
                </a:tc>
              </a:tr>
              <a:tr h="370840">
                <a:tc>
                  <a:txBody>
                    <a:bodyPr/>
                    <a:lstStyle/>
                    <a:p>
                      <a:pPr algn="ctr"/>
                      <a:r>
                        <a:rPr lang="en-US" b="0" dirty="0" smtClean="0"/>
                        <a:t>Br = 2</a:t>
                      </a:r>
                      <a:endParaRPr lang="en-US" b="0" dirty="0"/>
                    </a:p>
                  </a:txBody>
                  <a:tcPr anchor="ctr"/>
                </a:tc>
                <a:tc>
                  <a:txBody>
                    <a:bodyPr/>
                    <a:lstStyle/>
                    <a:p>
                      <a:pPr algn="ctr"/>
                      <a:endParaRPr lang="en-US" b="0" dirty="0"/>
                    </a:p>
                  </a:txBody>
                  <a:tcPr anchor="ctr">
                    <a:lnT w="12700" cmpd="sng">
                      <a:noFill/>
                    </a:lnT>
                    <a:lnB w="12700" cmpd="sng">
                      <a:noFill/>
                    </a:lnB>
                    <a:noFill/>
                  </a:tcPr>
                </a:tc>
                <a:tc>
                  <a:txBody>
                    <a:bodyPr/>
                    <a:lstStyle/>
                    <a:p>
                      <a:pPr algn="ctr"/>
                      <a:r>
                        <a:rPr lang="en-US" b="0" dirty="0" smtClean="0"/>
                        <a:t>Br = </a:t>
                      </a:r>
                      <a:r>
                        <a:rPr lang="en-US" b="0" strike="sngStrike" dirty="0" smtClean="0"/>
                        <a:t>1</a:t>
                      </a:r>
                      <a:r>
                        <a:rPr lang="en-US" b="0" dirty="0" smtClean="0"/>
                        <a:t> = 2</a:t>
                      </a:r>
                      <a:endParaRPr lang="en-US" b="0" dirty="0"/>
                    </a:p>
                  </a:txBody>
                  <a:tcPr anchor="ctr"/>
                </a:tc>
              </a:tr>
            </a:tbl>
          </a:graphicData>
        </a:graphic>
      </p:graphicFrame>
    </p:spTree>
    <p:extLst>
      <p:ext uri="{BB962C8B-B14F-4D97-AF65-F5344CB8AC3E}">
        <p14:creationId xmlns:p14="http://schemas.microsoft.com/office/powerpoint/2010/main" val="3266051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287322"/>
            <a:ext cx="6096000" cy="1668611"/>
          </a:xfrm>
        </p:spPr>
        <p:txBody>
          <a:bodyPr>
            <a:normAutofit/>
          </a:bodyPr>
          <a:lstStyle/>
          <a:p>
            <a:pPr>
              <a:buFont typeface="Wingdings" charset="2"/>
              <a:buChar char=""/>
            </a:pPr>
            <a:r>
              <a:rPr lang="en-US" dirty="0" smtClean="0"/>
              <a:t>If no coefficient is written, then it is understood to be one. The coefficients for this balanced reaction are 1, 1, 1, 2.</a:t>
            </a:r>
            <a:endParaRPr lang="en-US" dirty="0"/>
          </a:p>
        </p:txBody>
      </p:sp>
      <p:sp>
        <p:nvSpPr>
          <p:cNvPr id="3" name="Title 2"/>
          <p:cNvSpPr>
            <a:spLocks noGrp="1"/>
          </p:cNvSpPr>
          <p:nvPr>
            <p:ph type="title"/>
          </p:nvPr>
        </p:nvSpPr>
        <p:spPr/>
        <p:txBody>
          <a:bodyPr/>
          <a:lstStyle/>
          <a:p>
            <a:r>
              <a:rPr lang="en-US" dirty="0" smtClean="0"/>
              <a:t>Balancing reactions</a:t>
            </a:r>
            <a:endParaRPr lang="en-US" dirty="0"/>
          </a:p>
        </p:txBody>
      </p:sp>
      <p:pic>
        <p:nvPicPr>
          <p:cNvPr id="6" name="Picture 5"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79912117"/>
              </p:ext>
            </p:extLst>
          </p:nvPr>
        </p:nvGraphicFramePr>
        <p:xfrm>
          <a:off x="2464394" y="1951523"/>
          <a:ext cx="5540375" cy="430212"/>
        </p:xfrm>
        <a:graphic>
          <a:graphicData uri="http://schemas.openxmlformats.org/presentationml/2006/ole">
            <mc:AlternateContent xmlns:mc="http://schemas.openxmlformats.org/markup-compatibility/2006">
              <mc:Choice xmlns:v="urn:schemas-microsoft-com:vml" Requires="v">
                <p:oleObj spid="_x0000_s9252" name="Equation" r:id="rId4" imgW="2946400" imgH="228600" progId="Equation.3">
                  <p:embed/>
                </p:oleObj>
              </mc:Choice>
              <mc:Fallback>
                <p:oleObj name="Equation" r:id="rId4" imgW="2946400" imgH="228600" progId="Equation.3">
                  <p:embed/>
                  <p:pic>
                    <p:nvPicPr>
                      <p:cNvPr id="0" name=""/>
                      <p:cNvPicPr/>
                      <p:nvPr/>
                    </p:nvPicPr>
                    <p:blipFill>
                      <a:blip r:embed="rId5"/>
                      <a:stretch>
                        <a:fillRect/>
                      </a:stretch>
                    </p:blipFill>
                    <p:spPr>
                      <a:xfrm>
                        <a:off x="2464394" y="1951523"/>
                        <a:ext cx="5540375" cy="430212"/>
                      </a:xfrm>
                      <a:prstGeom prst="rect">
                        <a:avLst/>
                      </a:prstGeom>
                      <a:solidFill>
                        <a:srgbClr val="FFFFFF"/>
                      </a:solidFill>
                      <a:ln>
                        <a:solidFill>
                          <a:srgbClr val="297FD5"/>
                        </a:solidFill>
                      </a:ln>
                    </p:spPr>
                  </p:pic>
                </p:oleObj>
              </mc:Fallback>
            </mc:AlternateContent>
          </a:graphicData>
        </a:graphic>
      </p:graphicFrame>
      <p:sp>
        <p:nvSpPr>
          <p:cNvPr id="9" name="Content Placeholder 1"/>
          <p:cNvSpPr txBox="1">
            <a:spLocks/>
          </p:cNvSpPr>
          <p:nvPr/>
        </p:nvSpPr>
        <p:spPr>
          <a:xfrm>
            <a:off x="2133600" y="2638588"/>
            <a:ext cx="6096000" cy="1466132"/>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Font typeface="Wingdings" charset="2"/>
              <a:buChar char=""/>
            </a:pPr>
            <a:r>
              <a:rPr lang="en-US" dirty="0" smtClean="0"/>
              <a:t>The coefficients must be in the lowest whole number ratio. For example, the following reaction would be balanced but still incorrect.</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592182267"/>
              </p:ext>
            </p:extLst>
          </p:nvPr>
        </p:nvGraphicFramePr>
        <p:xfrm>
          <a:off x="2773363" y="4043848"/>
          <a:ext cx="4919662" cy="430212"/>
        </p:xfrm>
        <a:graphic>
          <a:graphicData uri="http://schemas.openxmlformats.org/presentationml/2006/ole">
            <mc:AlternateContent xmlns:mc="http://schemas.openxmlformats.org/markup-compatibility/2006">
              <mc:Choice xmlns:v="urn:schemas-microsoft-com:vml" Requires="v">
                <p:oleObj spid="_x0000_s9253" name="Equation" r:id="rId6" imgW="2616200" imgH="228600" progId="Equation.3">
                  <p:embed/>
                </p:oleObj>
              </mc:Choice>
              <mc:Fallback>
                <p:oleObj name="Equation" r:id="rId6" imgW="2616200" imgH="228600" progId="Equation.3">
                  <p:embed/>
                  <p:pic>
                    <p:nvPicPr>
                      <p:cNvPr id="0" name=""/>
                      <p:cNvPicPr/>
                      <p:nvPr/>
                    </p:nvPicPr>
                    <p:blipFill>
                      <a:blip r:embed="rId7"/>
                      <a:stretch>
                        <a:fillRect/>
                      </a:stretch>
                    </p:blipFill>
                    <p:spPr>
                      <a:xfrm>
                        <a:off x="2773363" y="4043848"/>
                        <a:ext cx="4919662" cy="430212"/>
                      </a:xfrm>
                      <a:prstGeom prst="rect">
                        <a:avLst/>
                      </a:prstGeom>
                      <a:solidFill>
                        <a:srgbClr val="FFFFFF"/>
                      </a:solidFill>
                      <a:ln>
                        <a:solidFill>
                          <a:srgbClr val="297FD5"/>
                        </a:solidFill>
                      </a:ln>
                    </p:spPr>
                  </p:pic>
                </p:oleObj>
              </mc:Fallback>
            </mc:AlternateContent>
          </a:graphicData>
        </a:graphic>
      </p:graphicFrame>
    </p:spTree>
    <p:extLst>
      <p:ext uri="{BB962C8B-B14F-4D97-AF65-F5344CB8AC3E}">
        <p14:creationId xmlns:p14="http://schemas.microsoft.com/office/powerpoint/2010/main" val="190664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85801"/>
            <a:ext cx="6096000" cy="4190999"/>
          </a:xfrm>
        </p:spPr>
        <p:txBody>
          <a:bodyPr/>
          <a:lstStyle/>
          <a:p>
            <a:pPr>
              <a:buFont typeface="Wingdings" charset="2"/>
              <a:buChar char=""/>
            </a:pPr>
            <a:r>
              <a:rPr lang="en-US" dirty="0" smtClean="0"/>
              <a:t>If an element appears more than once on a side of a reaction, then do it last.</a:t>
            </a:r>
          </a:p>
          <a:p>
            <a:pPr>
              <a:buFont typeface="Wingdings" charset="2"/>
              <a:buChar char=""/>
            </a:pPr>
            <a:endParaRPr lang="en-US" dirty="0"/>
          </a:p>
          <a:p>
            <a:pPr>
              <a:buFont typeface="Wingdings" charset="2"/>
              <a:buChar char=""/>
            </a:pPr>
            <a:endParaRPr lang="en-US" dirty="0" smtClean="0"/>
          </a:p>
          <a:p>
            <a:pPr>
              <a:buFont typeface="Wingdings" charset="2"/>
              <a:buChar char=""/>
            </a:pPr>
            <a:endParaRPr lang="en-US" dirty="0"/>
          </a:p>
          <a:p>
            <a:pPr>
              <a:buFont typeface="Wingdings" charset="2"/>
              <a:buChar char=""/>
            </a:pPr>
            <a:endParaRPr lang="en-US" dirty="0" smtClean="0"/>
          </a:p>
          <a:p>
            <a:pPr marL="18288" indent="0">
              <a:buNone/>
            </a:pPr>
            <a:endParaRPr lang="en-US" dirty="0" smtClean="0"/>
          </a:p>
          <a:p>
            <a:pPr>
              <a:buFont typeface="Wingdings" charset="2"/>
              <a:buChar char=""/>
            </a:pPr>
            <a:r>
              <a:rPr lang="en-US" dirty="0" smtClean="0"/>
              <a:t>The oxygen appears twice on the right side, in both the CO</a:t>
            </a:r>
            <a:r>
              <a:rPr lang="en-US" baseline="-25000" dirty="0" smtClean="0"/>
              <a:t>2</a:t>
            </a:r>
            <a:r>
              <a:rPr lang="en-US" dirty="0" smtClean="0"/>
              <a:t> and the H</a:t>
            </a:r>
            <a:r>
              <a:rPr lang="en-US" baseline="-25000" dirty="0" smtClean="0"/>
              <a:t>2</a:t>
            </a:r>
            <a:r>
              <a:rPr lang="en-US" dirty="0" smtClean="0"/>
              <a:t>O. To count it, add the quantity in both the CO</a:t>
            </a:r>
            <a:r>
              <a:rPr lang="en-US" baseline="-25000" dirty="0" smtClean="0"/>
              <a:t>2</a:t>
            </a:r>
            <a:r>
              <a:rPr lang="en-US" dirty="0" smtClean="0"/>
              <a:t> and the H</a:t>
            </a:r>
            <a:r>
              <a:rPr lang="en-US" baseline="-25000" dirty="0" smtClean="0"/>
              <a:t>2</a:t>
            </a:r>
            <a:r>
              <a:rPr lang="en-US" dirty="0" smtClean="0"/>
              <a:t>O.</a:t>
            </a:r>
            <a:endParaRPr lang="en-US" dirty="0"/>
          </a:p>
        </p:txBody>
      </p:sp>
      <p:sp>
        <p:nvSpPr>
          <p:cNvPr id="3" name="Title 2"/>
          <p:cNvSpPr>
            <a:spLocks noGrp="1"/>
          </p:cNvSpPr>
          <p:nvPr>
            <p:ph type="title"/>
          </p:nvPr>
        </p:nvSpPr>
        <p:spPr/>
        <p:txBody>
          <a:bodyPr/>
          <a:lstStyle/>
          <a:p>
            <a:r>
              <a:rPr lang="en-US" dirty="0" smtClean="0"/>
              <a:t>Balancing strategy 1</a:t>
            </a:r>
            <a:endParaRPr lang="en-US" dirty="0"/>
          </a:p>
        </p:txBody>
      </p:sp>
      <p:pic>
        <p:nvPicPr>
          <p:cNvPr id="4" name="Picture 3" descr="400dpiLogo-White-Text.png"/>
          <p:cNvPicPr>
            <a:picLocks noChangeAspect="1"/>
          </p:cNvPicPr>
          <p:nvPr/>
        </p:nvPicPr>
        <p:blipFill rotWithShape="1">
          <a:blip r:embed="rId3">
            <a:extLst>
              <a:ext uri="{28A0092B-C50C-407E-A947-70E740481C1C}">
                <a14:useLocalDpi xmlns:a14="http://schemas.microsoft.com/office/drawing/2010/main" val="0"/>
              </a:ext>
            </a:extLst>
          </a:blip>
          <a:srcRect t="36063" b="35081"/>
          <a:stretch/>
        </p:blipFill>
        <p:spPr>
          <a:xfrm>
            <a:off x="0" y="6379839"/>
            <a:ext cx="2743200" cy="47816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030085964"/>
              </p:ext>
            </p:extLst>
          </p:nvPr>
        </p:nvGraphicFramePr>
        <p:xfrm>
          <a:off x="2743200" y="1703846"/>
          <a:ext cx="4672651" cy="420760"/>
        </p:xfrm>
        <a:graphic>
          <a:graphicData uri="http://schemas.openxmlformats.org/presentationml/2006/ole">
            <mc:AlternateContent xmlns:mc="http://schemas.openxmlformats.org/markup-compatibility/2006">
              <mc:Choice xmlns:v="urn:schemas-microsoft-com:vml" Requires="v">
                <p:oleObj spid="_x0000_s8211" name="Equation" r:id="rId4" imgW="2679700" imgH="241300" progId="Equation.3">
                  <p:embed/>
                </p:oleObj>
              </mc:Choice>
              <mc:Fallback>
                <p:oleObj name="Equation" r:id="rId4" imgW="2679700" imgH="241300" progId="Equation.3">
                  <p:embed/>
                  <p:pic>
                    <p:nvPicPr>
                      <p:cNvPr id="0" name=""/>
                      <p:cNvPicPr/>
                      <p:nvPr/>
                    </p:nvPicPr>
                    <p:blipFill>
                      <a:blip r:embed="rId5"/>
                      <a:stretch>
                        <a:fillRect/>
                      </a:stretch>
                    </p:blipFill>
                    <p:spPr>
                      <a:xfrm>
                        <a:off x="2743200" y="1703846"/>
                        <a:ext cx="4672651" cy="420760"/>
                      </a:xfrm>
                      <a:prstGeom prst="rect">
                        <a:avLst/>
                      </a:prstGeom>
                      <a:solidFill>
                        <a:srgbClr val="FFFFFF"/>
                      </a:solidFill>
                      <a:ln>
                        <a:solidFill>
                          <a:srgbClr val="297FD5"/>
                        </a:solidFill>
                      </a:ln>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80329801"/>
              </p:ext>
            </p:extLst>
          </p:nvPr>
        </p:nvGraphicFramePr>
        <p:xfrm>
          <a:off x="2756946" y="2217931"/>
          <a:ext cx="4615561" cy="1112520"/>
        </p:xfrm>
        <a:graphic>
          <a:graphicData uri="http://schemas.openxmlformats.org/drawingml/2006/table">
            <a:tbl>
              <a:tblPr firstRow="1" bandRow="1">
                <a:tableStyleId>{69CF1AB2-1976-4502-BF36-3FF5EA218861}</a:tableStyleId>
              </a:tblPr>
              <a:tblGrid>
                <a:gridCol w="1982523"/>
                <a:gridCol w="387211"/>
                <a:gridCol w="2245827"/>
              </a:tblGrid>
              <a:tr h="370840">
                <a:tc>
                  <a:txBody>
                    <a:bodyPr/>
                    <a:lstStyle/>
                    <a:p>
                      <a:pPr algn="ctr"/>
                      <a:r>
                        <a:rPr lang="en-US" b="0" dirty="0" smtClean="0"/>
                        <a:t>C = 4</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C = 1</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28575" cap="flat" cmpd="sng" algn="ctr">
                      <a:solidFill>
                        <a:srgbClr val="629DD1"/>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H = 8</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H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12700" cap="flat" cmpd="sng" algn="ctr">
                      <a:solidFill>
                        <a:srgbClr val="ACCBF9"/>
                      </a:solidFill>
                      <a:prstDash val="solid"/>
                      <a:round/>
                      <a:headEnd type="none" w="med" len="med"/>
                      <a:tailEnd type="none" w="med" len="med"/>
                    </a:lnB>
                  </a:tcPr>
                </a:tc>
              </a:tr>
              <a:tr h="370840">
                <a:tc>
                  <a:txBody>
                    <a:bodyPr/>
                    <a:lstStyle/>
                    <a:p>
                      <a:pPr algn="ctr"/>
                      <a:r>
                        <a:rPr lang="en-US" b="0" dirty="0" smtClean="0"/>
                        <a:t>O = 2</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c>
                  <a:txBody>
                    <a:bodyPr/>
                    <a:lstStyle/>
                    <a:p>
                      <a:pPr algn="ct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b="0" dirty="0" smtClean="0"/>
                        <a:t>O = 3</a:t>
                      </a:r>
                      <a:endParaRPr lang="en-US" b="0" dirty="0"/>
                    </a:p>
                  </a:txBody>
                  <a:tcPr anchor="ctr">
                    <a:lnL w="28575" cap="flat" cmpd="sng" algn="ctr">
                      <a:solidFill>
                        <a:srgbClr val="629DD1"/>
                      </a:solidFill>
                      <a:prstDash val="solid"/>
                      <a:round/>
                      <a:headEnd type="none" w="med" len="med"/>
                      <a:tailEnd type="none" w="med" len="med"/>
                    </a:lnL>
                    <a:lnR w="28575" cap="flat" cmpd="sng" algn="ctr">
                      <a:solidFill>
                        <a:srgbClr val="629DD1"/>
                      </a:solidFill>
                      <a:prstDash val="solid"/>
                      <a:round/>
                      <a:headEnd type="none" w="med" len="med"/>
                      <a:tailEnd type="none" w="med" len="med"/>
                    </a:lnR>
                    <a:lnT w="12700" cap="flat" cmpd="sng" algn="ctr">
                      <a:solidFill>
                        <a:srgbClr val="ACCBF9"/>
                      </a:solidFill>
                      <a:prstDash val="solid"/>
                      <a:round/>
                      <a:headEnd type="none" w="med" len="med"/>
                      <a:tailEnd type="none" w="med" len="med"/>
                    </a:lnT>
                    <a:lnB w="28575" cap="flat" cmpd="sng" algn="ctr">
                      <a:solidFill>
                        <a:srgbClr val="629DD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9280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82</TotalTime>
  <Words>942</Words>
  <Application>Microsoft Macintosh PowerPoint</Application>
  <PresentationFormat>On-screen Show (4:3)</PresentationFormat>
  <Paragraphs>171</Paragraphs>
  <Slides>18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Elemental</vt:lpstr>
      <vt:lpstr>Equation</vt:lpstr>
      <vt:lpstr>Balancing Reactions</vt:lpstr>
      <vt:lpstr>Reading a reaction</vt:lpstr>
      <vt:lpstr>Reading a reaction</vt:lpstr>
      <vt:lpstr>Counting atoms</vt:lpstr>
      <vt:lpstr>Balancing reactions</vt:lpstr>
      <vt:lpstr>Balancing reactions</vt:lpstr>
      <vt:lpstr>Balancing reactions</vt:lpstr>
      <vt:lpstr>Balancing reactions</vt:lpstr>
      <vt:lpstr>Balancing strategy 1</vt:lpstr>
      <vt:lpstr>Balancing strategy 1</vt:lpstr>
      <vt:lpstr>Balancing strategy 1</vt:lpstr>
      <vt:lpstr>Balancing strategy 1</vt:lpstr>
      <vt:lpstr>Balancing strategy 2</vt:lpstr>
      <vt:lpstr>Balancing strategy 2</vt:lpstr>
      <vt:lpstr>Balancing strategy 3</vt:lpstr>
      <vt:lpstr>Balancing strategy 3</vt:lpstr>
      <vt:lpstr>Balancing strategy 3</vt:lpstr>
      <vt:lpstr>Balancing strategy 4</vt:lpstr>
    </vt:vector>
  </TitlesOfParts>
  <Company>Jackson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Reactions</dc:title>
  <dc:creator>Eddie Wettach</dc:creator>
  <cp:lastModifiedBy>Jeff Anderton</cp:lastModifiedBy>
  <cp:revision>21</cp:revision>
  <dcterms:created xsi:type="dcterms:W3CDTF">2017-07-24T17:49:34Z</dcterms:created>
  <dcterms:modified xsi:type="dcterms:W3CDTF">2017-07-26T16:07:20Z</dcterms:modified>
</cp:coreProperties>
</file>