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4"/>
  </p:sldMasterIdLst>
  <p:notesMasterIdLst>
    <p:notesMasterId r:id="rId48"/>
  </p:notesMasterIdLst>
  <p:sldIdLst>
    <p:sldId id="257" r:id="rId5"/>
    <p:sldId id="278" r:id="rId6"/>
    <p:sldId id="283" r:id="rId7"/>
    <p:sldId id="258" r:id="rId8"/>
    <p:sldId id="298" r:id="rId9"/>
    <p:sldId id="259" r:id="rId10"/>
    <p:sldId id="260" r:id="rId11"/>
    <p:sldId id="261" r:id="rId12"/>
    <p:sldId id="262" r:id="rId13"/>
    <p:sldId id="263" r:id="rId14"/>
    <p:sldId id="281" r:id="rId15"/>
    <p:sldId id="328" r:id="rId16"/>
    <p:sldId id="270" r:id="rId17"/>
    <p:sldId id="271" r:id="rId18"/>
    <p:sldId id="272" r:id="rId19"/>
    <p:sldId id="337" r:id="rId20"/>
    <p:sldId id="336" r:id="rId21"/>
    <p:sldId id="323" r:id="rId22"/>
    <p:sldId id="324" r:id="rId23"/>
    <p:sldId id="325" r:id="rId24"/>
    <p:sldId id="326" r:id="rId25"/>
    <p:sldId id="329" r:id="rId26"/>
    <p:sldId id="319" r:id="rId27"/>
    <p:sldId id="308" r:id="rId28"/>
    <p:sldId id="282" r:id="rId29"/>
    <p:sldId id="285" r:id="rId30"/>
    <p:sldId id="264" r:id="rId31"/>
    <p:sldId id="318" r:id="rId32"/>
    <p:sldId id="338" r:id="rId33"/>
    <p:sldId id="339" r:id="rId34"/>
    <p:sldId id="330" r:id="rId35"/>
    <p:sldId id="309" r:id="rId36"/>
    <p:sldId id="310" r:id="rId37"/>
    <p:sldId id="311" r:id="rId38"/>
    <p:sldId id="334" r:id="rId39"/>
    <p:sldId id="333" r:id="rId40"/>
    <p:sldId id="332" r:id="rId41"/>
    <p:sldId id="331" r:id="rId42"/>
    <p:sldId id="305" r:id="rId43"/>
    <p:sldId id="306" r:id="rId44"/>
    <p:sldId id="307" r:id="rId45"/>
    <p:sldId id="279" r:id="rId46"/>
    <p:sldId id="299" r:id="rId4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9900"/>
    <a:srgbClr val="F6D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D1D21-C536-5E9C-1706-43AC8F4C4D1D}" v="84" dt="2021-08-05T12:13:13.017"/>
    <p1510:client id="{477A3F8D-05FE-412C-A2D4-08F37D8C9910}" v="1" dt="2021-08-03T19:56:14.037"/>
    <p1510:client id="{5306727C-80AB-30EA-388A-347667B4C75A}" v="5" dt="2021-08-05T12:20:26.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4ac809b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8d4ac809b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4827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9756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6787bb739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6787bb73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dd2aa963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8dd2aa963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8573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6787bb739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6787bb73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461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c32c88d0b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8c32c88d0b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7610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6787bbb27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6787bbb27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2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591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c32c88d0b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8c32c88d0b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055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0ab914ae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0ab914ae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7585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907e0c4129_0_5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g907e0c4129_0_5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2c88d0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8c32c88d0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4147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8d14ea458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8d14ea458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3213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1449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2c88d0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8c32c88d0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9189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c32c88d0b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8c32c88d0b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6445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0ab914ae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0ab914ae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0890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c32c88d0b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8c32c88d0b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824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5702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0ab914ae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0ab914ae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4139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907e0c4129_0_5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g907e0c4129_0_5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f2a12f2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f2a12f2c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f2a12f2c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f2a12f2c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Since you already know the requirements (e.g. family conflict for RTC and PHP, suicide risk/ideation for high risk), then it is recommended you obtain a goal in the patient’s words during the intake process. </a:t>
            </a:r>
          </a:p>
          <a:p>
            <a:r>
              <a:rPr lang="en-US"/>
              <a:t>It is important understand that the Problem List can be broader, as it identifies what the patient reports. A good example is Chronic Pain. This may be a problem that is included on the Problem List but has a status of Referred (to MD).</a:t>
            </a:r>
            <a:endParaRPr lang="en-US">
              <a:cs typeface="Calibri"/>
            </a:endParaRPr>
          </a:p>
        </p:txBody>
      </p:sp>
      <p:sp>
        <p:nvSpPr>
          <p:cNvPr id="4" name="Slide Number Placeholder 3"/>
          <p:cNvSpPr>
            <a:spLocks noGrp="1"/>
          </p:cNvSpPr>
          <p:nvPr>
            <p:ph type="sldNum" sz="quarter" idx="5"/>
          </p:nvPr>
        </p:nvSpPr>
        <p:spPr/>
        <p:txBody>
          <a:bodyPr/>
          <a:lstStyle/>
          <a:p>
            <a:fld id="{E228AC9A-2D05-469C-BD13-6494CFEE4F45}" type="slidenum">
              <a:rPr lang="en-US" smtClean="0"/>
              <a:t>34</a:t>
            </a:fld>
            <a:endParaRPr lang="en-US"/>
          </a:p>
        </p:txBody>
      </p:sp>
    </p:spTree>
    <p:extLst>
      <p:ext uri="{BB962C8B-B14F-4D97-AF65-F5344CB8AC3E}">
        <p14:creationId xmlns:p14="http://schemas.microsoft.com/office/powerpoint/2010/main" val="3151540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8c32c88d0b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8c32c88d0b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7992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f2a12f2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f2a12f2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f2a12f2c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8f2a12f2c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9211ab564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9211ab564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d510e2633_0_3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8d510e2633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32c88d0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8c32c88d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9211ab564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9211ab564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d510e2633_0_3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8d510e2633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9211ab564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9211ab564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aadb7d6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8aadb7d6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32c88d0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8c32c88d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8762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2c88d0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8c32c88d0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c32c88d0b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8c32c88d0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c32c88d0b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8c32c88d0b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c32c88d0b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g8c32c88d0b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447799"/>
            <a:ext cx="9144000" cy="2062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5000"/>
              <a:buFont typeface="Calibri"/>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22" name="Google Shape;22;p3"/>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23" name="Google Shape;23;p3"/>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985616"/>
            <a:ext cx="10515600" cy="8400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4"/>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31" name="Google Shape;31;p4"/>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32" name="Google Shape;32;p4"/>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5"/>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40" name="Google Shape;40;p5"/>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41" name="Google Shape;41;p5"/>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8200" y="1033996"/>
            <a:ext cx="10515600" cy="67917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6"/>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50" name="Google Shape;50;p6"/>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51" name="Google Shape;51;p6"/>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839788" y="1025528"/>
            <a:ext cx="10515600" cy="7127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7"/>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62" name="Google Shape;62;p7"/>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63" name="Google Shape;63;p7"/>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838200" y="83079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p8"/>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70" name="Google Shape;70;p8"/>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71" name="Google Shape;71;p8"/>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9"/>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80" name="Google Shape;80;p9"/>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81" name="Google Shape;81;p9"/>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839788" y="1042862"/>
            <a:ext cx="3932237" cy="10145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5" name="Google Shape;85;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10"/>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90" name="Google Shape;90;p10"/>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91" name="Google Shape;91;p10"/>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25.xml"/><Relationship Id="rId12" Type="http://schemas.openxmlformats.org/officeDocument/2006/relationships/slide" Target="slide4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6.xml"/><Relationship Id="rId5" Type="http://schemas.openxmlformats.org/officeDocument/2006/relationships/slide" Target="slide23.xml"/><Relationship Id="rId10" Type="http://schemas.openxmlformats.org/officeDocument/2006/relationships/slide" Target="slide32.xml"/><Relationship Id="rId4" Type="http://schemas.openxmlformats.org/officeDocument/2006/relationships/slide" Target="slide7.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hyperlink" Target="https://discoverybehavioralhealth.sharepoint.com/:b:/t/CSQMTeam/EX1GCICIOZlIqkHtoZ5LUgcBCt480WDRDKparfqhh2OMHA?e=O1Juza"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cssrs.columbia.edu" TargetMode="External"/><Relationship Id="rId7" Type="http://schemas.openxmlformats.org/officeDocument/2006/relationships/hyperlink" Target="https://drive.google.com/file/d/1S45ofHZZG2giJEz1U7yOA4xXV8x9ox4j/view?usp=sharing"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https://zerosuicide.edc.org" TargetMode="External"/><Relationship Id="rId5" Type="http://schemas.openxmlformats.org/officeDocument/2006/relationships/hyperlink" Target="https://www.jointcommission.org/standards/national-patient-safety-goals/behavioral-health-care-2020-national-patient-safety-goals/" TargetMode="External"/><Relationship Id="rId4" Type="http://schemas.openxmlformats.org/officeDocument/2006/relationships/hyperlink" Target="http://suicidesafetyplan.com/uploads/Safety_Planning_-_Cog___Beh_Practice.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discoverybehavioralhealth.sharepoint.com/:b:/t/CSQMTeam/ETZ-3q500vNKl-on4BlYY2kByW69jpRAvqRw0BAm7l_Org?e=fc3Sp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discoverybh.zavanta.com/website/document/0a2bbd36-0553-4dc8-98f9-f15059616d35/953c63db-5294-4578-bf34-cd0814a1d78e/a8376318-ebd6-421f-be63-acf8c88376a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2"/>
          <p:cNvSpPr txBox="1">
            <a:spLocks noGrp="1"/>
          </p:cNvSpPr>
          <p:nvPr>
            <p:ph type="ctrTitle"/>
          </p:nvPr>
        </p:nvSpPr>
        <p:spPr>
          <a:xfrm>
            <a:off x="226278" y="1433167"/>
            <a:ext cx="7509250" cy="1706000"/>
          </a:xfrm>
          <a:prstGeom prst="rect">
            <a:avLst/>
          </a:prstGeom>
          <a:noFill/>
          <a:ln>
            <a:noFill/>
          </a:ln>
        </p:spPr>
        <p:txBody>
          <a:bodyPr spcFirstLastPara="1" wrap="square" lIns="91425" tIns="45700" rIns="91425" bIns="45700" anchor="b" anchorCtr="0">
            <a:noAutofit/>
          </a:bodyPr>
          <a:lstStyle/>
          <a:p>
            <a:r>
              <a:rPr lang="en-US" sz="3200" b="1">
                <a:solidFill>
                  <a:srgbClr val="1C6294"/>
                </a:solidFill>
                <a:latin typeface="Times New Roman"/>
                <a:ea typeface="Times New Roman"/>
                <a:cs typeface="Times New Roman"/>
                <a:sym typeface="Times New Roman"/>
              </a:rPr>
              <a:t>Clinical Services &amp; Quality Management  </a:t>
            </a:r>
            <a:br>
              <a:rPr lang="en-US" sz="3200" b="1">
                <a:latin typeface="Times New Roman"/>
                <a:ea typeface="Times New Roman"/>
                <a:cs typeface="Times New Roman"/>
              </a:rPr>
            </a:br>
            <a:r>
              <a:rPr lang="en-US" sz="3000" b="1">
                <a:solidFill>
                  <a:srgbClr val="1C6294"/>
                </a:solidFill>
                <a:latin typeface="Times New Roman"/>
                <a:ea typeface="Times New Roman"/>
                <a:cs typeface="Times New Roman"/>
                <a:sym typeface="Times New Roman"/>
              </a:rPr>
              <a:t>DBH Effective Documentation 2021</a:t>
            </a:r>
            <a:endParaRPr lang="en-US" sz="3000" b="1">
              <a:solidFill>
                <a:srgbClr val="1C6294"/>
              </a:solidFill>
              <a:latin typeface="Times New Roman"/>
              <a:ea typeface="Times New Roman"/>
              <a:cs typeface="Times New Roman"/>
            </a:endParaRPr>
          </a:p>
          <a:p>
            <a:pPr algn="l"/>
            <a:br>
              <a:rPr lang="en-US" sz="3000" b="1">
                <a:latin typeface="Times New Roman"/>
                <a:ea typeface="Times New Roman"/>
                <a:cs typeface="Times New Roman"/>
              </a:rPr>
            </a:br>
            <a:endParaRPr lang="en-US" sz="2800" b="1">
              <a:solidFill>
                <a:srgbClr val="1C6294"/>
              </a:solidFill>
              <a:latin typeface="Times New Roman"/>
              <a:ea typeface="Times New Roman"/>
              <a:cs typeface="Times New Roman"/>
            </a:endParaRPr>
          </a:p>
        </p:txBody>
      </p:sp>
      <p:pic>
        <p:nvPicPr>
          <p:cNvPr id="103" name="Google Shape;103;p12"/>
          <p:cNvPicPr preferRelativeResize="0"/>
          <p:nvPr/>
        </p:nvPicPr>
        <p:blipFill>
          <a:blip r:embed="rId3">
            <a:alphaModFix/>
          </a:blip>
          <a:stretch>
            <a:fillRect/>
          </a:stretch>
        </p:blipFill>
        <p:spPr>
          <a:xfrm>
            <a:off x="8274878" y="1197931"/>
            <a:ext cx="3148904" cy="3006815"/>
          </a:xfrm>
          <a:prstGeom prst="rect">
            <a:avLst/>
          </a:prstGeom>
          <a:noFill/>
          <a:ln>
            <a:noFill/>
          </a:ln>
        </p:spPr>
      </p:pic>
      <p:sp>
        <p:nvSpPr>
          <p:cNvPr id="3" name="TextBox 2">
            <a:extLst>
              <a:ext uri="{FF2B5EF4-FFF2-40B4-BE49-F238E27FC236}">
                <a16:creationId xmlns:a16="http://schemas.microsoft.com/office/drawing/2014/main" id="{BE497CBD-E2BB-47AD-8E42-1B7A7A1E5B6A}"/>
              </a:ext>
            </a:extLst>
          </p:cNvPr>
          <p:cNvSpPr txBox="1"/>
          <p:nvPr/>
        </p:nvSpPr>
        <p:spPr>
          <a:xfrm>
            <a:off x="7575331" y="3975537"/>
            <a:ext cx="455623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r>
              <a:rPr lang="en-US" sz="2400" b="1">
                <a:latin typeface="Times New Roman"/>
                <a:cs typeface="Times New Roman"/>
              </a:rPr>
            </a:br>
            <a:br>
              <a:rPr lang="en-US" sz="2400" b="1">
                <a:latin typeface="Times New Roman"/>
                <a:cs typeface="Times New Roman"/>
              </a:rPr>
            </a:br>
            <a:r>
              <a:rPr lang="en-US" sz="2400" b="1" i="1">
                <a:solidFill>
                  <a:srgbClr val="1C6294"/>
                </a:solidFill>
                <a:latin typeface="Times New Roman"/>
                <a:cs typeface="Times New Roman"/>
              </a:rPr>
              <a:t>MH Division</a:t>
            </a:r>
            <a:endParaRPr lang="en-US" sz="2400" i="1" err="1"/>
          </a:p>
        </p:txBody>
      </p:sp>
      <p:pic>
        <p:nvPicPr>
          <p:cNvPr id="4" name="Picture 2" descr="A picture containing icon&#10;&#10;Description automatically generated">
            <a:extLst>
              <a:ext uri="{FF2B5EF4-FFF2-40B4-BE49-F238E27FC236}">
                <a16:creationId xmlns:a16="http://schemas.microsoft.com/office/drawing/2014/main" id="{F56CE6DF-20E9-4553-9FC6-D75B1FE7507B}"/>
              </a:ext>
            </a:extLst>
          </p:cNvPr>
          <p:cNvPicPr>
            <a:picLocks noChangeAspect="1"/>
          </p:cNvPicPr>
          <p:nvPr/>
        </p:nvPicPr>
        <p:blipFill>
          <a:blip r:embed="rId4"/>
          <a:stretch>
            <a:fillRect/>
          </a:stretch>
        </p:blipFill>
        <p:spPr>
          <a:xfrm>
            <a:off x="9243848" y="5223641"/>
            <a:ext cx="1219200" cy="1219200"/>
          </a:xfrm>
          <a:prstGeom prst="rect">
            <a:avLst/>
          </a:prstGeom>
        </p:spPr>
      </p:pic>
      <p:sp>
        <p:nvSpPr>
          <p:cNvPr id="5" name="TextBox 4">
            <a:extLst>
              <a:ext uri="{FF2B5EF4-FFF2-40B4-BE49-F238E27FC236}">
                <a16:creationId xmlns:a16="http://schemas.microsoft.com/office/drawing/2014/main" id="{1A89F5DB-17F0-4063-8BFE-B265A61E3EB9}"/>
              </a:ext>
            </a:extLst>
          </p:cNvPr>
          <p:cNvSpPr txBox="1"/>
          <p:nvPr/>
        </p:nvSpPr>
        <p:spPr>
          <a:xfrm>
            <a:off x="448459" y="3139167"/>
            <a:ext cx="750925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ü"/>
            </a:pPr>
            <a:r>
              <a:rPr lang="en-US" sz="2800" b="1">
                <a:solidFill>
                  <a:srgbClr val="1C6294"/>
                </a:solidFill>
                <a:latin typeface="Times New Roman"/>
                <a:cs typeface="Times New Roman"/>
              </a:rPr>
              <a:t>Behavioral Technicians, Counselors, &amp; Milieu Support</a:t>
            </a:r>
            <a:endParaRPr lang="en-US" sz="2800">
              <a:latin typeface="Times New Roman"/>
            </a:endParaRPr>
          </a:p>
          <a:p>
            <a:pPr marL="342900" indent="-342900">
              <a:buFont typeface="Wingdings"/>
              <a:buChar char="ü"/>
            </a:pPr>
            <a:r>
              <a:rPr lang="en-US" sz="2800" b="1">
                <a:solidFill>
                  <a:srgbClr val="1C6294"/>
                </a:solidFill>
                <a:latin typeface="Times New Roman"/>
                <a:cs typeface="Times New Roman"/>
              </a:rPr>
              <a:t>Nursing</a:t>
            </a:r>
            <a:endParaRPr lang="en-US" sz="2800">
              <a:latin typeface="Times New Roman"/>
            </a:endParaRPr>
          </a:p>
          <a:p>
            <a:pPr marL="342900" indent="-342900">
              <a:buFont typeface="Wingdings"/>
              <a:buChar char="ü"/>
            </a:pPr>
            <a:r>
              <a:rPr lang="en-US" sz="2800" b="1">
                <a:solidFill>
                  <a:srgbClr val="1C6294"/>
                </a:solidFill>
                <a:latin typeface="Times New Roman"/>
                <a:cs typeface="Times New Roman"/>
              </a:rPr>
              <a:t>Clinical</a:t>
            </a:r>
            <a:endParaRPr lang="en-US" sz="2800">
              <a:latin typeface="Times New Roman"/>
            </a:endParaRPr>
          </a:p>
          <a:p>
            <a:pPr marL="342900" indent="-342900">
              <a:buFont typeface="Wingdings"/>
              <a:buChar char="ü"/>
            </a:pPr>
            <a:r>
              <a:rPr lang="en-US" sz="2800" b="1">
                <a:solidFill>
                  <a:srgbClr val="1C6294"/>
                </a:solidFill>
                <a:latin typeface="Times New Roman"/>
                <a:cs typeface="Times New Roman"/>
              </a:rPr>
              <a:t>Psychiatry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title"/>
          </p:nvPr>
        </p:nvSpPr>
        <p:spPr>
          <a:xfrm>
            <a:off x="482092" y="203496"/>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a:solidFill>
                  <a:srgbClr val="FF0000"/>
                </a:solidFill>
                <a:latin typeface="Times New Roman"/>
                <a:ea typeface="Times New Roman"/>
                <a:cs typeface="Times New Roman"/>
                <a:sym typeface="Times New Roman"/>
              </a:rPr>
              <a:t>Documentation Don’ts!</a:t>
            </a:r>
            <a:endParaRPr sz="3000" b="1">
              <a:solidFill>
                <a:srgbClr val="FF0000"/>
              </a:solidFill>
              <a:latin typeface="Times New Roman"/>
              <a:ea typeface="Times New Roman"/>
              <a:cs typeface="Times New Roman"/>
              <a:sym typeface="Times New Roman"/>
            </a:endParaRPr>
          </a:p>
        </p:txBody>
      </p:sp>
      <p:sp>
        <p:nvSpPr>
          <p:cNvPr id="145" name="Google Shape;145;p18"/>
          <p:cNvSpPr txBox="1">
            <a:spLocks noGrp="1"/>
          </p:cNvSpPr>
          <p:nvPr>
            <p:ph type="body" idx="1"/>
          </p:nvPr>
        </p:nvSpPr>
        <p:spPr>
          <a:xfrm>
            <a:off x="301911" y="1013400"/>
            <a:ext cx="5472369" cy="4831200"/>
          </a:xfrm>
          <a:prstGeom prst="rect">
            <a:avLst/>
          </a:prstGeom>
          <a:noFill/>
          <a:ln>
            <a:noFill/>
          </a:ln>
        </p:spPr>
        <p:txBody>
          <a:bodyPr spcFirstLastPara="1" wrap="square" lIns="91425" tIns="45700" rIns="91425" bIns="45700" anchor="t" anchorCtr="0">
            <a:noAutofit/>
          </a:bodyPr>
          <a:lstStyle/>
          <a:p>
            <a:pPr indent="-381000">
              <a:buClr>
                <a:srgbClr val="434343"/>
              </a:buClr>
              <a:buSzPts val="2400"/>
              <a:buFont typeface="Times New Roman"/>
              <a:buChar char="✗"/>
            </a:pPr>
            <a:r>
              <a:rPr lang="en-US" sz="2400" b="1">
                <a:solidFill>
                  <a:srgbClr val="434343"/>
                </a:solidFill>
                <a:latin typeface="Times New Roman"/>
                <a:cs typeface="Times New Roman"/>
                <a:sym typeface="Times New Roman"/>
              </a:rPr>
              <a:t>Don’t copy and paste into patient’s record- Each note needs to be specific to the service provided</a:t>
            </a:r>
          </a:p>
          <a:p>
            <a:pPr marL="76200" indent="0">
              <a:buClr>
                <a:srgbClr val="434343"/>
              </a:buClr>
              <a:buSzPts val="2400"/>
              <a:buNone/>
            </a:pPr>
            <a:endParaRPr sz="2400" b="1">
              <a:solidFill>
                <a:srgbClr val="434343"/>
              </a:solidFill>
              <a:latin typeface="Times New Roman"/>
              <a:cs typeface="Times New Roman"/>
              <a:sym typeface="Times New Roman"/>
            </a:endParaRPr>
          </a:p>
          <a:p>
            <a:pPr lvl="0" indent="-381000">
              <a:buClr>
                <a:srgbClr val="434343"/>
              </a:buClr>
              <a:buSzPts val="2400"/>
              <a:buFont typeface="Times New Roman"/>
              <a:buChar char="✗"/>
            </a:pPr>
            <a:r>
              <a:rPr lang="en-US" sz="2400" b="1">
                <a:solidFill>
                  <a:srgbClr val="434343"/>
                </a:solidFill>
                <a:latin typeface="Times New Roman"/>
                <a:cs typeface="Times New Roman"/>
                <a:sym typeface="Times New Roman"/>
              </a:rPr>
              <a:t>Don’t write another patient’s name in the chart</a:t>
            </a:r>
            <a:endParaRPr lang="en-US" sz="2400" b="1">
              <a:solidFill>
                <a:srgbClr val="434343"/>
              </a:solidFill>
              <a:latin typeface="Times New Roman"/>
              <a:cs typeface="Times New Roman"/>
            </a:endParaRPr>
          </a:p>
          <a:p>
            <a:pPr marL="76200" lvl="0" indent="0">
              <a:buClr>
                <a:srgbClr val="434343"/>
              </a:buClr>
              <a:buSzPts val="2400"/>
              <a:buNone/>
            </a:pPr>
            <a:endParaRPr lang="en-US" sz="2400" b="1">
              <a:solidFill>
                <a:srgbClr val="434343"/>
              </a:solidFill>
              <a:latin typeface="Times New Roman"/>
              <a:cs typeface="Times New Roman"/>
              <a:sym typeface="Times New Roman"/>
            </a:endParaRPr>
          </a:p>
          <a:p>
            <a:pPr marL="342900">
              <a:buFont typeface="Times New Roman" panose="02020603050405020304" pitchFamily="18" charset="0"/>
              <a:buChar char="Χ"/>
            </a:pPr>
            <a:r>
              <a:rPr lang="en-US" sz="2400" b="1">
                <a:solidFill>
                  <a:srgbClr val="434343"/>
                </a:solidFill>
                <a:latin typeface="Times New Roman"/>
                <a:cs typeface="Times New Roman"/>
                <a:sym typeface="Times New Roman"/>
              </a:rPr>
              <a:t>Don’t use stigmatizing language</a:t>
            </a:r>
            <a:endParaRPr lang="en-US" sz="2400" b="1">
              <a:solidFill>
                <a:srgbClr val="434343"/>
              </a:solidFill>
              <a:latin typeface="Times New Roman"/>
              <a:cs typeface="Times New Roman"/>
            </a:endParaRPr>
          </a:p>
          <a:p>
            <a:pPr marL="342900" lvl="0" algn="l" rtl="0">
              <a:spcBef>
                <a:spcPts val="1000"/>
              </a:spcBef>
              <a:spcAft>
                <a:spcPts val="0"/>
              </a:spcAft>
              <a:buFont typeface="Times New Roman" panose="02020603050405020304" pitchFamily="18" charset="0"/>
              <a:buChar char="Χ"/>
            </a:pPr>
            <a:endParaRPr sz="2400" b="1">
              <a:solidFill>
                <a:srgbClr val="434343"/>
              </a:solidFill>
              <a:latin typeface="Times New Roman"/>
              <a:ea typeface="Times New Roman"/>
              <a:cs typeface="Times New Roman"/>
              <a:sym typeface="Times New Roman"/>
            </a:endParaRPr>
          </a:p>
        </p:txBody>
      </p:sp>
      <p:grpSp>
        <p:nvGrpSpPr>
          <p:cNvPr id="2" name="Group 1">
            <a:extLst>
              <a:ext uri="{FF2B5EF4-FFF2-40B4-BE49-F238E27FC236}">
                <a16:creationId xmlns:a16="http://schemas.microsoft.com/office/drawing/2014/main" id="{B72DD0BB-319D-4200-A3A9-C290764D5BB5}"/>
              </a:ext>
            </a:extLst>
          </p:cNvPr>
          <p:cNvGrpSpPr/>
          <p:nvPr/>
        </p:nvGrpSpPr>
        <p:grpSpPr>
          <a:xfrm>
            <a:off x="1705384" y="4620426"/>
            <a:ext cx="2456902" cy="1485351"/>
            <a:chOff x="5089480" y="984460"/>
            <a:chExt cx="2785200" cy="1805400"/>
          </a:xfrm>
        </p:grpSpPr>
        <p:pic>
          <p:nvPicPr>
            <p:cNvPr id="146" name="Google Shape;146;p18" descr="Don't Copy &amp; Paste: Part 1 by Matt Hunter - ELITETRACK"/>
            <p:cNvPicPr preferRelativeResize="0"/>
            <p:nvPr/>
          </p:nvPicPr>
          <p:blipFill>
            <a:blip r:embed="rId3">
              <a:alphaModFix/>
            </a:blip>
            <a:stretch>
              <a:fillRect/>
            </a:stretch>
          </p:blipFill>
          <p:spPr>
            <a:xfrm>
              <a:off x="5089480" y="986823"/>
              <a:ext cx="2785200" cy="1800600"/>
            </a:xfrm>
            <a:prstGeom prst="ellipse">
              <a:avLst/>
            </a:prstGeom>
            <a:noFill/>
            <a:ln>
              <a:noFill/>
            </a:ln>
          </p:spPr>
        </p:pic>
        <p:sp>
          <p:nvSpPr>
            <p:cNvPr id="147" name="Google Shape;147;p18"/>
            <p:cNvSpPr/>
            <p:nvPr/>
          </p:nvSpPr>
          <p:spPr>
            <a:xfrm>
              <a:off x="5090617" y="984460"/>
              <a:ext cx="2782800" cy="1805400"/>
            </a:xfrm>
            <a:prstGeom prst="noSmoking">
              <a:avLst>
                <a:gd name="adj" fmla="val 8853"/>
              </a:avLst>
            </a:pr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34CA2BBA-AA35-482A-A946-FD1177F07FF2}"/>
              </a:ext>
            </a:extLst>
          </p:cNvPr>
          <p:cNvSpPr txBox="1"/>
          <p:nvPr/>
        </p:nvSpPr>
        <p:spPr>
          <a:xfrm>
            <a:off x="6003416" y="1222773"/>
            <a:ext cx="6076289" cy="4832092"/>
          </a:xfrm>
          <a:prstGeom prst="rect">
            <a:avLst/>
          </a:prstGeom>
          <a:noFill/>
        </p:spPr>
        <p:txBody>
          <a:bodyPr wrap="square" lIns="91440" tIns="45720" rIns="91440" bIns="45720" anchor="t">
            <a:spAutoFit/>
          </a:bodyPr>
          <a:lstStyle/>
          <a:p>
            <a:pPr marL="914400" lvl="1" indent="-381000" algn="l" rtl="0">
              <a:spcBef>
                <a:spcPts val="0"/>
              </a:spcBef>
              <a:spcAft>
                <a:spcPts val="0"/>
              </a:spcAft>
              <a:buClr>
                <a:srgbClr val="434343"/>
              </a:buClr>
              <a:buSzPts val="2400"/>
              <a:buFont typeface="Times New Roman"/>
              <a:buChar char="○"/>
            </a:pPr>
            <a:r>
              <a:rPr lang="en-US" sz="2400" i="1" dirty="0">
                <a:solidFill>
                  <a:srgbClr val="434343"/>
                </a:solidFill>
                <a:latin typeface="Times New Roman"/>
                <a:ea typeface="Times New Roman"/>
                <a:cs typeface="Times New Roman"/>
                <a:sym typeface="Times New Roman"/>
              </a:rPr>
              <a:t>Payors have identified this as </a:t>
            </a:r>
            <a:r>
              <a:rPr lang="en-US" sz="2400" b="1" i="1" dirty="0">
                <a:solidFill>
                  <a:srgbClr val="434343"/>
                </a:solidFill>
                <a:latin typeface="Times New Roman"/>
                <a:ea typeface="Times New Roman"/>
                <a:cs typeface="Times New Roman"/>
                <a:sym typeface="Times New Roman"/>
              </a:rPr>
              <a:t>“cloning”</a:t>
            </a:r>
            <a:r>
              <a:rPr lang="en-US" sz="2400" i="1" dirty="0">
                <a:solidFill>
                  <a:srgbClr val="434343"/>
                </a:solidFill>
                <a:latin typeface="Times New Roman"/>
                <a:ea typeface="Times New Roman"/>
                <a:cs typeface="Times New Roman"/>
                <a:sym typeface="Times New Roman"/>
              </a:rPr>
              <a:t> and are prepared to reject claims with cloned documentation</a:t>
            </a:r>
          </a:p>
          <a:p>
            <a:pPr marL="914400" lvl="1" indent="-381000" algn="l" rtl="0">
              <a:spcBef>
                <a:spcPts val="0"/>
              </a:spcBef>
              <a:spcAft>
                <a:spcPts val="0"/>
              </a:spcAft>
              <a:buClr>
                <a:srgbClr val="434343"/>
              </a:buClr>
              <a:buSzPts val="2400"/>
              <a:buFont typeface="Times New Roman"/>
              <a:buChar char="○"/>
            </a:pPr>
            <a:endParaRPr lang="en-US" sz="2400" i="1">
              <a:solidFill>
                <a:srgbClr val="434343"/>
              </a:solidFill>
              <a:latin typeface="Times New Roman"/>
              <a:ea typeface="Times New Roman"/>
              <a:cs typeface="Times New Roman"/>
              <a:sym typeface="Times New Roman"/>
            </a:endParaRPr>
          </a:p>
          <a:p>
            <a:pPr marL="914400" lvl="1" indent="-381000">
              <a:buClr>
                <a:srgbClr val="434343"/>
              </a:buClr>
              <a:buSzPts val="2400"/>
              <a:buFont typeface="Times New Roman"/>
              <a:buChar char="○"/>
            </a:pPr>
            <a:r>
              <a:rPr lang="en-US" sz="2200" i="1" dirty="0">
                <a:solidFill>
                  <a:srgbClr val="434343"/>
                </a:solidFill>
                <a:latin typeface="Times New Roman"/>
                <a:ea typeface="Times New Roman"/>
                <a:cs typeface="Times New Roman"/>
                <a:sym typeface="Times New Roman"/>
              </a:rPr>
              <a:t>If another patient must be identified, use initials. Avoid names of family and friends, rather, refer to the relationship (e.g., mother, friend)</a:t>
            </a:r>
            <a:endParaRPr lang="en-US" sz="2200" i="1" dirty="0">
              <a:solidFill>
                <a:srgbClr val="434343"/>
              </a:solidFill>
              <a:latin typeface="Times New Roman"/>
              <a:ea typeface="Times New Roman"/>
              <a:cs typeface="Times New Roman"/>
            </a:endParaRPr>
          </a:p>
          <a:p>
            <a:pPr marL="533400" lvl="1">
              <a:buClr>
                <a:srgbClr val="434343"/>
              </a:buClr>
              <a:buSzPts val="2400"/>
            </a:pPr>
            <a:endParaRPr lang="en-US" sz="2400" i="1">
              <a:solidFill>
                <a:srgbClr val="434343"/>
              </a:solidFill>
              <a:latin typeface="Times New Roman"/>
              <a:ea typeface="Times New Roman"/>
              <a:cs typeface="Times New Roman"/>
            </a:endParaRPr>
          </a:p>
          <a:p>
            <a:pPr marL="914400" lvl="1" indent="-381000" algn="l" rtl="0">
              <a:spcBef>
                <a:spcPts val="0"/>
              </a:spcBef>
              <a:spcAft>
                <a:spcPts val="0"/>
              </a:spcAft>
              <a:buClr>
                <a:srgbClr val="434343"/>
              </a:buClr>
              <a:buSzPts val="2400"/>
              <a:buFont typeface="Times New Roman"/>
              <a:buChar char="○"/>
            </a:pPr>
            <a:r>
              <a:rPr lang="en-US" sz="2000" b="1" i="1" dirty="0">
                <a:solidFill>
                  <a:srgbClr val="434343"/>
                </a:solidFill>
                <a:latin typeface="Times New Roman"/>
                <a:ea typeface="Times New Roman"/>
                <a:cs typeface="Times New Roman"/>
                <a:sym typeface="Times New Roman"/>
              </a:rPr>
              <a:t>WORDS MATTER</a:t>
            </a:r>
            <a:r>
              <a:rPr lang="en-US" sz="2000" b="1" i="1" baseline="30000" dirty="0">
                <a:solidFill>
                  <a:srgbClr val="434343"/>
                </a:solidFill>
                <a:latin typeface="Times New Roman"/>
                <a:ea typeface="Times New Roman"/>
                <a:cs typeface="Times New Roman"/>
                <a:sym typeface="Times New Roman"/>
              </a:rPr>
              <a:t>1</a:t>
            </a:r>
            <a:r>
              <a:rPr lang="en-US" sz="2000" b="1" i="1" dirty="0">
                <a:solidFill>
                  <a:srgbClr val="434343"/>
                </a:solidFill>
                <a:latin typeface="Times New Roman"/>
                <a:ea typeface="Times New Roman"/>
                <a:cs typeface="Times New Roman"/>
                <a:sym typeface="Times New Roman"/>
              </a:rPr>
              <a:t>! </a:t>
            </a:r>
            <a:r>
              <a:rPr lang="en-US" sz="2000" i="1" dirty="0">
                <a:solidFill>
                  <a:srgbClr val="434343"/>
                </a:solidFill>
                <a:latin typeface="Times New Roman"/>
                <a:ea typeface="Times New Roman"/>
                <a:cs typeface="Times New Roman"/>
                <a:sym typeface="Times New Roman"/>
              </a:rPr>
              <a:t>Avoid words that can be stigmatizing. Instead of:</a:t>
            </a:r>
            <a:endParaRPr lang="en-US" sz="2000" i="1" dirty="0">
              <a:solidFill>
                <a:srgbClr val="434343"/>
              </a:solidFill>
              <a:latin typeface="Times New Roman"/>
              <a:ea typeface="Times New Roman"/>
              <a:cs typeface="Times New Roman"/>
            </a:endParaRPr>
          </a:p>
          <a:p>
            <a:pPr marL="914400" lvl="6" indent="-381000">
              <a:buClr>
                <a:srgbClr val="434343"/>
              </a:buClr>
              <a:buSzPts val="2400"/>
              <a:buFont typeface="Wingdings" panose="05000000000000000000" pitchFamily="2" charset="2"/>
              <a:buChar char="§"/>
            </a:pPr>
            <a:r>
              <a:rPr lang="en-US" sz="2000" i="1" dirty="0">
                <a:solidFill>
                  <a:srgbClr val="434343"/>
                </a:solidFill>
                <a:latin typeface="Times New Roman"/>
                <a:ea typeface="Times New Roman"/>
                <a:cs typeface="Times New Roman"/>
                <a:sym typeface="Times New Roman"/>
              </a:rPr>
              <a:t>“Clean”  </a:t>
            </a:r>
            <a:r>
              <a:rPr lang="en-US" sz="2000" b="1" i="1" u="sng" dirty="0">
                <a:solidFill>
                  <a:srgbClr val="434343"/>
                </a:solidFill>
                <a:latin typeface="Times New Roman"/>
                <a:ea typeface="Times New Roman"/>
                <a:cs typeface="Times New Roman"/>
                <a:sym typeface="Times New Roman"/>
              </a:rPr>
              <a:t>use</a:t>
            </a:r>
            <a:r>
              <a:rPr lang="en-US" sz="2000" i="1" dirty="0">
                <a:solidFill>
                  <a:srgbClr val="434343"/>
                </a:solidFill>
                <a:latin typeface="Times New Roman"/>
                <a:ea typeface="Times New Roman"/>
                <a:cs typeface="Times New Roman"/>
                <a:sym typeface="Times New Roman"/>
              </a:rPr>
              <a:t>  “is currently abstaining”</a:t>
            </a:r>
            <a:endParaRPr lang="en-US" sz="2000" i="1" dirty="0">
              <a:solidFill>
                <a:srgbClr val="434343"/>
              </a:solidFill>
              <a:latin typeface="Times New Roman"/>
              <a:ea typeface="Times New Roman"/>
              <a:cs typeface="Times New Roman"/>
            </a:endParaRPr>
          </a:p>
          <a:p>
            <a:pPr marL="914400" lvl="1" indent="-381000">
              <a:buClr>
                <a:srgbClr val="434343"/>
              </a:buClr>
              <a:buSzPts val="2400"/>
              <a:buFont typeface="Wingdings" panose="05000000000000000000" pitchFamily="2" charset="2"/>
              <a:buChar char="§"/>
            </a:pPr>
            <a:r>
              <a:rPr lang="en-US" sz="2000" i="1" dirty="0">
                <a:solidFill>
                  <a:srgbClr val="434343"/>
                </a:solidFill>
                <a:latin typeface="Times New Roman"/>
                <a:ea typeface="Times New Roman"/>
                <a:cs typeface="Times New Roman"/>
                <a:sym typeface="Times New Roman"/>
              </a:rPr>
              <a:t>Psychotic </a:t>
            </a:r>
            <a:r>
              <a:rPr lang="en-US" sz="2000" b="1" i="1" u="sng" dirty="0">
                <a:solidFill>
                  <a:srgbClr val="434343"/>
                </a:solidFill>
                <a:latin typeface="Times New Roman"/>
                <a:cs typeface="Times New Roman"/>
                <a:sym typeface="Times New Roman"/>
              </a:rPr>
              <a:t>use</a:t>
            </a:r>
            <a:r>
              <a:rPr lang="en-US" sz="2000" i="1" dirty="0">
                <a:solidFill>
                  <a:srgbClr val="434343"/>
                </a:solidFill>
                <a:latin typeface="Times New Roman"/>
                <a:cs typeface="Times New Roman"/>
                <a:sym typeface="Times New Roman"/>
              </a:rPr>
              <a:t> </a:t>
            </a:r>
            <a:r>
              <a:rPr lang="en-US" sz="2000" i="1" dirty="0">
                <a:solidFill>
                  <a:srgbClr val="434343"/>
                </a:solidFill>
                <a:latin typeface="Times New Roman"/>
                <a:ea typeface="Times New Roman"/>
                <a:cs typeface="Times New Roman"/>
                <a:sym typeface="Times New Roman"/>
              </a:rPr>
              <a:t> “experiencing psychotic symptoms or psychosis”</a:t>
            </a:r>
            <a:endParaRPr lang="en-US" sz="2000" i="1" dirty="0">
              <a:solidFill>
                <a:srgbClr val="434343"/>
              </a:solidFill>
              <a:latin typeface="Times New Roman"/>
              <a:ea typeface="Times New Roman"/>
              <a:cs typeface="Times New Roman"/>
            </a:endParaRPr>
          </a:p>
        </p:txBody>
      </p:sp>
      <p:sp>
        <p:nvSpPr>
          <p:cNvPr id="7" name="Arrow: Right 6">
            <a:extLst>
              <a:ext uri="{FF2B5EF4-FFF2-40B4-BE49-F238E27FC236}">
                <a16:creationId xmlns:a16="http://schemas.microsoft.com/office/drawing/2014/main" id="{9DC26ED7-B015-4DBD-AE3D-AD8878160757}"/>
              </a:ext>
            </a:extLst>
          </p:cNvPr>
          <p:cNvSpPr/>
          <p:nvPr/>
        </p:nvSpPr>
        <p:spPr>
          <a:xfrm>
            <a:off x="5606796" y="1416043"/>
            <a:ext cx="978408" cy="244001"/>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975EF95-9FE8-46A9-AC2A-E9DCF1C0310E}"/>
              </a:ext>
            </a:extLst>
          </p:cNvPr>
          <p:cNvSpPr/>
          <p:nvPr/>
        </p:nvSpPr>
        <p:spPr>
          <a:xfrm>
            <a:off x="5625621" y="2769411"/>
            <a:ext cx="978408" cy="244001"/>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0D9F9BE1-77EC-43DF-96D1-09DB90125CE9}"/>
              </a:ext>
            </a:extLst>
          </p:cNvPr>
          <p:cNvSpPr/>
          <p:nvPr/>
        </p:nvSpPr>
        <p:spPr>
          <a:xfrm>
            <a:off x="5625621" y="4458617"/>
            <a:ext cx="978408" cy="244001"/>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589D301-8C0A-44B8-BFE1-C2DF5690D07F}"/>
              </a:ext>
            </a:extLst>
          </p:cNvPr>
          <p:cNvSpPr txBox="1"/>
          <p:nvPr/>
        </p:nvSpPr>
        <p:spPr>
          <a:xfrm>
            <a:off x="459958" y="6207768"/>
            <a:ext cx="11309733" cy="523220"/>
          </a:xfrm>
          <a:prstGeom prst="rect">
            <a:avLst/>
          </a:prstGeom>
          <a:solidFill>
            <a:schemeClr val="accent6">
              <a:lumMod val="20000"/>
              <a:lumOff val="80000"/>
            </a:schemeClr>
          </a:solidFill>
          <a:ln w="6350">
            <a:solidFill>
              <a:schemeClr val="tx1"/>
            </a:solidFill>
          </a:ln>
        </p:spPr>
        <p:txBody>
          <a:bodyPr wrap="square" rtlCol="0">
            <a:spAutoFit/>
          </a:bodyPr>
          <a:lstStyle/>
          <a:p>
            <a:r>
              <a:rPr lang="en-US" sz="1400" i="1" baseline="30000">
                <a:solidFill>
                  <a:srgbClr val="434343"/>
                </a:solidFill>
                <a:latin typeface="Times New Roman"/>
                <a:ea typeface="Times New Roman"/>
                <a:cs typeface="Times New Roman"/>
                <a:sym typeface="Times New Roman"/>
              </a:rPr>
              <a:t>1</a:t>
            </a:r>
            <a:r>
              <a:rPr lang="en-US" b="0" i="0">
                <a:solidFill>
                  <a:srgbClr val="333333"/>
                </a:solidFill>
                <a:effectLst/>
                <a:latin typeface="Times New Roman" panose="02020603050405020304" pitchFamily="18" charset="0"/>
                <a:cs typeface="Times New Roman" panose="02020603050405020304" pitchFamily="18" charset="0"/>
              </a:rPr>
              <a:t>In a study performed by Beach, M.D. MPH, research found that physicians-in-training who read  stigmatizing patient chart notes were significantly more likely to have a negative attitude toward the patient than those who read the chart containing more neutral language (2018).</a:t>
            </a:r>
            <a:endParaRPr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209998" y="2301931"/>
            <a:ext cx="8238820" cy="534000"/>
          </a:xfrm>
          <a:prstGeom prst="rect">
            <a:avLst/>
          </a:prstGeom>
          <a:noFill/>
          <a:ln>
            <a:noFill/>
          </a:ln>
        </p:spPr>
        <p:txBody>
          <a:bodyPr spcFirstLastPara="1" wrap="square" lIns="91425" tIns="45700" rIns="91425" bIns="45700" anchor="t" anchorCtr="0">
            <a:noAutofit/>
          </a:bodyPr>
          <a:lstStyle/>
          <a:p>
            <a:pPr algn="ctr"/>
            <a:r>
              <a:rPr lang="en-US" sz="4600" b="1">
                <a:solidFill>
                  <a:srgbClr val="0066A6"/>
                </a:solidFill>
                <a:latin typeface="Times"/>
                <a:cs typeface="Times"/>
                <a:sym typeface="Times New Roman"/>
              </a:rPr>
              <a:t>Part II</a:t>
            </a:r>
            <a:br>
              <a:rPr lang="en-US" sz="4600" b="1">
                <a:solidFill>
                  <a:srgbClr val="0066A6"/>
                </a:solidFill>
                <a:latin typeface="Times"/>
                <a:cs typeface="Times"/>
                <a:sym typeface="Times New Roman"/>
              </a:rPr>
            </a:br>
            <a:r>
              <a:rPr lang="en-US" sz="4000" b="1">
                <a:solidFill>
                  <a:srgbClr val="0066A6"/>
                </a:solidFill>
                <a:latin typeface="Times"/>
                <a:cs typeface="Times"/>
                <a:sym typeface="Times New Roman"/>
              </a:rPr>
              <a:t>MH Behavioral Health Technicians</a:t>
            </a:r>
            <a:br>
              <a:rPr lang="en-US" sz="4000" b="1">
                <a:solidFill>
                  <a:srgbClr val="0066A6"/>
                </a:solidFill>
                <a:latin typeface="Times"/>
                <a:cs typeface="Times"/>
              </a:rPr>
            </a:br>
            <a:r>
              <a:rPr lang="en-US" sz="4000" b="1">
                <a:solidFill>
                  <a:srgbClr val="0066A6"/>
                </a:solidFill>
                <a:latin typeface="Times"/>
                <a:cs typeface="Times"/>
              </a:rPr>
              <a:t>MH </a:t>
            </a:r>
            <a:r>
              <a:rPr lang="en-US" sz="4600" b="1">
                <a:solidFill>
                  <a:srgbClr val="0066A6"/>
                </a:solidFill>
                <a:latin typeface="Times"/>
                <a:cs typeface="Times"/>
                <a:sym typeface="Times New Roman"/>
              </a:rPr>
              <a:t>Counselors </a:t>
            </a:r>
            <a:br>
              <a:rPr lang="en-US" sz="4600" b="1">
                <a:solidFill>
                  <a:srgbClr val="0066A6"/>
                </a:solidFill>
                <a:latin typeface="Times"/>
                <a:cs typeface="Times"/>
                <a:sym typeface="Times New Roman"/>
              </a:rPr>
            </a:br>
            <a:r>
              <a:rPr lang="en-US" sz="4600" b="1">
                <a:solidFill>
                  <a:srgbClr val="0066A6"/>
                </a:solidFill>
                <a:latin typeface="Times"/>
                <a:cs typeface="Times"/>
                <a:sym typeface="Times New Roman"/>
              </a:rPr>
              <a:t>MH Nursing</a:t>
            </a:r>
            <a:br>
              <a:rPr lang="en-US" sz="4600" b="1">
                <a:solidFill>
                  <a:srgbClr val="0066A6"/>
                </a:solidFill>
                <a:latin typeface="Times"/>
                <a:cs typeface="Times"/>
              </a:rPr>
            </a:br>
            <a:r>
              <a:rPr lang="en-US" sz="4600" b="1">
                <a:solidFill>
                  <a:srgbClr val="0066A6"/>
                </a:solidFill>
                <a:latin typeface="Times"/>
                <a:cs typeface="Times"/>
              </a:rPr>
              <a:t>MH Psych</a:t>
            </a:r>
            <a:br>
              <a:rPr lang="en-US" sz="4600" b="1">
                <a:solidFill>
                  <a:srgbClr val="0066A6"/>
                </a:solidFill>
                <a:latin typeface="Times"/>
                <a:cs typeface="Times"/>
                <a:sym typeface="Times New Roman"/>
              </a:rPr>
            </a:br>
            <a:br>
              <a:rPr lang="en-US" sz="4600" b="1">
                <a:solidFill>
                  <a:srgbClr val="0066A6"/>
                </a:solidFill>
                <a:latin typeface="Times"/>
                <a:cs typeface="Times"/>
                <a:sym typeface="Times New Roman"/>
              </a:rPr>
            </a:br>
            <a:br>
              <a:rPr lang="en-US" sz="4600" b="1">
                <a:latin typeface="Times"/>
                <a:cs typeface="Times"/>
              </a:rPr>
            </a:br>
            <a:endParaRPr lang="en-US" sz="4600">
              <a:latin typeface="Times"/>
              <a:cs typeface="Times"/>
            </a:endParaRPr>
          </a:p>
        </p:txBody>
      </p:sp>
    </p:spTree>
    <p:extLst>
      <p:ext uri="{BB962C8B-B14F-4D97-AF65-F5344CB8AC3E}">
        <p14:creationId xmlns:p14="http://schemas.microsoft.com/office/powerpoint/2010/main" val="277859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a:solidFill>
                  <a:srgbClr val="0066A6"/>
                </a:solidFill>
                <a:latin typeface="Times New Roman"/>
                <a:ea typeface="Times New Roman"/>
                <a:cs typeface="Times New Roman"/>
                <a:sym typeface="Times New Roman"/>
              </a:rPr>
              <a:t>Documentation Support &amp; the FM’s role:</a:t>
            </a:r>
            <a:endParaRPr sz="2800" b="1">
              <a:solidFill>
                <a:srgbClr val="0066A6"/>
              </a:solidFill>
              <a:latin typeface="Times New Roman"/>
              <a:ea typeface="Times New Roman"/>
              <a:cs typeface="Times New Roman"/>
              <a:sym typeface="Times New Roman"/>
            </a:endParaRPr>
          </a:p>
        </p:txBody>
      </p:sp>
      <p:sp>
        <p:nvSpPr>
          <p:cNvPr id="209" name="Google Shape;209;p22"/>
          <p:cNvSpPr txBox="1">
            <a:spLocks noGrp="1"/>
          </p:cNvSpPr>
          <p:nvPr>
            <p:ph type="body" idx="1"/>
          </p:nvPr>
        </p:nvSpPr>
        <p:spPr>
          <a:xfrm>
            <a:off x="195209" y="1059350"/>
            <a:ext cx="8671389" cy="6093900"/>
          </a:xfrm>
          <a:prstGeom prst="rect">
            <a:avLst/>
          </a:prstGeom>
          <a:noFill/>
          <a:ln>
            <a:noFill/>
          </a:ln>
        </p:spPr>
        <p:txBody>
          <a:bodyPr spcFirstLastPara="1" wrap="square" lIns="91425" tIns="45700" rIns="91425" bIns="45700" anchor="t" anchorCtr="0">
            <a:noAutofit/>
          </a:bodyPr>
          <a:lstStyle/>
          <a:p>
            <a:pPr marL="457200" lvl="0" indent="-355600" algn="l" rtl="0">
              <a:lnSpc>
                <a:spcPct val="108000"/>
              </a:lnSpc>
              <a:spcBef>
                <a:spcPts val="0"/>
              </a:spcBef>
              <a:spcAft>
                <a:spcPts val="0"/>
              </a:spcAft>
              <a:buClr>
                <a:srgbClr val="434343"/>
              </a:buClr>
              <a:buSzPts val="2000"/>
              <a:buFont typeface="Times New Roman"/>
              <a:buChar char="🗸"/>
            </a:pPr>
            <a:r>
              <a:rPr lang="en-US" sz="2000" u="sng" dirty="0">
                <a:solidFill>
                  <a:srgbClr val="434343"/>
                </a:solidFill>
                <a:latin typeface="Times New Roman"/>
                <a:ea typeface="Times New Roman"/>
                <a:cs typeface="Times New Roman"/>
                <a:sym typeface="Times New Roman"/>
              </a:rPr>
              <a:t>History &amp; Physical (H&amp;P) </a:t>
            </a:r>
            <a:r>
              <a:rPr lang="en-US" sz="2000" b="1" u="sng" dirty="0">
                <a:solidFill>
                  <a:srgbClr val="434343"/>
                </a:solidFill>
                <a:latin typeface="Times New Roman"/>
                <a:ea typeface="Times New Roman"/>
                <a:cs typeface="Times New Roman"/>
                <a:sym typeface="Times New Roman"/>
              </a:rPr>
              <a:t>Screen</a:t>
            </a:r>
            <a:endParaRPr sz="2000" b="1" u="sng" dirty="0">
              <a:solidFill>
                <a:srgbClr val="434343"/>
              </a:solidFill>
              <a:latin typeface="Times New Roman"/>
              <a:ea typeface="Times New Roman"/>
              <a:cs typeface="Times New Roman"/>
              <a:sym typeface="Times New Roman"/>
            </a:endParaRPr>
          </a:p>
          <a:p>
            <a:pPr lvl="1">
              <a:lnSpc>
                <a:spcPct val="108000"/>
              </a:lnSpc>
              <a:spcBef>
                <a:spcPts val="0"/>
              </a:spcBef>
              <a:buClr>
                <a:srgbClr val="434343"/>
              </a:buClr>
              <a:buFont typeface="Times New Roman"/>
              <a:buChar char="⋆"/>
            </a:pPr>
            <a:r>
              <a:rPr lang="en-US" sz="1800" dirty="0">
                <a:solidFill>
                  <a:srgbClr val="434343"/>
                </a:solidFill>
                <a:latin typeface="Times New Roman"/>
                <a:ea typeface="Times New Roman"/>
                <a:cs typeface="Times New Roman"/>
                <a:sym typeface="Times New Roman"/>
              </a:rPr>
              <a:t>The H&amp;P </a:t>
            </a:r>
            <a:r>
              <a:rPr lang="en-US" sz="1800" b="1" u="sng" dirty="0">
                <a:solidFill>
                  <a:srgbClr val="434343"/>
                </a:solidFill>
                <a:latin typeface="Times New Roman"/>
                <a:ea typeface="Times New Roman"/>
                <a:cs typeface="Times New Roman"/>
                <a:sym typeface="Times New Roman"/>
              </a:rPr>
              <a:t>Screen </a:t>
            </a:r>
            <a:r>
              <a:rPr lang="en-US" sz="1800" dirty="0">
                <a:solidFill>
                  <a:srgbClr val="434343"/>
                </a:solidFill>
                <a:latin typeface="Times New Roman"/>
                <a:ea typeface="Times New Roman"/>
                <a:cs typeface="Times New Roman"/>
                <a:sym typeface="Times New Roman"/>
              </a:rPr>
              <a:t>is completed upon admission  and determines if patient’s most recent H&amp;P </a:t>
            </a:r>
            <a:r>
              <a:rPr lang="en-US" sz="1800" b="1" u="sng" dirty="0">
                <a:solidFill>
                  <a:srgbClr val="434343"/>
                </a:solidFill>
                <a:latin typeface="Times New Roman"/>
                <a:ea typeface="Times New Roman"/>
                <a:cs typeface="Times New Roman"/>
                <a:sym typeface="Times New Roman"/>
              </a:rPr>
              <a:t>exam</a:t>
            </a:r>
            <a:r>
              <a:rPr lang="en-US" sz="1800" dirty="0">
                <a:solidFill>
                  <a:srgbClr val="434343"/>
                </a:solidFill>
                <a:latin typeface="Times New Roman"/>
                <a:ea typeface="Times New Roman"/>
                <a:cs typeface="Times New Roman"/>
                <a:sym typeface="Times New Roman"/>
              </a:rPr>
              <a:t> results are sufficient (&lt; 1 year), or if patient needs to be referred to have a new exam performed (within 30 days of admission). Support the team w/ requesting records, documenting action steps, such as a </a:t>
            </a:r>
            <a:r>
              <a:rPr lang="en-US" sz="1800" i="1" dirty="0">
                <a:solidFill>
                  <a:srgbClr val="434343"/>
                </a:solidFill>
                <a:latin typeface="Times New Roman"/>
                <a:ea typeface="Times New Roman"/>
                <a:cs typeface="Times New Roman"/>
                <a:sym typeface="Times New Roman"/>
              </a:rPr>
              <a:t>Communication Note</a:t>
            </a:r>
            <a:r>
              <a:rPr lang="en-US" sz="1800" dirty="0">
                <a:solidFill>
                  <a:srgbClr val="434343"/>
                </a:solidFill>
                <a:latin typeface="Times New Roman"/>
                <a:ea typeface="Times New Roman"/>
                <a:cs typeface="Times New Roman"/>
                <a:sym typeface="Times New Roman"/>
              </a:rPr>
              <a:t>, and ensuring H&amp;P exam results are uploaded into the patient’s record.</a:t>
            </a:r>
            <a:endParaRPr lang="en-US" sz="1800" dirty="0">
              <a:solidFill>
                <a:srgbClr val="434343"/>
              </a:solidFill>
              <a:latin typeface="Times New Roman"/>
              <a:ea typeface="Times New Roman"/>
              <a:cs typeface="Times New Roman"/>
            </a:endParaRPr>
          </a:p>
          <a:p>
            <a:pPr marL="571500" lvl="1" indent="0" algn="l" rtl="0">
              <a:lnSpc>
                <a:spcPct val="108000"/>
              </a:lnSpc>
              <a:spcBef>
                <a:spcPts val="0"/>
              </a:spcBef>
              <a:spcAft>
                <a:spcPts val="0"/>
              </a:spcAft>
              <a:buClr>
                <a:srgbClr val="434343"/>
              </a:buClr>
              <a:buSzPts val="1800"/>
              <a:buNone/>
            </a:pPr>
            <a:endParaRPr lang="en-US" sz="1800">
              <a:solidFill>
                <a:srgbClr val="434343"/>
              </a:solidFill>
              <a:latin typeface="Times New Roman"/>
              <a:ea typeface="Times New Roman"/>
              <a:cs typeface="Times New Roman"/>
              <a:sym typeface="Times New Roman"/>
            </a:endParaRPr>
          </a:p>
          <a:p>
            <a:pPr marL="457200" lvl="0" indent="-355600" algn="l" rtl="0">
              <a:lnSpc>
                <a:spcPct val="108000"/>
              </a:lnSpc>
              <a:spcBef>
                <a:spcPts val="0"/>
              </a:spcBef>
              <a:spcAft>
                <a:spcPts val="0"/>
              </a:spcAft>
              <a:buClr>
                <a:srgbClr val="434343"/>
              </a:buClr>
              <a:buSzPts val="2000"/>
              <a:buFont typeface="Times New Roman"/>
              <a:buChar char="🗸"/>
            </a:pPr>
            <a:r>
              <a:rPr lang="en-US" sz="1800" u="sng" dirty="0">
                <a:solidFill>
                  <a:srgbClr val="434343"/>
                </a:solidFill>
                <a:latin typeface="Times New Roman"/>
                <a:ea typeface="Times New Roman"/>
                <a:cs typeface="Times New Roman"/>
                <a:sym typeface="Times New Roman"/>
              </a:rPr>
              <a:t>History &amp; Physical (H&amp;P) </a:t>
            </a:r>
            <a:r>
              <a:rPr lang="en-US" sz="1800" b="1" u="sng" dirty="0">
                <a:solidFill>
                  <a:srgbClr val="434343"/>
                </a:solidFill>
                <a:latin typeface="Times New Roman"/>
                <a:ea typeface="Times New Roman"/>
                <a:cs typeface="Times New Roman"/>
                <a:sym typeface="Times New Roman"/>
              </a:rPr>
              <a:t>EXAM</a:t>
            </a:r>
            <a:endParaRPr lang="en-US" sz="1800" b="1" u="sng" dirty="0">
              <a:solidFill>
                <a:srgbClr val="434343"/>
              </a:solidFill>
              <a:latin typeface="Times New Roman"/>
              <a:ea typeface="Times New Roman"/>
              <a:cs typeface="Times New Roman"/>
            </a:endParaRPr>
          </a:p>
          <a:p>
            <a:pPr lvl="1">
              <a:lnSpc>
                <a:spcPct val="108000"/>
              </a:lnSpc>
              <a:spcBef>
                <a:spcPts val="0"/>
              </a:spcBef>
              <a:buClr>
                <a:srgbClr val="434343"/>
              </a:buClr>
              <a:buFont typeface="Times New Roman"/>
              <a:buChar char="⋆"/>
            </a:pPr>
            <a:r>
              <a:rPr lang="en-US" sz="1800" dirty="0">
                <a:solidFill>
                  <a:srgbClr val="434343"/>
                </a:solidFill>
                <a:latin typeface="Times New Roman"/>
                <a:cs typeface="Times New Roman"/>
                <a:sym typeface="Times New Roman"/>
              </a:rPr>
              <a:t>H&amp;P exam results from any outside provider (e.g., OUTSIDE OF DBH), must be uploaded to the medical record. </a:t>
            </a:r>
            <a:endParaRPr lang="en-US" sz="1800" dirty="0">
              <a:solidFill>
                <a:srgbClr val="434343"/>
              </a:solidFill>
              <a:latin typeface="Times New Roman"/>
              <a:cs typeface="Times New Roman"/>
            </a:endParaRPr>
          </a:p>
          <a:p>
            <a:pPr lvl="2">
              <a:lnSpc>
                <a:spcPct val="108000"/>
              </a:lnSpc>
              <a:spcBef>
                <a:spcPts val="0"/>
              </a:spcBef>
              <a:buClr>
                <a:srgbClr val="434343"/>
              </a:buClr>
              <a:buFont typeface="Times New Roman"/>
              <a:buChar char="⋆"/>
            </a:pPr>
            <a:r>
              <a:rPr lang="en-US" sz="1800" b="1" dirty="0">
                <a:solidFill>
                  <a:srgbClr val="434343"/>
                </a:solidFill>
                <a:latin typeface="Times New Roman"/>
                <a:cs typeface="Times New Roman"/>
                <a:sym typeface="Times New Roman"/>
              </a:rPr>
              <a:t>RTC: </a:t>
            </a:r>
            <a:r>
              <a:rPr lang="en-US" sz="1800" dirty="0">
                <a:solidFill>
                  <a:srgbClr val="434343"/>
                </a:solidFill>
                <a:latin typeface="Times New Roman"/>
                <a:cs typeface="Times New Roman"/>
                <a:sym typeface="Times New Roman"/>
              </a:rPr>
              <a:t>Requires INTERNAL DBH MD Signature evidencing their review</a:t>
            </a:r>
            <a:endParaRPr lang="en-US" sz="1800" dirty="0">
              <a:solidFill>
                <a:srgbClr val="434343"/>
              </a:solidFill>
              <a:latin typeface="Times New Roman"/>
              <a:cs typeface="Times New Roman"/>
            </a:endParaRPr>
          </a:p>
          <a:p>
            <a:pPr lvl="2">
              <a:lnSpc>
                <a:spcPct val="108000"/>
              </a:lnSpc>
              <a:spcBef>
                <a:spcPts val="0"/>
              </a:spcBef>
              <a:buClr>
                <a:srgbClr val="434343"/>
              </a:buClr>
              <a:buFont typeface="Times New Roman"/>
              <a:buChar char="⋆"/>
            </a:pPr>
            <a:r>
              <a:rPr lang="en-US" sz="1800" b="1" dirty="0">
                <a:solidFill>
                  <a:srgbClr val="434343"/>
                </a:solidFill>
                <a:latin typeface="Times New Roman"/>
                <a:cs typeface="Times New Roman"/>
                <a:sym typeface="Times New Roman"/>
              </a:rPr>
              <a:t>PHP/IOP: </a:t>
            </a:r>
            <a:r>
              <a:rPr lang="en-US" sz="1800" dirty="0">
                <a:solidFill>
                  <a:srgbClr val="434343"/>
                </a:solidFill>
                <a:latin typeface="Times New Roman"/>
                <a:cs typeface="Times New Roman"/>
                <a:sym typeface="Times New Roman"/>
              </a:rPr>
              <a:t>Uploading results is sufficient, unless MD has any changes to note</a:t>
            </a:r>
            <a:endParaRPr lang="en-US" sz="1800" dirty="0">
              <a:solidFill>
                <a:srgbClr val="434343"/>
              </a:solidFill>
              <a:latin typeface="Times New Roman"/>
              <a:ea typeface="Times New Roman"/>
              <a:cs typeface="Times New Roman"/>
              <a:sym typeface="Times New Roman"/>
            </a:endParaRPr>
          </a:p>
          <a:p>
            <a:pPr marL="457200" marR="0" lvl="0" indent="-355600" algn="l" rtl="0">
              <a:lnSpc>
                <a:spcPct val="108000"/>
              </a:lnSpc>
              <a:spcBef>
                <a:spcPts val="0"/>
              </a:spcBef>
              <a:spcAft>
                <a:spcPts val="0"/>
              </a:spcAft>
              <a:buClr>
                <a:srgbClr val="434343"/>
              </a:buClr>
              <a:buSzPts val="2000"/>
              <a:buFont typeface="Times New Roman"/>
              <a:buChar char="🗸"/>
            </a:pPr>
            <a:r>
              <a:rPr lang="en-US" sz="2000" b="1" u="sng" dirty="0">
                <a:solidFill>
                  <a:srgbClr val="434343"/>
                </a:solidFill>
                <a:latin typeface="Times New Roman"/>
                <a:ea typeface="Times New Roman"/>
                <a:cs typeface="Times New Roman"/>
                <a:sym typeface="Times New Roman"/>
              </a:rPr>
              <a:t>Uploads</a:t>
            </a:r>
            <a:endParaRPr sz="2000" dirty="0">
              <a:solidFill>
                <a:srgbClr val="434343"/>
              </a:solidFill>
              <a:latin typeface="Times New Roman"/>
              <a:ea typeface="Times New Roman"/>
              <a:cs typeface="Times New Roman"/>
              <a:sym typeface="Times New Roman"/>
            </a:endParaRPr>
          </a:p>
          <a:p>
            <a:pPr marL="914400" marR="0" lvl="1" indent="-349250" algn="l" rtl="0">
              <a:lnSpc>
                <a:spcPct val="108000"/>
              </a:lnSpc>
              <a:spcBef>
                <a:spcPts val="0"/>
              </a:spcBef>
              <a:spcAft>
                <a:spcPts val="0"/>
              </a:spcAft>
              <a:buClr>
                <a:srgbClr val="434343"/>
              </a:buClr>
              <a:buSzPts val="1900"/>
              <a:buFont typeface="Times New Roman"/>
              <a:buChar char="⋆"/>
            </a:pPr>
            <a:r>
              <a:rPr lang="en-US" sz="1900" dirty="0">
                <a:solidFill>
                  <a:srgbClr val="434343"/>
                </a:solidFill>
                <a:highlight>
                  <a:schemeClr val="lt1"/>
                </a:highlight>
                <a:latin typeface="Times New Roman"/>
                <a:ea typeface="Times New Roman"/>
                <a:cs typeface="Times New Roman"/>
                <a:sym typeface="Times New Roman"/>
              </a:rPr>
              <a:t>Make sure additional labs/tests are appropriately uploaded into the patient’s record including urinalysis samples, lab panels, tests (EKG), etc.</a:t>
            </a:r>
            <a:endParaRPr sz="1900" dirty="0">
              <a:solidFill>
                <a:srgbClr val="434343"/>
              </a:solidFill>
              <a:latin typeface="Times New Roman"/>
              <a:ea typeface="Times New Roman"/>
              <a:cs typeface="Times New Roman"/>
              <a:sym typeface="Times New Roman"/>
            </a:endParaRPr>
          </a:p>
          <a:p>
            <a:pPr marL="0" lvl="0" indent="0" algn="l" rtl="0">
              <a:lnSpc>
                <a:spcPct val="108000"/>
              </a:lnSpc>
              <a:spcBef>
                <a:spcPts val="0"/>
              </a:spcBef>
              <a:spcAft>
                <a:spcPts val="0"/>
              </a:spcAft>
              <a:buNone/>
            </a:pPr>
            <a:endParaRPr lang="en-US" sz="1200" b="0" i="0" u="none" strike="noStrike">
              <a:solidFill>
                <a:srgbClr val="434343"/>
              </a:solidFill>
              <a:effectLst/>
              <a:latin typeface="Times New Roman" panose="02020603050405020304" pitchFamily="18" charset="0"/>
            </a:endParaRPr>
          </a:p>
          <a:p>
            <a:pPr marL="0" lvl="0" indent="0" algn="ctr" rtl="0">
              <a:lnSpc>
                <a:spcPct val="108000"/>
              </a:lnSpc>
              <a:spcBef>
                <a:spcPts val="0"/>
              </a:spcBef>
              <a:spcAft>
                <a:spcPts val="0"/>
              </a:spcAft>
              <a:buNone/>
            </a:pPr>
            <a:r>
              <a:rPr lang="en-US" sz="1200" i="1" dirty="0">
                <a:solidFill>
                  <a:srgbClr val="FF0000"/>
                </a:solidFill>
                <a:latin typeface="Times New Roman"/>
              </a:rPr>
              <a:t>*</a:t>
            </a:r>
            <a:r>
              <a:rPr lang="en-US" sz="1200" b="0" i="1" u="none" strike="noStrike" dirty="0">
                <a:solidFill>
                  <a:srgbClr val="FF0000"/>
                </a:solidFill>
                <a:effectLst/>
                <a:latin typeface="Times New Roman"/>
              </a:rPr>
              <a:t>Give yourself credit for your hard work; include Contact or Communication Notes when reaching out to outside providers, family, social support, collateral, or requesting medical records*</a:t>
            </a:r>
            <a:endParaRPr sz="1700" i="1" dirty="0">
              <a:solidFill>
                <a:srgbClr val="FF0000"/>
              </a:solidFill>
              <a:latin typeface="Times New Roman"/>
              <a:ea typeface="Times New Roman"/>
              <a:cs typeface="Times New Roman"/>
              <a:sym typeface="Times New Roman"/>
            </a:endParaRPr>
          </a:p>
        </p:txBody>
      </p:sp>
      <p:pic>
        <p:nvPicPr>
          <p:cNvPr id="210" name="Google Shape;210;p22"/>
          <p:cNvPicPr preferRelativeResize="0"/>
          <p:nvPr/>
        </p:nvPicPr>
        <p:blipFill>
          <a:blip r:embed="rId3">
            <a:alphaModFix/>
          </a:blip>
          <a:stretch>
            <a:fillRect/>
          </a:stretch>
        </p:blipFill>
        <p:spPr>
          <a:xfrm>
            <a:off x="9064933" y="1552675"/>
            <a:ext cx="2931857" cy="3122067"/>
          </a:xfrm>
          <a:prstGeom prst="rect">
            <a:avLst/>
          </a:prstGeom>
          <a:noFill/>
          <a:ln>
            <a:noFill/>
          </a:ln>
        </p:spPr>
      </p:pic>
    </p:spTree>
    <p:extLst>
      <p:ext uri="{BB962C8B-B14F-4D97-AF65-F5344CB8AC3E}">
        <p14:creationId xmlns:p14="http://schemas.microsoft.com/office/powerpoint/2010/main" val="3305635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a:solidFill>
                  <a:srgbClr val="0066A6"/>
                </a:solidFill>
                <a:latin typeface="Times New Roman"/>
                <a:ea typeface="Times New Roman"/>
                <a:cs typeface="Times New Roman"/>
                <a:sym typeface="Times New Roman"/>
              </a:rPr>
              <a:t>Nursing and Medical Documentation: </a:t>
            </a:r>
            <a:r>
              <a:rPr lang="en-US" sz="2400">
                <a:solidFill>
                  <a:srgbClr val="0066A6"/>
                </a:solidFill>
                <a:latin typeface="Times New Roman"/>
                <a:ea typeface="Times New Roman"/>
                <a:cs typeface="Times New Roman"/>
                <a:sym typeface="Times New Roman"/>
              </a:rPr>
              <a:t>(1 of 3)</a:t>
            </a:r>
            <a:endParaRPr sz="2400">
              <a:solidFill>
                <a:srgbClr val="0066A6"/>
              </a:solidFill>
              <a:latin typeface="Times New Roman"/>
              <a:ea typeface="Times New Roman"/>
              <a:cs typeface="Times New Roman"/>
              <a:sym typeface="Times New Roman"/>
            </a:endParaRPr>
          </a:p>
        </p:txBody>
      </p:sp>
      <p:sp>
        <p:nvSpPr>
          <p:cNvPr id="263" name="Google Shape;263;p25"/>
          <p:cNvSpPr txBox="1">
            <a:spLocks noGrp="1"/>
          </p:cNvSpPr>
          <p:nvPr>
            <p:ph type="body" idx="1"/>
          </p:nvPr>
        </p:nvSpPr>
        <p:spPr>
          <a:xfrm>
            <a:off x="121009" y="988498"/>
            <a:ext cx="9177103" cy="3624599"/>
          </a:xfrm>
          <a:prstGeom prst="rect">
            <a:avLst/>
          </a:prstGeom>
          <a:noFill/>
          <a:ln>
            <a:noFill/>
          </a:ln>
        </p:spPr>
        <p:txBody>
          <a:bodyPr spcFirstLastPara="1" wrap="square" lIns="91425" tIns="45700" rIns="91425" bIns="45700" anchor="t" anchorCtr="0">
            <a:noAutofit/>
          </a:bodyPr>
          <a:lstStyle/>
          <a:p>
            <a:pPr marL="457200" lvl="0" indent="-355600" algn="l" rtl="0">
              <a:lnSpc>
                <a:spcPct val="108000"/>
              </a:lnSpc>
              <a:spcBef>
                <a:spcPts val="0"/>
              </a:spcBef>
              <a:spcAft>
                <a:spcPts val="0"/>
              </a:spcAft>
              <a:buClr>
                <a:srgbClr val="434343"/>
              </a:buClr>
              <a:buSzPts val="2000"/>
              <a:buFont typeface="Times New Roman"/>
              <a:buChar char="🗸"/>
            </a:pPr>
            <a:endParaRPr lang="en-US" sz="2000" b="1" u="sng">
              <a:solidFill>
                <a:srgbClr val="434343"/>
              </a:solidFill>
              <a:latin typeface="Times New Roman"/>
              <a:ea typeface="Times New Roman"/>
              <a:cs typeface="Times New Roman"/>
              <a:sym typeface="Times New Roman"/>
            </a:endParaRPr>
          </a:p>
          <a:p>
            <a:pPr marL="457200" lvl="0" indent="-355600" algn="l" rtl="0">
              <a:lnSpc>
                <a:spcPct val="108000"/>
              </a:lnSpc>
              <a:spcBef>
                <a:spcPts val="0"/>
              </a:spcBef>
              <a:spcAft>
                <a:spcPts val="0"/>
              </a:spcAft>
              <a:buClr>
                <a:srgbClr val="434343"/>
              </a:buClr>
              <a:buSzPts val="2000"/>
              <a:buFont typeface="Times New Roman"/>
              <a:buChar char="🗸"/>
            </a:pPr>
            <a:r>
              <a:rPr lang="en-US" sz="2000" b="1" u="sng" dirty="0">
                <a:solidFill>
                  <a:srgbClr val="434343"/>
                </a:solidFill>
                <a:latin typeface="Times New Roman"/>
                <a:ea typeface="Times New Roman"/>
                <a:cs typeface="Times New Roman"/>
                <a:sym typeface="Times New Roman"/>
              </a:rPr>
              <a:t>Nursing shift notes:</a:t>
            </a:r>
            <a:endParaRPr sz="2000" b="1" u="sng" dirty="0">
              <a:solidFill>
                <a:srgbClr val="434343"/>
              </a:solidFill>
              <a:latin typeface="Times New Roman"/>
              <a:ea typeface="Times New Roman"/>
              <a:cs typeface="Times New Roman"/>
              <a:sym typeface="Times New Roman"/>
            </a:endParaRPr>
          </a:p>
          <a:p>
            <a:pPr marL="914400" lvl="1" indent="-355600" algn="l" rtl="0">
              <a:lnSpc>
                <a:spcPct val="108000"/>
              </a:lnSpc>
              <a:spcBef>
                <a:spcPts val="0"/>
              </a:spcBef>
              <a:spcAft>
                <a:spcPts val="0"/>
              </a:spcAft>
              <a:buClr>
                <a:srgbClr val="434343"/>
              </a:buClr>
              <a:buSzPts val="2000"/>
              <a:buFont typeface="Times New Roman"/>
              <a:buChar char="⋆"/>
            </a:pPr>
            <a:r>
              <a:rPr lang="en-US" sz="2000" b="1" dirty="0">
                <a:solidFill>
                  <a:srgbClr val="434343"/>
                </a:solidFill>
                <a:latin typeface="Times New Roman"/>
                <a:ea typeface="Times New Roman"/>
                <a:cs typeface="Times New Roman"/>
                <a:sym typeface="Times New Roman"/>
              </a:rPr>
              <a:t>Be mindful </a:t>
            </a:r>
            <a:r>
              <a:rPr lang="en-US" sz="2000" dirty="0">
                <a:solidFill>
                  <a:srgbClr val="434343"/>
                </a:solidFill>
                <a:latin typeface="Times New Roman"/>
                <a:ea typeface="Times New Roman"/>
                <a:cs typeface="Times New Roman"/>
                <a:sym typeface="Times New Roman"/>
              </a:rPr>
              <a:t>that start and stop times do not overlap with other services (e.g., Group sessions, clinical sessions; </a:t>
            </a:r>
            <a:r>
              <a:rPr lang="en-US" sz="2000" i="1" dirty="0">
                <a:solidFill>
                  <a:srgbClr val="434343"/>
                </a:solidFill>
                <a:latin typeface="Times New Roman"/>
                <a:ea typeface="Times New Roman"/>
                <a:cs typeface="Times New Roman"/>
                <a:sym typeface="Times New Roman"/>
              </a:rPr>
              <a:t>the patient cannot be in two locations at once!</a:t>
            </a:r>
            <a:endParaRPr lang="en-US" sz="2000" dirty="0">
              <a:solidFill>
                <a:srgbClr val="434343"/>
              </a:solidFill>
              <a:latin typeface="Times New Roman"/>
              <a:ea typeface="Times New Roman"/>
              <a:cs typeface="Times New Roman"/>
            </a:endParaRPr>
          </a:p>
          <a:p>
            <a:pPr marL="914400" lvl="1" indent="-355600" algn="l" rtl="0">
              <a:lnSpc>
                <a:spcPct val="108000"/>
              </a:lnSpc>
              <a:spcBef>
                <a:spcPts val="0"/>
              </a:spcBef>
              <a:spcAft>
                <a:spcPts val="0"/>
              </a:spcAft>
              <a:buClr>
                <a:srgbClr val="434343"/>
              </a:buClr>
              <a:buSzPts val="2000"/>
              <a:buFont typeface="Times New Roman"/>
              <a:buChar char="⋆"/>
            </a:pPr>
            <a:r>
              <a:rPr lang="en-US" sz="2000" b="1" dirty="0">
                <a:solidFill>
                  <a:srgbClr val="434343"/>
                </a:solidFill>
                <a:latin typeface="Times New Roman"/>
                <a:ea typeface="Times New Roman"/>
                <a:cs typeface="Times New Roman"/>
                <a:sym typeface="Times New Roman"/>
              </a:rPr>
              <a:t>Ensure appropriate follow through </a:t>
            </a:r>
            <a:r>
              <a:rPr lang="en-US" sz="2000" dirty="0">
                <a:solidFill>
                  <a:srgbClr val="434343"/>
                </a:solidFill>
                <a:latin typeface="Times New Roman"/>
                <a:ea typeface="Times New Roman"/>
                <a:cs typeface="Times New Roman"/>
                <a:sym typeface="Times New Roman"/>
              </a:rPr>
              <a:t>on patient reports (e.g., Pain, suicidality, chest pains, etc.) &gt; document the plan of action and/or referral provided.</a:t>
            </a:r>
            <a:endParaRPr lang="en-US" sz="2000" dirty="0">
              <a:solidFill>
                <a:srgbClr val="434343"/>
              </a:solidFill>
              <a:latin typeface="Times New Roman"/>
              <a:ea typeface="Times New Roman"/>
              <a:cs typeface="Times New Roman"/>
            </a:endParaRPr>
          </a:p>
        </p:txBody>
      </p:sp>
      <p:sp>
        <p:nvSpPr>
          <p:cNvPr id="6" name="TextBox 5">
            <a:extLst>
              <a:ext uri="{FF2B5EF4-FFF2-40B4-BE49-F238E27FC236}">
                <a16:creationId xmlns:a16="http://schemas.microsoft.com/office/drawing/2014/main" id="{EEEEE7AD-94E6-4EA2-8B13-73306ABB80E7}"/>
              </a:ext>
            </a:extLst>
          </p:cNvPr>
          <p:cNvSpPr txBox="1"/>
          <p:nvPr/>
        </p:nvSpPr>
        <p:spPr>
          <a:xfrm>
            <a:off x="-56866" y="6524762"/>
            <a:ext cx="12300447" cy="307777"/>
          </a:xfrm>
          <a:prstGeom prst="rect">
            <a:avLst/>
          </a:prstGeom>
          <a:noFill/>
        </p:spPr>
        <p:txBody>
          <a:bodyPr wrap="square" lIns="91440" tIns="45720" rIns="91440" bIns="45720" anchor="t">
            <a:spAutoFit/>
          </a:bodyPr>
          <a:lstStyle/>
          <a:p>
            <a:r>
              <a:rPr lang="en-US" sz="1400" baseline="30000" dirty="0">
                <a:solidFill>
                  <a:srgbClr val="434343"/>
                </a:solidFill>
                <a:latin typeface="Times New Roman"/>
                <a:ea typeface="Times New Roman"/>
                <a:cs typeface="Times New Roman"/>
                <a:sym typeface="Times New Roman"/>
              </a:rPr>
              <a:t>1</a:t>
            </a:r>
            <a:r>
              <a:rPr lang="en-US" dirty="0"/>
              <a:t> </a:t>
            </a:r>
            <a:r>
              <a:rPr lang="en-US" sz="1200" dirty="0">
                <a:latin typeface="Times New Roman"/>
                <a:cs typeface="Times New Roman"/>
              </a:rPr>
              <a:t>(TJC, 2018). </a:t>
            </a:r>
            <a:r>
              <a:rPr lang="en-US" sz="1100" dirty="0">
                <a:latin typeface="Times New Roman"/>
                <a:cs typeface="Times New Roman"/>
              </a:rPr>
              <a:t>Pain, especially chronic pain, frequently occurs together with mental and/or substance use disorders. These conditions must be co-managed to achieve progress in treatment for the affected individuals.</a:t>
            </a:r>
            <a:endParaRPr lang="en-US" sz="11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392B9DA-D72F-425C-8E95-A42403383B41}"/>
              </a:ext>
            </a:extLst>
          </p:cNvPr>
          <p:cNvSpPr txBox="1"/>
          <p:nvPr/>
        </p:nvSpPr>
        <p:spPr>
          <a:xfrm>
            <a:off x="121009" y="3634599"/>
            <a:ext cx="10615485" cy="1477328"/>
          </a:xfrm>
          <a:prstGeom prst="rect">
            <a:avLst/>
          </a:prstGeom>
          <a:noFill/>
        </p:spPr>
        <p:txBody>
          <a:bodyPr wrap="square">
            <a:spAutoFit/>
          </a:bodyPr>
          <a:lstStyle/>
          <a:p>
            <a:pPr marL="342900" lvl="0" indent="-342900" algn="l" rtl="0">
              <a:lnSpc>
                <a:spcPct val="90000"/>
              </a:lnSpc>
              <a:spcBef>
                <a:spcPts val="0"/>
              </a:spcBef>
              <a:spcAft>
                <a:spcPts val="0"/>
              </a:spcAft>
              <a:buFont typeface="Wingdings" panose="05000000000000000000" pitchFamily="2" charset="2"/>
              <a:buChar char="ü"/>
            </a:pPr>
            <a:r>
              <a:rPr lang="en-US" sz="2000" b="1" u="sng">
                <a:solidFill>
                  <a:srgbClr val="434343"/>
                </a:solidFill>
                <a:latin typeface="Times New Roman"/>
                <a:ea typeface="Times New Roman"/>
                <a:cs typeface="Times New Roman"/>
                <a:sym typeface="Times New Roman"/>
              </a:rPr>
              <a:t>Pain Screen/Assessment</a:t>
            </a:r>
            <a:r>
              <a:rPr lang="en-US" sz="2000" b="1">
                <a:solidFill>
                  <a:srgbClr val="434343"/>
                </a:solidFill>
                <a:latin typeface="Times New Roman"/>
                <a:ea typeface="Times New Roman"/>
                <a:cs typeface="Times New Roman"/>
                <a:sym typeface="Times New Roman"/>
              </a:rPr>
              <a:t> - </a:t>
            </a:r>
            <a:r>
              <a:rPr lang="en-US" sz="2000">
                <a:solidFill>
                  <a:srgbClr val="434343"/>
                </a:solidFill>
                <a:latin typeface="Times New Roman"/>
                <a:ea typeface="Times New Roman"/>
                <a:cs typeface="Times New Roman"/>
                <a:sym typeface="Times New Roman"/>
              </a:rPr>
              <a:t>Included in the Biopsychosocial, evaluation for Pain begins as a Screen and expands to an Assessment, as necessary, based on responses. Please make sure there is appropriate follow through based on responses (e.g., documented pain reassessment in 72 hrs., referral to physician for further evaluation, and/or pain clinic, inclusion in clinical treatment plan on how pain will be co-managed</a:t>
            </a:r>
            <a:r>
              <a:rPr lang="en-US" sz="2000" baseline="30000">
                <a:solidFill>
                  <a:srgbClr val="434343"/>
                </a:solidFill>
                <a:latin typeface="Times New Roman"/>
                <a:ea typeface="Times New Roman"/>
                <a:cs typeface="Times New Roman"/>
                <a:sym typeface="Times New Roman"/>
              </a:rPr>
              <a:t>1</a:t>
            </a:r>
            <a:r>
              <a:rPr lang="en-US" sz="2000">
                <a:solidFill>
                  <a:srgbClr val="434343"/>
                </a:solidFill>
                <a:latin typeface="Times New Roman"/>
                <a:ea typeface="Times New Roman"/>
                <a:cs typeface="Times New Roman"/>
                <a:sym typeface="Times New Roman"/>
              </a:rPr>
              <a:t>, etc.)</a:t>
            </a:r>
            <a:endParaRPr lang="en-US" sz="2000">
              <a:solidFill>
                <a:schemeClr val="dk2"/>
              </a:solidFill>
              <a:latin typeface="Times New Roman"/>
              <a:ea typeface="Times New Roman"/>
              <a:cs typeface="Times New Roman"/>
              <a:sym typeface="Times New Roman"/>
            </a:endParaRPr>
          </a:p>
        </p:txBody>
      </p:sp>
      <p:cxnSp>
        <p:nvCxnSpPr>
          <p:cNvPr id="5" name="Straight Connector 4">
            <a:extLst>
              <a:ext uri="{FF2B5EF4-FFF2-40B4-BE49-F238E27FC236}">
                <a16:creationId xmlns:a16="http://schemas.microsoft.com/office/drawing/2014/main" id="{EAE9EE87-5F2D-402E-ABF9-9E9EF0BD3DD2}"/>
              </a:ext>
            </a:extLst>
          </p:cNvPr>
          <p:cNvCxnSpPr>
            <a:cxnSpLocks/>
            <a:endCxn id="6" idx="0"/>
          </p:cNvCxnSpPr>
          <p:nvPr/>
        </p:nvCxnSpPr>
        <p:spPr>
          <a:xfrm>
            <a:off x="87140" y="6524762"/>
            <a:ext cx="6006218" cy="0"/>
          </a:xfrm>
          <a:prstGeom prst="line">
            <a:avLst/>
          </a:prstGeom>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FDB643FD-1827-4FAA-9C4A-A51F607178DA}"/>
              </a:ext>
            </a:extLst>
          </p:cNvPr>
          <p:cNvPicPr>
            <a:picLocks noChangeAspect="1"/>
          </p:cNvPicPr>
          <p:nvPr/>
        </p:nvPicPr>
        <p:blipFill>
          <a:blip r:embed="rId3"/>
          <a:stretch>
            <a:fillRect/>
          </a:stretch>
        </p:blipFill>
        <p:spPr>
          <a:xfrm>
            <a:off x="9591514" y="1353052"/>
            <a:ext cx="1495425" cy="1524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body" idx="1"/>
          </p:nvPr>
        </p:nvSpPr>
        <p:spPr>
          <a:xfrm>
            <a:off x="4041795" y="1213254"/>
            <a:ext cx="7308600" cy="5901600"/>
          </a:xfrm>
          <a:prstGeom prst="rect">
            <a:avLst/>
          </a:prstGeom>
        </p:spPr>
        <p:txBody>
          <a:bodyPr spcFirstLastPara="1" wrap="square" lIns="91425" tIns="45700" rIns="91425" bIns="45700" anchor="t" anchorCtr="0">
            <a:noAutofit/>
          </a:bodyPr>
          <a:lstStyle/>
          <a:p>
            <a:pPr marL="457200" lvl="0" indent="-352425" algn="l" rtl="0">
              <a:lnSpc>
                <a:spcPct val="108000"/>
              </a:lnSpc>
              <a:spcBef>
                <a:spcPts val="0"/>
              </a:spcBef>
              <a:spcAft>
                <a:spcPts val="0"/>
              </a:spcAft>
              <a:buClr>
                <a:srgbClr val="434343"/>
              </a:buClr>
              <a:buSzPts val="1950"/>
              <a:buFont typeface="Times New Roman"/>
              <a:buChar char="🗸"/>
            </a:pPr>
            <a:r>
              <a:rPr lang="en-US" sz="2400" b="1" u="sng" dirty="0">
                <a:solidFill>
                  <a:srgbClr val="434343"/>
                </a:solidFill>
                <a:latin typeface="Times New Roman"/>
                <a:ea typeface="Times New Roman"/>
                <a:cs typeface="Times New Roman"/>
                <a:sym typeface="Times New Roman"/>
              </a:rPr>
              <a:t>Medication Identification</a:t>
            </a:r>
            <a:r>
              <a:rPr lang="en-US" sz="2400" dirty="0">
                <a:solidFill>
                  <a:srgbClr val="434343"/>
                </a:solidFill>
                <a:latin typeface="Times New Roman"/>
                <a:ea typeface="Times New Roman"/>
                <a:cs typeface="Times New Roman"/>
                <a:sym typeface="Times New Roman"/>
              </a:rPr>
              <a:t>:</a:t>
            </a:r>
            <a:endParaRPr sz="2400" dirty="0">
              <a:solidFill>
                <a:srgbClr val="434343"/>
              </a:solidFill>
              <a:highlight>
                <a:schemeClr val="lt1"/>
              </a:highlight>
              <a:latin typeface="Times New Roman"/>
              <a:ea typeface="Times New Roman"/>
              <a:cs typeface="Times New Roman"/>
              <a:sym typeface="Times New Roman"/>
            </a:endParaRPr>
          </a:p>
          <a:p>
            <a:pPr marL="914400" marR="12700" lvl="1" indent="-352425" algn="l" rtl="0">
              <a:lnSpc>
                <a:spcPct val="108000"/>
              </a:lnSpc>
              <a:spcBef>
                <a:spcPts val="0"/>
              </a:spcBef>
              <a:spcAft>
                <a:spcPts val="0"/>
              </a:spcAft>
              <a:buClr>
                <a:srgbClr val="434343"/>
              </a:buClr>
              <a:buSzPts val="1950"/>
              <a:buFont typeface="Times New Roman"/>
              <a:buChar char="⋆"/>
            </a:pPr>
            <a:r>
              <a:rPr lang="en-US" sz="2200" dirty="0">
                <a:solidFill>
                  <a:srgbClr val="434343"/>
                </a:solidFill>
                <a:highlight>
                  <a:schemeClr val="lt1"/>
                </a:highlight>
                <a:latin typeface="Times New Roman"/>
                <a:ea typeface="Times New Roman"/>
                <a:cs typeface="Times New Roman"/>
                <a:sym typeface="Times New Roman"/>
              </a:rPr>
              <a:t>Individual medications brought into the facility will be identified and verified by a Nurse using the Epocrates pill identification service and documented in the patient's medical record. </a:t>
            </a:r>
            <a:r>
              <a:rPr lang="en-US" sz="2200" dirty="0">
                <a:solidFill>
                  <a:srgbClr val="434343"/>
                </a:solidFill>
                <a:latin typeface="Times New Roman"/>
                <a:ea typeface="Times New Roman"/>
                <a:cs typeface="Times New Roman"/>
                <a:sym typeface="Times New Roman"/>
              </a:rPr>
              <a:t>[Policy: MS 002 Medication Management]</a:t>
            </a:r>
            <a:endParaRPr lang="en-US" sz="2200" dirty="0">
              <a:solidFill>
                <a:srgbClr val="434343"/>
              </a:solidFill>
              <a:latin typeface="Times New Roman"/>
              <a:ea typeface="Times New Roman"/>
              <a:cs typeface="Times New Roman"/>
            </a:endParaRPr>
          </a:p>
          <a:p>
            <a:pPr marL="561975" marR="12700" lvl="1" indent="0" algn="l" rtl="0">
              <a:lnSpc>
                <a:spcPct val="108000"/>
              </a:lnSpc>
              <a:spcBef>
                <a:spcPts val="0"/>
              </a:spcBef>
              <a:spcAft>
                <a:spcPts val="0"/>
              </a:spcAft>
              <a:buClr>
                <a:srgbClr val="434343"/>
              </a:buClr>
              <a:buSzPts val="1950"/>
              <a:buNone/>
            </a:pPr>
            <a:endParaRPr sz="1950">
              <a:solidFill>
                <a:srgbClr val="434343"/>
              </a:solidFill>
              <a:highlight>
                <a:srgbClr val="FFF2CC"/>
              </a:highlight>
              <a:latin typeface="Times New Roman"/>
              <a:ea typeface="Times New Roman"/>
              <a:cs typeface="Times New Roman"/>
              <a:sym typeface="Times New Roman"/>
            </a:endParaRPr>
          </a:p>
          <a:p>
            <a:pPr marL="457200" lvl="0" indent="-352425" algn="l" rtl="0">
              <a:lnSpc>
                <a:spcPct val="108000"/>
              </a:lnSpc>
              <a:spcBef>
                <a:spcPts val="0"/>
              </a:spcBef>
              <a:spcAft>
                <a:spcPts val="0"/>
              </a:spcAft>
              <a:buClr>
                <a:srgbClr val="434343"/>
              </a:buClr>
              <a:buSzPts val="1950"/>
              <a:buFont typeface="Times New Roman"/>
              <a:buChar char="🗸"/>
            </a:pPr>
            <a:r>
              <a:rPr lang="en-US" sz="2400" b="1" u="sng" dirty="0">
                <a:solidFill>
                  <a:srgbClr val="434343"/>
                </a:solidFill>
                <a:highlight>
                  <a:schemeClr val="lt1"/>
                </a:highlight>
                <a:latin typeface="Times New Roman"/>
                <a:ea typeface="Times New Roman"/>
                <a:cs typeface="Times New Roman"/>
                <a:sym typeface="Times New Roman"/>
              </a:rPr>
              <a:t>Medication Destruction</a:t>
            </a:r>
            <a:r>
              <a:rPr lang="en-US" sz="2400" dirty="0">
                <a:solidFill>
                  <a:srgbClr val="434343"/>
                </a:solidFill>
                <a:highlight>
                  <a:schemeClr val="lt1"/>
                </a:highlight>
                <a:latin typeface="Times New Roman"/>
                <a:ea typeface="Times New Roman"/>
                <a:cs typeface="Times New Roman"/>
                <a:sym typeface="Times New Roman"/>
              </a:rPr>
              <a:t>:</a:t>
            </a:r>
            <a:endParaRPr sz="2400" dirty="0">
              <a:solidFill>
                <a:srgbClr val="434343"/>
              </a:solidFill>
              <a:highlight>
                <a:schemeClr val="lt1"/>
              </a:highlight>
              <a:latin typeface="Times New Roman"/>
              <a:ea typeface="Times New Roman"/>
              <a:cs typeface="Times New Roman"/>
              <a:sym typeface="Times New Roman"/>
            </a:endParaRPr>
          </a:p>
          <a:p>
            <a:pPr marL="914400" lvl="1" indent="-352425" algn="l" rtl="0">
              <a:lnSpc>
                <a:spcPct val="108000"/>
              </a:lnSpc>
              <a:spcBef>
                <a:spcPts val="0"/>
              </a:spcBef>
              <a:spcAft>
                <a:spcPts val="0"/>
              </a:spcAft>
              <a:buClr>
                <a:srgbClr val="434343"/>
              </a:buClr>
              <a:buSzPts val="1950"/>
              <a:buFont typeface="Times New Roman"/>
              <a:buChar char="⋆"/>
            </a:pPr>
            <a:r>
              <a:rPr lang="en-US" sz="2000" dirty="0">
                <a:solidFill>
                  <a:srgbClr val="434343"/>
                </a:solidFill>
                <a:highlight>
                  <a:schemeClr val="lt1"/>
                </a:highlight>
                <a:latin typeface="Times New Roman"/>
                <a:ea typeface="Times New Roman"/>
                <a:cs typeface="Times New Roman"/>
                <a:sym typeface="Times New Roman"/>
              </a:rPr>
              <a:t>Medications &gt; 14 days expired, discontinued, and/or unclaimed must be stored separately from active medications.</a:t>
            </a:r>
            <a:endParaRPr sz="2000" dirty="0">
              <a:solidFill>
                <a:srgbClr val="434343"/>
              </a:solidFill>
              <a:highlight>
                <a:schemeClr val="lt1"/>
              </a:highlight>
              <a:latin typeface="Times New Roman"/>
              <a:ea typeface="Times New Roman"/>
              <a:cs typeface="Times New Roman"/>
              <a:sym typeface="Times New Roman"/>
            </a:endParaRPr>
          </a:p>
          <a:p>
            <a:pPr lvl="1" indent="-352425">
              <a:lnSpc>
                <a:spcPct val="108000"/>
              </a:lnSpc>
              <a:spcBef>
                <a:spcPts val="0"/>
              </a:spcBef>
              <a:buClr>
                <a:srgbClr val="434343"/>
              </a:buClr>
              <a:buSzPts val="1950"/>
              <a:buFont typeface="Times New Roman"/>
              <a:buChar char="⋆"/>
            </a:pPr>
            <a:r>
              <a:rPr lang="en-US" sz="2000" dirty="0">
                <a:solidFill>
                  <a:srgbClr val="434343"/>
                </a:solidFill>
                <a:highlight>
                  <a:schemeClr val="lt1"/>
                </a:highlight>
                <a:latin typeface="Times New Roman"/>
                <a:ea typeface="Times New Roman"/>
                <a:cs typeface="Times New Roman"/>
                <a:sym typeface="Times New Roman"/>
              </a:rPr>
              <a:t>Ensure appropriate forms are completed and signatures (+ witness signatures) are captured  (e.g., Medication Destruction Form. [Policy MS 003 Medication Destruction Policy]</a:t>
            </a:r>
            <a:endParaRPr lang="en-US" sz="2000" dirty="0">
              <a:solidFill>
                <a:srgbClr val="434343"/>
              </a:solidFill>
              <a:highlight>
                <a:srgbClr val="FFFFFF"/>
              </a:highlight>
              <a:latin typeface="Times New Roman"/>
              <a:ea typeface="Times New Roman"/>
              <a:cs typeface="Times New Roman"/>
            </a:endParaRPr>
          </a:p>
          <a:p>
            <a:pPr marL="561975" lvl="1" indent="0" algn="l" rtl="0">
              <a:lnSpc>
                <a:spcPct val="108000"/>
              </a:lnSpc>
              <a:spcBef>
                <a:spcPts val="0"/>
              </a:spcBef>
              <a:spcAft>
                <a:spcPts val="0"/>
              </a:spcAft>
              <a:buClr>
                <a:srgbClr val="434343"/>
              </a:buClr>
              <a:buSzPts val="1950"/>
              <a:buNone/>
            </a:pPr>
            <a:endParaRPr sz="1950"/>
          </a:p>
        </p:txBody>
      </p:sp>
      <p:sp>
        <p:nvSpPr>
          <p:cNvPr id="270" name="Google Shape;270;p26"/>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a:solidFill>
                  <a:srgbClr val="0066A6"/>
                </a:solidFill>
                <a:latin typeface="Times New Roman"/>
                <a:ea typeface="Times New Roman"/>
                <a:cs typeface="Times New Roman"/>
                <a:sym typeface="Times New Roman"/>
              </a:rPr>
              <a:t>Nursing and Medical Documentation: </a:t>
            </a:r>
            <a:r>
              <a:rPr lang="en-US" sz="2400">
                <a:solidFill>
                  <a:srgbClr val="0066A6"/>
                </a:solidFill>
                <a:latin typeface="Times New Roman"/>
                <a:ea typeface="Times New Roman"/>
                <a:cs typeface="Times New Roman"/>
                <a:sym typeface="Times New Roman"/>
              </a:rPr>
              <a:t>(2 of 3)</a:t>
            </a:r>
            <a:endParaRPr sz="2400">
              <a:solidFill>
                <a:srgbClr val="0066A6"/>
              </a:solidFill>
              <a:latin typeface="Times New Roman"/>
              <a:ea typeface="Times New Roman"/>
              <a:cs typeface="Times New Roman"/>
              <a:sym typeface="Times New Roman"/>
            </a:endParaRPr>
          </a:p>
        </p:txBody>
      </p:sp>
      <p:pic>
        <p:nvPicPr>
          <p:cNvPr id="271" name="Google Shape;271;p26"/>
          <p:cNvPicPr preferRelativeResize="0"/>
          <p:nvPr/>
        </p:nvPicPr>
        <p:blipFill>
          <a:blip r:embed="rId3">
            <a:alphaModFix/>
          </a:blip>
          <a:stretch>
            <a:fillRect/>
          </a:stretch>
        </p:blipFill>
        <p:spPr>
          <a:xfrm>
            <a:off x="1364170" y="4059500"/>
            <a:ext cx="1978875" cy="1978875"/>
          </a:xfrm>
          <a:prstGeom prst="rect">
            <a:avLst/>
          </a:prstGeom>
          <a:noFill/>
          <a:ln>
            <a:noFill/>
          </a:ln>
        </p:spPr>
      </p:pic>
      <p:pic>
        <p:nvPicPr>
          <p:cNvPr id="272" name="Google Shape;272;p26"/>
          <p:cNvPicPr preferRelativeResize="0"/>
          <p:nvPr/>
        </p:nvPicPr>
        <p:blipFill>
          <a:blip r:embed="rId4">
            <a:alphaModFix/>
          </a:blip>
          <a:stretch>
            <a:fillRect/>
          </a:stretch>
        </p:blipFill>
        <p:spPr>
          <a:xfrm>
            <a:off x="859860" y="1644675"/>
            <a:ext cx="1978875" cy="1978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7"/>
          <p:cNvSpPr txBox="1">
            <a:spLocks noGrp="1"/>
          </p:cNvSpPr>
          <p:nvPr>
            <p:ph type="title"/>
          </p:nvPr>
        </p:nvSpPr>
        <p:spPr>
          <a:xfrm>
            <a:off x="423075" y="376022"/>
            <a:ext cx="10515600" cy="526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a:solidFill>
                  <a:srgbClr val="0066A6"/>
                </a:solidFill>
                <a:latin typeface="Times New Roman"/>
                <a:ea typeface="Times New Roman"/>
                <a:cs typeface="Times New Roman"/>
                <a:sym typeface="Times New Roman"/>
              </a:rPr>
              <a:t>Nursing and Medical Documentation: </a:t>
            </a:r>
            <a:r>
              <a:rPr lang="en-US" sz="2400">
                <a:solidFill>
                  <a:srgbClr val="0066A6"/>
                </a:solidFill>
                <a:latin typeface="Times New Roman"/>
                <a:ea typeface="Times New Roman"/>
                <a:cs typeface="Times New Roman"/>
                <a:sym typeface="Times New Roman"/>
              </a:rPr>
              <a:t>(3 of 3)</a:t>
            </a:r>
            <a:endParaRPr sz="2400">
              <a:solidFill>
                <a:srgbClr val="0066A6"/>
              </a:solidFill>
              <a:latin typeface="Times New Roman"/>
              <a:ea typeface="Times New Roman"/>
              <a:cs typeface="Times New Roman"/>
              <a:sym typeface="Times New Roman"/>
            </a:endParaRPr>
          </a:p>
        </p:txBody>
      </p:sp>
      <p:sp>
        <p:nvSpPr>
          <p:cNvPr id="278" name="Google Shape;278;p27"/>
          <p:cNvSpPr txBox="1">
            <a:spLocks noGrp="1"/>
          </p:cNvSpPr>
          <p:nvPr>
            <p:ph type="body" idx="1"/>
          </p:nvPr>
        </p:nvSpPr>
        <p:spPr>
          <a:xfrm>
            <a:off x="423075" y="1052041"/>
            <a:ext cx="11329200" cy="5429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000" b="1" u="sng">
                <a:solidFill>
                  <a:srgbClr val="434343"/>
                </a:solidFill>
                <a:highlight>
                  <a:srgbClr val="FFFFFF"/>
                </a:highlight>
                <a:latin typeface="Times New Roman"/>
                <a:ea typeface="Times New Roman"/>
                <a:cs typeface="Times New Roman"/>
                <a:sym typeface="Times New Roman"/>
              </a:rPr>
              <a:t>Controlled Med Counts:</a:t>
            </a:r>
            <a:endParaRPr sz="2000" b="1" u="sng">
              <a:solidFill>
                <a:srgbClr val="434343"/>
              </a:solidFill>
              <a:highlight>
                <a:srgbClr val="FFFFFF"/>
              </a:highlight>
              <a:latin typeface="Times New Roman"/>
              <a:ea typeface="Times New Roman"/>
              <a:cs typeface="Times New Roman"/>
              <a:sym typeface="Times New Roman"/>
            </a:endParaRPr>
          </a:p>
          <a:p>
            <a:pPr marL="457200" lvl="0" indent="-355600" algn="l" rtl="0">
              <a:spcBef>
                <a:spcPts val="0"/>
              </a:spcBef>
              <a:spcAft>
                <a:spcPts val="0"/>
              </a:spcAft>
              <a:buClr>
                <a:srgbClr val="434343"/>
              </a:buClr>
              <a:buSzPts val="2000"/>
              <a:buFont typeface="Times New Roman"/>
              <a:buChar char="🗸"/>
            </a:pPr>
            <a:r>
              <a:rPr lang="en-US" sz="2000">
                <a:solidFill>
                  <a:srgbClr val="434343"/>
                </a:solidFill>
                <a:highlight>
                  <a:srgbClr val="FFFFFF"/>
                </a:highlight>
                <a:latin typeface="Times New Roman"/>
                <a:ea typeface="Times New Roman"/>
                <a:cs typeface="Times New Roman"/>
                <a:sym typeface="Times New Roman"/>
              </a:rPr>
              <a:t>Must be counted at each shift, </a:t>
            </a:r>
            <a:r>
              <a:rPr lang="en-US" sz="2000" u="sng">
                <a:solidFill>
                  <a:srgbClr val="434343"/>
                </a:solidFill>
                <a:highlight>
                  <a:srgbClr val="FFFFFF"/>
                </a:highlight>
                <a:latin typeface="Times New Roman"/>
                <a:ea typeface="Times New Roman"/>
                <a:cs typeface="Times New Roman"/>
                <a:sym typeface="Times New Roman"/>
              </a:rPr>
              <a:t>until destroyed</a:t>
            </a:r>
            <a:endParaRPr sz="2000" u="sng">
              <a:solidFill>
                <a:srgbClr val="434343"/>
              </a:solidFill>
              <a:highlight>
                <a:srgbClr val="FFFFFF"/>
              </a:highlight>
              <a:latin typeface="Times New Roman"/>
              <a:ea typeface="Times New Roman"/>
              <a:cs typeface="Times New Roman"/>
              <a:sym typeface="Times New Roman"/>
            </a:endParaRPr>
          </a:p>
          <a:p>
            <a:pPr marL="457200" lvl="0" indent="-355600" algn="l" rtl="0">
              <a:spcBef>
                <a:spcPts val="0"/>
              </a:spcBef>
              <a:spcAft>
                <a:spcPts val="0"/>
              </a:spcAft>
              <a:buClr>
                <a:srgbClr val="434343"/>
              </a:buClr>
              <a:buSzPts val="2000"/>
              <a:buFont typeface="Times New Roman"/>
              <a:buChar char="🗸"/>
            </a:pPr>
            <a:r>
              <a:rPr lang="en-US" sz="2000">
                <a:solidFill>
                  <a:srgbClr val="434343"/>
                </a:solidFill>
                <a:highlight>
                  <a:srgbClr val="FFFFFF"/>
                </a:highlight>
                <a:latin typeface="Times New Roman"/>
                <a:ea typeface="Times New Roman"/>
                <a:cs typeface="Times New Roman"/>
                <a:sym typeface="Times New Roman"/>
              </a:rPr>
              <a:t>Must be accurate </a:t>
            </a:r>
            <a:endParaRPr sz="2000">
              <a:solidFill>
                <a:srgbClr val="434343"/>
              </a:solidFill>
              <a:highlight>
                <a:srgbClr val="FFFFFF"/>
              </a:highlight>
              <a:latin typeface="Times New Roman"/>
              <a:ea typeface="Times New Roman"/>
              <a:cs typeface="Times New Roman"/>
              <a:sym typeface="Times New Roman"/>
            </a:endParaRPr>
          </a:p>
          <a:p>
            <a:pPr marL="457200" lvl="0" indent="-355600" algn="l" rtl="0">
              <a:spcBef>
                <a:spcPts val="0"/>
              </a:spcBef>
              <a:spcAft>
                <a:spcPts val="0"/>
              </a:spcAft>
              <a:buClr>
                <a:srgbClr val="434343"/>
              </a:buClr>
              <a:buSzPts val="2000"/>
              <a:buFont typeface="Times New Roman"/>
              <a:buChar char="🗸"/>
            </a:pPr>
            <a:r>
              <a:rPr lang="en-US" sz="2000">
                <a:solidFill>
                  <a:srgbClr val="434343"/>
                </a:solidFill>
                <a:highlight>
                  <a:srgbClr val="FFFFFF"/>
                </a:highlight>
                <a:latin typeface="Times New Roman"/>
                <a:ea typeface="Times New Roman"/>
                <a:cs typeface="Times New Roman"/>
                <a:sym typeface="Times New Roman"/>
              </a:rPr>
              <a:t>Must be double signed</a:t>
            </a:r>
            <a:endParaRPr sz="2000">
              <a:solidFill>
                <a:srgbClr val="434343"/>
              </a:solidFill>
              <a:highlight>
                <a:srgbClr val="FFFFFF"/>
              </a:highlight>
              <a:latin typeface="Times New Roman"/>
              <a:ea typeface="Times New Roman"/>
              <a:cs typeface="Times New Roman"/>
              <a:sym typeface="Times New Roman"/>
            </a:endParaRPr>
          </a:p>
          <a:p>
            <a:pPr marL="457200" lvl="0" indent="-355600" algn="l" rtl="0">
              <a:spcBef>
                <a:spcPts val="0"/>
              </a:spcBef>
              <a:spcAft>
                <a:spcPts val="0"/>
              </a:spcAft>
              <a:buClr>
                <a:srgbClr val="434343"/>
              </a:buClr>
              <a:buSzPts val="2000"/>
              <a:buFont typeface="Times New Roman"/>
              <a:buChar char="🗸"/>
            </a:pPr>
            <a:r>
              <a:rPr lang="en-US" sz="2000">
                <a:solidFill>
                  <a:srgbClr val="434343"/>
                </a:solidFill>
                <a:highlight>
                  <a:srgbClr val="FFFFFF"/>
                </a:highlight>
                <a:latin typeface="Times New Roman"/>
                <a:ea typeface="Times New Roman"/>
                <a:cs typeface="Times New Roman"/>
                <a:sym typeface="Times New Roman"/>
              </a:rPr>
              <a:t>Follow program policies to ensure compliance with state specific regulations</a:t>
            </a:r>
            <a:endParaRPr sz="2000">
              <a:solidFill>
                <a:srgbClr val="434343"/>
              </a:solidFill>
              <a:highlight>
                <a:srgbClr val="FFFFFF"/>
              </a:highlight>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000">
              <a:solidFill>
                <a:srgbClr val="434343"/>
              </a:solidFill>
              <a:latin typeface="Times New Roman"/>
              <a:ea typeface="Times New Roman"/>
              <a:cs typeface="Times New Roman"/>
              <a:sym typeface="Times New Roman"/>
            </a:endParaRPr>
          </a:p>
          <a:p>
            <a:pPr marL="0" indent="0">
              <a:spcBef>
                <a:spcPts val="0"/>
              </a:spcBef>
              <a:buNone/>
            </a:pPr>
            <a:endParaRPr lang="en-US" sz="2000" b="1" u="sng">
              <a:solidFill>
                <a:srgbClr val="434343"/>
              </a:solidFill>
              <a:latin typeface="Times New Roman"/>
              <a:ea typeface="Times New Roman"/>
              <a:cs typeface="Times New Roman"/>
              <a:sym typeface="Times New Roman"/>
            </a:endParaRPr>
          </a:p>
          <a:p>
            <a:pPr marL="0" lvl="0" indent="0" algn="l">
              <a:lnSpc>
                <a:spcPct val="90000"/>
              </a:lnSpc>
              <a:spcBef>
                <a:spcPts val="0"/>
              </a:spcBef>
              <a:spcAft>
                <a:spcPts val="0"/>
              </a:spcAft>
              <a:buNone/>
            </a:pPr>
            <a:r>
              <a:rPr lang="en-US" sz="2000" b="1" u="sng">
                <a:solidFill>
                  <a:srgbClr val="434343"/>
                </a:solidFill>
                <a:latin typeface="Times New Roman"/>
                <a:ea typeface="Times New Roman"/>
                <a:cs typeface="Times New Roman"/>
                <a:sym typeface="Times New Roman"/>
              </a:rPr>
              <a:t>Physician’s orders:</a:t>
            </a:r>
            <a:endParaRPr lang="en-US" sz="2000" b="1" u="sng">
              <a:solidFill>
                <a:srgbClr val="434343"/>
              </a:solidFill>
              <a:latin typeface="Times New Roman"/>
              <a:ea typeface="Times New Roman"/>
              <a:cs typeface="Times New Roman"/>
            </a:endParaRPr>
          </a:p>
          <a:p>
            <a:pPr marL="457200" marR="12700" lvl="0" indent="-355600" algn="l" rtl="0">
              <a:lnSpc>
                <a:spcPct val="115000"/>
              </a:lnSpc>
              <a:spcBef>
                <a:spcPts val="0"/>
              </a:spcBef>
              <a:spcAft>
                <a:spcPts val="0"/>
              </a:spcAft>
              <a:buClr>
                <a:srgbClr val="434343"/>
              </a:buClr>
              <a:buSzPts val="2000"/>
              <a:buFont typeface="Times New Roman"/>
              <a:buChar char="🗸"/>
            </a:pPr>
            <a:r>
              <a:rPr lang="en-US" sz="2000">
                <a:solidFill>
                  <a:srgbClr val="434343"/>
                </a:solidFill>
                <a:latin typeface="Times New Roman"/>
                <a:ea typeface="Times New Roman"/>
                <a:cs typeface="Times New Roman"/>
                <a:sym typeface="Times New Roman"/>
              </a:rPr>
              <a:t>Orders must have </a:t>
            </a:r>
            <a:r>
              <a:rPr lang="en-US" sz="2000" b="1">
                <a:solidFill>
                  <a:srgbClr val="434343"/>
                </a:solidFill>
                <a:latin typeface="Times New Roman"/>
                <a:ea typeface="Times New Roman"/>
                <a:cs typeface="Times New Roman"/>
                <a:sym typeface="Times New Roman"/>
              </a:rPr>
              <a:t>matching results </a:t>
            </a:r>
            <a:r>
              <a:rPr lang="en-US" sz="2000">
                <a:solidFill>
                  <a:srgbClr val="434343"/>
                </a:solidFill>
                <a:latin typeface="Times New Roman"/>
                <a:ea typeface="Times New Roman"/>
                <a:cs typeface="Times New Roman"/>
                <a:sym typeface="Times New Roman"/>
              </a:rPr>
              <a:t>(e.g., Labs, vitals, increased frequency of COWS/CIWAS, safety observations, etc.) If there is a physician’s order, please make sure there is documentation to back it up!</a:t>
            </a:r>
            <a:endParaRPr sz="2000">
              <a:solidFill>
                <a:srgbClr val="434343"/>
              </a:solidFill>
              <a:latin typeface="Times New Roman"/>
              <a:ea typeface="Times New Roman"/>
              <a:cs typeface="Times New Roman"/>
              <a:sym typeface="Times New Roman"/>
            </a:endParaRPr>
          </a:p>
          <a:p>
            <a:pPr marL="457200" marR="12700" lvl="0" indent="-355600" algn="l" rtl="0">
              <a:lnSpc>
                <a:spcPct val="115000"/>
              </a:lnSpc>
              <a:spcBef>
                <a:spcPts val="0"/>
              </a:spcBef>
              <a:spcAft>
                <a:spcPts val="0"/>
              </a:spcAft>
              <a:buClr>
                <a:srgbClr val="434343"/>
              </a:buClr>
              <a:buSzPts val="2000"/>
              <a:buFont typeface="Times New Roman"/>
              <a:buChar char="🗸"/>
            </a:pPr>
            <a:r>
              <a:rPr lang="en-US" sz="2000">
                <a:solidFill>
                  <a:srgbClr val="434343"/>
                </a:solidFill>
                <a:latin typeface="Times New Roman"/>
                <a:ea typeface="Times New Roman"/>
                <a:cs typeface="Times New Roman"/>
                <a:sym typeface="Times New Roman"/>
              </a:rPr>
              <a:t>Verbal Orders</a:t>
            </a:r>
            <a:endParaRPr sz="2000">
              <a:solidFill>
                <a:srgbClr val="434343"/>
              </a:solidFill>
              <a:latin typeface="Times New Roman"/>
              <a:ea typeface="Times New Roman"/>
              <a:cs typeface="Times New Roman"/>
              <a:sym typeface="Times New Roman"/>
            </a:endParaRPr>
          </a:p>
          <a:p>
            <a:pPr marL="914400" marR="12700" lvl="1" indent="-355600" algn="l" rtl="0">
              <a:lnSpc>
                <a:spcPct val="115000"/>
              </a:lnSpc>
              <a:spcBef>
                <a:spcPts val="0"/>
              </a:spcBef>
              <a:spcAft>
                <a:spcPts val="0"/>
              </a:spcAft>
              <a:buClr>
                <a:srgbClr val="434343"/>
              </a:buClr>
              <a:buSzPts val="2000"/>
              <a:buFont typeface="Times New Roman"/>
              <a:buChar char="⋆"/>
            </a:pPr>
            <a:r>
              <a:rPr lang="en-US" sz="2000">
                <a:solidFill>
                  <a:srgbClr val="434343"/>
                </a:solidFill>
                <a:latin typeface="Times New Roman"/>
                <a:ea typeface="Times New Roman"/>
                <a:cs typeface="Times New Roman"/>
                <a:sym typeface="Times New Roman"/>
              </a:rPr>
              <a:t>Must be documented in </a:t>
            </a:r>
            <a:r>
              <a:rPr lang="en-US" sz="2000" b="1">
                <a:solidFill>
                  <a:srgbClr val="434343"/>
                </a:solidFill>
                <a:latin typeface="Times New Roman"/>
                <a:ea typeface="Times New Roman"/>
                <a:cs typeface="Times New Roman"/>
                <a:sym typeface="Times New Roman"/>
              </a:rPr>
              <a:t>Physician’s Orders </a:t>
            </a:r>
            <a:r>
              <a:rPr lang="en-US" sz="2000">
                <a:solidFill>
                  <a:srgbClr val="434343"/>
                </a:solidFill>
                <a:latin typeface="Times New Roman"/>
                <a:ea typeface="Times New Roman"/>
                <a:cs typeface="Times New Roman"/>
                <a:sym typeface="Times New Roman"/>
              </a:rPr>
              <a:t>Tab by the staff recording the order</a:t>
            </a:r>
            <a:endParaRPr sz="2000">
              <a:solidFill>
                <a:srgbClr val="434343"/>
              </a:solidFill>
              <a:latin typeface="Times New Roman"/>
              <a:ea typeface="Times New Roman"/>
              <a:cs typeface="Times New Roman"/>
              <a:sym typeface="Times New Roman"/>
            </a:endParaRPr>
          </a:p>
          <a:p>
            <a:pPr marL="914400" marR="12700" lvl="1" indent="-355600" algn="l" rtl="0">
              <a:lnSpc>
                <a:spcPct val="115000"/>
              </a:lnSpc>
              <a:spcBef>
                <a:spcPts val="0"/>
              </a:spcBef>
              <a:spcAft>
                <a:spcPts val="0"/>
              </a:spcAft>
              <a:buClr>
                <a:srgbClr val="434343"/>
              </a:buClr>
              <a:buSzPts val="2000"/>
              <a:buFont typeface="Times New Roman"/>
              <a:buChar char="⋆"/>
            </a:pPr>
            <a:r>
              <a:rPr lang="en-US" sz="2000">
                <a:solidFill>
                  <a:srgbClr val="434343"/>
                </a:solidFill>
                <a:latin typeface="Times New Roman"/>
                <a:ea typeface="Times New Roman"/>
                <a:cs typeface="Times New Roman"/>
                <a:sym typeface="Times New Roman"/>
              </a:rPr>
              <a:t>Must be read back for confirmation by the prescribing doctor </a:t>
            </a:r>
            <a:endParaRPr sz="2000">
              <a:solidFill>
                <a:srgbClr val="434343"/>
              </a:solidFill>
              <a:latin typeface="Times New Roman"/>
              <a:ea typeface="Times New Roman"/>
              <a:cs typeface="Times New Roman"/>
              <a:sym typeface="Times New Roman"/>
            </a:endParaRPr>
          </a:p>
          <a:p>
            <a:pPr marL="914400" marR="12700" lvl="1" indent="-355600" algn="l" rtl="0">
              <a:lnSpc>
                <a:spcPct val="115000"/>
              </a:lnSpc>
              <a:spcBef>
                <a:spcPts val="0"/>
              </a:spcBef>
              <a:spcAft>
                <a:spcPts val="0"/>
              </a:spcAft>
              <a:buClr>
                <a:srgbClr val="434343"/>
              </a:buClr>
              <a:buSzPts val="2000"/>
              <a:buFont typeface="Times New Roman"/>
              <a:buChar char="⋆"/>
            </a:pPr>
            <a:r>
              <a:rPr lang="en-US" sz="2000">
                <a:solidFill>
                  <a:srgbClr val="434343"/>
                </a:solidFill>
                <a:latin typeface="Times New Roman"/>
                <a:ea typeface="Times New Roman"/>
                <a:cs typeface="Times New Roman"/>
                <a:sym typeface="Times New Roman"/>
              </a:rPr>
              <a:t>Document</a:t>
            </a:r>
            <a:r>
              <a:rPr lang="en-US" sz="2000" i="1">
                <a:solidFill>
                  <a:srgbClr val="434343"/>
                </a:solidFill>
                <a:latin typeface="Times New Roman"/>
                <a:ea typeface="Times New Roman"/>
                <a:cs typeface="Times New Roman"/>
                <a:sym typeface="Times New Roman"/>
              </a:rPr>
              <a:t> </a:t>
            </a:r>
            <a:r>
              <a:rPr lang="en-US" sz="2000" b="1" i="1">
                <a:solidFill>
                  <a:srgbClr val="434343"/>
                </a:solidFill>
                <a:latin typeface="Times New Roman"/>
                <a:ea typeface="Times New Roman"/>
                <a:cs typeface="Times New Roman"/>
                <a:sym typeface="Times New Roman"/>
              </a:rPr>
              <a:t>Read Back and Verified</a:t>
            </a:r>
            <a:r>
              <a:rPr lang="en-US" sz="2000" b="1">
                <a:solidFill>
                  <a:srgbClr val="434343"/>
                </a:solidFill>
                <a:latin typeface="Times New Roman"/>
                <a:ea typeface="Times New Roman"/>
                <a:cs typeface="Times New Roman"/>
                <a:sym typeface="Times New Roman"/>
              </a:rPr>
              <a:t> </a:t>
            </a:r>
            <a:r>
              <a:rPr lang="en-US" sz="2000">
                <a:solidFill>
                  <a:srgbClr val="434343"/>
                </a:solidFill>
                <a:latin typeface="Times New Roman"/>
                <a:ea typeface="Times New Roman"/>
                <a:cs typeface="Times New Roman"/>
                <a:sym typeface="Times New Roman"/>
              </a:rPr>
              <a:t>by choosing from the  drop-down menu option in EMR</a:t>
            </a:r>
            <a:endParaRPr sz="2000">
              <a:solidFill>
                <a:srgbClr val="434343"/>
              </a:solidFill>
              <a:latin typeface="Times New Roman"/>
              <a:ea typeface="Times New Roman"/>
              <a:cs typeface="Times New Roman"/>
              <a:sym typeface="Times New Roman"/>
            </a:endParaRPr>
          </a:p>
          <a:p>
            <a:pPr marL="914400" marR="12700" lvl="1" indent="-355600" algn="l" rtl="0">
              <a:lnSpc>
                <a:spcPct val="115000"/>
              </a:lnSpc>
              <a:spcBef>
                <a:spcPts val="0"/>
              </a:spcBef>
              <a:spcAft>
                <a:spcPts val="0"/>
              </a:spcAft>
              <a:buClr>
                <a:srgbClr val="434343"/>
              </a:buClr>
              <a:buSzPts val="2000"/>
              <a:buFont typeface="Times New Roman"/>
              <a:buChar char="⋆"/>
            </a:pPr>
            <a:r>
              <a:rPr lang="en-US" sz="2000">
                <a:solidFill>
                  <a:srgbClr val="434343"/>
                </a:solidFill>
                <a:latin typeface="Times New Roman"/>
                <a:ea typeface="Times New Roman"/>
                <a:cs typeface="Times New Roman"/>
                <a:sym typeface="Times New Roman"/>
              </a:rPr>
              <a:t>Physician orders must be signed by the prescribing doctor within </a:t>
            </a:r>
            <a:r>
              <a:rPr lang="en-US" sz="2000" b="1">
                <a:solidFill>
                  <a:srgbClr val="434343"/>
                </a:solidFill>
                <a:latin typeface="Times New Roman"/>
                <a:ea typeface="Times New Roman"/>
                <a:cs typeface="Times New Roman"/>
                <a:sym typeface="Times New Roman"/>
              </a:rPr>
              <a:t>72 hours</a:t>
            </a:r>
            <a:endParaRPr sz="2000" b="1">
              <a:solidFill>
                <a:srgbClr val="434343"/>
              </a:solidFill>
              <a:latin typeface="Times New Roman"/>
              <a:ea typeface="Times New Roman"/>
              <a:cs typeface="Times New Roman"/>
              <a:sym typeface="Times New Roman"/>
            </a:endParaRPr>
          </a:p>
          <a:p>
            <a:pPr marR="12700" indent="-355600">
              <a:lnSpc>
                <a:spcPct val="115000"/>
              </a:lnSpc>
              <a:spcBef>
                <a:spcPts val="0"/>
              </a:spcBef>
              <a:buClr>
                <a:srgbClr val="434343"/>
              </a:buClr>
              <a:buSzPts val="2000"/>
              <a:buFont typeface="Times New Roman"/>
              <a:buChar char="🗸"/>
            </a:pPr>
            <a:r>
              <a:rPr lang="en-US" sz="2000">
                <a:solidFill>
                  <a:srgbClr val="434343"/>
                </a:solidFill>
                <a:latin typeface="Times New Roman"/>
                <a:ea typeface="Times New Roman"/>
                <a:cs typeface="Times New Roman"/>
                <a:sym typeface="Times New Roman"/>
              </a:rPr>
              <a:t>Labs: </a:t>
            </a:r>
            <a:r>
              <a:rPr lang="en-US" sz="2000">
                <a:solidFill>
                  <a:srgbClr val="434343"/>
                </a:solidFill>
                <a:highlight>
                  <a:schemeClr val="lt1"/>
                </a:highlight>
                <a:latin typeface="Times New Roman"/>
                <a:ea typeface="Times New Roman"/>
                <a:cs typeface="Times New Roman"/>
                <a:sym typeface="Times New Roman"/>
              </a:rPr>
              <a:t>Make sure labs/tests are appropriately </a:t>
            </a:r>
            <a:r>
              <a:rPr lang="en-US" sz="2000" b="1">
                <a:solidFill>
                  <a:srgbClr val="434343"/>
                </a:solidFill>
                <a:highlight>
                  <a:schemeClr val="lt1"/>
                </a:highlight>
                <a:latin typeface="Times New Roman"/>
                <a:ea typeface="Times New Roman"/>
                <a:cs typeface="Times New Roman"/>
                <a:sym typeface="Times New Roman"/>
              </a:rPr>
              <a:t>uploaded</a:t>
            </a:r>
            <a:r>
              <a:rPr lang="en-US" sz="2000">
                <a:solidFill>
                  <a:srgbClr val="434343"/>
                </a:solidFill>
                <a:highlight>
                  <a:schemeClr val="lt1"/>
                </a:highlight>
                <a:latin typeface="Times New Roman"/>
                <a:ea typeface="Times New Roman"/>
                <a:cs typeface="Times New Roman"/>
                <a:sym typeface="Times New Roman"/>
              </a:rPr>
              <a:t> into the patient record </a:t>
            </a:r>
          </a:p>
          <a:p>
            <a:pPr marL="914400" marR="12700" lvl="1" indent="-355600" algn="l" rtl="0">
              <a:lnSpc>
                <a:spcPct val="115000"/>
              </a:lnSpc>
              <a:spcBef>
                <a:spcPts val="0"/>
              </a:spcBef>
              <a:spcAft>
                <a:spcPts val="0"/>
              </a:spcAft>
              <a:buClr>
                <a:srgbClr val="434343"/>
              </a:buClr>
              <a:buSzPts val="2000"/>
              <a:buFont typeface="Times New Roman"/>
              <a:buChar char="⋆"/>
            </a:pPr>
            <a:r>
              <a:rPr lang="en-US" sz="2000">
                <a:solidFill>
                  <a:srgbClr val="434343"/>
                </a:solidFill>
                <a:highlight>
                  <a:schemeClr val="lt1"/>
                </a:highlight>
                <a:latin typeface="Times New Roman"/>
                <a:ea typeface="Times New Roman"/>
                <a:cs typeface="Times New Roman"/>
                <a:sym typeface="Times New Roman"/>
              </a:rPr>
              <a:t>Including urinalysis samples, any Lab panel, tests (EKG)</a:t>
            </a:r>
            <a:endParaRPr sz="2000">
              <a:solidFill>
                <a:srgbClr val="434343"/>
              </a:solidFill>
              <a:highlight>
                <a:schemeClr val="lt1"/>
              </a:highlight>
              <a:latin typeface="Times New Roman"/>
              <a:ea typeface="Times New Roman"/>
              <a:cs typeface="Times New Roman"/>
              <a:sym typeface="Times New Roman"/>
            </a:endParaRPr>
          </a:p>
          <a:p>
            <a:pPr marL="457200" lvl="0" indent="-355600" algn="l" rtl="0">
              <a:spcBef>
                <a:spcPts val="0"/>
              </a:spcBef>
              <a:spcAft>
                <a:spcPts val="0"/>
              </a:spcAft>
              <a:buClr>
                <a:srgbClr val="434343"/>
              </a:buClr>
              <a:buSzPts val="2000"/>
              <a:buFont typeface="Times New Roman"/>
              <a:buChar char="🗸"/>
            </a:pPr>
            <a:r>
              <a:rPr lang="en-US" sz="2000">
                <a:solidFill>
                  <a:srgbClr val="434343"/>
                </a:solidFill>
                <a:highlight>
                  <a:srgbClr val="FFFFFF"/>
                </a:highlight>
                <a:latin typeface="Times New Roman"/>
                <a:ea typeface="Times New Roman"/>
                <a:cs typeface="Times New Roman"/>
                <a:sym typeface="Times New Roman"/>
              </a:rPr>
              <a:t>Vitals- Reach out to physician if vitals are </a:t>
            </a:r>
            <a:r>
              <a:rPr lang="en-US" sz="2000" b="1">
                <a:solidFill>
                  <a:srgbClr val="434343"/>
                </a:solidFill>
                <a:highlight>
                  <a:srgbClr val="FFFFFF"/>
                </a:highlight>
                <a:latin typeface="Times New Roman"/>
                <a:ea typeface="Times New Roman"/>
                <a:cs typeface="Times New Roman"/>
                <a:sym typeface="Times New Roman"/>
              </a:rPr>
              <a:t>out of range </a:t>
            </a:r>
            <a:r>
              <a:rPr lang="en-US" sz="2000">
                <a:solidFill>
                  <a:srgbClr val="434343"/>
                </a:solidFill>
                <a:highlight>
                  <a:srgbClr val="FFFFFF"/>
                </a:highlight>
                <a:latin typeface="Times New Roman"/>
                <a:ea typeface="Times New Roman"/>
                <a:cs typeface="Times New Roman"/>
                <a:sym typeface="Times New Roman"/>
              </a:rPr>
              <a:t>and document action steps</a:t>
            </a:r>
          </a:p>
          <a:p>
            <a:pPr marL="457200" lvl="0" indent="-355600" algn="l" rtl="0">
              <a:spcBef>
                <a:spcPts val="0"/>
              </a:spcBef>
              <a:spcAft>
                <a:spcPts val="0"/>
              </a:spcAft>
              <a:buClr>
                <a:srgbClr val="434343"/>
              </a:buClr>
              <a:buSzPts val="2000"/>
              <a:buFont typeface="Times New Roman"/>
              <a:buChar char="🗸"/>
            </a:pPr>
            <a:endParaRPr lang="en-US" sz="2000">
              <a:solidFill>
                <a:srgbClr val="434343"/>
              </a:solidFill>
              <a:highlight>
                <a:srgbClr val="FFFFFF"/>
              </a:highlight>
              <a:latin typeface="Times New Roman"/>
              <a:ea typeface="Times New Roman"/>
              <a:cs typeface="Times New Roman"/>
              <a:sym typeface="Times New Roman"/>
            </a:endParaRPr>
          </a:p>
          <a:p>
            <a:pPr marL="457200" lvl="0" indent="-355600" algn="l" rtl="0">
              <a:spcBef>
                <a:spcPts val="0"/>
              </a:spcBef>
              <a:spcAft>
                <a:spcPts val="0"/>
              </a:spcAft>
              <a:buClr>
                <a:srgbClr val="434343"/>
              </a:buClr>
              <a:buSzPts val="2000"/>
              <a:buFont typeface="Times New Roman"/>
              <a:buChar char="🗸"/>
            </a:pPr>
            <a:endParaRPr lang="en-US" sz="1600">
              <a:solidFill>
                <a:schemeClr val="dk2"/>
              </a:solidFill>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sz="1400">
              <a:solidFill>
                <a:schemeClr val="dk2"/>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a:solidFill>
                  <a:srgbClr val="0066A6"/>
                </a:solidFill>
                <a:latin typeface="Times New Roman"/>
                <a:ea typeface="Times New Roman"/>
                <a:cs typeface="Times New Roman"/>
                <a:sym typeface="Times New Roman"/>
              </a:rPr>
              <a:t>Medical Documentation: </a:t>
            </a:r>
            <a:r>
              <a:rPr lang="en-US" sz="2400">
                <a:solidFill>
                  <a:srgbClr val="0066A6"/>
                </a:solidFill>
                <a:latin typeface="Times New Roman"/>
                <a:ea typeface="Times New Roman"/>
                <a:cs typeface="Times New Roman"/>
                <a:sym typeface="Times New Roman"/>
              </a:rPr>
              <a:t>(Psychiatrist)</a:t>
            </a:r>
            <a:endParaRPr sz="2400">
              <a:solidFill>
                <a:srgbClr val="0066A6"/>
              </a:solidFill>
              <a:latin typeface="Times New Roman"/>
              <a:ea typeface="Times New Roman"/>
              <a:cs typeface="Times New Roman"/>
              <a:sym typeface="Times New Roman"/>
            </a:endParaRPr>
          </a:p>
        </p:txBody>
      </p:sp>
      <p:sp>
        <p:nvSpPr>
          <p:cNvPr id="153" name="Google Shape;153;p19"/>
          <p:cNvSpPr txBox="1">
            <a:spLocks noGrp="1"/>
          </p:cNvSpPr>
          <p:nvPr>
            <p:ph type="body" idx="1"/>
          </p:nvPr>
        </p:nvSpPr>
        <p:spPr>
          <a:xfrm>
            <a:off x="236524" y="983150"/>
            <a:ext cx="7890333" cy="6075300"/>
          </a:xfrm>
          <a:prstGeom prst="rect">
            <a:avLst/>
          </a:prstGeom>
          <a:noFill/>
          <a:ln>
            <a:noFill/>
          </a:ln>
        </p:spPr>
        <p:txBody>
          <a:bodyPr spcFirstLastPara="1" wrap="square" lIns="91425" tIns="45700" rIns="91425" bIns="45700" anchor="t" anchorCtr="0">
            <a:noAutofit/>
          </a:bodyPr>
          <a:lstStyle/>
          <a:p>
            <a:pPr>
              <a:lnSpc>
                <a:spcPct val="108000"/>
              </a:lnSpc>
              <a:spcBef>
                <a:spcPts val="0"/>
              </a:spcBef>
              <a:buClr>
                <a:srgbClr val="434343"/>
              </a:buClr>
              <a:buFont typeface="Times New Roman"/>
              <a:buChar char="🗸"/>
            </a:pPr>
            <a:r>
              <a:rPr lang="en-US" sz="1700" b="1" u="sng">
                <a:solidFill>
                  <a:srgbClr val="434343"/>
                </a:solidFill>
                <a:latin typeface="Times New Roman"/>
                <a:ea typeface="Times New Roman"/>
                <a:cs typeface="Times New Roman"/>
                <a:sym typeface="Times New Roman"/>
              </a:rPr>
              <a:t>Informed Consent for Psychotropic Medications: </a:t>
            </a:r>
            <a:endParaRPr sz="1700" b="1" u="sng">
              <a:solidFill>
                <a:srgbClr val="434343"/>
              </a:solidFill>
              <a:latin typeface="Times New Roman"/>
              <a:ea typeface="Times New Roman"/>
              <a:cs typeface="Times New Roman"/>
              <a:sym typeface="Times New Roman"/>
            </a:endParaRPr>
          </a:p>
          <a:p>
            <a:pPr marL="914400" lvl="1" indent="-323850" algn="l" rtl="0">
              <a:lnSpc>
                <a:spcPct val="108000"/>
              </a:lnSpc>
              <a:spcBef>
                <a:spcPts val="0"/>
              </a:spcBef>
              <a:spcAft>
                <a:spcPts val="0"/>
              </a:spcAft>
              <a:buClr>
                <a:srgbClr val="434343"/>
              </a:buClr>
              <a:buSzPts val="1500"/>
              <a:buFont typeface="Times New Roman"/>
              <a:buChar char="⋆"/>
            </a:pPr>
            <a:r>
              <a:rPr lang="en-US" sz="1600">
                <a:solidFill>
                  <a:srgbClr val="434343"/>
                </a:solidFill>
                <a:latin typeface="Times New Roman"/>
                <a:ea typeface="Times New Roman"/>
                <a:cs typeface="Times New Roman"/>
                <a:sym typeface="Times New Roman"/>
              </a:rPr>
              <a:t>Ensure patient has completed and signed informed consents for all psychotropic medications that are currently prescribed and taking. Located in the Psychiatry Forms Tab</a:t>
            </a:r>
            <a:endParaRPr lang="en-US" sz="1600">
              <a:solidFill>
                <a:srgbClr val="434343"/>
              </a:solidFill>
              <a:latin typeface="Times New Roman"/>
              <a:ea typeface="Times New Roman"/>
              <a:cs typeface="Times New Roman"/>
            </a:endParaRPr>
          </a:p>
          <a:p>
            <a:pPr marL="590550" lvl="1" indent="0" algn="l" rtl="0">
              <a:lnSpc>
                <a:spcPct val="108000"/>
              </a:lnSpc>
              <a:spcBef>
                <a:spcPts val="0"/>
              </a:spcBef>
              <a:spcAft>
                <a:spcPts val="0"/>
              </a:spcAft>
              <a:buClr>
                <a:srgbClr val="434343"/>
              </a:buClr>
              <a:buSzPts val="1500"/>
              <a:buNone/>
            </a:pPr>
            <a:endParaRPr lang="en-US" sz="1700">
              <a:solidFill>
                <a:srgbClr val="434343"/>
              </a:solidFill>
              <a:latin typeface="Times New Roman"/>
              <a:ea typeface="Times New Roman"/>
              <a:cs typeface="Times New Roman"/>
              <a:sym typeface="Times New Roman"/>
            </a:endParaRPr>
          </a:p>
          <a:p>
            <a:pPr>
              <a:lnSpc>
                <a:spcPct val="108000"/>
              </a:lnSpc>
              <a:spcBef>
                <a:spcPts val="0"/>
              </a:spcBef>
              <a:buClr>
                <a:srgbClr val="434343"/>
              </a:buClr>
              <a:buFont typeface="Times New Roman"/>
              <a:buChar char="🗸"/>
            </a:pPr>
            <a:r>
              <a:rPr lang="en-US" sz="1700" b="1" u="sng">
                <a:solidFill>
                  <a:srgbClr val="434343"/>
                </a:solidFill>
                <a:latin typeface="Times New Roman"/>
                <a:ea typeface="Times New Roman"/>
                <a:cs typeface="Times New Roman"/>
                <a:sym typeface="Times New Roman"/>
              </a:rPr>
              <a:t>Initial Psychiatric Evaluation:</a:t>
            </a:r>
            <a:endParaRPr lang="en-US" sz="1700" b="1" u="sng">
              <a:solidFill>
                <a:srgbClr val="434343"/>
              </a:solidFill>
              <a:latin typeface="Times New Roman"/>
              <a:ea typeface="Times New Roman"/>
              <a:cs typeface="Times New Roman"/>
            </a:endParaRPr>
          </a:p>
          <a:p>
            <a:pPr marL="914400" lvl="1" indent="-323850" algn="l" rtl="0">
              <a:lnSpc>
                <a:spcPct val="108000"/>
              </a:lnSpc>
              <a:spcBef>
                <a:spcPts val="0"/>
              </a:spcBef>
              <a:spcAft>
                <a:spcPts val="0"/>
              </a:spcAft>
              <a:buClr>
                <a:srgbClr val="434343"/>
              </a:buClr>
              <a:buSzPts val="1500"/>
              <a:buFont typeface="Times New Roman"/>
              <a:buChar char="⋆"/>
            </a:pPr>
            <a:r>
              <a:rPr lang="en-US" sz="1600">
                <a:solidFill>
                  <a:srgbClr val="434343"/>
                </a:solidFill>
                <a:latin typeface="Times New Roman"/>
                <a:ea typeface="Times New Roman"/>
                <a:cs typeface="Times New Roman"/>
                <a:sym typeface="Times New Roman"/>
              </a:rPr>
              <a:t>Follow up as necessary! </a:t>
            </a:r>
            <a:endParaRPr lang="en-US" sz="1600">
              <a:solidFill>
                <a:srgbClr val="434343"/>
              </a:solidFill>
              <a:latin typeface="Times New Roman"/>
              <a:ea typeface="Times New Roman"/>
              <a:cs typeface="Times New Roman"/>
            </a:endParaRPr>
          </a:p>
          <a:p>
            <a:pPr marL="1371600" lvl="2" indent="-311150" algn="l" rtl="0">
              <a:lnSpc>
                <a:spcPct val="108000"/>
              </a:lnSpc>
              <a:spcBef>
                <a:spcPts val="0"/>
              </a:spcBef>
              <a:spcAft>
                <a:spcPts val="0"/>
              </a:spcAft>
              <a:buClr>
                <a:srgbClr val="434343"/>
              </a:buClr>
              <a:buSzPts val="1300"/>
              <a:buFont typeface="Times New Roman"/>
              <a:buChar char="•"/>
            </a:pPr>
            <a:r>
              <a:rPr lang="en-US" sz="1600">
                <a:solidFill>
                  <a:srgbClr val="434343"/>
                </a:solidFill>
                <a:latin typeface="Times New Roman"/>
                <a:ea typeface="Times New Roman"/>
                <a:cs typeface="Times New Roman"/>
                <a:sym typeface="Times New Roman"/>
              </a:rPr>
              <a:t>If patient reports suicidality, self-injurious behavior, etc., make sure documented clinical intervention or direction to staff is clearly documented (e.g., Increased observation)</a:t>
            </a:r>
            <a:endParaRPr lang="en-US" sz="1600">
              <a:solidFill>
                <a:srgbClr val="434343"/>
              </a:solidFill>
              <a:latin typeface="Times New Roman"/>
              <a:ea typeface="Times New Roman"/>
              <a:cs typeface="Times New Roman"/>
            </a:endParaRPr>
          </a:p>
          <a:p>
            <a:pPr marL="1060450" lvl="2" indent="0">
              <a:lnSpc>
                <a:spcPct val="108000"/>
              </a:lnSpc>
              <a:spcBef>
                <a:spcPts val="0"/>
              </a:spcBef>
              <a:buClr>
                <a:srgbClr val="434343"/>
              </a:buClr>
              <a:buSzPts val="1300"/>
              <a:buNone/>
            </a:pPr>
            <a:r>
              <a:rPr lang="en-US" sz="1600">
                <a:solidFill>
                  <a:srgbClr val="434343"/>
                </a:solidFill>
                <a:latin typeface="Times New Roman"/>
                <a:ea typeface="Times New Roman"/>
                <a:cs typeface="Times New Roman"/>
                <a:sym typeface="Times New Roman"/>
              </a:rPr>
              <a:t>*</a:t>
            </a:r>
            <a:r>
              <a:rPr lang="en-US" sz="1600" b="1">
                <a:solidFill>
                  <a:srgbClr val="434343"/>
                </a:solidFill>
                <a:latin typeface="Times New Roman"/>
                <a:ea typeface="Times New Roman"/>
                <a:cs typeface="Times New Roman"/>
                <a:sym typeface="Times New Roman"/>
              </a:rPr>
              <a:t>Any direction to staff should be documented via a Physician’s </a:t>
            </a:r>
            <a:r>
              <a:rPr lang="en-US" sz="1600" b="1" i="1">
                <a:solidFill>
                  <a:srgbClr val="434343"/>
                </a:solidFill>
                <a:latin typeface="Times New Roman"/>
                <a:ea typeface="Times New Roman"/>
                <a:cs typeface="Times New Roman"/>
                <a:sym typeface="Times New Roman"/>
              </a:rPr>
              <a:t>Action Order </a:t>
            </a:r>
          </a:p>
          <a:p>
            <a:pPr marL="1060450" lvl="2" indent="0">
              <a:lnSpc>
                <a:spcPct val="108000"/>
              </a:lnSpc>
              <a:spcBef>
                <a:spcPts val="0"/>
              </a:spcBef>
              <a:buClr>
                <a:srgbClr val="434343"/>
              </a:buClr>
              <a:buSzPts val="1300"/>
              <a:buNone/>
            </a:pPr>
            <a:endParaRPr lang="en-US" sz="1600">
              <a:solidFill>
                <a:srgbClr val="434343"/>
              </a:solidFill>
              <a:latin typeface="Times New Roman"/>
              <a:ea typeface="Times New Roman"/>
              <a:cs typeface="Times New Roman"/>
            </a:endParaRPr>
          </a:p>
          <a:p>
            <a:pPr marL="431800" indent="-285750">
              <a:lnSpc>
                <a:spcPct val="108000"/>
              </a:lnSpc>
              <a:spcBef>
                <a:spcPts val="0"/>
              </a:spcBef>
              <a:buClr>
                <a:srgbClr val="434343"/>
              </a:buClr>
              <a:buSzPts val="1300"/>
              <a:buFont typeface="Wingdings" panose="05000000000000000000" pitchFamily="2" charset="2"/>
              <a:buChar char="ü"/>
            </a:pPr>
            <a:r>
              <a:rPr lang="en-US" sz="1700" b="1" u="sng">
                <a:solidFill>
                  <a:srgbClr val="434343"/>
                </a:solidFill>
                <a:latin typeface="Times New Roman"/>
                <a:ea typeface="Times New Roman"/>
                <a:cs typeface="Times New Roman"/>
                <a:sym typeface="Times New Roman"/>
              </a:rPr>
              <a:t>Psychiatric Progress Notes:</a:t>
            </a:r>
            <a:endParaRPr lang="en-US" sz="1700" b="1" u="sng">
              <a:solidFill>
                <a:srgbClr val="434343"/>
              </a:solidFill>
              <a:latin typeface="Times New Roman"/>
              <a:ea typeface="Times New Roman"/>
              <a:cs typeface="Times New Roman"/>
            </a:endParaRPr>
          </a:p>
          <a:p>
            <a:pPr lvl="1" indent="-323850">
              <a:lnSpc>
                <a:spcPct val="108000"/>
              </a:lnSpc>
              <a:spcBef>
                <a:spcPts val="0"/>
              </a:spcBef>
              <a:buClr>
                <a:srgbClr val="434343"/>
              </a:buClr>
              <a:buSzPts val="1500"/>
              <a:buFont typeface="Times New Roman"/>
              <a:buChar char="⋆"/>
            </a:pPr>
            <a:r>
              <a:rPr lang="en-US" sz="1600">
                <a:solidFill>
                  <a:srgbClr val="434343"/>
                </a:solidFill>
                <a:latin typeface="Times New Roman"/>
                <a:cs typeface="Times New Roman"/>
                <a:sym typeface="Times New Roman"/>
              </a:rPr>
              <a:t>Ensure session dates and times do not overlap with other services (e.g., Group sessions, clinical sessions)</a:t>
            </a:r>
            <a:endParaRPr lang="en-US" sz="1600">
              <a:solidFill>
                <a:srgbClr val="434343"/>
              </a:solidFill>
              <a:latin typeface="Times New Roman"/>
              <a:cs typeface="Times New Roman"/>
            </a:endParaRPr>
          </a:p>
          <a:p>
            <a:pPr lvl="1" indent="-323850">
              <a:lnSpc>
                <a:spcPct val="108000"/>
              </a:lnSpc>
              <a:spcBef>
                <a:spcPts val="0"/>
              </a:spcBef>
              <a:buClr>
                <a:srgbClr val="434343"/>
              </a:buClr>
              <a:buSzPts val="1500"/>
              <a:buFont typeface="Times New Roman"/>
              <a:buChar char="⋆"/>
            </a:pPr>
            <a:r>
              <a:rPr lang="en-US" sz="1600">
                <a:solidFill>
                  <a:srgbClr val="434343"/>
                </a:solidFill>
                <a:latin typeface="Times New Roman"/>
                <a:cs typeface="Times New Roman"/>
                <a:sym typeface="Times New Roman"/>
              </a:rPr>
              <a:t>Ensure Telehealth sessions are accurately documented</a:t>
            </a:r>
            <a:endParaRPr lang="en-US" sz="1600">
              <a:solidFill>
                <a:srgbClr val="434343"/>
              </a:solidFill>
              <a:latin typeface="Times New Roman"/>
              <a:cs typeface="Times New Roman"/>
            </a:endParaRPr>
          </a:p>
          <a:p>
            <a:pPr marL="571500" lvl="1" indent="0">
              <a:lnSpc>
                <a:spcPct val="108000"/>
              </a:lnSpc>
              <a:spcBef>
                <a:spcPts val="0"/>
              </a:spcBef>
              <a:buClr>
                <a:srgbClr val="434343"/>
              </a:buClr>
              <a:buNone/>
            </a:pPr>
            <a:endParaRPr lang="en-US" sz="1700">
              <a:solidFill>
                <a:srgbClr val="434343"/>
              </a:solidFill>
              <a:latin typeface="Times New Roman"/>
              <a:ea typeface="Times New Roman"/>
              <a:cs typeface="Times New Roman"/>
              <a:sym typeface="Times New Roman"/>
            </a:endParaRPr>
          </a:p>
          <a:p>
            <a:pPr>
              <a:lnSpc>
                <a:spcPct val="108000"/>
              </a:lnSpc>
              <a:spcBef>
                <a:spcPts val="0"/>
              </a:spcBef>
              <a:buClr>
                <a:srgbClr val="434343"/>
              </a:buClr>
              <a:buFont typeface="Times New Roman"/>
              <a:buChar char="🗸"/>
            </a:pPr>
            <a:r>
              <a:rPr lang="en-US" sz="1700" b="1" u="sng">
                <a:solidFill>
                  <a:srgbClr val="434343"/>
                </a:solidFill>
                <a:latin typeface="Times New Roman"/>
                <a:ea typeface="Times New Roman"/>
                <a:cs typeface="Times New Roman"/>
                <a:sym typeface="Times New Roman"/>
              </a:rPr>
              <a:t>Communication Note (Family/Support): </a:t>
            </a:r>
            <a:endParaRPr lang="en-US" sz="1700" b="1" u="sng">
              <a:solidFill>
                <a:srgbClr val="434343"/>
              </a:solidFill>
              <a:latin typeface="Times New Roman"/>
              <a:ea typeface="Times New Roman"/>
              <a:cs typeface="Times New Roman"/>
            </a:endParaRPr>
          </a:p>
          <a:p>
            <a:pPr lvl="1" indent="-323850">
              <a:lnSpc>
                <a:spcPct val="108000"/>
              </a:lnSpc>
              <a:spcBef>
                <a:spcPts val="0"/>
              </a:spcBef>
              <a:buClr>
                <a:srgbClr val="434343"/>
              </a:buClr>
              <a:buSzPts val="1500"/>
              <a:buFont typeface="Times New Roman"/>
              <a:buChar char="⋆"/>
            </a:pPr>
            <a:r>
              <a:rPr lang="en-US" sz="1600">
                <a:solidFill>
                  <a:srgbClr val="434343"/>
                </a:solidFill>
                <a:latin typeface="Times New Roman"/>
                <a:cs typeface="Times New Roman"/>
                <a:sym typeface="Times New Roman"/>
              </a:rPr>
              <a:t>Utilize this note to document interactions with patient outside of session, changes in medication dosages and/or any form of contact with patient and/or family/support system</a:t>
            </a:r>
            <a:endParaRPr lang="en-US" sz="1600">
              <a:solidFill>
                <a:srgbClr val="434343"/>
              </a:solidFill>
              <a:latin typeface="Times New Roman"/>
              <a:cs typeface="Times New Roman"/>
            </a:endParaRPr>
          </a:p>
          <a:p>
            <a:pPr>
              <a:lnSpc>
                <a:spcPct val="108000"/>
              </a:lnSpc>
              <a:spcBef>
                <a:spcPts val="0"/>
              </a:spcBef>
              <a:buClr>
                <a:srgbClr val="434343"/>
              </a:buClr>
              <a:buFont typeface="Times New Roman"/>
              <a:buChar char="🗸"/>
            </a:pPr>
            <a:endParaRPr lang="en-US" sz="1500" b="1">
              <a:solidFill>
                <a:srgbClr val="434343"/>
              </a:solidFill>
              <a:latin typeface="Times New Roman"/>
              <a:ea typeface="Times New Roman"/>
              <a:cs typeface="Times New Roman"/>
              <a:sym typeface="Times New Roman"/>
            </a:endParaRPr>
          </a:p>
          <a:p>
            <a:pPr>
              <a:lnSpc>
                <a:spcPct val="108000"/>
              </a:lnSpc>
              <a:spcBef>
                <a:spcPts val="0"/>
              </a:spcBef>
              <a:buClr>
                <a:srgbClr val="434343"/>
              </a:buClr>
              <a:buFont typeface="Times New Roman"/>
              <a:buChar char="🗸"/>
            </a:pPr>
            <a:endParaRPr lang="en-US" sz="1800" b="1">
              <a:solidFill>
                <a:srgbClr val="434343"/>
              </a:solidFill>
              <a:latin typeface="Times New Roman"/>
              <a:ea typeface="Times New Roman"/>
              <a:cs typeface="Times New Roman"/>
              <a:sym typeface="Times New Roman"/>
            </a:endParaRPr>
          </a:p>
          <a:p>
            <a:pPr marL="914400" lvl="0" indent="0" algn="l" rtl="0">
              <a:lnSpc>
                <a:spcPct val="108000"/>
              </a:lnSpc>
              <a:spcBef>
                <a:spcPts val="0"/>
              </a:spcBef>
              <a:spcAft>
                <a:spcPts val="0"/>
              </a:spcAft>
              <a:buNone/>
            </a:pPr>
            <a:endParaRPr sz="1500">
              <a:solidFill>
                <a:srgbClr val="434343"/>
              </a:solidFill>
              <a:latin typeface="Times New Roman"/>
              <a:ea typeface="Times New Roman"/>
              <a:cs typeface="Times New Roman"/>
              <a:sym typeface="Times New Roman"/>
            </a:endParaRPr>
          </a:p>
        </p:txBody>
      </p:sp>
      <p:pic>
        <p:nvPicPr>
          <p:cNvPr id="1026" name="Picture 2" descr="Mental health">
            <a:extLst>
              <a:ext uri="{FF2B5EF4-FFF2-40B4-BE49-F238E27FC236}">
                <a16:creationId xmlns:a16="http://schemas.microsoft.com/office/drawing/2014/main" id="{86AAEF40-65BA-42D2-AC50-9A701E787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122" y="2229492"/>
            <a:ext cx="2723508" cy="272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816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body" idx="1"/>
          </p:nvPr>
        </p:nvSpPr>
        <p:spPr>
          <a:xfrm>
            <a:off x="122053" y="1069416"/>
            <a:ext cx="8405497" cy="5901600"/>
          </a:xfrm>
          <a:prstGeom prst="rect">
            <a:avLst/>
          </a:prstGeom>
        </p:spPr>
        <p:txBody>
          <a:bodyPr spcFirstLastPara="1" wrap="square" lIns="91425" tIns="45700" rIns="91425" bIns="45700" anchor="t" anchorCtr="0">
            <a:noAutofit/>
          </a:bodyPr>
          <a:lstStyle/>
          <a:p>
            <a:pPr marL="457200" lvl="0" indent="-352425" algn="l" rtl="0">
              <a:lnSpc>
                <a:spcPct val="108000"/>
              </a:lnSpc>
              <a:spcBef>
                <a:spcPts val="0"/>
              </a:spcBef>
              <a:spcAft>
                <a:spcPts val="0"/>
              </a:spcAft>
              <a:buClr>
                <a:srgbClr val="434343"/>
              </a:buClr>
              <a:buSzPts val="1950"/>
              <a:buFont typeface="Times New Roman"/>
              <a:buChar char="🗸"/>
            </a:pPr>
            <a:r>
              <a:rPr lang="en-US" sz="1800" b="1" u="sng">
                <a:solidFill>
                  <a:srgbClr val="434343"/>
                </a:solidFill>
                <a:latin typeface="Times New Roman"/>
                <a:ea typeface="Times New Roman"/>
                <a:cs typeface="Times New Roman"/>
                <a:sym typeface="Times New Roman"/>
              </a:rPr>
              <a:t>Patient Biopsychosocial </a:t>
            </a:r>
          </a:p>
          <a:p>
            <a:pPr lvl="1" indent="-323850">
              <a:lnSpc>
                <a:spcPct val="108000"/>
              </a:lnSpc>
              <a:spcBef>
                <a:spcPts val="0"/>
              </a:spcBef>
              <a:buClr>
                <a:srgbClr val="434343"/>
              </a:buClr>
              <a:buSzPts val="1500"/>
              <a:buFont typeface="Times New Roman"/>
              <a:buChar char="⋆"/>
            </a:pPr>
            <a:r>
              <a:rPr lang="en-US" sz="1600">
                <a:solidFill>
                  <a:srgbClr val="434343"/>
                </a:solidFill>
                <a:latin typeface="Times New Roman"/>
                <a:cs typeface="Times New Roman"/>
                <a:sym typeface="Times New Roman"/>
              </a:rPr>
              <a:t>Located in the Clinical Assessments Tab of the EMR, includes extensive ED Assessment, Family history, Pain Assessment, Patient Goals, Initial Treatment Plan, Diagnostic Summary</a:t>
            </a:r>
          </a:p>
          <a:p>
            <a:pPr indent="-352425">
              <a:lnSpc>
                <a:spcPct val="108000"/>
              </a:lnSpc>
              <a:spcBef>
                <a:spcPts val="0"/>
              </a:spcBef>
              <a:buClr>
                <a:srgbClr val="434343"/>
              </a:buClr>
              <a:buSzPts val="1950"/>
              <a:buFont typeface="Times New Roman"/>
              <a:buChar char="🗸"/>
            </a:pPr>
            <a:r>
              <a:rPr lang="en-US" sz="1800" b="1" u="sng">
                <a:solidFill>
                  <a:srgbClr val="434343"/>
                </a:solidFill>
                <a:latin typeface="Times New Roman"/>
                <a:ea typeface="Times New Roman"/>
                <a:cs typeface="Times New Roman"/>
                <a:sym typeface="Times New Roman"/>
              </a:rPr>
              <a:t>Suicide Assessment</a:t>
            </a:r>
            <a:r>
              <a:rPr lang="en-US" sz="1800">
                <a:solidFill>
                  <a:srgbClr val="434343"/>
                </a:solidFill>
                <a:latin typeface="Times New Roman"/>
                <a:ea typeface="Times New Roman"/>
                <a:cs typeface="Times New Roman"/>
                <a:sym typeface="Times New Roman"/>
              </a:rPr>
              <a:t>:</a:t>
            </a:r>
          </a:p>
          <a:p>
            <a:pPr lvl="1" indent="-323850">
              <a:lnSpc>
                <a:spcPct val="108000"/>
              </a:lnSpc>
              <a:spcBef>
                <a:spcPts val="0"/>
              </a:spcBef>
              <a:buClr>
                <a:srgbClr val="434343"/>
              </a:buClr>
              <a:buSzPts val="1500"/>
              <a:buFont typeface="Times New Roman"/>
              <a:buChar char="⋆"/>
            </a:pPr>
            <a:r>
              <a:rPr lang="en-US" sz="1600">
                <a:solidFill>
                  <a:srgbClr val="434343"/>
                </a:solidFill>
                <a:latin typeface="Times New Roman"/>
                <a:cs typeface="Times New Roman"/>
                <a:sym typeface="Times New Roman"/>
              </a:rPr>
              <a:t>Along with patient’s Safety Plan are both located in the Clinical Assessments Tab of the EMR. Suicide Assessment will identify patient as Low, Moderate, or High Risk for Suicide</a:t>
            </a:r>
          </a:p>
          <a:p>
            <a:pPr indent="-352425">
              <a:lnSpc>
                <a:spcPct val="108000"/>
              </a:lnSpc>
              <a:spcBef>
                <a:spcPts val="0"/>
              </a:spcBef>
              <a:buClr>
                <a:srgbClr val="434343"/>
              </a:buClr>
              <a:buSzPts val="1950"/>
              <a:buFont typeface="Times New Roman"/>
              <a:buChar char="🗸"/>
            </a:pPr>
            <a:r>
              <a:rPr lang="en-US" sz="1800" b="1" u="sng">
                <a:solidFill>
                  <a:srgbClr val="434343"/>
                </a:solidFill>
                <a:latin typeface="Times New Roman"/>
                <a:ea typeface="Times New Roman"/>
                <a:cs typeface="Times New Roman"/>
                <a:sym typeface="Times New Roman"/>
              </a:rPr>
              <a:t>Nurse Assessment</a:t>
            </a:r>
            <a:r>
              <a:rPr lang="en-US" sz="1800">
                <a:solidFill>
                  <a:srgbClr val="434343"/>
                </a:solidFill>
                <a:latin typeface="Times New Roman"/>
                <a:ea typeface="Times New Roman"/>
                <a:cs typeface="Times New Roman"/>
                <a:sym typeface="Times New Roman"/>
              </a:rPr>
              <a:t>:</a:t>
            </a:r>
          </a:p>
          <a:p>
            <a:pPr lvl="1" indent="-323850">
              <a:lnSpc>
                <a:spcPct val="108000"/>
              </a:lnSpc>
              <a:spcBef>
                <a:spcPts val="0"/>
              </a:spcBef>
              <a:buClr>
                <a:srgbClr val="434343"/>
              </a:buClr>
              <a:buSzPts val="1500"/>
              <a:buFont typeface="Times New Roman"/>
              <a:buChar char="⋆"/>
            </a:pPr>
            <a:r>
              <a:rPr lang="en-US" sz="1600">
                <a:solidFill>
                  <a:srgbClr val="434343"/>
                </a:solidFill>
                <a:latin typeface="Times New Roman"/>
                <a:cs typeface="Times New Roman"/>
                <a:sym typeface="Times New Roman"/>
              </a:rPr>
              <a:t>Located in the Medical Tab, this includes a Fall Risk Assessment </a:t>
            </a:r>
          </a:p>
          <a:p>
            <a:pPr lvl="1" indent="-323850">
              <a:lnSpc>
                <a:spcPct val="108000"/>
              </a:lnSpc>
              <a:spcBef>
                <a:spcPts val="0"/>
              </a:spcBef>
              <a:buClr>
                <a:srgbClr val="434343"/>
              </a:buClr>
              <a:buSzPts val="1500"/>
              <a:buFont typeface="Times New Roman"/>
              <a:buChar char="⋆"/>
            </a:pPr>
            <a:r>
              <a:rPr lang="en-US" sz="1700">
                <a:solidFill>
                  <a:srgbClr val="434343"/>
                </a:solidFill>
                <a:latin typeface="Times New Roman"/>
                <a:cs typeface="Times New Roman"/>
                <a:sym typeface="Times New Roman"/>
              </a:rPr>
              <a:t>Fall Risk Assessment Guide: Score of 25-50 = Low Risk, </a:t>
            </a:r>
            <a:r>
              <a:rPr lang="en-US" sz="1700">
                <a:solidFill>
                  <a:srgbClr val="434343"/>
                </a:solidFill>
                <a:latin typeface="Times New Roman"/>
                <a:ea typeface="Times New Roman"/>
                <a:cs typeface="Times New Roman"/>
                <a:sym typeface="Times New Roman"/>
              </a:rPr>
              <a:t>Score 50+ = High </a:t>
            </a:r>
          </a:p>
          <a:p>
            <a:pPr indent="-352425">
              <a:lnSpc>
                <a:spcPct val="108000"/>
              </a:lnSpc>
              <a:spcBef>
                <a:spcPts val="0"/>
              </a:spcBef>
              <a:buClr>
                <a:srgbClr val="434343"/>
              </a:buClr>
              <a:buSzPts val="1950"/>
              <a:buFont typeface="Times New Roman"/>
              <a:buChar char="🗸"/>
            </a:pPr>
            <a:r>
              <a:rPr lang="en-US" sz="1800" b="1" u="sng">
                <a:solidFill>
                  <a:srgbClr val="434343"/>
                </a:solidFill>
                <a:latin typeface="Times New Roman"/>
                <a:ea typeface="Times New Roman"/>
                <a:cs typeface="Times New Roman"/>
                <a:sym typeface="Times New Roman"/>
              </a:rPr>
              <a:t>Dietary Assessment:</a:t>
            </a:r>
          </a:p>
          <a:p>
            <a:pPr lvl="1" indent="-323850">
              <a:lnSpc>
                <a:spcPct val="108000"/>
              </a:lnSpc>
              <a:spcBef>
                <a:spcPts val="0"/>
              </a:spcBef>
              <a:buClr>
                <a:srgbClr val="434343"/>
              </a:buClr>
              <a:buSzPts val="1500"/>
              <a:buFont typeface="Times New Roman"/>
              <a:buChar char="⋆"/>
            </a:pPr>
            <a:r>
              <a:rPr lang="en-US" sz="1700">
                <a:solidFill>
                  <a:srgbClr val="434343"/>
                </a:solidFill>
                <a:latin typeface="Times New Roman"/>
                <a:cs typeface="Times New Roman"/>
                <a:sym typeface="Times New Roman"/>
              </a:rPr>
              <a:t>Located in the Dietary Tab, includes Food &amp; Weight history, Current Dietary Intake</a:t>
            </a:r>
          </a:p>
          <a:p>
            <a:pPr lvl="1" indent="-323850">
              <a:lnSpc>
                <a:spcPct val="108000"/>
              </a:lnSpc>
              <a:spcBef>
                <a:spcPts val="0"/>
              </a:spcBef>
              <a:buClr>
                <a:srgbClr val="434343"/>
              </a:buClr>
              <a:buSzPts val="1500"/>
              <a:buFont typeface="Times New Roman"/>
              <a:buChar char="⋆"/>
            </a:pPr>
            <a:r>
              <a:rPr lang="en-US" sz="1700">
                <a:solidFill>
                  <a:srgbClr val="434343"/>
                </a:solidFill>
                <a:latin typeface="Times New Roman"/>
                <a:cs typeface="Times New Roman"/>
                <a:sym typeface="Times New Roman"/>
              </a:rPr>
              <a:t>Dietary Goals and Diagnosis, and Meal Plan Recommendations</a:t>
            </a:r>
          </a:p>
          <a:p>
            <a:pPr marL="561975" lvl="1" indent="0">
              <a:lnSpc>
                <a:spcPct val="108000"/>
              </a:lnSpc>
              <a:spcBef>
                <a:spcPts val="0"/>
              </a:spcBef>
              <a:buClr>
                <a:srgbClr val="434343"/>
              </a:buClr>
              <a:buSzPts val="1950"/>
              <a:buNone/>
            </a:pPr>
            <a:r>
              <a:rPr lang="en-US" sz="1700">
                <a:solidFill>
                  <a:srgbClr val="434343"/>
                </a:solidFill>
                <a:latin typeface="Times New Roman"/>
                <a:ea typeface="Times New Roman"/>
                <a:cs typeface="Times New Roman"/>
                <a:sym typeface="Times New Roman"/>
              </a:rPr>
              <a:t>*Reminder: CA ED RTC Physicians must sign patient’s Meal Plans*</a:t>
            </a:r>
          </a:p>
          <a:p>
            <a:pPr indent="-352425">
              <a:lnSpc>
                <a:spcPct val="108000"/>
              </a:lnSpc>
              <a:spcBef>
                <a:spcPts val="0"/>
              </a:spcBef>
              <a:buClr>
                <a:srgbClr val="434343"/>
              </a:buClr>
              <a:buSzPts val="1950"/>
              <a:buFont typeface="Times New Roman"/>
              <a:buChar char="🗸"/>
            </a:pPr>
            <a:r>
              <a:rPr lang="en-US" sz="1800" b="1" u="sng">
                <a:solidFill>
                  <a:srgbClr val="434343"/>
                </a:solidFill>
                <a:latin typeface="Times New Roman"/>
                <a:ea typeface="Times New Roman"/>
                <a:cs typeface="Times New Roman"/>
                <a:sym typeface="Times New Roman"/>
              </a:rPr>
              <a:t>Diagnosis/es and Treatment Plans:</a:t>
            </a:r>
          </a:p>
          <a:p>
            <a:pPr lvl="1" indent="-323850">
              <a:lnSpc>
                <a:spcPct val="108000"/>
              </a:lnSpc>
              <a:spcBef>
                <a:spcPts val="0"/>
              </a:spcBef>
              <a:buClr>
                <a:srgbClr val="434343"/>
              </a:buClr>
              <a:buSzPts val="1500"/>
              <a:buFont typeface="Times New Roman"/>
              <a:buChar char="⋆"/>
            </a:pPr>
            <a:r>
              <a:rPr lang="en-US" sz="1700">
                <a:solidFill>
                  <a:srgbClr val="434343"/>
                </a:solidFill>
                <a:latin typeface="Times New Roman"/>
                <a:cs typeface="Times New Roman"/>
                <a:sym typeface="Times New Roman"/>
              </a:rPr>
              <a:t>Diagnosis/es identified at the top of the chart, and Treatment Plans found in the Treatment Plan tab, ensure you and the clinician are on the same page and/or if consultation is needed!</a:t>
            </a:r>
          </a:p>
          <a:p>
            <a:pPr marL="561975" lvl="1" indent="0">
              <a:lnSpc>
                <a:spcPct val="108000"/>
              </a:lnSpc>
              <a:spcBef>
                <a:spcPts val="0"/>
              </a:spcBef>
              <a:buClr>
                <a:srgbClr val="434343"/>
              </a:buClr>
              <a:buSzPts val="1950"/>
              <a:buNone/>
            </a:pPr>
            <a:endParaRPr lang="en-US" sz="1800">
              <a:solidFill>
                <a:srgbClr val="434343"/>
              </a:solidFill>
              <a:latin typeface="Times New Roman"/>
              <a:ea typeface="Times New Roman"/>
              <a:cs typeface="Times New Roman"/>
              <a:sym typeface="Times New Roman"/>
            </a:endParaRPr>
          </a:p>
          <a:p>
            <a:pPr marL="561975" lvl="1" indent="0">
              <a:lnSpc>
                <a:spcPct val="108000"/>
              </a:lnSpc>
              <a:spcBef>
                <a:spcPts val="0"/>
              </a:spcBef>
              <a:buClr>
                <a:srgbClr val="434343"/>
              </a:buClr>
              <a:buSzPts val="1950"/>
              <a:buNone/>
            </a:pPr>
            <a:endParaRPr lang="en-US" sz="1800">
              <a:solidFill>
                <a:srgbClr val="434343"/>
              </a:solidFill>
              <a:latin typeface="Times New Roman"/>
              <a:ea typeface="Times New Roman"/>
              <a:cs typeface="Times New Roman"/>
              <a:sym typeface="Times New Roman"/>
            </a:endParaRPr>
          </a:p>
          <a:p>
            <a:pPr marL="561975" lvl="1" indent="0">
              <a:lnSpc>
                <a:spcPct val="108000"/>
              </a:lnSpc>
              <a:spcBef>
                <a:spcPts val="0"/>
              </a:spcBef>
              <a:buClr>
                <a:srgbClr val="434343"/>
              </a:buClr>
              <a:buSzPts val="1950"/>
              <a:buNone/>
            </a:pPr>
            <a:endParaRPr lang="en-US" sz="1800">
              <a:solidFill>
                <a:srgbClr val="434343"/>
              </a:solidFill>
              <a:latin typeface="Times New Roman"/>
              <a:ea typeface="Times New Roman"/>
              <a:cs typeface="Times New Roman"/>
              <a:sym typeface="Times New Roman"/>
            </a:endParaRPr>
          </a:p>
          <a:p>
            <a:pPr indent="-352425">
              <a:lnSpc>
                <a:spcPct val="108000"/>
              </a:lnSpc>
              <a:spcBef>
                <a:spcPts val="0"/>
              </a:spcBef>
              <a:buClr>
                <a:srgbClr val="434343"/>
              </a:buClr>
              <a:buSzPts val="1950"/>
              <a:buFont typeface="Times New Roman"/>
              <a:buChar char="🗸"/>
            </a:pPr>
            <a:endParaRPr lang="en-US" sz="1950">
              <a:solidFill>
                <a:srgbClr val="434343"/>
              </a:solidFill>
              <a:latin typeface="Times New Roman"/>
              <a:ea typeface="Times New Roman"/>
              <a:cs typeface="Times New Roman"/>
              <a:sym typeface="Times New Roman"/>
            </a:endParaRPr>
          </a:p>
          <a:p>
            <a:pPr marL="457200" lvl="0" indent="-352425" algn="l" rtl="0">
              <a:lnSpc>
                <a:spcPct val="108000"/>
              </a:lnSpc>
              <a:spcBef>
                <a:spcPts val="0"/>
              </a:spcBef>
              <a:spcAft>
                <a:spcPts val="0"/>
              </a:spcAft>
              <a:buClr>
                <a:srgbClr val="434343"/>
              </a:buClr>
              <a:buSzPts val="1950"/>
              <a:buFont typeface="Times New Roman"/>
              <a:buChar char="🗸"/>
            </a:pPr>
            <a:endParaRPr lang="en-US" sz="1950">
              <a:solidFill>
                <a:srgbClr val="434343"/>
              </a:solidFill>
              <a:latin typeface="Times New Roman"/>
              <a:ea typeface="Times New Roman"/>
              <a:cs typeface="Times New Roman"/>
              <a:sym typeface="Times New Roman"/>
            </a:endParaRPr>
          </a:p>
        </p:txBody>
      </p:sp>
      <p:sp>
        <p:nvSpPr>
          <p:cNvPr id="160" name="Google Shape;160;p20"/>
          <p:cNvSpPr txBox="1">
            <a:spLocks noGrp="1"/>
          </p:cNvSpPr>
          <p:nvPr>
            <p:ph type="title"/>
          </p:nvPr>
        </p:nvSpPr>
        <p:spPr>
          <a:xfrm>
            <a:off x="276166" y="340770"/>
            <a:ext cx="10515600" cy="534000"/>
          </a:xfrm>
          <a:prstGeom prst="rect">
            <a:avLst/>
          </a:prstGeom>
          <a:noFill/>
          <a:ln>
            <a:noFill/>
          </a:ln>
        </p:spPr>
        <p:txBody>
          <a:bodyPr spcFirstLastPara="1" wrap="square" lIns="91425" tIns="45700" rIns="91425" bIns="45700" anchor="t" anchorCtr="0">
            <a:noAutofit/>
          </a:bodyPr>
          <a:lstStyle/>
          <a:p>
            <a:r>
              <a:rPr lang="en-US" sz="2800" b="1">
                <a:solidFill>
                  <a:srgbClr val="0066A6"/>
                </a:solidFill>
                <a:latin typeface="Times New Roman"/>
                <a:ea typeface="Times New Roman"/>
                <a:cs typeface="Times New Roman"/>
                <a:sym typeface="Times New Roman"/>
              </a:rPr>
              <a:t>Clinical Documentation To Review </a:t>
            </a:r>
            <a:r>
              <a:rPr lang="en-US" sz="2400">
                <a:solidFill>
                  <a:srgbClr val="0066A6"/>
                </a:solidFill>
                <a:latin typeface="Times New Roman"/>
                <a:ea typeface="Times New Roman"/>
                <a:cs typeface="Times New Roman"/>
                <a:sym typeface="Times New Roman"/>
              </a:rPr>
              <a:t>(For MDs)</a:t>
            </a:r>
            <a:endParaRPr lang="en-US" sz="2400">
              <a:solidFill>
                <a:srgbClr val="0066A6"/>
              </a:solidFill>
              <a:latin typeface="Times New Roman"/>
              <a:ea typeface="Times New Roman"/>
              <a:cs typeface="Times New Roman"/>
            </a:endParaRPr>
          </a:p>
        </p:txBody>
      </p:sp>
      <p:pic>
        <p:nvPicPr>
          <p:cNvPr id="10" name="Google Shape;154;p19">
            <a:extLst>
              <a:ext uri="{FF2B5EF4-FFF2-40B4-BE49-F238E27FC236}">
                <a16:creationId xmlns:a16="http://schemas.microsoft.com/office/drawing/2014/main" id="{3C4B6A9E-63A7-48AD-A0AF-7E0346DAA3CC}"/>
              </a:ext>
            </a:extLst>
          </p:cNvPr>
          <p:cNvPicPr preferRelativeResize="0"/>
          <p:nvPr/>
        </p:nvPicPr>
        <p:blipFill>
          <a:blip r:embed="rId3">
            <a:alphaModFix/>
          </a:blip>
          <a:stretch>
            <a:fillRect/>
          </a:stretch>
        </p:blipFill>
        <p:spPr>
          <a:xfrm>
            <a:off x="9123451" y="2301412"/>
            <a:ext cx="2856215" cy="3071972"/>
          </a:xfrm>
          <a:prstGeom prst="rect">
            <a:avLst/>
          </a:prstGeom>
          <a:noFill/>
          <a:ln>
            <a:noFill/>
          </a:ln>
        </p:spPr>
      </p:pic>
    </p:spTree>
    <p:extLst>
      <p:ext uri="{BB962C8B-B14F-4D97-AF65-F5344CB8AC3E}">
        <p14:creationId xmlns:p14="http://schemas.microsoft.com/office/powerpoint/2010/main" val="128587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p:cNvSpPr txBox="1">
            <a:spLocks noGrp="1"/>
          </p:cNvSpPr>
          <p:nvPr>
            <p:ph type="title"/>
          </p:nvPr>
        </p:nvSpPr>
        <p:spPr>
          <a:xfrm>
            <a:off x="475600" y="2122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300" b="1">
                <a:solidFill>
                  <a:srgbClr val="0066A6"/>
                </a:solidFill>
                <a:latin typeface="Times New Roman"/>
                <a:ea typeface="Times New Roman"/>
                <a:cs typeface="Times New Roman"/>
                <a:sym typeface="Times New Roman"/>
              </a:rPr>
              <a:t>Shift Notes:</a:t>
            </a:r>
            <a:endParaRPr sz="3300" b="1">
              <a:solidFill>
                <a:srgbClr val="0066A6"/>
              </a:solidFill>
              <a:latin typeface="Times New Roman"/>
              <a:ea typeface="Times New Roman"/>
              <a:cs typeface="Times New Roman"/>
              <a:sym typeface="Times New Roman"/>
            </a:endParaRPr>
          </a:p>
        </p:txBody>
      </p:sp>
      <p:sp>
        <p:nvSpPr>
          <p:cNvPr id="216" name="Google Shape;216;p23"/>
          <p:cNvSpPr txBox="1">
            <a:spLocks noGrp="1"/>
          </p:cNvSpPr>
          <p:nvPr>
            <p:ph type="body" idx="1"/>
          </p:nvPr>
        </p:nvSpPr>
        <p:spPr>
          <a:xfrm>
            <a:off x="478526" y="1045157"/>
            <a:ext cx="11713473" cy="6014201"/>
          </a:xfrm>
          <a:prstGeom prst="rect">
            <a:avLst/>
          </a:prstGeom>
          <a:noFill/>
          <a:ln>
            <a:noFill/>
          </a:ln>
        </p:spPr>
        <p:txBody>
          <a:bodyPr spcFirstLastPara="1" wrap="square" lIns="91425" tIns="45700" rIns="91425" bIns="45700" anchor="t" anchorCtr="0">
            <a:noAutofit/>
          </a:bodyPr>
          <a:lstStyle/>
          <a:p>
            <a:pPr marL="457200" lvl="0" indent="-349250" algn="l" rtl="0">
              <a:spcBef>
                <a:spcPts val="500"/>
              </a:spcBef>
              <a:spcAft>
                <a:spcPts val="0"/>
              </a:spcAft>
              <a:buClr>
                <a:srgbClr val="666666"/>
              </a:buClr>
              <a:buSzPts val="1900"/>
              <a:buFont typeface="Times New Roman"/>
              <a:buChar char="➟"/>
            </a:pPr>
            <a:r>
              <a:rPr lang="en-US" sz="2000">
                <a:solidFill>
                  <a:srgbClr val="666666"/>
                </a:solidFill>
                <a:latin typeface="Times New Roman"/>
                <a:ea typeface="Times New Roman"/>
                <a:cs typeface="Times New Roman"/>
                <a:sym typeface="Times New Roman"/>
              </a:rPr>
              <a:t>Record observations on patient behavior and interactions during shift.</a:t>
            </a:r>
          </a:p>
          <a:p>
            <a:pPr marL="457200" lvl="0" indent="-349250" algn="l" rtl="0">
              <a:spcBef>
                <a:spcPts val="0"/>
              </a:spcBef>
              <a:spcAft>
                <a:spcPts val="0"/>
              </a:spcAft>
              <a:buClr>
                <a:srgbClr val="666666"/>
              </a:buClr>
              <a:buSzPts val="1900"/>
              <a:buFont typeface="Times New Roman"/>
              <a:buChar char="➟"/>
            </a:pPr>
            <a:r>
              <a:rPr lang="en-US" sz="2000">
                <a:solidFill>
                  <a:srgbClr val="666666"/>
                </a:solidFill>
                <a:latin typeface="Times New Roman"/>
                <a:ea typeface="Times New Roman"/>
                <a:cs typeface="Times New Roman"/>
                <a:sym typeface="Times New Roman"/>
              </a:rPr>
              <a:t>Include mental and physical status, including: </a:t>
            </a:r>
          </a:p>
          <a:p>
            <a:pPr marL="914400" lvl="0" indent="0" algn="l" rtl="0">
              <a:spcBef>
                <a:spcPts val="1000"/>
              </a:spcBef>
              <a:spcAft>
                <a:spcPts val="0"/>
              </a:spcAft>
              <a:buNone/>
            </a:pPr>
            <a:r>
              <a:rPr lang="en-US" sz="2000">
                <a:solidFill>
                  <a:srgbClr val="666666"/>
                </a:solidFill>
                <a:latin typeface="Times New Roman"/>
                <a:ea typeface="Times New Roman"/>
                <a:cs typeface="Times New Roman"/>
                <a:sym typeface="Times New Roman"/>
              </a:rPr>
              <a:t>Appearance</a:t>
            </a:r>
            <a:r>
              <a:rPr lang="en-US" sz="1900">
                <a:solidFill>
                  <a:srgbClr val="666666"/>
                </a:solidFill>
                <a:latin typeface="Times New Roman"/>
                <a:ea typeface="Times New Roman"/>
                <a:cs typeface="Times New Roman"/>
                <a:sym typeface="Times New Roman"/>
              </a:rPr>
              <a:t> </a:t>
            </a:r>
            <a:r>
              <a:rPr lang="en-US" sz="1700">
                <a:solidFill>
                  <a:srgbClr val="666666"/>
                </a:solidFill>
                <a:latin typeface="Times New Roman"/>
                <a:ea typeface="Times New Roman"/>
                <a:cs typeface="Times New Roman"/>
                <a:sym typeface="Times New Roman"/>
              </a:rPr>
              <a:t>(e.g., level of engagement with staff and peers, grooming, attitude: cooperative, uncooperative)</a:t>
            </a:r>
            <a:endParaRPr sz="17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r>
              <a:rPr lang="en-US" sz="2000">
                <a:solidFill>
                  <a:srgbClr val="666666"/>
                </a:solidFill>
                <a:latin typeface="Times New Roman"/>
                <a:ea typeface="Times New Roman"/>
                <a:cs typeface="Times New Roman"/>
                <a:sym typeface="Times New Roman"/>
              </a:rPr>
              <a:t>Behavior </a:t>
            </a:r>
            <a:r>
              <a:rPr lang="en-US" sz="1700">
                <a:solidFill>
                  <a:srgbClr val="666666"/>
                </a:solidFill>
                <a:latin typeface="Times New Roman"/>
                <a:ea typeface="Times New Roman"/>
                <a:cs typeface="Times New Roman"/>
                <a:sym typeface="Times New Roman"/>
              </a:rPr>
              <a:t>(e.g., eye contact: poor, good; psychomotor activity: handwringing; coping skills employed)</a:t>
            </a:r>
          </a:p>
          <a:p>
            <a:pPr marL="914400" lvl="0" indent="0" algn="l" rtl="0">
              <a:spcBef>
                <a:spcPts val="1000"/>
              </a:spcBef>
              <a:spcAft>
                <a:spcPts val="0"/>
              </a:spcAft>
              <a:buNone/>
            </a:pPr>
            <a:endParaRPr sz="17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r>
              <a:rPr lang="en-US" sz="2000">
                <a:solidFill>
                  <a:srgbClr val="666666"/>
                </a:solidFill>
                <a:latin typeface="Times New Roman"/>
                <a:ea typeface="Times New Roman"/>
                <a:cs typeface="Times New Roman"/>
                <a:sym typeface="Times New Roman"/>
              </a:rPr>
              <a:t>Presentation of mood </a:t>
            </a:r>
            <a:r>
              <a:rPr lang="en-US" sz="1700">
                <a:solidFill>
                  <a:srgbClr val="666666"/>
                </a:solidFill>
                <a:latin typeface="Times New Roman"/>
                <a:ea typeface="Times New Roman"/>
                <a:cs typeface="Times New Roman"/>
                <a:sym typeface="Times New Roman"/>
              </a:rPr>
              <a:t>(e.g., sad, angry, elated; self-report congruent or incongruent with observations)</a:t>
            </a:r>
            <a:endParaRPr sz="17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r>
              <a:rPr lang="en-US" sz="2000">
                <a:solidFill>
                  <a:srgbClr val="666666"/>
                </a:solidFill>
                <a:latin typeface="Times New Roman"/>
                <a:ea typeface="Times New Roman"/>
                <a:cs typeface="Times New Roman"/>
                <a:sym typeface="Times New Roman"/>
              </a:rPr>
              <a:t>Speech pattern </a:t>
            </a:r>
            <a:r>
              <a:rPr lang="en-US" sz="1700">
                <a:solidFill>
                  <a:srgbClr val="666666"/>
                </a:solidFill>
                <a:latin typeface="Times New Roman"/>
                <a:ea typeface="Times New Roman"/>
                <a:cs typeface="Times New Roman"/>
                <a:sym typeface="Times New Roman"/>
              </a:rPr>
              <a:t>(e.g., rate: increased/decreased, volume: loud, soft)</a:t>
            </a:r>
            <a:endParaRPr sz="17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a:solidFill>
                <a:srgbClr val="666666"/>
              </a:solidFill>
              <a:latin typeface="Times New Roman"/>
              <a:ea typeface="Times New Roman"/>
              <a:cs typeface="Times New Roman"/>
              <a:sym typeface="Times New Roman"/>
            </a:endParaRPr>
          </a:p>
          <a:p>
            <a:pPr marL="914400" lvl="0" indent="0" algn="l">
              <a:spcBef>
                <a:spcPts val="1000"/>
              </a:spcBef>
              <a:spcAft>
                <a:spcPts val="0"/>
              </a:spcAft>
              <a:buNone/>
            </a:pPr>
            <a:r>
              <a:rPr lang="en-US" sz="2000">
                <a:solidFill>
                  <a:srgbClr val="666666"/>
                </a:solidFill>
                <a:latin typeface="Times New Roman"/>
                <a:ea typeface="Times New Roman"/>
                <a:cs typeface="Times New Roman"/>
                <a:sym typeface="Times New Roman"/>
              </a:rPr>
              <a:t>High-risk behavior </a:t>
            </a:r>
            <a:r>
              <a:rPr lang="en-US" sz="1700">
                <a:solidFill>
                  <a:srgbClr val="666666"/>
                </a:solidFill>
                <a:latin typeface="Times New Roman"/>
                <a:ea typeface="Times New Roman"/>
                <a:cs typeface="Times New Roman"/>
                <a:sym typeface="Times New Roman"/>
              </a:rPr>
              <a:t>(e.g., agitation, impulsivity, violence, self-injurious behaviors)</a:t>
            </a:r>
            <a:endParaRPr lang="en-US" sz="1700">
              <a:solidFill>
                <a:srgbClr val="666666"/>
              </a:solidFill>
              <a:latin typeface="Times New Roman"/>
              <a:ea typeface="Times New Roman"/>
              <a:cs typeface="Times New Roman"/>
            </a:endParaRPr>
          </a:p>
          <a:p>
            <a:pPr marL="457200" lvl="0" indent="0" algn="l" rtl="0">
              <a:spcBef>
                <a:spcPts val="500"/>
              </a:spcBef>
              <a:spcAft>
                <a:spcPts val="0"/>
              </a:spcAft>
              <a:buNone/>
            </a:pPr>
            <a:endParaRPr sz="1600">
              <a:solidFill>
                <a:srgbClr val="666666"/>
              </a:solidFill>
              <a:latin typeface="Times New Roman"/>
              <a:ea typeface="Times New Roman"/>
              <a:cs typeface="Times New Roman"/>
              <a:sym typeface="Times New Roman"/>
            </a:endParaRPr>
          </a:p>
          <a:p>
            <a:pPr indent="0">
              <a:spcBef>
                <a:spcPts val="500"/>
              </a:spcBef>
              <a:buNone/>
            </a:pPr>
            <a:endParaRPr lang="en-US" sz="1600">
              <a:solidFill>
                <a:srgbClr val="666666"/>
              </a:solidFill>
              <a:latin typeface="Times New Roman"/>
              <a:ea typeface="Times New Roman"/>
              <a:cs typeface="Times New Roman"/>
              <a:sym typeface="Times New Roman"/>
            </a:endParaRPr>
          </a:p>
          <a:p>
            <a:pPr marL="457200" lvl="0" indent="-349250" algn="l" rtl="0">
              <a:spcBef>
                <a:spcPts val="500"/>
              </a:spcBef>
              <a:spcAft>
                <a:spcPts val="0"/>
              </a:spcAft>
              <a:buClr>
                <a:srgbClr val="FF0000"/>
              </a:buClr>
              <a:buSzPts val="1900"/>
              <a:buFont typeface="Times New Roman"/>
              <a:buChar char="➟"/>
            </a:pPr>
            <a:r>
              <a:rPr lang="en-US" sz="2000">
                <a:solidFill>
                  <a:srgbClr val="FF0000"/>
                </a:solidFill>
                <a:latin typeface="Times New Roman"/>
                <a:ea typeface="Times New Roman"/>
                <a:cs typeface="Times New Roman"/>
                <a:sym typeface="Times New Roman"/>
              </a:rPr>
              <a:t>Include any safety concerns observed and action completed to ensure safety</a:t>
            </a:r>
            <a:endParaRPr sz="2000">
              <a:solidFill>
                <a:srgbClr val="FF0000"/>
              </a:solidFill>
              <a:latin typeface="Times New Roman"/>
              <a:ea typeface="Times New Roman"/>
              <a:cs typeface="Times New Roman"/>
              <a:sym typeface="Times New Roman"/>
            </a:endParaRPr>
          </a:p>
          <a:p>
            <a:pPr marL="457200" lvl="0" indent="-349250" algn="l" rtl="0">
              <a:spcBef>
                <a:spcPts val="500"/>
              </a:spcBef>
              <a:spcAft>
                <a:spcPts val="0"/>
              </a:spcAft>
              <a:buClr>
                <a:srgbClr val="FF0000"/>
              </a:buClr>
              <a:buSzPts val="1900"/>
              <a:buFont typeface="Times New Roman"/>
              <a:buChar char="➟"/>
            </a:pPr>
            <a:r>
              <a:rPr lang="en-US" sz="2000" b="1">
                <a:solidFill>
                  <a:srgbClr val="FF0000"/>
                </a:solidFill>
                <a:latin typeface="Times New Roman"/>
                <a:ea typeface="Times New Roman"/>
                <a:cs typeface="Times New Roman"/>
                <a:sym typeface="Times New Roman"/>
              </a:rPr>
              <a:t>For 1:1 observations, complete a one-to-one Safety Attestation Shift Note at the end of each 1:1 shift </a:t>
            </a:r>
            <a:endParaRPr sz="2000" b="1">
              <a:solidFill>
                <a:srgbClr val="FF0000"/>
              </a:solidFill>
              <a:latin typeface="Times New Roman"/>
              <a:ea typeface="Times New Roman"/>
              <a:cs typeface="Times New Roman"/>
              <a:sym typeface="Times New Roman"/>
            </a:endParaRPr>
          </a:p>
        </p:txBody>
      </p:sp>
      <p:pic>
        <p:nvPicPr>
          <p:cNvPr id="217" name="Google Shape;217;p23"/>
          <p:cNvPicPr preferRelativeResize="0"/>
          <p:nvPr/>
        </p:nvPicPr>
        <p:blipFill>
          <a:blip r:embed="rId3">
            <a:alphaModFix/>
          </a:blip>
          <a:stretch>
            <a:fillRect/>
          </a:stretch>
        </p:blipFill>
        <p:spPr>
          <a:xfrm>
            <a:off x="697450" y="1716162"/>
            <a:ext cx="522950" cy="522950"/>
          </a:xfrm>
          <a:prstGeom prst="rect">
            <a:avLst/>
          </a:prstGeom>
          <a:noFill/>
          <a:ln>
            <a:noFill/>
          </a:ln>
        </p:spPr>
      </p:pic>
      <p:pic>
        <p:nvPicPr>
          <p:cNvPr id="218" name="Google Shape;218;p23"/>
          <p:cNvPicPr preferRelativeResize="0"/>
          <p:nvPr/>
        </p:nvPicPr>
        <p:blipFill>
          <a:blip r:embed="rId4">
            <a:alphaModFix/>
          </a:blip>
          <a:stretch>
            <a:fillRect/>
          </a:stretch>
        </p:blipFill>
        <p:spPr>
          <a:xfrm>
            <a:off x="645560" y="3100414"/>
            <a:ext cx="626725" cy="626725"/>
          </a:xfrm>
          <a:prstGeom prst="rect">
            <a:avLst/>
          </a:prstGeom>
          <a:noFill/>
          <a:ln>
            <a:noFill/>
          </a:ln>
        </p:spPr>
      </p:pic>
      <p:pic>
        <p:nvPicPr>
          <p:cNvPr id="219" name="Google Shape;219;p23"/>
          <p:cNvPicPr preferRelativeResize="0"/>
          <p:nvPr/>
        </p:nvPicPr>
        <p:blipFill>
          <a:blip r:embed="rId5">
            <a:alphaModFix/>
          </a:blip>
          <a:stretch>
            <a:fillRect/>
          </a:stretch>
        </p:blipFill>
        <p:spPr>
          <a:xfrm>
            <a:off x="645560" y="2310475"/>
            <a:ext cx="626725" cy="626725"/>
          </a:xfrm>
          <a:prstGeom prst="rect">
            <a:avLst/>
          </a:prstGeom>
          <a:noFill/>
          <a:ln>
            <a:noFill/>
          </a:ln>
        </p:spPr>
      </p:pic>
      <p:pic>
        <p:nvPicPr>
          <p:cNvPr id="220" name="Google Shape;220;p23"/>
          <p:cNvPicPr preferRelativeResize="0"/>
          <p:nvPr/>
        </p:nvPicPr>
        <p:blipFill>
          <a:blip r:embed="rId6">
            <a:alphaModFix/>
          </a:blip>
          <a:stretch>
            <a:fillRect/>
          </a:stretch>
        </p:blipFill>
        <p:spPr>
          <a:xfrm>
            <a:off x="732744" y="4003393"/>
            <a:ext cx="522950" cy="522950"/>
          </a:xfrm>
          <a:prstGeom prst="rect">
            <a:avLst/>
          </a:prstGeom>
          <a:noFill/>
          <a:ln>
            <a:noFill/>
          </a:ln>
        </p:spPr>
      </p:pic>
      <p:pic>
        <p:nvPicPr>
          <p:cNvPr id="221" name="Google Shape;221;p23"/>
          <p:cNvPicPr preferRelativeResize="0"/>
          <p:nvPr/>
        </p:nvPicPr>
        <p:blipFill>
          <a:blip r:embed="rId7">
            <a:alphaModFix/>
          </a:blip>
          <a:stretch>
            <a:fillRect/>
          </a:stretch>
        </p:blipFill>
        <p:spPr>
          <a:xfrm>
            <a:off x="645560" y="4827410"/>
            <a:ext cx="626725" cy="626747"/>
          </a:xfrm>
          <a:prstGeom prst="rect">
            <a:avLst/>
          </a:prstGeom>
          <a:noFill/>
          <a:ln>
            <a:noFill/>
          </a:ln>
        </p:spPr>
      </p:pic>
    </p:spTree>
    <p:extLst>
      <p:ext uri="{BB962C8B-B14F-4D97-AF65-F5344CB8AC3E}">
        <p14:creationId xmlns:p14="http://schemas.microsoft.com/office/powerpoint/2010/main" val="251736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4"/>
          <p:cNvPicPr preferRelativeResize="0"/>
          <p:nvPr/>
        </p:nvPicPr>
        <p:blipFill>
          <a:blip r:embed="rId3">
            <a:alphaModFix/>
          </a:blip>
          <a:stretch>
            <a:fillRect/>
          </a:stretch>
        </p:blipFill>
        <p:spPr>
          <a:xfrm>
            <a:off x="8167650" y="2913975"/>
            <a:ext cx="3351150" cy="3351150"/>
          </a:xfrm>
          <a:prstGeom prst="rect">
            <a:avLst/>
          </a:prstGeom>
          <a:noFill/>
          <a:ln>
            <a:noFill/>
          </a:ln>
        </p:spPr>
      </p:pic>
      <p:sp>
        <p:nvSpPr>
          <p:cNvPr id="227" name="Google Shape;227;p24"/>
          <p:cNvSpPr txBox="1">
            <a:spLocks noGrp="1"/>
          </p:cNvSpPr>
          <p:nvPr>
            <p:ph type="body" idx="1"/>
          </p:nvPr>
        </p:nvSpPr>
        <p:spPr>
          <a:xfrm>
            <a:off x="518249" y="1071175"/>
            <a:ext cx="5954469" cy="5538000"/>
          </a:xfrm>
          <a:prstGeom prst="rect">
            <a:avLst/>
          </a:prstGeom>
        </p:spPr>
        <p:txBody>
          <a:bodyPr spcFirstLastPara="1" wrap="square" lIns="91425" tIns="45700" rIns="91425" bIns="45700" anchor="t" anchorCtr="0">
            <a:noAutofit/>
          </a:bodyPr>
          <a:lstStyle/>
          <a:p>
            <a:pPr marL="0" lvl="0" indent="0" algn="l" rtl="0">
              <a:spcBef>
                <a:spcPts val="500"/>
              </a:spcBef>
              <a:spcAft>
                <a:spcPts val="0"/>
              </a:spcAft>
              <a:buClr>
                <a:schemeClr val="dk1"/>
              </a:buClr>
              <a:buSzPts val="1100"/>
              <a:buFont typeface="Arial"/>
              <a:buNone/>
            </a:pPr>
            <a:r>
              <a:rPr lang="en-US" sz="2400" b="1" u="sng">
                <a:solidFill>
                  <a:srgbClr val="666666"/>
                </a:solidFill>
                <a:latin typeface="Times New Roman"/>
                <a:ea typeface="Times New Roman"/>
                <a:cs typeface="Times New Roman"/>
                <a:sym typeface="Times New Roman"/>
              </a:rPr>
              <a:t>Rounds</a:t>
            </a:r>
            <a:r>
              <a:rPr lang="en-US" sz="2400">
                <a:solidFill>
                  <a:srgbClr val="666666"/>
                </a:solidFill>
                <a:latin typeface="Times New Roman"/>
                <a:ea typeface="Times New Roman"/>
                <a:cs typeface="Times New Roman"/>
                <a:sym typeface="Times New Roman"/>
              </a:rPr>
              <a:t>:</a:t>
            </a:r>
            <a:endParaRPr sz="2400">
              <a:solidFill>
                <a:srgbClr val="666666"/>
              </a:solidFill>
              <a:latin typeface="Times New Roman"/>
              <a:ea typeface="Times New Roman"/>
              <a:cs typeface="Times New Roman"/>
              <a:sym typeface="Times New Roman"/>
            </a:endParaRPr>
          </a:p>
          <a:p>
            <a:pPr indent="-355600">
              <a:spcBef>
                <a:spcPts val="0"/>
              </a:spcBef>
              <a:buClr>
                <a:srgbClr val="666666"/>
              </a:buClr>
              <a:buSzPts val="2000"/>
              <a:buFont typeface="Times New Roman"/>
              <a:buChar char="➟"/>
            </a:pPr>
            <a:r>
              <a:rPr lang="en-US" sz="2200">
                <a:solidFill>
                  <a:srgbClr val="666666"/>
                </a:solidFill>
                <a:latin typeface="Times New Roman"/>
                <a:ea typeface="Times New Roman"/>
                <a:cs typeface="Times New Roman"/>
                <a:sym typeface="Times New Roman"/>
              </a:rPr>
              <a:t>Rounds are performed every 15-30 minutes</a:t>
            </a:r>
            <a:r>
              <a:rPr lang="en-US" sz="2200" dirty="0">
                <a:solidFill>
                  <a:srgbClr val="666666"/>
                </a:solidFill>
                <a:latin typeface="Times New Roman"/>
                <a:ea typeface="Times New Roman"/>
                <a:cs typeface="Times New Roman"/>
                <a:sym typeface="Times New Roman"/>
              </a:rPr>
              <a:t> </a:t>
            </a:r>
            <a:endParaRPr sz="2200" dirty="0">
              <a:solidFill>
                <a:srgbClr val="666666"/>
              </a:solidFill>
              <a:latin typeface="Times New Roman"/>
              <a:ea typeface="Times New Roman"/>
              <a:cs typeface="Times New Roman"/>
              <a:sym typeface="Times New Roman"/>
            </a:endParaRPr>
          </a:p>
          <a:p>
            <a:pPr indent="-355600">
              <a:spcBef>
                <a:spcPts val="0"/>
              </a:spcBef>
              <a:buClr>
                <a:srgbClr val="666666"/>
              </a:buClr>
              <a:buSzPts val="2000"/>
              <a:buFont typeface="Times New Roman"/>
              <a:buChar char="➟"/>
            </a:pPr>
            <a:r>
              <a:rPr lang="en-US" sz="2200">
                <a:solidFill>
                  <a:srgbClr val="666666"/>
                </a:solidFill>
                <a:latin typeface="Times New Roman"/>
                <a:ea typeface="Times New Roman"/>
                <a:cs typeface="Times New Roman"/>
                <a:sym typeface="Times New Roman"/>
              </a:rPr>
              <a:t>Rounds should be documented in real- time, (or as close to when the round was made as possible). </a:t>
            </a:r>
            <a:endParaRPr sz="220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a:solidFill>
                  <a:srgbClr val="666666"/>
                </a:solidFill>
                <a:latin typeface="Times New Roman"/>
                <a:ea typeface="Times New Roman"/>
                <a:cs typeface="Times New Roman"/>
                <a:sym typeface="Times New Roman"/>
              </a:rPr>
              <a:t>Vitals can be performed and recorded during rounds, (if ordered by physician)</a:t>
            </a:r>
            <a:endParaRPr sz="220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b="1">
                <a:solidFill>
                  <a:srgbClr val="666666"/>
                </a:solidFill>
                <a:latin typeface="Times New Roman"/>
                <a:ea typeface="Times New Roman"/>
                <a:cs typeface="Times New Roman"/>
                <a:sym typeface="Times New Roman"/>
              </a:rPr>
              <a:t>Additional observations can be included in the Rounds feature</a:t>
            </a:r>
            <a:endParaRPr sz="2200" b="1">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a:solidFill>
                  <a:srgbClr val="666666"/>
                </a:solidFill>
                <a:highlight>
                  <a:schemeClr val="lt1"/>
                </a:highlight>
                <a:latin typeface="Times New Roman"/>
                <a:ea typeface="Times New Roman"/>
                <a:cs typeface="Times New Roman"/>
                <a:sym typeface="Times New Roman"/>
              </a:rPr>
              <a:t>Rounds provide:</a:t>
            </a:r>
            <a:endParaRPr sz="2200">
              <a:solidFill>
                <a:srgbClr val="666666"/>
              </a:solidFill>
              <a:highlight>
                <a:schemeClr val="lt1"/>
              </a:highlight>
              <a:latin typeface="Times New Roman"/>
              <a:ea typeface="Times New Roman"/>
              <a:cs typeface="Times New Roman"/>
              <a:sym typeface="Times New Roman"/>
            </a:endParaRPr>
          </a:p>
          <a:p>
            <a:pPr marL="914400" lvl="1" indent="-355600" algn="l" rtl="0">
              <a:spcBef>
                <a:spcPts val="0"/>
              </a:spcBef>
              <a:spcAft>
                <a:spcPts val="0"/>
              </a:spcAft>
              <a:buClr>
                <a:srgbClr val="666666"/>
              </a:buClr>
              <a:buSzPts val="2000"/>
              <a:buFont typeface="Times New Roman"/>
              <a:buChar char="⋆"/>
            </a:pPr>
            <a:r>
              <a:rPr lang="en-US" sz="2200">
                <a:solidFill>
                  <a:srgbClr val="666666"/>
                </a:solidFill>
                <a:highlight>
                  <a:schemeClr val="lt1"/>
                </a:highlight>
                <a:latin typeface="Times New Roman"/>
                <a:ea typeface="Times New Roman"/>
                <a:cs typeface="Times New Roman"/>
                <a:sym typeface="Times New Roman"/>
              </a:rPr>
              <a:t>an environment of patient safety</a:t>
            </a:r>
            <a:endParaRPr sz="2200">
              <a:solidFill>
                <a:srgbClr val="666666"/>
              </a:solidFill>
              <a:highlight>
                <a:schemeClr val="lt1"/>
              </a:highlight>
              <a:latin typeface="Times New Roman"/>
              <a:ea typeface="Times New Roman"/>
              <a:cs typeface="Times New Roman"/>
              <a:sym typeface="Times New Roman"/>
            </a:endParaRPr>
          </a:p>
          <a:p>
            <a:pPr marL="914400" lvl="1" indent="-355600" algn="l" rtl="0">
              <a:spcBef>
                <a:spcPts val="0"/>
              </a:spcBef>
              <a:spcAft>
                <a:spcPts val="0"/>
              </a:spcAft>
              <a:buClr>
                <a:srgbClr val="666666"/>
              </a:buClr>
              <a:buSzPts val="2000"/>
              <a:buFont typeface="Times New Roman"/>
              <a:buChar char="⋆"/>
            </a:pPr>
            <a:r>
              <a:rPr lang="en-US" sz="2200">
                <a:solidFill>
                  <a:srgbClr val="666666"/>
                </a:solidFill>
                <a:highlight>
                  <a:schemeClr val="lt1"/>
                </a:highlight>
                <a:latin typeface="Times New Roman"/>
                <a:ea typeface="Times New Roman"/>
                <a:cs typeface="Times New Roman"/>
                <a:sym typeface="Times New Roman"/>
              </a:rPr>
              <a:t>accuracy of patient’s location </a:t>
            </a:r>
            <a:endParaRPr sz="2200">
              <a:solidFill>
                <a:srgbClr val="666666"/>
              </a:solidFill>
              <a:highlight>
                <a:schemeClr val="lt1"/>
              </a:highlight>
              <a:latin typeface="Times New Roman"/>
              <a:ea typeface="Times New Roman"/>
              <a:cs typeface="Times New Roman"/>
              <a:sym typeface="Times New Roman"/>
            </a:endParaRPr>
          </a:p>
          <a:p>
            <a:pPr marL="914400" lvl="1" indent="-355600" algn="l" rtl="0">
              <a:spcBef>
                <a:spcPts val="0"/>
              </a:spcBef>
              <a:spcAft>
                <a:spcPts val="0"/>
              </a:spcAft>
              <a:buClr>
                <a:srgbClr val="666666"/>
              </a:buClr>
              <a:buSzPts val="2000"/>
              <a:buFont typeface="Times New Roman"/>
              <a:buChar char="⋆"/>
            </a:pPr>
            <a:r>
              <a:rPr lang="en-US" sz="2200">
                <a:solidFill>
                  <a:srgbClr val="666666"/>
                </a:solidFill>
                <a:highlight>
                  <a:schemeClr val="lt1"/>
                </a:highlight>
                <a:latin typeface="Times New Roman"/>
                <a:ea typeface="Times New Roman"/>
                <a:cs typeface="Times New Roman"/>
                <a:sym typeface="Times New Roman"/>
              </a:rPr>
              <a:t>an opportunity to connect with patient and assess any needs</a:t>
            </a:r>
            <a:endParaRPr sz="2200">
              <a:solidFill>
                <a:srgbClr val="666666"/>
              </a:solidFill>
              <a:highlight>
                <a:schemeClr val="lt1"/>
              </a:highlight>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a:solidFill>
                  <a:srgbClr val="666666"/>
                </a:solidFill>
                <a:highlight>
                  <a:schemeClr val="lt1"/>
                </a:highlight>
                <a:latin typeface="Times New Roman"/>
                <a:ea typeface="Times New Roman"/>
                <a:cs typeface="Times New Roman"/>
                <a:sym typeface="Times New Roman"/>
              </a:rPr>
              <a:t>Rounds must be consistent with clinical and/or physician orders and documentation</a:t>
            </a:r>
            <a:r>
              <a:rPr lang="en-US" sz="2000">
                <a:solidFill>
                  <a:srgbClr val="666666"/>
                </a:solidFill>
                <a:highlight>
                  <a:schemeClr val="lt1"/>
                </a:highlight>
                <a:latin typeface="Times New Roman"/>
                <a:ea typeface="Times New Roman"/>
                <a:cs typeface="Times New Roman"/>
                <a:sym typeface="Times New Roman"/>
              </a:rPr>
              <a:t>. </a:t>
            </a:r>
            <a:endParaRPr sz="2000">
              <a:solidFill>
                <a:srgbClr val="666666"/>
              </a:solidFill>
              <a:highlight>
                <a:schemeClr val="lt1"/>
              </a:highlight>
              <a:latin typeface="Times New Roman"/>
              <a:ea typeface="Times New Roman"/>
              <a:cs typeface="Times New Roman"/>
              <a:sym typeface="Times New Roman"/>
            </a:endParaRPr>
          </a:p>
        </p:txBody>
      </p:sp>
      <p:sp>
        <p:nvSpPr>
          <p:cNvPr id="228" name="Google Shape;228;p24"/>
          <p:cNvSpPr txBox="1"/>
          <p:nvPr/>
        </p:nvSpPr>
        <p:spPr>
          <a:xfrm>
            <a:off x="484025" y="283375"/>
            <a:ext cx="5602500" cy="559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3300" b="1">
                <a:solidFill>
                  <a:srgbClr val="0066A6"/>
                </a:solidFill>
                <a:latin typeface="Times New Roman"/>
                <a:ea typeface="Times New Roman"/>
                <a:cs typeface="Times New Roman"/>
                <a:sym typeface="Times New Roman"/>
              </a:rPr>
              <a:t>Rounds:</a:t>
            </a:r>
            <a:endParaRPr sz="3300" b="1">
              <a:solidFill>
                <a:srgbClr val="0066A6"/>
              </a:solidFill>
              <a:latin typeface="Times New Roman"/>
              <a:ea typeface="Times New Roman"/>
              <a:cs typeface="Times New Roman"/>
              <a:sym typeface="Times New Roman"/>
            </a:endParaRPr>
          </a:p>
        </p:txBody>
      </p:sp>
      <p:pic>
        <p:nvPicPr>
          <p:cNvPr id="229" name="Google Shape;229;p24"/>
          <p:cNvPicPr preferRelativeResize="0"/>
          <p:nvPr/>
        </p:nvPicPr>
        <p:blipFill>
          <a:blip r:embed="rId4">
            <a:alphaModFix/>
          </a:blip>
          <a:stretch>
            <a:fillRect/>
          </a:stretch>
        </p:blipFill>
        <p:spPr>
          <a:xfrm>
            <a:off x="7142175" y="1341875"/>
            <a:ext cx="2534975" cy="2534975"/>
          </a:xfrm>
          <a:prstGeom prst="rect">
            <a:avLst/>
          </a:prstGeom>
          <a:noFill/>
          <a:ln>
            <a:noFill/>
          </a:ln>
        </p:spPr>
      </p:pic>
    </p:spTree>
    <p:extLst>
      <p:ext uri="{BB962C8B-B14F-4D97-AF65-F5344CB8AC3E}">
        <p14:creationId xmlns:p14="http://schemas.microsoft.com/office/powerpoint/2010/main" val="39141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2"/>
          <p:cNvSpPr txBox="1">
            <a:spLocks noGrp="1"/>
          </p:cNvSpPr>
          <p:nvPr>
            <p:ph type="ctrTitle"/>
          </p:nvPr>
        </p:nvSpPr>
        <p:spPr>
          <a:xfrm>
            <a:off x="448391" y="122608"/>
            <a:ext cx="6382524" cy="719949"/>
          </a:xfrm>
          <a:prstGeom prst="rect">
            <a:avLst/>
          </a:prstGeom>
          <a:noFill/>
          <a:ln>
            <a:noFill/>
          </a:ln>
        </p:spPr>
        <p:txBody>
          <a:bodyPr spcFirstLastPara="1" wrap="square" lIns="91425" tIns="45700" rIns="91425" bIns="45700" anchor="b" anchorCtr="0">
            <a:noAutofit/>
          </a:bodyPr>
          <a:lstStyle/>
          <a:p>
            <a:pPr algn="l"/>
            <a:r>
              <a:rPr lang="en-US" sz="2800" b="1">
                <a:solidFill>
                  <a:srgbClr val="1C6294"/>
                </a:solidFill>
                <a:latin typeface="Times New Roman"/>
                <a:cs typeface="Times New Roman"/>
                <a:sym typeface="Times New Roman"/>
              </a:rPr>
              <a:t>Table of Contents &amp; Guide</a:t>
            </a:r>
            <a:endParaRPr lang="en-US" sz="2800"/>
          </a:p>
        </p:txBody>
      </p:sp>
      <p:sp>
        <p:nvSpPr>
          <p:cNvPr id="2" name="TextBox 1">
            <a:extLst>
              <a:ext uri="{FF2B5EF4-FFF2-40B4-BE49-F238E27FC236}">
                <a16:creationId xmlns:a16="http://schemas.microsoft.com/office/drawing/2014/main" id="{FBBD1587-99ED-4867-B68F-E0F35FE27D1B}"/>
              </a:ext>
            </a:extLst>
          </p:cNvPr>
          <p:cNvSpPr txBox="1"/>
          <p:nvPr/>
        </p:nvSpPr>
        <p:spPr>
          <a:xfrm>
            <a:off x="667430" y="2001046"/>
            <a:ext cx="4678876" cy="43858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latin typeface="Times New Roman"/>
                <a:cs typeface="Times New Roman"/>
                <a:hlinkClick r:id="rId3" action="ppaction://hlinksldjump"/>
              </a:rPr>
              <a:t>Part I: Effective Documentation for DBH</a:t>
            </a:r>
            <a:endParaRPr lang="en-US" sz="2200" b="1">
              <a:latin typeface="Times New Roman"/>
              <a:cs typeface="Times New Roman"/>
            </a:endParaRPr>
          </a:p>
          <a:p>
            <a:pPr marL="342900" indent="-342900">
              <a:buFont typeface="Arial" panose="020B0604020202020204" pitchFamily="34" charset="0"/>
              <a:buChar char="•"/>
            </a:pPr>
            <a:r>
              <a:rPr lang="en-US" sz="2200">
                <a:latin typeface="Times New Roman"/>
                <a:cs typeface="Times New Roman"/>
              </a:rPr>
              <a:t>All Roles</a:t>
            </a:r>
          </a:p>
          <a:p>
            <a:endParaRPr lang="en-US" sz="2200">
              <a:latin typeface="Times New Roman"/>
              <a:cs typeface="Times New Roman"/>
            </a:endParaRPr>
          </a:p>
          <a:p>
            <a:endParaRPr lang="en-US" sz="2200" b="1">
              <a:latin typeface="Times New Roman"/>
              <a:cs typeface="Times New Roman"/>
            </a:endParaRPr>
          </a:p>
          <a:p>
            <a:r>
              <a:rPr lang="en-US" sz="2200" b="1">
                <a:latin typeface="Times New Roman"/>
                <a:cs typeface="Times New Roman"/>
                <a:hlinkClick r:id="rId4" action="ppaction://hlinksldjump"/>
              </a:rPr>
              <a:t>Documentation Do's &amp; Don't</a:t>
            </a:r>
            <a:endParaRPr lang="en-US" sz="2200" b="1">
              <a:latin typeface="Times New Roman"/>
              <a:cs typeface="Times New Roman"/>
            </a:endParaRPr>
          </a:p>
          <a:p>
            <a:pPr marL="285750" indent="-285750">
              <a:buFont typeface="Arial" panose="020B0604020202020204" pitchFamily="34" charset="0"/>
              <a:buChar char="•"/>
            </a:pPr>
            <a:r>
              <a:rPr lang="en-US" sz="2200">
                <a:latin typeface="Times New Roman"/>
                <a:cs typeface="Times New Roman"/>
              </a:rPr>
              <a:t>All Roles</a:t>
            </a:r>
          </a:p>
          <a:p>
            <a:endParaRPr lang="en-US" sz="2200" b="1">
              <a:latin typeface="Times New Roman"/>
              <a:cs typeface="Times New Roman"/>
            </a:endParaRPr>
          </a:p>
          <a:p>
            <a:endParaRPr lang="en-US" sz="2200" b="1">
              <a:latin typeface="Times New Roman"/>
              <a:cs typeface="Times New Roman"/>
            </a:endParaRPr>
          </a:p>
          <a:p>
            <a:r>
              <a:rPr lang="en-US" sz="2200" b="1">
                <a:latin typeface="Times New Roman"/>
                <a:cs typeface="Times New Roman"/>
                <a:hlinkClick r:id="rId5" action="ppaction://hlinksldjump"/>
              </a:rPr>
              <a:t>Suicide Protocols &amp; Your Role</a:t>
            </a:r>
            <a:endParaRPr lang="en-US" sz="2200" b="1">
              <a:latin typeface="Times New Roman"/>
              <a:cs typeface="Times New Roman"/>
            </a:endParaRPr>
          </a:p>
          <a:p>
            <a:pPr marL="285750" indent="-285750">
              <a:buFont typeface="Arial" panose="020B0604020202020204" pitchFamily="34" charset="0"/>
              <a:buChar char="•"/>
            </a:pPr>
            <a:r>
              <a:rPr lang="en-US" sz="2200">
                <a:latin typeface="Times New Roman"/>
                <a:cs typeface="Times New Roman"/>
              </a:rPr>
              <a:t>All Roles</a:t>
            </a:r>
          </a:p>
          <a:p>
            <a:endParaRPr lang="en-US" sz="2200" b="1">
              <a:latin typeface="Times New Roman"/>
              <a:cs typeface="Times New Roman"/>
            </a:endParaRPr>
          </a:p>
          <a:p>
            <a:endParaRPr lang="en-US" sz="1500">
              <a:latin typeface="Times New Roman"/>
              <a:cs typeface="Times New Roman"/>
            </a:endParaRPr>
          </a:p>
        </p:txBody>
      </p:sp>
      <p:cxnSp>
        <p:nvCxnSpPr>
          <p:cNvPr id="4" name="Straight Connector 3">
            <a:extLst>
              <a:ext uri="{FF2B5EF4-FFF2-40B4-BE49-F238E27FC236}">
                <a16:creationId xmlns:a16="http://schemas.microsoft.com/office/drawing/2014/main" id="{ECCA9E16-9D3B-8847-A49E-1258D126949C}"/>
              </a:ext>
            </a:extLst>
          </p:cNvPr>
          <p:cNvCxnSpPr>
            <a:cxnSpLocks/>
          </p:cNvCxnSpPr>
          <p:nvPr/>
        </p:nvCxnSpPr>
        <p:spPr>
          <a:xfrm>
            <a:off x="5595691" y="1782420"/>
            <a:ext cx="0" cy="444693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18992A8-8A35-DA41-B8A4-3882A0A2E283}"/>
              </a:ext>
            </a:extLst>
          </p:cNvPr>
          <p:cNvSpPr txBox="1"/>
          <p:nvPr/>
        </p:nvSpPr>
        <p:spPr>
          <a:xfrm>
            <a:off x="787438" y="1135517"/>
            <a:ext cx="10115493" cy="353943"/>
          </a:xfrm>
          <a:prstGeom prst="rect">
            <a:avLst/>
          </a:prstGeom>
          <a:noFill/>
        </p:spPr>
        <p:txBody>
          <a:bodyPr wrap="square" rtlCol="0">
            <a:spAutoFit/>
          </a:bodyPr>
          <a:lstStyle/>
          <a:p>
            <a:r>
              <a:rPr lang="en-US" sz="1700" i="1">
                <a:solidFill>
                  <a:srgbClr val="FF0000"/>
                </a:solidFill>
                <a:latin typeface="Times New Roman" panose="02020603050405020304" pitchFamily="18" charset="0"/>
                <a:cs typeface="Times New Roman" panose="02020603050405020304" pitchFamily="18" charset="0"/>
              </a:rPr>
              <a:t>*Instructions: Please locate your appropriate role and click on the link to access the relevant training*</a:t>
            </a:r>
          </a:p>
        </p:txBody>
      </p:sp>
      <p:sp>
        <p:nvSpPr>
          <p:cNvPr id="8" name="TextBox 7">
            <a:extLst>
              <a:ext uri="{FF2B5EF4-FFF2-40B4-BE49-F238E27FC236}">
                <a16:creationId xmlns:a16="http://schemas.microsoft.com/office/drawing/2014/main" id="{AEC53837-5932-45AB-B71C-136656FFD83E}"/>
              </a:ext>
            </a:extLst>
          </p:cNvPr>
          <p:cNvSpPr txBox="1"/>
          <p:nvPr/>
        </p:nvSpPr>
        <p:spPr>
          <a:xfrm>
            <a:off x="6096000" y="2001046"/>
            <a:ext cx="5304034" cy="4739759"/>
          </a:xfrm>
          <a:prstGeom prst="rect">
            <a:avLst/>
          </a:prstGeom>
          <a:noFill/>
        </p:spPr>
        <p:txBody>
          <a:bodyPr wrap="square">
            <a:spAutoFit/>
          </a:bodyPr>
          <a:lstStyle/>
          <a:p>
            <a:r>
              <a:rPr lang="en-US" sz="2200" b="1">
                <a:latin typeface="Times New Roman"/>
                <a:cs typeface="Times New Roman"/>
                <a:hlinkClick r:id="rId6" action="ppaction://hlinksldjump"/>
              </a:rPr>
              <a:t>Part II</a:t>
            </a:r>
            <a:endParaRPr lang="en-US" sz="2200">
              <a:latin typeface="Times New Roman"/>
              <a:cs typeface="Times New Roman"/>
            </a:endParaRPr>
          </a:p>
          <a:p>
            <a:pPr marL="285750" indent="-285750">
              <a:buChar char="•"/>
            </a:pPr>
            <a:r>
              <a:rPr lang="en-US" sz="2200">
                <a:latin typeface="Times New Roman"/>
                <a:cs typeface="Times New Roman"/>
                <a:sym typeface="Calibri"/>
                <a:hlinkClick r:id="rId6" action="ppaction://hlinksldjump"/>
              </a:rPr>
              <a:t>MH Behavioral Health Technicians</a:t>
            </a:r>
            <a:endParaRPr lang="en-US" sz="2200">
              <a:latin typeface="Times New Roman"/>
              <a:cs typeface="Times New Roman"/>
            </a:endParaRPr>
          </a:p>
          <a:p>
            <a:pPr marL="285750" indent="-285750">
              <a:buChar char="•"/>
            </a:pPr>
            <a:r>
              <a:rPr lang="en-US" sz="2200">
                <a:latin typeface="Times New Roman"/>
                <a:cs typeface="Times New Roman"/>
                <a:hlinkClick r:id="rId6" action="ppaction://hlinksldjump"/>
              </a:rPr>
              <a:t>MH Counselors</a:t>
            </a:r>
          </a:p>
          <a:p>
            <a:pPr marL="285750" indent="-285750">
              <a:buChar char="•"/>
            </a:pPr>
            <a:r>
              <a:rPr lang="en-US" sz="2200">
                <a:latin typeface="Times New Roman"/>
                <a:cs typeface="Times New Roman"/>
                <a:hlinkClick r:id="rId6" action="ppaction://hlinksldjump"/>
              </a:rPr>
              <a:t>MH Nursing &amp; Psych</a:t>
            </a:r>
            <a:endParaRPr lang="en-US" sz="2200">
              <a:latin typeface="Times New Roman"/>
              <a:cs typeface="Times New Roman"/>
            </a:endParaRPr>
          </a:p>
          <a:p>
            <a:pPr marL="285750" indent="-285750">
              <a:buChar char="•"/>
            </a:pPr>
            <a:r>
              <a:rPr lang="en-US" sz="2200" b="1">
                <a:latin typeface="Times New Roman"/>
                <a:cs typeface="Times New Roman"/>
                <a:sym typeface="Calibri"/>
                <a:hlinkClick r:id="rId7" action="ppaction://hlinksldjump"/>
              </a:rPr>
              <a:t>MH Clinical</a:t>
            </a:r>
            <a:endParaRPr lang="en-US" sz="2200" b="1">
              <a:latin typeface="Times New Roman"/>
              <a:cs typeface="Times New Roman"/>
              <a:sym typeface="Calibri"/>
            </a:endParaRPr>
          </a:p>
          <a:p>
            <a:pPr marL="285750" lvl="2" indent="-285750">
              <a:buChar char="•"/>
            </a:pPr>
            <a:r>
              <a:rPr lang="en-US" sz="1600">
                <a:latin typeface="Times New Roman"/>
                <a:cs typeface="Times New Roman"/>
                <a:hlinkClick r:id="rId8" action="ppaction://hlinksldjump"/>
              </a:rPr>
              <a:t>Golden Thread</a:t>
            </a:r>
            <a:endParaRPr lang="en-US" sz="1600">
              <a:latin typeface="Times New Roman"/>
              <a:cs typeface="Times New Roman"/>
            </a:endParaRPr>
          </a:p>
          <a:p>
            <a:pPr marL="285750" lvl="2" indent="-285750">
              <a:buChar char="•"/>
            </a:pPr>
            <a:r>
              <a:rPr lang="en-US" sz="1600">
                <a:latin typeface="Times New Roman"/>
                <a:cs typeface="Times New Roman"/>
                <a:hlinkClick r:id="rId9" action="ppaction://hlinksldjump"/>
              </a:rPr>
              <a:t>Group Notes</a:t>
            </a:r>
            <a:endParaRPr lang="en-US" sz="1600">
              <a:latin typeface="Times New Roman"/>
              <a:cs typeface="Times New Roman"/>
            </a:endParaRPr>
          </a:p>
          <a:p>
            <a:pPr marL="285750" lvl="2" indent="-285750">
              <a:buChar char="•"/>
            </a:pPr>
            <a:r>
              <a:rPr lang="en-US" sz="1600">
                <a:latin typeface="Times New Roman"/>
                <a:cs typeface="Times New Roman"/>
                <a:hlinkClick r:id="rId10" action="ppaction://hlinksldjump"/>
              </a:rPr>
              <a:t>The Problem List</a:t>
            </a:r>
            <a:endParaRPr lang="en-US" sz="1600">
              <a:latin typeface="Times New Roman"/>
              <a:cs typeface="Times New Roman"/>
            </a:endParaRPr>
          </a:p>
          <a:p>
            <a:pPr marL="285750" lvl="2" indent="-285750">
              <a:buChar char="•"/>
            </a:pPr>
            <a:r>
              <a:rPr lang="en-US" sz="1600">
                <a:latin typeface="Times New Roman"/>
                <a:cs typeface="Times New Roman"/>
                <a:hlinkClick r:id="rId11" action="ppaction://hlinksldjump"/>
              </a:rPr>
              <a:t>Treatment Plan</a:t>
            </a:r>
            <a:endParaRPr lang="en-US" sz="1600">
              <a:latin typeface="Times New Roman"/>
              <a:cs typeface="Times New Roman"/>
            </a:endParaRPr>
          </a:p>
          <a:p>
            <a:pPr marL="285750" lvl="2" indent="-285750">
              <a:buChar char="•"/>
            </a:pPr>
            <a:r>
              <a:rPr lang="en-US" sz="1600">
                <a:latin typeface="Times New Roman"/>
                <a:cs typeface="Times New Roman"/>
                <a:hlinkClick r:id="rId12" action="ppaction://hlinksldjump"/>
              </a:rPr>
              <a:t>Discharge Planning</a:t>
            </a:r>
            <a:endParaRPr lang="en-US" sz="1600">
              <a:latin typeface="Times New Roman"/>
              <a:cs typeface="Times New Roman"/>
            </a:endParaRPr>
          </a:p>
          <a:p>
            <a:pPr marL="285750" lvl="2" indent="-285750">
              <a:buChar char="•"/>
            </a:pPr>
            <a:endParaRPr lang="en-US" sz="1800">
              <a:latin typeface="Times New Roman"/>
              <a:cs typeface="Times New Roman"/>
            </a:endParaRPr>
          </a:p>
          <a:p>
            <a:pPr marL="285750" lvl="2" indent="-285750">
              <a:buChar char="•"/>
            </a:pPr>
            <a:endParaRPr lang="en-US" sz="1800">
              <a:latin typeface="Times New Roman"/>
              <a:cs typeface="Times New Roman"/>
            </a:endParaRPr>
          </a:p>
          <a:p>
            <a:pPr lvl="2"/>
            <a:r>
              <a:rPr lang="en-US" sz="2200" b="1">
                <a:latin typeface="Times New Roman"/>
                <a:cs typeface="Times New Roman"/>
                <a:hlinkClick r:id="rId13" action="ppaction://hlinksldjump"/>
              </a:rPr>
              <a:t>References &amp; Resources</a:t>
            </a:r>
            <a:endParaRPr lang="en-US" sz="2200">
              <a:latin typeface="Times New Roman"/>
              <a:cs typeface="Times New Roman"/>
            </a:endParaRPr>
          </a:p>
          <a:p>
            <a:pPr marL="285750" lvl="2" indent="-285750">
              <a:buChar char="•"/>
            </a:pPr>
            <a:endParaRPr lang="en-US" sz="1800">
              <a:latin typeface="Times New Roman"/>
              <a:cs typeface="Times New Roman"/>
            </a:endParaRPr>
          </a:p>
          <a:p>
            <a:pPr marL="285750" lvl="2" indent="-285750">
              <a:buChar char="•"/>
            </a:pPr>
            <a:endParaRPr lang="en-US" sz="1800">
              <a:latin typeface="Times New Roman"/>
              <a:cs typeface="Times New Roman"/>
            </a:endParaRPr>
          </a:p>
          <a:p>
            <a:pPr marL="285750" lvl="2" indent="-285750">
              <a:buChar char="•"/>
            </a:pPr>
            <a:endParaRPr lang="en-US" sz="1800">
              <a:latin typeface="Times New Roman"/>
              <a:cs typeface="Times New Roman"/>
              <a:sym typeface="Calibri"/>
            </a:endParaRPr>
          </a:p>
        </p:txBody>
      </p:sp>
    </p:spTree>
    <p:extLst>
      <p:ext uri="{BB962C8B-B14F-4D97-AF65-F5344CB8AC3E}">
        <p14:creationId xmlns:p14="http://schemas.microsoft.com/office/powerpoint/2010/main" val="623682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524100" y="183592"/>
            <a:ext cx="7881600" cy="730500"/>
          </a:xfrm>
          <a:prstGeom prst="rect">
            <a:avLst/>
          </a:prstGeom>
          <a:noFill/>
          <a:ln>
            <a:noFill/>
          </a:ln>
        </p:spPr>
        <p:txBody>
          <a:bodyPr spcFirstLastPara="1" wrap="square" lIns="91425" tIns="45700" rIns="91425" bIns="45700" anchor="ctr" anchorCtr="0">
            <a:noAutofit/>
          </a:bodyPr>
          <a:lstStyle/>
          <a:p>
            <a:pPr>
              <a:buClr>
                <a:srgbClr val="013952"/>
              </a:buClr>
              <a:buSzPts val="3959"/>
            </a:pPr>
            <a:r>
              <a:rPr lang="en-US" sz="2800" b="1">
                <a:solidFill>
                  <a:srgbClr val="0066A6"/>
                </a:solidFill>
                <a:latin typeface="Times New Roman"/>
                <a:ea typeface="Times New Roman"/>
                <a:cs typeface="Times New Roman"/>
                <a:sym typeface="Times New Roman"/>
              </a:rPr>
              <a:t>Group Notes: </a:t>
            </a:r>
            <a:r>
              <a:rPr lang="en-US" sz="2800" b="1" i="1">
                <a:solidFill>
                  <a:srgbClr val="0066A6"/>
                </a:solidFill>
                <a:latin typeface="Times New Roman"/>
                <a:ea typeface="Times New Roman"/>
                <a:cs typeface="Times New Roman"/>
                <a:sym typeface="Times New Roman"/>
              </a:rPr>
              <a:t>Documentation </a:t>
            </a:r>
            <a:r>
              <a:rPr lang="en-US" sz="2000">
                <a:solidFill>
                  <a:srgbClr val="0066A6"/>
                </a:solidFill>
                <a:latin typeface="Times New Roman"/>
                <a:ea typeface="Times New Roman"/>
                <a:cs typeface="Times New Roman"/>
                <a:sym typeface="Times New Roman"/>
              </a:rPr>
              <a:t>(1 of 3) </a:t>
            </a:r>
            <a:endParaRPr lang="en-US" sz="2000">
              <a:solidFill>
                <a:srgbClr val="0066A6"/>
              </a:solidFill>
              <a:latin typeface="Times New Roman"/>
              <a:ea typeface="Times New Roman"/>
              <a:cs typeface="Times New Roman"/>
            </a:endParaRPr>
          </a:p>
        </p:txBody>
      </p:sp>
      <p:sp>
        <p:nvSpPr>
          <p:cNvPr id="153" name="Google Shape;153;p19"/>
          <p:cNvSpPr txBox="1">
            <a:spLocks noGrp="1"/>
          </p:cNvSpPr>
          <p:nvPr>
            <p:ph type="body" idx="1"/>
          </p:nvPr>
        </p:nvSpPr>
        <p:spPr>
          <a:xfrm>
            <a:off x="433350" y="1018525"/>
            <a:ext cx="11325300" cy="4779600"/>
          </a:xfrm>
          <a:prstGeom prst="rect">
            <a:avLst/>
          </a:prstGeom>
          <a:noFill/>
          <a:ln>
            <a:noFill/>
          </a:ln>
        </p:spPr>
        <p:txBody>
          <a:bodyPr spcFirstLastPara="1" wrap="square" lIns="91425" tIns="45700" rIns="91425" bIns="45700" anchor="t" anchorCtr="0">
            <a:noAutofit/>
          </a:bodyPr>
          <a:lstStyle/>
          <a:p>
            <a:pPr indent="-349250">
              <a:spcBef>
                <a:spcPts val="500"/>
              </a:spcBef>
              <a:buClr>
                <a:srgbClr val="434343"/>
              </a:buClr>
              <a:buSzPts val="1900"/>
              <a:buFont typeface="Times New Roman"/>
              <a:buChar char="➟"/>
            </a:pPr>
            <a:r>
              <a:rPr lang="en-US" sz="2200" b="1">
                <a:solidFill>
                  <a:srgbClr val="434343"/>
                </a:solidFill>
                <a:latin typeface="Times New Roman"/>
                <a:ea typeface="Times New Roman"/>
                <a:cs typeface="Times New Roman"/>
                <a:sym typeface="Times New Roman"/>
              </a:rPr>
              <a:t>Group Description:</a:t>
            </a:r>
            <a:r>
              <a:rPr lang="en-US" sz="2200">
                <a:solidFill>
                  <a:srgbClr val="434343"/>
                </a:solidFill>
                <a:latin typeface="Times New Roman"/>
                <a:ea typeface="Times New Roman"/>
                <a:cs typeface="Times New Roman"/>
                <a:sym typeface="Times New Roman"/>
              </a:rPr>
              <a:t> I</a:t>
            </a:r>
            <a:r>
              <a:rPr lang="en-US" sz="2200">
                <a:solidFill>
                  <a:srgbClr val="434343"/>
                </a:solidFill>
                <a:highlight>
                  <a:srgbClr val="FFFFFF"/>
                </a:highlight>
                <a:latin typeface="Times New Roman"/>
                <a:ea typeface="Times New Roman"/>
                <a:cs typeface="Times New Roman"/>
                <a:sym typeface="Times New Roman"/>
              </a:rPr>
              <a:t>nclude objective of group and evidence-based interventions performed (e.g., CBT, DBT). Group descriptions do not include patient specific information. </a:t>
            </a:r>
            <a:endParaRPr lang="en-US" sz="2200">
              <a:solidFill>
                <a:srgbClr val="434343"/>
              </a:solidFill>
              <a:highlight>
                <a:srgbClr val="FFFFFF"/>
              </a:highlight>
              <a:latin typeface="Times New Roman"/>
              <a:ea typeface="Times New Roman"/>
              <a:cs typeface="Times New Roman"/>
            </a:endParaRPr>
          </a:p>
          <a:p>
            <a:pPr marL="107950" lvl="0" indent="0" algn="l" rtl="0">
              <a:spcBef>
                <a:spcPts val="500"/>
              </a:spcBef>
              <a:spcAft>
                <a:spcPts val="0"/>
              </a:spcAft>
              <a:buClr>
                <a:srgbClr val="434343"/>
              </a:buClr>
              <a:buSzPts val="1900"/>
              <a:buNone/>
            </a:pPr>
            <a:endParaRPr sz="1900">
              <a:solidFill>
                <a:srgbClr val="434343"/>
              </a:solidFill>
              <a:highlight>
                <a:srgbClr val="FFFFFF"/>
              </a:highlight>
              <a:latin typeface="Times New Roman"/>
              <a:ea typeface="Times New Roman"/>
              <a:cs typeface="Times New Roman"/>
              <a:sym typeface="Times New Roman"/>
            </a:endParaRPr>
          </a:p>
          <a:p>
            <a:pPr indent="-349250">
              <a:spcBef>
                <a:spcPts val="500"/>
              </a:spcBef>
              <a:buClr>
                <a:srgbClr val="434343"/>
              </a:buClr>
              <a:buSzPts val="1900"/>
              <a:buFont typeface="Times New Roman"/>
              <a:buChar char="➟"/>
            </a:pPr>
            <a:r>
              <a:rPr lang="en-US" sz="2200" b="1">
                <a:solidFill>
                  <a:srgbClr val="434343"/>
                </a:solidFill>
                <a:latin typeface="Times New Roman"/>
                <a:ea typeface="Times New Roman"/>
                <a:cs typeface="Times New Roman"/>
                <a:sym typeface="Times New Roman"/>
              </a:rPr>
              <a:t>Individual Assessment/Intervention: </a:t>
            </a:r>
            <a:endParaRPr lang="en-US" sz="2000" b="1">
              <a:solidFill>
                <a:srgbClr val="434343"/>
              </a:solidFill>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a:solidFill>
                  <a:srgbClr val="434343"/>
                </a:solidFill>
                <a:highlight>
                  <a:srgbClr val="FFFFFF"/>
                </a:highlight>
                <a:latin typeface="Times New Roman"/>
                <a:ea typeface="Times New Roman"/>
                <a:cs typeface="Times New Roman"/>
                <a:sym typeface="Times New Roman"/>
              </a:rPr>
              <a:t>Must be individualized and demonstrate quality (e.g., not copied and pasted /cloned) </a:t>
            </a:r>
            <a:endParaRPr sz="190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a:solidFill>
                  <a:srgbClr val="434343"/>
                </a:solidFill>
                <a:highlight>
                  <a:srgbClr val="FFFFFF"/>
                </a:highlight>
                <a:latin typeface="Times New Roman"/>
                <a:ea typeface="Times New Roman"/>
                <a:cs typeface="Times New Roman"/>
                <a:sym typeface="Times New Roman"/>
              </a:rPr>
              <a:t>Individual goals are strongly encouraged (e.g.: “Patient's goal is to practice assertiveness in interpersonal relationship this weekend during visiting hours and report experience in next week's group.”)</a:t>
            </a:r>
            <a:endParaRPr sz="190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a:solidFill>
                  <a:srgbClr val="434343"/>
                </a:solidFill>
                <a:latin typeface="Times New Roman"/>
                <a:ea typeface="Times New Roman"/>
                <a:cs typeface="Times New Roman"/>
                <a:sym typeface="Times New Roman"/>
              </a:rPr>
              <a:t>Include patient reports (e.g., urges/cravings, rating of mood)</a:t>
            </a:r>
            <a:endParaRPr sz="1900">
              <a:solidFill>
                <a:srgbClr val="434343"/>
              </a:solidFill>
              <a:latin typeface="Times New Roman"/>
              <a:ea typeface="Times New Roman"/>
              <a:cs typeface="Times New Roman"/>
              <a:sym typeface="Times New Roman"/>
            </a:endParaRPr>
          </a:p>
          <a:p>
            <a:pPr lvl="1" indent="-298450">
              <a:buClr>
                <a:srgbClr val="434343"/>
              </a:buClr>
              <a:buSzPts val="1100"/>
              <a:buFont typeface="Times New Roman"/>
              <a:buChar char="𐩒"/>
            </a:pPr>
            <a:r>
              <a:rPr lang="en-US" sz="1900">
                <a:solidFill>
                  <a:srgbClr val="434343"/>
                </a:solidFill>
                <a:latin typeface="Times New Roman"/>
                <a:ea typeface="Times New Roman"/>
                <a:cs typeface="Times New Roman"/>
                <a:sym typeface="Times New Roman"/>
              </a:rPr>
              <a:t>Brief observations of mental and physical status: </a:t>
            </a:r>
          </a:p>
          <a:p>
            <a:pPr marL="1371600" lvl="2" indent="-342900" algn="l" rtl="0">
              <a:spcBef>
                <a:spcPts val="500"/>
              </a:spcBef>
              <a:spcAft>
                <a:spcPts val="0"/>
              </a:spcAft>
              <a:buClr>
                <a:srgbClr val="434343"/>
              </a:buClr>
              <a:buSzPts val="1800"/>
              <a:buFont typeface="Times New Roman"/>
              <a:buChar char="⋆"/>
            </a:pPr>
            <a:r>
              <a:rPr lang="en-US" sz="1900" b="1">
                <a:solidFill>
                  <a:srgbClr val="434343"/>
                </a:solidFill>
                <a:latin typeface="Times New Roman"/>
                <a:ea typeface="Times New Roman"/>
                <a:cs typeface="Times New Roman"/>
                <a:sym typeface="Times New Roman"/>
              </a:rPr>
              <a:t>Appearance</a:t>
            </a:r>
            <a:r>
              <a:rPr lang="en-US" sz="1800" b="1" dirty="0">
                <a:solidFill>
                  <a:srgbClr val="434343"/>
                </a:solidFill>
                <a:latin typeface="Times New Roman"/>
                <a:ea typeface="Times New Roman"/>
                <a:cs typeface="Times New Roman"/>
                <a:sym typeface="Times New Roman"/>
              </a:rPr>
              <a:t> </a:t>
            </a:r>
            <a:r>
              <a:rPr lang="en-US" sz="1800">
                <a:solidFill>
                  <a:srgbClr val="434343"/>
                </a:solidFill>
                <a:latin typeface="Times New Roman"/>
                <a:ea typeface="Times New Roman"/>
                <a:cs typeface="Times New Roman"/>
                <a:sym typeface="Times New Roman"/>
              </a:rPr>
              <a:t>(e.g., level of engagement with staff and peers, grooming, attitude: cooperative, uncooperative)</a:t>
            </a:r>
            <a:endParaRPr sz="180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a:solidFill>
                  <a:srgbClr val="434343"/>
                </a:solidFill>
                <a:latin typeface="Times New Roman"/>
                <a:ea typeface="Times New Roman"/>
                <a:cs typeface="Times New Roman"/>
                <a:sym typeface="Times New Roman"/>
              </a:rPr>
              <a:t>Behavior</a:t>
            </a:r>
            <a:r>
              <a:rPr lang="en-US" sz="1900">
                <a:solidFill>
                  <a:srgbClr val="434343"/>
                </a:solidFill>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e.g., eye contact: poor, good; psychomotor activity: handwringing; coping skills employed)</a:t>
            </a:r>
            <a:endParaRPr>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a:solidFill>
                  <a:srgbClr val="434343"/>
                </a:solidFill>
                <a:latin typeface="Times New Roman"/>
                <a:ea typeface="Times New Roman"/>
                <a:cs typeface="Times New Roman"/>
                <a:sym typeface="Times New Roman"/>
              </a:rPr>
              <a:t>Presentation of mood</a:t>
            </a:r>
            <a:r>
              <a:rPr lang="en-US">
                <a:solidFill>
                  <a:srgbClr val="434343"/>
                </a:solidFill>
                <a:latin typeface="Times New Roman"/>
                <a:ea typeface="Times New Roman"/>
                <a:cs typeface="Times New Roman"/>
                <a:sym typeface="Times New Roman"/>
              </a:rPr>
              <a:t> (e.g., sad, angry, elated; self-report congruent or incongruent with observations)</a:t>
            </a:r>
            <a:endParaRPr>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a:solidFill>
                  <a:srgbClr val="434343"/>
                </a:solidFill>
                <a:latin typeface="Times New Roman"/>
                <a:ea typeface="Times New Roman"/>
                <a:cs typeface="Times New Roman"/>
                <a:sym typeface="Times New Roman"/>
              </a:rPr>
              <a:t>Speech pattern</a:t>
            </a:r>
            <a:r>
              <a:rPr lang="en-US">
                <a:solidFill>
                  <a:srgbClr val="434343"/>
                </a:solidFill>
                <a:latin typeface="Times New Roman"/>
                <a:ea typeface="Times New Roman"/>
                <a:cs typeface="Times New Roman"/>
                <a:sym typeface="Times New Roman"/>
              </a:rPr>
              <a:t> (e.g., rate: increased/decreased, volume: loud, soft)</a:t>
            </a:r>
            <a:endParaRPr>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a:solidFill>
                  <a:srgbClr val="434343"/>
                </a:solidFill>
                <a:latin typeface="Times New Roman"/>
                <a:ea typeface="Times New Roman"/>
                <a:cs typeface="Times New Roman"/>
                <a:sym typeface="Times New Roman"/>
              </a:rPr>
              <a:t>High-risk behavior</a:t>
            </a:r>
            <a:r>
              <a:rPr lang="en-US" sz="1900" dirty="0">
                <a:solidFill>
                  <a:srgbClr val="434343"/>
                </a:solidFill>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(e.g., agitation, impulsivity, violence, self-injurious behaviors)</a:t>
            </a:r>
            <a:endParaRPr>
              <a:solidFill>
                <a:srgbClr val="434343"/>
              </a:solidFill>
              <a:latin typeface="Times New Roman"/>
              <a:ea typeface="Times New Roman"/>
              <a:cs typeface="Times New Roman"/>
              <a:sym typeface="Times New Roman"/>
            </a:endParaRPr>
          </a:p>
          <a:p>
            <a:pPr marL="0" lvl="0" indent="0" algn="ctr" rtl="0">
              <a:spcBef>
                <a:spcPts val="500"/>
              </a:spcBef>
              <a:spcAft>
                <a:spcPts val="0"/>
              </a:spcAft>
              <a:buNone/>
            </a:pPr>
            <a:endParaRPr sz="800" b="1" i="1">
              <a:solidFill>
                <a:srgbClr val="0066A6"/>
              </a:solidFill>
              <a:latin typeface="Times New Roman"/>
              <a:ea typeface="Times New Roman"/>
              <a:cs typeface="Times New Roman"/>
              <a:sym typeface="Times New Roman"/>
            </a:endParaRPr>
          </a:p>
          <a:p>
            <a:pPr marL="0" lvl="0" indent="0" algn="ctr" rtl="0">
              <a:spcBef>
                <a:spcPts val="0"/>
              </a:spcBef>
              <a:spcAft>
                <a:spcPts val="0"/>
              </a:spcAft>
              <a:buNone/>
            </a:pPr>
            <a:endParaRPr sz="1800" b="1" i="1">
              <a:solidFill>
                <a:srgbClr val="0066A6"/>
              </a:solidFill>
              <a:latin typeface="Times New Roman"/>
              <a:ea typeface="Times New Roman"/>
              <a:cs typeface="Times New Roman"/>
              <a:sym typeface="Times New Roman"/>
            </a:endParaRPr>
          </a:p>
        </p:txBody>
      </p:sp>
      <p:sp>
        <p:nvSpPr>
          <p:cNvPr id="154" name="Google Shape;154;p19"/>
          <p:cNvSpPr txBox="1"/>
          <p:nvPr/>
        </p:nvSpPr>
        <p:spPr>
          <a:xfrm>
            <a:off x="524100" y="5948051"/>
            <a:ext cx="11043600" cy="660000"/>
          </a:xfrm>
          <a:prstGeom prst="rect">
            <a:avLst/>
          </a:prstGeom>
          <a:solidFill>
            <a:schemeClr val="bg1">
              <a:lumMod val="95000"/>
            </a:schemeClr>
          </a:solidFill>
          <a:ln w="19050"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800" b="1" i="1">
                <a:solidFill>
                  <a:srgbClr val="0066A6"/>
                </a:solidFill>
                <a:latin typeface="Times New Roman"/>
                <a:ea typeface="Times New Roman"/>
                <a:cs typeface="Times New Roman"/>
                <a:sym typeface="Times New Roman"/>
              </a:rPr>
              <a:t>Every effort should be made to complete notes on the same day as the session! Refer to division specific policies for specific timeframes.</a:t>
            </a:r>
            <a:endParaRPr>
              <a:latin typeface="Calibri"/>
              <a:ea typeface="Calibri"/>
              <a:cs typeface="Calibri"/>
              <a:sym typeface="Calibri"/>
            </a:endParaRPr>
          </a:p>
        </p:txBody>
      </p:sp>
    </p:spTree>
    <p:extLst>
      <p:ext uri="{BB962C8B-B14F-4D97-AF65-F5344CB8AC3E}">
        <p14:creationId xmlns:p14="http://schemas.microsoft.com/office/powerpoint/2010/main" val="3955229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420375" y="275195"/>
            <a:ext cx="8563367" cy="730500"/>
          </a:xfrm>
          <a:prstGeom prst="rect">
            <a:avLst/>
          </a:prstGeom>
          <a:noFill/>
          <a:ln>
            <a:noFill/>
          </a:ln>
        </p:spPr>
        <p:txBody>
          <a:bodyPr spcFirstLastPara="1" wrap="square" lIns="91425" tIns="45700" rIns="91425" bIns="45700" anchor="ctr" anchorCtr="0">
            <a:noAutofit/>
          </a:bodyPr>
          <a:lstStyle/>
          <a:p>
            <a:r>
              <a:rPr lang="en-US" sz="2800" b="1">
                <a:solidFill>
                  <a:srgbClr val="0066A6"/>
                </a:solidFill>
                <a:latin typeface="Times New Roman"/>
                <a:ea typeface="Times New Roman"/>
                <a:cs typeface="Times New Roman"/>
                <a:sym typeface="Times New Roman"/>
              </a:rPr>
              <a:t>Group Notes: </a:t>
            </a:r>
            <a:r>
              <a:rPr lang="en-US" sz="2600" i="1">
                <a:solidFill>
                  <a:srgbClr val="0066A6"/>
                </a:solidFill>
                <a:latin typeface="Times New Roman"/>
                <a:ea typeface="Times New Roman"/>
                <a:cs typeface="Times New Roman"/>
                <a:sym typeface="Times New Roman"/>
              </a:rPr>
              <a:t>How to incorporate the Golden Thread </a:t>
            </a:r>
            <a:r>
              <a:rPr lang="en-US" sz="2000">
                <a:solidFill>
                  <a:srgbClr val="0066A6"/>
                </a:solidFill>
                <a:latin typeface="Times New Roman"/>
                <a:ea typeface="Times New Roman"/>
                <a:cs typeface="Times New Roman"/>
                <a:sym typeface="Times New Roman"/>
              </a:rPr>
              <a:t>(2 of 3)</a:t>
            </a:r>
            <a:endParaRPr lang="en-US" sz="2000" b="1">
              <a:solidFill>
                <a:srgbClr val="0066A6"/>
              </a:solidFill>
              <a:latin typeface="Times New Roman"/>
              <a:ea typeface="Times New Roman"/>
              <a:cs typeface="Times New Roman"/>
            </a:endParaRPr>
          </a:p>
        </p:txBody>
      </p:sp>
      <p:grpSp>
        <p:nvGrpSpPr>
          <p:cNvPr id="2" name="Group 1">
            <a:extLst>
              <a:ext uri="{FF2B5EF4-FFF2-40B4-BE49-F238E27FC236}">
                <a16:creationId xmlns:a16="http://schemas.microsoft.com/office/drawing/2014/main" id="{FD1ECA21-E602-40B4-BA1D-AFB7F87EC0B2}"/>
              </a:ext>
            </a:extLst>
          </p:cNvPr>
          <p:cNvGrpSpPr/>
          <p:nvPr/>
        </p:nvGrpSpPr>
        <p:grpSpPr>
          <a:xfrm>
            <a:off x="4134294" y="1883397"/>
            <a:ext cx="7572270" cy="1726531"/>
            <a:chOff x="4555100" y="1796610"/>
            <a:chExt cx="6991375" cy="1324275"/>
          </a:xfrm>
        </p:grpSpPr>
        <p:pic>
          <p:nvPicPr>
            <p:cNvPr id="225" name="Google Shape;225;p22"/>
            <p:cNvPicPr preferRelativeResize="0"/>
            <p:nvPr/>
          </p:nvPicPr>
          <p:blipFill>
            <a:blip r:embed="rId3">
              <a:alphaModFix/>
            </a:blip>
            <a:stretch>
              <a:fillRect/>
            </a:stretch>
          </p:blipFill>
          <p:spPr>
            <a:xfrm>
              <a:off x="4555100" y="1796610"/>
              <a:ext cx="6991375" cy="1324275"/>
            </a:xfrm>
            <a:prstGeom prst="rect">
              <a:avLst/>
            </a:prstGeom>
            <a:noFill/>
            <a:ln w="28575" cap="flat" cmpd="sng">
              <a:solidFill>
                <a:srgbClr val="93C47D"/>
              </a:solidFill>
              <a:prstDash val="dot"/>
              <a:round/>
              <a:headEnd type="none" w="sm" len="sm"/>
              <a:tailEnd type="none" w="sm" len="sm"/>
            </a:ln>
          </p:spPr>
        </p:pic>
        <p:sp>
          <p:nvSpPr>
            <p:cNvPr id="227" name="Google Shape;227;p22"/>
            <p:cNvSpPr/>
            <p:nvPr/>
          </p:nvSpPr>
          <p:spPr>
            <a:xfrm>
              <a:off x="11031325" y="1897613"/>
              <a:ext cx="366600" cy="2805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86;g9058e6f052_0_35">
            <a:extLst>
              <a:ext uri="{FF2B5EF4-FFF2-40B4-BE49-F238E27FC236}">
                <a16:creationId xmlns:a16="http://schemas.microsoft.com/office/drawing/2014/main" id="{E85D8B8A-8C85-4DEC-A019-9DD04F912970}"/>
              </a:ext>
            </a:extLst>
          </p:cNvPr>
          <p:cNvSpPr txBox="1"/>
          <p:nvPr/>
        </p:nvSpPr>
        <p:spPr>
          <a:xfrm>
            <a:off x="420375" y="1220334"/>
            <a:ext cx="3615300" cy="44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u="sng">
                <a:solidFill>
                  <a:srgbClr val="434343"/>
                </a:solidFill>
                <a:latin typeface="Times New Roman"/>
                <a:ea typeface="Times New Roman"/>
                <a:cs typeface="Times New Roman"/>
                <a:sym typeface="Times New Roman"/>
              </a:rPr>
              <a:t>Golden Thread function</a:t>
            </a:r>
            <a:r>
              <a:rPr lang="en-US" sz="2000">
                <a:solidFill>
                  <a:srgbClr val="434343"/>
                </a:solidFill>
                <a:latin typeface="Times New Roman"/>
                <a:ea typeface="Times New Roman"/>
                <a:cs typeface="Times New Roman"/>
                <a:sym typeface="Times New Roman"/>
              </a:rPr>
              <a:t>:</a:t>
            </a:r>
            <a:endParaRPr sz="200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2000">
              <a:solidFill>
                <a:srgbClr val="434343"/>
              </a:solidFill>
              <a:latin typeface="Times New Roman"/>
              <a:ea typeface="Times New Roman"/>
              <a:cs typeface="Times New Roman"/>
              <a:sym typeface="Times New Roman"/>
            </a:endParaRPr>
          </a:p>
          <a:p>
            <a:pPr algn="ctr">
              <a:buClr>
                <a:schemeClr val="dk1"/>
              </a:buClr>
              <a:buSzPts val="1100"/>
            </a:pPr>
            <a:r>
              <a:rPr lang="en-US" sz="2000">
                <a:solidFill>
                  <a:srgbClr val="434343"/>
                </a:solidFill>
                <a:latin typeface="Times New Roman"/>
                <a:ea typeface="Times New Roman"/>
                <a:cs typeface="Times New Roman"/>
                <a:sym typeface="Times New Roman"/>
              </a:rPr>
              <a:t>Use the Golden Thread feature to identify which Problem, Objective, and intervention is being addressed in the group -  (it can be one Problem, or it can be all Problems) - </a:t>
            </a:r>
            <a:r>
              <a:rPr lang="en-US" sz="2000" b="1">
                <a:solidFill>
                  <a:srgbClr val="434343"/>
                </a:solidFill>
                <a:latin typeface="Times New Roman"/>
                <a:ea typeface="Times New Roman"/>
                <a:cs typeface="Times New Roman"/>
                <a:sym typeface="Times New Roman"/>
              </a:rPr>
              <a:t>whichever is accurate. </a:t>
            </a:r>
            <a:r>
              <a:rPr lang="en-US" sz="2000">
                <a:solidFill>
                  <a:srgbClr val="434343"/>
                </a:solidFill>
                <a:latin typeface="Times New Roman"/>
                <a:ea typeface="Times New Roman"/>
                <a:cs typeface="Times New Roman"/>
                <a:sym typeface="Times New Roman"/>
              </a:rPr>
              <a:t>i.e., </a:t>
            </a:r>
            <a:r>
              <a:rPr lang="en-US" sz="2000" b="1">
                <a:solidFill>
                  <a:srgbClr val="434343"/>
                </a:solidFill>
                <a:latin typeface="Times New Roman"/>
                <a:ea typeface="Times New Roman"/>
                <a:cs typeface="Times New Roman"/>
                <a:sym typeface="Times New Roman"/>
              </a:rPr>
              <a:t>do not click all </a:t>
            </a:r>
            <a:r>
              <a:rPr lang="en-US" sz="2000" b="1" i="1">
                <a:solidFill>
                  <a:srgbClr val="434343"/>
                </a:solidFill>
                <a:latin typeface="Times New Roman"/>
                <a:ea typeface="Times New Roman"/>
                <a:cs typeface="Times New Roman"/>
                <a:sym typeface="Times New Roman"/>
              </a:rPr>
              <a:t>Problems</a:t>
            </a:r>
            <a:r>
              <a:rPr lang="en-US" sz="2000">
                <a:solidFill>
                  <a:srgbClr val="434343"/>
                </a:solidFill>
                <a:latin typeface="Times New Roman"/>
                <a:ea typeface="Times New Roman"/>
                <a:cs typeface="Times New Roman"/>
                <a:sym typeface="Times New Roman"/>
              </a:rPr>
              <a:t>, if only  “Suicide Risk” and “Substance Misuse” were addressed in that specific group. </a:t>
            </a:r>
            <a:endParaRPr sz="200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rgbClr val="434343"/>
              </a:solidFill>
              <a:latin typeface="Times New Roman"/>
              <a:ea typeface="Times New Roman"/>
              <a:cs typeface="Times New Roman"/>
              <a:sym typeface="Times New Roman"/>
            </a:endParaRPr>
          </a:p>
        </p:txBody>
      </p:sp>
      <p:pic>
        <p:nvPicPr>
          <p:cNvPr id="4" name="Google Shape;290;g9058e6f052_0_35" descr="Text&#10;&#10;Description automatically generated">
            <a:extLst>
              <a:ext uri="{FF2B5EF4-FFF2-40B4-BE49-F238E27FC236}">
                <a16:creationId xmlns:a16="http://schemas.microsoft.com/office/drawing/2014/main" id="{2020955C-5167-406D-B17C-5E848264D45F}"/>
              </a:ext>
            </a:extLst>
          </p:cNvPr>
          <p:cNvPicPr preferRelativeResize="0"/>
          <p:nvPr/>
        </p:nvPicPr>
        <p:blipFill>
          <a:blip r:embed="rId4">
            <a:alphaModFix/>
          </a:blip>
          <a:stretch>
            <a:fillRect/>
          </a:stretch>
        </p:blipFill>
        <p:spPr>
          <a:xfrm>
            <a:off x="4887802" y="4795222"/>
            <a:ext cx="5608626" cy="1350700"/>
          </a:xfrm>
          <a:prstGeom prst="rect">
            <a:avLst/>
          </a:prstGeom>
          <a:noFill/>
          <a:ln>
            <a:noFill/>
          </a:ln>
        </p:spPr>
      </p:pic>
      <p:pic>
        <p:nvPicPr>
          <p:cNvPr id="5" name="Google Shape;288;g9058e6f052_0_35" descr="Icon&#10;&#10;Description automatically generated">
            <a:extLst>
              <a:ext uri="{FF2B5EF4-FFF2-40B4-BE49-F238E27FC236}">
                <a16:creationId xmlns:a16="http://schemas.microsoft.com/office/drawing/2014/main" id="{33F08DC7-89BB-4160-9C62-96CDCFFD5257}"/>
              </a:ext>
            </a:extLst>
          </p:cNvPr>
          <p:cNvPicPr preferRelativeResize="0"/>
          <p:nvPr/>
        </p:nvPicPr>
        <p:blipFill>
          <a:blip r:embed="rId5">
            <a:alphaModFix/>
          </a:blip>
          <a:stretch>
            <a:fillRect/>
          </a:stretch>
        </p:blipFill>
        <p:spPr>
          <a:xfrm>
            <a:off x="4203968" y="4722643"/>
            <a:ext cx="686275" cy="686275"/>
          </a:xfrm>
          <a:prstGeom prst="rect">
            <a:avLst/>
          </a:prstGeom>
          <a:noFill/>
          <a:ln>
            <a:noFill/>
          </a:ln>
        </p:spPr>
      </p:pic>
      <p:cxnSp>
        <p:nvCxnSpPr>
          <p:cNvPr id="7" name="Straight Arrow Connector 6">
            <a:extLst>
              <a:ext uri="{FF2B5EF4-FFF2-40B4-BE49-F238E27FC236}">
                <a16:creationId xmlns:a16="http://schemas.microsoft.com/office/drawing/2014/main" id="{A38AA641-396A-47FB-B20D-D32F99AC2362}"/>
              </a:ext>
            </a:extLst>
          </p:cNvPr>
          <p:cNvCxnSpPr/>
          <p:nvPr/>
        </p:nvCxnSpPr>
        <p:spPr>
          <a:xfrm flipH="1">
            <a:off x="7382933" y="2472267"/>
            <a:ext cx="414867" cy="2082800"/>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Google Shape;288;g9058e6f052_0_35" descr="Icon&#10;&#10;Description automatically generated">
            <a:extLst>
              <a:ext uri="{FF2B5EF4-FFF2-40B4-BE49-F238E27FC236}">
                <a16:creationId xmlns:a16="http://schemas.microsoft.com/office/drawing/2014/main" id="{AF97BA74-C628-443E-955B-10BE51CB1652}"/>
              </a:ext>
            </a:extLst>
          </p:cNvPr>
          <p:cNvPicPr preferRelativeResize="0"/>
          <p:nvPr/>
        </p:nvPicPr>
        <p:blipFill>
          <a:blip r:embed="rId5">
            <a:alphaModFix/>
          </a:blip>
          <a:stretch>
            <a:fillRect/>
          </a:stretch>
        </p:blipFill>
        <p:spPr>
          <a:xfrm>
            <a:off x="11148612" y="1044234"/>
            <a:ext cx="686275" cy="686275"/>
          </a:xfrm>
          <a:prstGeom prst="rect">
            <a:avLst/>
          </a:prstGeom>
          <a:noFill/>
          <a:ln>
            <a:noFill/>
          </a:ln>
        </p:spPr>
      </p:pic>
    </p:spTree>
    <p:extLst>
      <p:ext uri="{BB962C8B-B14F-4D97-AF65-F5344CB8AC3E}">
        <p14:creationId xmlns:p14="http://schemas.microsoft.com/office/powerpoint/2010/main" val="64382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907e0c4129_0_504"/>
          <p:cNvSpPr txBox="1">
            <a:spLocks noGrp="1"/>
          </p:cNvSpPr>
          <p:nvPr>
            <p:ph type="title"/>
          </p:nvPr>
        </p:nvSpPr>
        <p:spPr>
          <a:xfrm>
            <a:off x="294900" y="251200"/>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a:solidFill>
                  <a:srgbClr val="0066A6"/>
                </a:solidFill>
                <a:latin typeface="Times New Roman"/>
                <a:ea typeface="Times New Roman"/>
                <a:cs typeface="Times New Roman"/>
                <a:sym typeface="Times New Roman"/>
              </a:rPr>
              <a:t>Group Notes: </a:t>
            </a:r>
            <a:r>
              <a:rPr lang="en-US" sz="2800" b="1" i="1">
                <a:solidFill>
                  <a:srgbClr val="0066A6"/>
                </a:solidFill>
                <a:latin typeface="Times New Roman"/>
                <a:ea typeface="Times New Roman"/>
                <a:cs typeface="Times New Roman"/>
                <a:sym typeface="Times New Roman"/>
              </a:rPr>
              <a:t>Content </a:t>
            </a:r>
            <a:r>
              <a:rPr lang="en-US" sz="2000">
                <a:solidFill>
                  <a:srgbClr val="0066A6"/>
                </a:solidFill>
                <a:latin typeface="Times New Roman"/>
                <a:ea typeface="Times New Roman"/>
                <a:cs typeface="Times New Roman"/>
                <a:sym typeface="Times New Roman"/>
              </a:rPr>
              <a:t>(3 of 3)</a:t>
            </a:r>
            <a:endParaRPr sz="2000">
              <a:solidFill>
                <a:srgbClr val="0066A6"/>
              </a:solidFill>
              <a:latin typeface="Times New Roman"/>
              <a:ea typeface="Times New Roman"/>
              <a:cs typeface="Times New Roman"/>
              <a:sym typeface="Times New Roman"/>
            </a:endParaRPr>
          </a:p>
        </p:txBody>
      </p:sp>
      <p:sp>
        <p:nvSpPr>
          <p:cNvPr id="296" name="Google Shape;296;g907e0c4129_0_504"/>
          <p:cNvSpPr txBox="1"/>
          <p:nvPr/>
        </p:nvSpPr>
        <p:spPr>
          <a:xfrm>
            <a:off x="545375" y="1471200"/>
            <a:ext cx="2788800" cy="1708500"/>
          </a:xfrm>
          <a:prstGeom prst="rect">
            <a:avLst/>
          </a:prstGeom>
          <a:solidFill>
            <a:srgbClr val="F4CCCC"/>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Requires Improvement</a:t>
            </a:r>
            <a:r>
              <a:rPr lang="en-US">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is generic, does not include any subjective data on patient and does not reference any Problem(s) and/or Group Topic. Improper use of abbreviations.</a:t>
            </a:r>
            <a:endParaRPr>
              <a:solidFill>
                <a:srgbClr val="434343"/>
              </a:solidFill>
              <a:latin typeface="Times New Roman"/>
              <a:ea typeface="Times New Roman"/>
              <a:cs typeface="Times New Roman"/>
              <a:sym typeface="Times New Roman"/>
            </a:endParaRPr>
          </a:p>
        </p:txBody>
      </p:sp>
      <p:sp>
        <p:nvSpPr>
          <p:cNvPr id="297" name="Google Shape;297;g907e0c4129_0_504"/>
          <p:cNvSpPr txBox="1"/>
          <p:nvPr/>
        </p:nvSpPr>
        <p:spPr>
          <a:xfrm>
            <a:off x="545375" y="3189800"/>
            <a:ext cx="2788800" cy="1708500"/>
          </a:xfrm>
          <a:prstGeom prst="rect">
            <a:avLst/>
          </a:prstGeom>
          <a:solidFill>
            <a:srgbClr val="FCE5CD"/>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Good</a:t>
            </a:r>
            <a:r>
              <a:rPr lang="en-US" sz="1600" b="1">
                <a:solidFill>
                  <a:srgbClr val="0066A6"/>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Individual Assessment provides patient quote, observation of patient’s behavior, how the patient responded to activity and interpersonal interactions.  </a:t>
            </a:r>
            <a:r>
              <a:rPr lang="en-US" u="sng">
                <a:latin typeface="Times New Roman"/>
                <a:ea typeface="Times New Roman"/>
                <a:cs typeface="Times New Roman"/>
                <a:sym typeface="Times New Roman"/>
              </a:rPr>
              <a:t>Missing:</a:t>
            </a:r>
            <a:r>
              <a:rPr lang="en-US">
                <a:latin typeface="Times New Roman"/>
                <a:ea typeface="Times New Roman"/>
                <a:cs typeface="Times New Roman"/>
                <a:sym typeface="Times New Roman"/>
              </a:rPr>
              <a:t> Brief mental status and/or clinical assessment.</a:t>
            </a:r>
            <a:endParaRPr>
              <a:latin typeface="Times New Roman"/>
              <a:ea typeface="Times New Roman"/>
              <a:cs typeface="Times New Roman"/>
              <a:sym typeface="Times New Roman"/>
            </a:endParaRPr>
          </a:p>
        </p:txBody>
      </p:sp>
      <p:sp>
        <p:nvSpPr>
          <p:cNvPr id="298" name="Google Shape;298;g907e0c4129_0_504"/>
          <p:cNvSpPr txBox="1"/>
          <p:nvPr/>
        </p:nvSpPr>
        <p:spPr>
          <a:xfrm>
            <a:off x="545375" y="4898300"/>
            <a:ext cx="2788800" cy="1708500"/>
          </a:xfrm>
          <a:prstGeom prst="rect">
            <a:avLst/>
          </a:prstGeom>
          <a:solidFill>
            <a:srgbClr val="D9EAD3"/>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solidFill>
                  <a:srgbClr val="0066A6"/>
                </a:solidFill>
                <a:latin typeface="Times New Roman"/>
                <a:ea typeface="Times New Roman"/>
                <a:cs typeface="Times New Roman"/>
                <a:sym typeface="Times New Roman"/>
              </a:rPr>
              <a:t>Excellent </a:t>
            </a:r>
            <a:r>
              <a:rPr lang="en-US" b="1">
                <a:solidFill>
                  <a:srgbClr val="FF0000"/>
                </a:solidFill>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a:t>
            </a:r>
            <a:r>
              <a:rPr lang="en-US">
                <a:solidFill>
                  <a:schemeClr val="dk1"/>
                </a:solidFill>
                <a:latin typeface="Times New Roman"/>
                <a:ea typeface="Times New Roman"/>
                <a:cs typeface="Times New Roman"/>
                <a:sym typeface="Times New Roman"/>
              </a:rPr>
              <a:t>ndividual Assessment  provides brief mental status, observation of patient’s behavior, quote, how patient responded to prompt and connects back to SUD Problem and Group Topic. No abbreviations used.</a:t>
            </a:r>
            <a:endParaRPr>
              <a:solidFill>
                <a:srgbClr val="434343"/>
              </a:solidFill>
              <a:latin typeface="Times New Roman"/>
              <a:ea typeface="Times New Roman"/>
              <a:cs typeface="Times New Roman"/>
              <a:sym typeface="Times New Roman"/>
            </a:endParaRPr>
          </a:p>
        </p:txBody>
      </p:sp>
      <p:pic>
        <p:nvPicPr>
          <p:cNvPr id="299" name="Google Shape;299;g907e0c4129_0_504"/>
          <p:cNvPicPr preferRelativeResize="0"/>
          <p:nvPr/>
        </p:nvPicPr>
        <p:blipFill rotWithShape="1">
          <a:blip r:embed="rId3">
            <a:alphaModFix/>
          </a:blip>
          <a:srcRect l="644" r="5897"/>
          <a:stretch/>
        </p:blipFill>
        <p:spPr>
          <a:xfrm>
            <a:off x="3501138" y="3004375"/>
            <a:ext cx="8436626" cy="1490400"/>
          </a:xfrm>
          <a:prstGeom prst="rect">
            <a:avLst/>
          </a:prstGeom>
          <a:noFill/>
          <a:ln>
            <a:noFill/>
          </a:ln>
        </p:spPr>
      </p:pic>
      <p:sp>
        <p:nvSpPr>
          <p:cNvPr id="300" name="Google Shape;300;g907e0c4129_0_504"/>
          <p:cNvSpPr/>
          <p:nvPr/>
        </p:nvSpPr>
        <p:spPr>
          <a:xfrm>
            <a:off x="3524700" y="3303000"/>
            <a:ext cx="8436600" cy="427200"/>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1" name="Google Shape;301;g907e0c4129_0_504"/>
          <p:cNvPicPr preferRelativeResize="0"/>
          <p:nvPr/>
        </p:nvPicPr>
        <p:blipFill rotWithShape="1">
          <a:blip r:embed="rId4">
            <a:alphaModFix/>
          </a:blip>
          <a:srcRect t="34998" r="5338" b="4439"/>
          <a:stretch/>
        </p:blipFill>
        <p:spPr>
          <a:xfrm>
            <a:off x="3524700" y="1323063"/>
            <a:ext cx="8055875" cy="1226837"/>
          </a:xfrm>
          <a:prstGeom prst="rect">
            <a:avLst/>
          </a:prstGeom>
          <a:noFill/>
          <a:ln>
            <a:noFill/>
          </a:ln>
        </p:spPr>
      </p:pic>
      <p:sp>
        <p:nvSpPr>
          <p:cNvPr id="302" name="Google Shape;302;g907e0c4129_0_504"/>
          <p:cNvSpPr/>
          <p:nvPr/>
        </p:nvSpPr>
        <p:spPr>
          <a:xfrm>
            <a:off x="3546175" y="1778650"/>
            <a:ext cx="156900" cy="181200"/>
          </a:xfrm>
          <a:prstGeom prst="roundRect">
            <a:avLst>
              <a:gd name="adj" fmla="val 16667"/>
            </a:avLst>
          </a:prstGeom>
          <a:solidFill>
            <a:srgbClr val="FFFFFF"/>
          </a:solidFill>
          <a:ln>
            <a:noFill/>
          </a:ln>
        </p:spPr>
        <p:txBody>
          <a:bodyPr spcFirstLastPara="1" wrap="square" lIns="0" tIns="0" rIns="0" bIns="0" anchor="ctr" anchorCtr="0">
            <a:noAutofit/>
          </a:bodyPr>
          <a:lstStyle/>
          <a:p>
            <a:pPr marL="0" lvl="0" indent="0" algn="r" rtl="0">
              <a:spcBef>
                <a:spcPts val="0"/>
              </a:spcBef>
              <a:spcAft>
                <a:spcPts val="0"/>
              </a:spcAft>
              <a:buNone/>
            </a:pPr>
            <a:r>
              <a:rPr lang="en-US" sz="1100"/>
              <a:t>Pt</a:t>
            </a:r>
            <a:endParaRPr sz="1100"/>
          </a:p>
        </p:txBody>
      </p:sp>
      <p:sp>
        <p:nvSpPr>
          <p:cNvPr id="303" name="Google Shape;303;g907e0c4129_0_504"/>
          <p:cNvSpPr/>
          <p:nvPr/>
        </p:nvSpPr>
        <p:spPr>
          <a:xfrm>
            <a:off x="3570000" y="1464325"/>
            <a:ext cx="1331400" cy="181200"/>
          </a:xfrm>
          <a:prstGeom prst="roundRect">
            <a:avLst>
              <a:gd name="adj" fmla="val 16667"/>
            </a:avLst>
          </a:prstGeom>
          <a:solidFill>
            <a:srgbClr val="FFFFFF"/>
          </a:solidFill>
          <a:ln>
            <a:noFill/>
          </a:ln>
        </p:spPr>
        <p:txBody>
          <a:bodyPr spcFirstLastPara="1" wrap="square" lIns="0" tIns="0" rIns="0" bIns="0" anchor="ctr" anchorCtr="0">
            <a:noAutofit/>
          </a:bodyPr>
          <a:lstStyle/>
          <a:p>
            <a:pPr marL="0" lvl="0" indent="0" algn="l" rtl="0">
              <a:spcBef>
                <a:spcPts val="0"/>
              </a:spcBef>
              <a:spcAft>
                <a:spcPts val="0"/>
              </a:spcAft>
              <a:buNone/>
            </a:pPr>
            <a:r>
              <a:rPr lang="en-US" sz="1000"/>
              <a:t>Commitments Group</a:t>
            </a:r>
            <a:endParaRPr sz="1000"/>
          </a:p>
        </p:txBody>
      </p:sp>
      <p:sp>
        <p:nvSpPr>
          <p:cNvPr id="304" name="Google Shape;304;g907e0c4129_0_504"/>
          <p:cNvSpPr/>
          <p:nvPr/>
        </p:nvSpPr>
        <p:spPr>
          <a:xfrm>
            <a:off x="3524725" y="1645525"/>
            <a:ext cx="3479100" cy="3144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5" name="Google Shape;305;g907e0c4129_0_504"/>
          <p:cNvPicPr preferRelativeResize="0"/>
          <p:nvPr/>
        </p:nvPicPr>
        <p:blipFill rotWithShape="1">
          <a:blip r:embed="rId5">
            <a:alphaModFix/>
          </a:blip>
          <a:srcRect l="655" t="8667" r="8277"/>
          <a:stretch/>
        </p:blipFill>
        <p:spPr>
          <a:xfrm>
            <a:off x="3485575" y="4936100"/>
            <a:ext cx="8274049" cy="1315950"/>
          </a:xfrm>
          <a:prstGeom prst="rect">
            <a:avLst/>
          </a:prstGeom>
          <a:noFill/>
          <a:ln>
            <a:noFill/>
          </a:ln>
        </p:spPr>
      </p:pic>
      <p:sp>
        <p:nvSpPr>
          <p:cNvPr id="306" name="Google Shape;306;g907e0c4129_0_504"/>
          <p:cNvSpPr/>
          <p:nvPr/>
        </p:nvSpPr>
        <p:spPr>
          <a:xfrm>
            <a:off x="3523450" y="5357025"/>
            <a:ext cx="8095200" cy="468900"/>
          </a:xfrm>
          <a:prstGeom prst="roundRect">
            <a:avLst>
              <a:gd name="adj" fmla="val 16667"/>
            </a:avLst>
          </a:prstGeom>
          <a:no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3535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71652" y="208354"/>
            <a:ext cx="5793182" cy="753246"/>
          </a:xfrm>
          <a:prstGeom prst="rect">
            <a:avLst/>
          </a:prstGeom>
          <a:noFill/>
          <a:ln>
            <a:noFill/>
          </a:ln>
        </p:spPr>
        <p:txBody>
          <a:bodyPr spcFirstLastPara="1" wrap="square" lIns="91425" tIns="45700" rIns="91425" bIns="45700" anchor="ctr" anchorCtr="0">
            <a:noAutofit/>
          </a:bodyPr>
          <a:lstStyle/>
          <a:p>
            <a:r>
              <a:rPr lang="en-US" sz="2800" b="1">
                <a:solidFill>
                  <a:srgbClr val="0066A6"/>
                </a:solidFill>
                <a:latin typeface="Times New Roman"/>
                <a:cs typeface="Times New Roman"/>
              </a:rPr>
              <a:t>Suicide Protocols and Your Role </a:t>
            </a:r>
          </a:p>
        </p:txBody>
      </p:sp>
      <p:sp>
        <p:nvSpPr>
          <p:cNvPr id="3" name="TextBox 2">
            <a:extLst>
              <a:ext uri="{FF2B5EF4-FFF2-40B4-BE49-F238E27FC236}">
                <a16:creationId xmlns:a16="http://schemas.microsoft.com/office/drawing/2014/main" id="{69E44974-708F-4961-B695-9DD13531F435}"/>
              </a:ext>
            </a:extLst>
          </p:cNvPr>
          <p:cNvSpPr txBox="1"/>
          <p:nvPr/>
        </p:nvSpPr>
        <p:spPr>
          <a:xfrm>
            <a:off x="1872716" y="1188187"/>
            <a:ext cx="2386456" cy="3139321"/>
          </a:xfrm>
          <a:prstGeom prst="rect">
            <a:avLst/>
          </a:prstGeom>
          <a:noFill/>
        </p:spPr>
        <p:txBody>
          <a:bodyPr wrap="square" lIns="91440" tIns="45720" rIns="91440" bIns="45720" rtlCol="0" anchor="t">
            <a:spAutoFit/>
          </a:bodyPr>
          <a:lstStyle/>
          <a:p>
            <a:r>
              <a:rPr lang="en-US" sz="2200" b="1">
                <a:latin typeface="Times New Roman"/>
                <a:cs typeface="Times New Roman"/>
              </a:rPr>
              <a:t>Q: Who can perform the </a:t>
            </a:r>
            <a:r>
              <a:rPr lang="en-US" sz="2200" b="1" i="1">
                <a:latin typeface="Times New Roman"/>
                <a:cs typeface="Times New Roman"/>
              </a:rPr>
              <a:t>Suicide Assessment</a:t>
            </a:r>
            <a:r>
              <a:rPr lang="en-US" sz="2200" b="1">
                <a:latin typeface="Times New Roman"/>
                <a:cs typeface="Times New Roman"/>
              </a:rPr>
              <a:t>?</a:t>
            </a:r>
          </a:p>
          <a:p>
            <a:r>
              <a:rPr lang="en-US" sz="2200" b="1">
                <a:latin typeface="Times New Roman"/>
                <a:cs typeface="Times New Roman"/>
              </a:rPr>
              <a:t>A: </a:t>
            </a:r>
            <a:r>
              <a:rPr lang="en-US" sz="2200">
                <a:latin typeface="Times New Roman"/>
                <a:cs typeface="Times New Roman"/>
              </a:rPr>
              <a:t>A clinician trained on the assessment, that can apply clinical judgment.</a:t>
            </a:r>
          </a:p>
        </p:txBody>
      </p:sp>
      <p:pic>
        <p:nvPicPr>
          <p:cNvPr id="7" name="Picture 6">
            <a:extLst>
              <a:ext uri="{FF2B5EF4-FFF2-40B4-BE49-F238E27FC236}">
                <a16:creationId xmlns:a16="http://schemas.microsoft.com/office/drawing/2014/main" id="{B3AC32FD-52C2-426E-A40A-683EDCB8397A}"/>
              </a:ext>
            </a:extLst>
          </p:cNvPr>
          <p:cNvPicPr>
            <a:picLocks noChangeAspect="1"/>
          </p:cNvPicPr>
          <p:nvPr/>
        </p:nvPicPr>
        <p:blipFill>
          <a:blip r:embed="rId3"/>
          <a:stretch>
            <a:fillRect/>
          </a:stretch>
        </p:blipFill>
        <p:spPr>
          <a:xfrm rot="20558156">
            <a:off x="244567" y="1209341"/>
            <a:ext cx="1583787" cy="1170492"/>
          </a:xfrm>
          <a:prstGeom prst="rect">
            <a:avLst/>
          </a:prstGeom>
        </p:spPr>
      </p:pic>
      <p:sp>
        <p:nvSpPr>
          <p:cNvPr id="8" name="TextBox 7">
            <a:extLst>
              <a:ext uri="{FF2B5EF4-FFF2-40B4-BE49-F238E27FC236}">
                <a16:creationId xmlns:a16="http://schemas.microsoft.com/office/drawing/2014/main" id="{587665FD-5845-4284-B7A4-4A78C4B7F4C7}"/>
              </a:ext>
            </a:extLst>
          </p:cNvPr>
          <p:cNvSpPr txBox="1"/>
          <p:nvPr/>
        </p:nvSpPr>
        <p:spPr>
          <a:xfrm>
            <a:off x="312762" y="4559583"/>
            <a:ext cx="3869267" cy="2123658"/>
          </a:xfrm>
          <a:prstGeom prst="rect">
            <a:avLst/>
          </a:prstGeom>
          <a:noFill/>
        </p:spPr>
        <p:txBody>
          <a:bodyPr wrap="square" lIns="91440" tIns="45720" rIns="91440" bIns="45720" rtlCol="0" anchor="t">
            <a:spAutoFit/>
          </a:bodyPr>
          <a:lstStyle/>
          <a:p>
            <a:r>
              <a:rPr lang="en-US" sz="2200" b="1">
                <a:latin typeface="Times New Roman"/>
                <a:cs typeface="Times New Roman"/>
              </a:rPr>
              <a:t>Q: Who can perform the </a:t>
            </a:r>
            <a:r>
              <a:rPr lang="en-US" sz="2200" b="1" i="1">
                <a:latin typeface="Times New Roman"/>
                <a:cs typeface="Times New Roman"/>
              </a:rPr>
              <a:t>Suicide Reassessment</a:t>
            </a:r>
            <a:r>
              <a:rPr lang="en-US" sz="2200" b="1">
                <a:latin typeface="Times New Roman"/>
                <a:cs typeface="Times New Roman"/>
              </a:rPr>
              <a:t>?</a:t>
            </a:r>
          </a:p>
          <a:p>
            <a:r>
              <a:rPr lang="en-US" sz="2200" b="1">
                <a:latin typeface="Times New Roman"/>
                <a:cs typeface="Times New Roman"/>
              </a:rPr>
              <a:t>A: </a:t>
            </a:r>
            <a:r>
              <a:rPr lang="en-US" sz="2200">
                <a:latin typeface="Times New Roman"/>
                <a:cs typeface="Times New Roman"/>
              </a:rPr>
              <a:t>Any level staff that has completed the C-SSRS training sent to all staff via the learning management system.</a:t>
            </a:r>
          </a:p>
        </p:txBody>
      </p:sp>
      <p:sp>
        <p:nvSpPr>
          <p:cNvPr id="9" name="TextBox 8">
            <a:extLst>
              <a:ext uri="{FF2B5EF4-FFF2-40B4-BE49-F238E27FC236}">
                <a16:creationId xmlns:a16="http://schemas.microsoft.com/office/drawing/2014/main" id="{2B664F62-18BD-4351-BEAA-AD2FE2812779}"/>
              </a:ext>
            </a:extLst>
          </p:cNvPr>
          <p:cNvSpPr txBox="1"/>
          <p:nvPr/>
        </p:nvSpPr>
        <p:spPr>
          <a:xfrm>
            <a:off x="4415961" y="1189469"/>
            <a:ext cx="3786615" cy="1588127"/>
          </a:xfrm>
          <a:prstGeom prst="rect">
            <a:avLst/>
          </a:prstGeom>
          <a:noFill/>
          <a:ln>
            <a:solidFill>
              <a:schemeClr val="bg2">
                <a:lumMod val="20000"/>
                <a:lumOff val="80000"/>
              </a:schemeClr>
            </a:solidFill>
          </a:ln>
        </p:spPr>
        <p:txBody>
          <a:bodyPr wrap="square" lIns="91440" tIns="45720" rIns="91440" bIns="45720" anchor="t">
            <a:spAutoFit/>
          </a:bodyPr>
          <a:lstStyle/>
          <a:p>
            <a:pPr algn="ctr">
              <a:lnSpc>
                <a:spcPct val="90000"/>
              </a:lnSpc>
            </a:pPr>
            <a:r>
              <a:rPr lang="en-US" sz="1800" b="1" i="1">
                <a:solidFill>
                  <a:srgbClr val="0066A6"/>
                </a:solidFill>
                <a:highlight>
                  <a:srgbClr val="FFFFFF"/>
                </a:highlight>
                <a:latin typeface="Times New Roman"/>
                <a:ea typeface="Times New Roman"/>
                <a:cs typeface="Times New Roman"/>
                <a:sym typeface="Times New Roman"/>
              </a:rPr>
              <a:t>“Asking people about their thoughts and behaviors to assess their risk for suicide is the first, critical step in suicide prevention.” </a:t>
            </a:r>
            <a:endParaRPr lang="en-US" sz="1800" b="1" i="1">
              <a:solidFill>
                <a:srgbClr val="0066A6"/>
              </a:solidFill>
              <a:highlight>
                <a:srgbClr val="FFFFFF"/>
              </a:highlight>
              <a:latin typeface="Times New Roman"/>
              <a:ea typeface="Times New Roman"/>
              <a:cs typeface="Times New Roman"/>
            </a:endParaRPr>
          </a:p>
          <a:p>
            <a:pPr marL="0" lvl="0" indent="0" algn="ctr" rtl="0">
              <a:lnSpc>
                <a:spcPct val="90000"/>
              </a:lnSpc>
              <a:spcBef>
                <a:spcPts val="0"/>
              </a:spcBef>
              <a:spcAft>
                <a:spcPts val="0"/>
              </a:spcAft>
              <a:buNone/>
            </a:pPr>
            <a:r>
              <a:rPr lang="en-US" sz="1800" b="1" i="1">
                <a:solidFill>
                  <a:srgbClr val="0066A6"/>
                </a:solidFill>
                <a:highlight>
                  <a:srgbClr val="FFFFFF"/>
                </a:highlight>
                <a:latin typeface="Times New Roman"/>
                <a:ea typeface="Times New Roman"/>
                <a:cs typeface="Times New Roman"/>
                <a:sym typeface="Times New Roman"/>
              </a:rPr>
              <a:t>The Columbia Lighthouse Project, 2020</a:t>
            </a:r>
            <a:endParaRPr lang="en-US" sz="1800" b="1" i="1">
              <a:solidFill>
                <a:srgbClr val="0066A6"/>
              </a:solidFill>
              <a:highlight>
                <a:srgbClr val="FFFFFF"/>
              </a:highlight>
              <a:latin typeface="Times New Roman"/>
              <a:ea typeface="Times New Roman"/>
              <a:cs typeface="Times New Roman"/>
            </a:endParaRPr>
          </a:p>
        </p:txBody>
      </p:sp>
      <p:sp>
        <p:nvSpPr>
          <p:cNvPr id="11" name="TextBox 10">
            <a:extLst>
              <a:ext uri="{FF2B5EF4-FFF2-40B4-BE49-F238E27FC236}">
                <a16:creationId xmlns:a16="http://schemas.microsoft.com/office/drawing/2014/main" id="{10E81B28-31A9-4859-9D6D-95093F48DEA7}"/>
              </a:ext>
            </a:extLst>
          </p:cNvPr>
          <p:cNvSpPr txBox="1"/>
          <p:nvPr/>
        </p:nvSpPr>
        <p:spPr>
          <a:xfrm>
            <a:off x="4630783" y="2918291"/>
            <a:ext cx="7238599" cy="3513269"/>
          </a:xfrm>
          <a:prstGeom prst="rect">
            <a:avLst/>
          </a:prstGeom>
          <a:noFill/>
          <a:ln>
            <a:solidFill>
              <a:schemeClr val="tx1"/>
            </a:solidFill>
            <a:prstDash val="dashDot"/>
          </a:ln>
        </p:spPr>
        <p:txBody>
          <a:bodyPr wrap="square" lIns="91440" tIns="45720" rIns="91440" bIns="45720" anchor="t">
            <a:spAutoFit/>
          </a:bodyPr>
          <a:lstStyle/>
          <a:p>
            <a:pPr marL="457200" indent="-342900">
              <a:lnSpc>
                <a:spcPct val="90000"/>
              </a:lnSpc>
              <a:buClr>
                <a:srgbClr val="434343"/>
              </a:buClr>
              <a:buSzPts val="1800"/>
              <a:buFont typeface="Times New Roman"/>
              <a:buChar char="•"/>
            </a:pPr>
            <a:r>
              <a:rPr lang="en-US" sz="1900">
                <a:solidFill>
                  <a:srgbClr val="434343"/>
                </a:solidFill>
                <a:highlight>
                  <a:srgbClr val="FFFFFF"/>
                </a:highlight>
                <a:latin typeface="Times New Roman"/>
                <a:ea typeface="Times New Roman"/>
                <a:cs typeface="Times New Roman"/>
                <a:sym typeface="Times New Roman"/>
              </a:rPr>
              <a:t>Familiarize yourself with the Suicide Assessment Policy and flowchart </a:t>
            </a:r>
            <a:endParaRPr lang="en-US" sz="1900">
              <a:solidFill>
                <a:srgbClr val="434343"/>
              </a:solidFill>
              <a:highlight>
                <a:srgbClr val="FFFFFF"/>
              </a:highlight>
              <a:latin typeface="Times New Roman"/>
              <a:ea typeface="Times New Roman"/>
              <a:cs typeface="Times New Roman"/>
            </a:endParaRPr>
          </a:p>
          <a:p>
            <a:pPr marL="457200" lvl="5" indent="-342900">
              <a:lnSpc>
                <a:spcPct val="90000"/>
              </a:lnSpc>
              <a:buClr>
                <a:srgbClr val="434343"/>
              </a:buClr>
              <a:buSzPts val="1800"/>
              <a:buFont typeface="Times New Roman"/>
              <a:buChar char="•"/>
            </a:pPr>
            <a:r>
              <a:rPr lang="en-US" sz="1900" i="1">
                <a:solidFill>
                  <a:srgbClr val="434343"/>
                </a:solidFill>
                <a:highlight>
                  <a:srgbClr val="FFFFFF"/>
                </a:highlight>
                <a:latin typeface="Times New Roman"/>
                <a:ea typeface="Times New Roman"/>
                <a:cs typeface="Times New Roman"/>
                <a:sym typeface="Times New Roman"/>
              </a:rPr>
              <a:t>*Requirements (and best practices) are different at Outpatient versus Residential</a:t>
            </a:r>
            <a:endParaRPr lang="en-US" sz="1900" i="1">
              <a:solidFill>
                <a:srgbClr val="434343"/>
              </a:solidFill>
              <a:highlight>
                <a:srgbClr val="FFFFFF"/>
              </a:highlight>
              <a:latin typeface="Times New Roman"/>
              <a:ea typeface="Times New Roman"/>
              <a:cs typeface="Times New Roman"/>
            </a:endParaRPr>
          </a:p>
          <a:p>
            <a:pPr marL="457200" lvl="5" indent="-342900">
              <a:lnSpc>
                <a:spcPct val="90000"/>
              </a:lnSpc>
              <a:buClr>
                <a:srgbClr val="434343"/>
              </a:buClr>
              <a:buSzPts val="1800"/>
              <a:buFont typeface="Times New Roman"/>
              <a:buChar char="•"/>
            </a:pPr>
            <a:r>
              <a:rPr lang="en-US" sz="1900">
                <a:solidFill>
                  <a:srgbClr val="434343"/>
                </a:solidFill>
                <a:highlight>
                  <a:srgbClr val="FFFFFF"/>
                </a:highlight>
                <a:latin typeface="Times New Roman"/>
                <a:ea typeface="Times New Roman"/>
                <a:cs typeface="Times New Roman"/>
                <a:sym typeface="Times New Roman"/>
              </a:rPr>
              <a:t>Patients identified as moderate and high-risk level will require increased observations, suicide reassessment and safety planning</a:t>
            </a:r>
            <a:endParaRPr lang="en-US" sz="1900">
              <a:solidFill>
                <a:srgbClr val="434343"/>
              </a:solidFill>
              <a:highlight>
                <a:srgbClr val="FFFFFF"/>
              </a:highlight>
              <a:latin typeface="Times New Roman"/>
              <a:ea typeface="Times New Roman"/>
              <a:cs typeface="Times New Roman"/>
            </a:endParaRPr>
          </a:p>
          <a:p>
            <a:pPr marL="457200" lvl="5" indent="-342900">
              <a:lnSpc>
                <a:spcPct val="90000"/>
              </a:lnSpc>
              <a:buClr>
                <a:srgbClr val="434343"/>
              </a:buClr>
              <a:buSzPts val="1800"/>
              <a:buFont typeface="Times New Roman"/>
              <a:buChar char="•"/>
            </a:pPr>
            <a:r>
              <a:rPr lang="en-US" sz="1900">
                <a:solidFill>
                  <a:srgbClr val="434343"/>
                </a:solidFill>
                <a:highlight>
                  <a:srgbClr val="FFFFFF"/>
                </a:highlight>
                <a:latin typeface="Times New Roman"/>
                <a:ea typeface="Times New Roman"/>
                <a:cs typeface="Times New Roman"/>
                <a:sym typeface="Times New Roman"/>
              </a:rPr>
              <a:t>For patients identified as high risk, you will communicate with the entire team by creating and documenting an Urgent Issue in the EMR</a:t>
            </a:r>
            <a:endParaRPr lang="en-US" sz="1900" i="1">
              <a:solidFill>
                <a:srgbClr val="434343"/>
              </a:solidFill>
              <a:highlight>
                <a:srgbClr val="FFFFFF"/>
              </a:highlight>
              <a:latin typeface="Times New Roman"/>
              <a:ea typeface="Times New Roman"/>
              <a:cs typeface="Times New Roman"/>
            </a:endParaRPr>
          </a:p>
          <a:p>
            <a:pPr marL="457200" marR="0" lvl="0" indent="-342900" algn="l" rtl="0">
              <a:lnSpc>
                <a:spcPct val="90000"/>
              </a:lnSpc>
              <a:spcBef>
                <a:spcPts val="0"/>
              </a:spcBef>
              <a:spcAft>
                <a:spcPts val="0"/>
              </a:spcAft>
              <a:buClr>
                <a:srgbClr val="434343"/>
              </a:buClr>
              <a:buSzPts val="1800"/>
              <a:buFont typeface="Times New Roman"/>
              <a:buChar char="•"/>
            </a:pPr>
            <a:r>
              <a:rPr lang="en-US" sz="1900">
                <a:solidFill>
                  <a:srgbClr val="434343"/>
                </a:solidFill>
                <a:highlight>
                  <a:srgbClr val="FFFFFF"/>
                </a:highlight>
                <a:latin typeface="Times New Roman"/>
                <a:ea typeface="Times New Roman"/>
                <a:cs typeface="Times New Roman"/>
                <a:sym typeface="Times New Roman"/>
              </a:rPr>
              <a:t>When clinical staff are available, (e.g., onsite), you are the initial point of contact for staff. When clinical staff are unavailable, (e.g., offsite), reassure staff that they can seek direction and support from their supervisor and/or on-call clinician</a:t>
            </a:r>
            <a:endParaRPr lang="en-US" sz="1900">
              <a:solidFill>
                <a:srgbClr val="434343"/>
              </a:solidFill>
              <a:highlight>
                <a:srgbClr val="FFFFFF"/>
              </a:highlight>
              <a:latin typeface="Times New Roman"/>
              <a:ea typeface="Times New Roman"/>
              <a:cs typeface="Times New Roman"/>
            </a:endParaRPr>
          </a:p>
        </p:txBody>
      </p:sp>
      <p:pic>
        <p:nvPicPr>
          <p:cNvPr id="12" name="Picture 11">
            <a:extLst>
              <a:ext uri="{FF2B5EF4-FFF2-40B4-BE49-F238E27FC236}">
                <a16:creationId xmlns:a16="http://schemas.microsoft.com/office/drawing/2014/main" id="{80E0BC08-19A5-42DD-9B99-97C704987035}"/>
              </a:ext>
            </a:extLst>
          </p:cNvPr>
          <p:cNvPicPr>
            <a:picLocks noChangeAspect="1"/>
          </p:cNvPicPr>
          <p:nvPr/>
        </p:nvPicPr>
        <p:blipFill>
          <a:blip r:embed="rId4"/>
          <a:stretch>
            <a:fillRect/>
          </a:stretch>
        </p:blipFill>
        <p:spPr>
          <a:xfrm>
            <a:off x="7942880" y="1188187"/>
            <a:ext cx="3933825" cy="1212800"/>
          </a:xfrm>
          <a:prstGeom prst="rect">
            <a:avLst/>
          </a:prstGeom>
        </p:spPr>
      </p:pic>
      <p:sp>
        <p:nvSpPr>
          <p:cNvPr id="10" name="TextBox 1">
            <a:extLst>
              <a:ext uri="{FF2B5EF4-FFF2-40B4-BE49-F238E27FC236}">
                <a16:creationId xmlns:a16="http://schemas.microsoft.com/office/drawing/2014/main" id="{2FCDFD0C-213D-4722-9E1B-82E582105FD3}"/>
              </a:ext>
            </a:extLst>
          </p:cNvPr>
          <p:cNvSpPr txBox="1"/>
          <p:nvPr/>
        </p:nvSpPr>
        <p:spPr>
          <a:xfrm>
            <a:off x="5699818" y="53421"/>
            <a:ext cx="4914479" cy="92333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a:solidFill>
                  <a:schemeClr val="bg1">
                    <a:lumMod val="50000"/>
                  </a:schemeClr>
                </a:solidFill>
                <a:latin typeface="Times New Roman"/>
                <a:cs typeface="Times New Roman"/>
              </a:rPr>
              <a:t>“Suicide is a shared problem of humanity” </a:t>
            </a:r>
            <a:endParaRPr lang="en-US" sz="1800" b="1">
              <a:solidFill>
                <a:schemeClr val="bg1">
                  <a:lumMod val="50000"/>
                </a:schemeClr>
              </a:solidFill>
              <a:latin typeface="Times New Roman" panose="02020603050405020304" pitchFamily="18" charset="0"/>
              <a:cs typeface="Times New Roman" panose="02020603050405020304" pitchFamily="18" charset="0"/>
            </a:endParaRPr>
          </a:p>
          <a:p>
            <a:r>
              <a:rPr lang="en-US" sz="1800" b="1">
                <a:solidFill>
                  <a:schemeClr val="bg1">
                    <a:lumMod val="50000"/>
                  </a:schemeClr>
                </a:solidFill>
                <a:latin typeface="Times New Roman"/>
                <a:cs typeface="Times New Roman"/>
              </a:rPr>
              <a:t>– </a:t>
            </a:r>
            <a:r>
              <a:rPr lang="en-US" sz="1800">
                <a:solidFill>
                  <a:schemeClr val="bg1">
                    <a:lumMod val="50000"/>
                  </a:schemeClr>
                </a:solidFill>
                <a:latin typeface="Times New Roman"/>
                <a:cs typeface="Times New Roman"/>
              </a:rPr>
              <a:t>Dr. Kelly Posner, </a:t>
            </a:r>
            <a:r>
              <a:rPr lang="en-US" sz="1800" i="1">
                <a:solidFill>
                  <a:schemeClr val="bg1">
                    <a:lumMod val="50000"/>
                  </a:schemeClr>
                </a:solidFill>
                <a:latin typeface="Times New Roman"/>
                <a:cs typeface="Times New Roman"/>
              </a:rPr>
              <a:t>Founder and Director, The Columbia Lighthouse Project, 2021</a:t>
            </a:r>
          </a:p>
        </p:txBody>
      </p:sp>
    </p:spTree>
    <p:extLst>
      <p:ext uri="{BB962C8B-B14F-4D97-AF65-F5344CB8AC3E}">
        <p14:creationId xmlns:p14="http://schemas.microsoft.com/office/powerpoint/2010/main" val="582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6"/>
          <p:cNvSpPr txBox="1">
            <a:spLocks noGrp="1"/>
          </p:cNvSpPr>
          <p:nvPr>
            <p:ph type="body" idx="1"/>
          </p:nvPr>
        </p:nvSpPr>
        <p:spPr>
          <a:xfrm>
            <a:off x="495300" y="1039825"/>
            <a:ext cx="11192100" cy="49291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b="1">
                <a:solidFill>
                  <a:srgbClr val="434343"/>
                </a:solidFill>
                <a:latin typeface="Times New Roman"/>
                <a:ea typeface="Times New Roman"/>
                <a:cs typeface="Times New Roman"/>
                <a:sym typeface="Times New Roman"/>
              </a:rPr>
              <a:t>Responding to Suicidal Behavior:</a:t>
            </a:r>
            <a:r>
              <a:rPr lang="en-US" sz="2000" b="1">
                <a:solidFill>
                  <a:srgbClr val="434343"/>
                </a:solidFill>
                <a:latin typeface="Times New Roman"/>
                <a:ea typeface="Times New Roman"/>
                <a:cs typeface="Times New Roman"/>
                <a:sym typeface="Times New Roman"/>
              </a:rPr>
              <a:t> </a:t>
            </a:r>
            <a:r>
              <a:rPr lang="en-US" sz="2000">
                <a:solidFill>
                  <a:srgbClr val="434343"/>
                </a:solidFill>
                <a:latin typeface="Times New Roman"/>
                <a:ea typeface="Times New Roman"/>
                <a:cs typeface="Times New Roman"/>
                <a:sym typeface="Times New Roman"/>
              </a:rPr>
              <a:t>If a patient reports suicidal thinking or behavior or information is obtained th</a:t>
            </a:r>
            <a:r>
              <a:rPr lang="en-US" sz="2000">
                <a:solidFill>
                  <a:srgbClr val="434343"/>
                </a:solidFill>
                <a:highlight>
                  <a:srgbClr val="FFFFFF"/>
                </a:highlight>
                <a:latin typeface="Times New Roman"/>
                <a:ea typeface="Times New Roman"/>
                <a:cs typeface="Times New Roman"/>
                <a:sym typeface="Times New Roman"/>
              </a:rPr>
              <a:t>rough collateral sources (e.g., a family member), you will want to:</a:t>
            </a:r>
            <a:endParaRPr lang="en-US" sz="2000">
              <a:solidFill>
                <a:srgbClr val="434343"/>
              </a:solidFill>
              <a:highlight>
                <a:srgbClr val="FFFFFF"/>
              </a:highlight>
              <a:latin typeface="Times New Roman"/>
              <a:ea typeface="Times New Roman"/>
              <a:cs typeface="Times New Roman"/>
            </a:endParaRPr>
          </a:p>
          <a:p>
            <a:pPr marL="457200" lvl="0" indent="0" algn="l" rtl="0">
              <a:spcBef>
                <a:spcPts val="0"/>
              </a:spcBef>
              <a:spcAft>
                <a:spcPts val="0"/>
              </a:spcAft>
              <a:buClr>
                <a:schemeClr val="dk1"/>
              </a:buClr>
              <a:buSzPts val="1100"/>
              <a:buFont typeface="Arial"/>
              <a:buNone/>
            </a:pPr>
            <a:endParaRPr lang="en-US" sz="2000">
              <a:solidFill>
                <a:srgbClr val="434343"/>
              </a:solidFill>
              <a:highlight>
                <a:srgbClr val="FFFFFF"/>
              </a:highlight>
              <a:latin typeface="Times New Roman"/>
              <a:ea typeface="Times New Roman"/>
              <a:cs typeface="Times New Roman"/>
            </a:endParaRPr>
          </a:p>
          <a:p>
            <a:pPr marL="457200" lvl="1" indent="-355600" algn="l" rtl="0">
              <a:spcBef>
                <a:spcPts val="0"/>
              </a:spcBef>
              <a:spcAft>
                <a:spcPts val="0"/>
              </a:spcAft>
              <a:buClr>
                <a:srgbClr val="434343"/>
              </a:buClr>
              <a:buSzPts val="2000"/>
              <a:buFont typeface="Times New Roman"/>
              <a:buChar char="➟"/>
            </a:pPr>
            <a:r>
              <a:rPr lang="en-US" sz="2000">
                <a:solidFill>
                  <a:srgbClr val="434343"/>
                </a:solidFill>
                <a:highlight>
                  <a:srgbClr val="FFFFFF"/>
                </a:highlight>
                <a:latin typeface="Times New Roman"/>
                <a:ea typeface="Times New Roman"/>
                <a:cs typeface="Times New Roman"/>
                <a:sym typeface="Times New Roman"/>
              </a:rPr>
              <a:t>Complete a Suicide Reassessment with the patient and determine risk level based on patient’s answers and key provided in the Suicide Reassessment.</a:t>
            </a:r>
            <a:endParaRPr lang="en-US" sz="2000">
              <a:solidFill>
                <a:srgbClr val="434343"/>
              </a:solidFill>
              <a:highlight>
                <a:srgbClr val="FFFFFF"/>
              </a:highlight>
              <a:latin typeface="Times New Roman"/>
              <a:ea typeface="Times New Roman"/>
              <a:cs typeface="Times New Roman"/>
            </a:endParaRPr>
          </a:p>
          <a:p>
            <a:pPr marL="914400" lvl="2" indent="-355600" algn="l" rtl="0">
              <a:spcBef>
                <a:spcPts val="0"/>
              </a:spcBef>
              <a:spcAft>
                <a:spcPts val="0"/>
              </a:spcAft>
              <a:buClr>
                <a:srgbClr val="434343"/>
              </a:buClr>
              <a:buSzPts val="2000"/>
              <a:buFont typeface="Times New Roman"/>
              <a:buChar char="➟"/>
            </a:pPr>
            <a:r>
              <a:rPr lang="en-US">
                <a:solidFill>
                  <a:srgbClr val="434343"/>
                </a:solidFill>
                <a:highlight>
                  <a:srgbClr val="FFFFFF"/>
                </a:highlight>
                <a:latin typeface="Times New Roman"/>
                <a:ea typeface="Times New Roman"/>
                <a:cs typeface="Times New Roman"/>
                <a:sym typeface="Times New Roman"/>
              </a:rPr>
              <a:t>Complete a Safety Plan.</a:t>
            </a:r>
            <a:endParaRPr lang="en-US">
              <a:solidFill>
                <a:srgbClr val="434343"/>
              </a:solidFill>
              <a:highlight>
                <a:srgbClr val="FFFFFF"/>
              </a:highlight>
              <a:latin typeface="Times New Roman"/>
              <a:ea typeface="Times New Roman"/>
              <a:cs typeface="Times New Roman"/>
            </a:endParaRPr>
          </a:p>
          <a:p>
            <a:pPr marL="914400" lvl="0" indent="0" algn="l" rtl="0">
              <a:spcBef>
                <a:spcPts val="0"/>
              </a:spcBef>
              <a:spcAft>
                <a:spcPts val="0"/>
              </a:spcAft>
              <a:buClr>
                <a:schemeClr val="dk1"/>
              </a:buClr>
              <a:buSzPts val="1100"/>
              <a:buFont typeface="Arial"/>
              <a:buNone/>
            </a:pPr>
            <a:endParaRPr lang="en-US" sz="2000">
              <a:solidFill>
                <a:srgbClr val="666666"/>
              </a:solidFill>
              <a:highlight>
                <a:srgbClr val="FFFFFF"/>
              </a:highlight>
              <a:latin typeface="Times New Roman"/>
              <a:ea typeface="Times New Roman"/>
              <a:cs typeface="Times New Roman"/>
            </a:endParaRPr>
          </a:p>
          <a:p>
            <a:pPr marL="0" indent="0" algn="ctr">
              <a:spcBef>
                <a:spcPts val="0"/>
              </a:spcBef>
              <a:buNone/>
            </a:pPr>
            <a:r>
              <a:rPr lang="en-US" sz="2000">
                <a:solidFill>
                  <a:srgbClr val="434343"/>
                </a:solidFill>
                <a:highlight>
                  <a:srgbClr val="FFFFFF"/>
                </a:highlight>
                <a:latin typeface="Times New Roman"/>
                <a:ea typeface="Times New Roman"/>
                <a:cs typeface="Times New Roman"/>
                <a:sym typeface="Times New Roman"/>
              </a:rPr>
              <a:t> ⋆ If the Suicide Assessment or Reassessment determines patient is a high-risk level, and/or you have  concerns about the patient's safety, and patient refuses to formulate a safety plan, ensure patient is placed on one-to-one staff observation and contact your supervisor for further direction</a:t>
            </a:r>
            <a:endParaRPr lang="en-US" sz="2000">
              <a:solidFill>
                <a:srgbClr val="434343"/>
              </a:solidFill>
              <a:highlight>
                <a:srgbClr val="FFFFFF"/>
              </a:highlight>
              <a:latin typeface="Times New Roman"/>
              <a:ea typeface="Times New Roman"/>
              <a:cs typeface="Times New Roman"/>
            </a:endParaRPr>
          </a:p>
          <a:p>
            <a:pPr marL="914400" lvl="0" indent="0" algn="l" rtl="0">
              <a:spcBef>
                <a:spcPts val="0"/>
              </a:spcBef>
              <a:spcAft>
                <a:spcPts val="0"/>
              </a:spcAft>
              <a:buClr>
                <a:schemeClr val="dk1"/>
              </a:buClr>
              <a:buSzPts val="1100"/>
              <a:buFont typeface="Arial"/>
              <a:buNone/>
            </a:pPr>
            <a:endParaRPr sz="2000">
              <a:solidFill>
                <a:srgbClr val="434343"/>
              </a:solidFill>
              <a:highlight>
                <a:srgbClr val="FFF2CC"/>
              </a:highlight>
              <a:latin typeface="Times New Roman"/>
              <a:ea typeface="Times New Roman"/>
              <a:cs typeface="Times New Roman"/>
              <a:sym typeface="Times New Roman"/>
            </a:endParaRPr>
          </a:p>
          <a:p>
            <a:pPr marL="0" lvl="0" indent="0" algn="ctr" rtl="0">
              <a:spcBef>
                <a:spcPts val="0"/>
              </a:spcBef>
              <a:spcAft>
                <a:spcPts val="0"/>
              </a:spcAft>
              <a:buNone/>
            </a:pPr>
            <a:endParaRPr sz="2400" b="1" i="1">
              <a:solidFill>
                <a:srgbClr val="0066A6"/>
              </a:solidFill>
              <a:latin typeface="Times New Roman"/>
              <a:ea typeface="Times New Roman"/>
              <a:cs typeface="Times New Roman"/>
              <a:sym typeface="Times New Roman"/>
            </a:endParaRPr>
          </a:p>
          <a:p>
            <a:pPr marL="0" lvl="0" indent="0" algn="l" rtl="0">
              <a:spcBef>
                <a:spcPts val="0"/>
              </a:spcBef>
              <a:spcAft>
                <a:spcPts val="0"/>
              </a:spcAft>
              <a:buNone/>
            </a:pPr>
            <a:endParaRPr sz="2400" b="1" i="1">
              <a:solidFill>
                <a:srgbClr val="0066A6"/>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2200" b="1" i="1">
                <a:solidFill>
                  <a:srgbClr val="0066A6"/>
                </a:solidFill>
                <a:latin typeface="Times New Roman"/>
                <a:ea typeface="Times New Roman"/>
                <a:cs typeface="Times New Roman"/>
                <a:sym typeface="Times New Roman"/>
              </a:rPr>
              <a:t>Document, document, document!</a:t>
            </a:r>
            <a:endParaRPr lang="en-US" sz="2200" b="1" i="1">
              <a:solidFill>
                <a:srgbClr val="0066A6"/>
              </a:solidFill>
            </a:endParaRPr>
          </a:p>
        </p:txBody>
      </p:sp>
      <p:sp>
        <p:nvSpPr>
          <p:cNvPr id="350" name="Google Shape;350;p36"/>
          <p:cNvSpPr txBox="1">
            <a:spLocks noGrp="1"/>
          </p:cNvSpPr>
          <p:nvPr>
            <p:ph type="title"/>
          </p:nvPr>
        </p:nvSpPr>
        <p:spPr>
          <a:xfrm>
            <a:off x="392181" y="254470"/>
            <a:ext cx="7860600" cy="52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a:solidFill>
                  <a:srgbClr val="0066A6"/>
                </a:solidFill>
                <a:latin typeface="Times New Roman"/>
                <a:ea typeface="Times New Roman"/>
                <a:cs typeface="Times New Roman"/>
                <a:sym typeface="Times New Roman"/>
              </a:rPr>
              <a:t>Suicide Prevention Protocols and Policy</a:t>
            </a:r>
            <a:endParaRPr lang="en-US" sz="2800" b="1">
              <a:solidFill>
                <a:srgbClr val="0066A6"/>
              </a:solidFill>
              <a:latin typeface="Times New Roman"/>
              <a:ea typeface="Times New Roman"/>
              <a:cs typeface="Times New Roman"/>
            </a:endParaRPr>
          </a:p>
        </p:txBody>
      </p:sp>
      <p:pic>
        <p:nvPicPr>
          <p:cNvPr id="351" name="Google Shape;351;p36"/>
          <p:cNvPicPr preferRelativeResize="0"/>
          <p:nvPr/>
        </p:nvPicPr>
        <p:blipFill>
          <a:blip r:embed="rId3">
            <a:alphaModFix/>
          </a:blip>
          <a:stretch>
            <a:fillRect/>
          </a:stretch>
        </p:blipFill>
        <p:spPr>
          <a:xfrm>
            <a:off x="818160" y="3963332"/>
            <a:ext cx="1882708" cy="1852383"/>
          </a:xfrm>
          <a:prstGeom prst="rect">
            <a:avLst/>
          </a:prstGeom>
          <a:noFill/>
          <a:ln>
            <a:noFill/>
          </a:ln>
        </p:spPr>
      </p:pic>
      <p:pic>
        <p:nvPicPr>
          <p:cNvPr id="352" name="Google Shape;352;p36"/>
          <p:cNvPicPr preferRelativeResize="0"/>
          <p:nvPr/>
        </p:nvPicPr>
        <p:blipFill>
          <a:blip r:embed="rId4">
            <a:alphaModFix/>
          </a:blip>
          <a:stretch>
            <a:fillRect/>
          </a:stretch>
        </p:blipFill>
        <p:spPr>
          <a:xfrm>
            <a:off x="9174960" y="3963332"/>
            <a:ext cx="2022708" cy="1852384"/>
          </a:xfrm>
          <a:prstGeom prst="rect">
            <a:avLst/>
          </a:prstGeom>
          <a:noFill/>
          <a:ln>
            <a:noFill/>
          </a:ln>
        </p:spPr>
      </p:pic>
      <p:sp>
        <p:nvSpPr>
          <p:cNvPr id="2" name="TextBox 1">
            <a:extLst>
              <a:ext uri="{FF2B5EF4-FFF2-40B4-BE49-F238E27FC236}">
                <a16:creationId xmlns:a16="http://schemas.microsoft.com/office/drawing/2014/main" id="{CB09B71C-9FDE-4FC6-BFB1-C534905222ED}"/>
              </a:ext>
            </a:extLst>
          </p:cNvPr>
          <p:cNvSpPr txBox="1"/>
          <p:nvPr/>
        </p:nvSpPr>
        <p:spPr>
          <a:xfrm>
            <a:off x="494531" y="5909160"/>
            <a:ext cx="11501219" cy="707886"/>
          </a:xfrm>
          <a:prstGeom prst="rect">
            <a:avLst/>
          </a:prstGeom>
          <a:noFill/>
        </p:spPr>
        <p:txBody>
          <a:bodyPr wrap="square" lIns="91440" tIns="45720" rIns="91440" bIns="45720" rtlCol="0" anchor="t">
            <a:spAutoFit/>
          </a:bodyPr>
          <a:lstStyle/>
          <a:p>
            <a:r>
              <a:rPr lang="en-US" sz="2000">
                <a:latin typeface="Times New Roman"/>
                <a:cs typeface="Times New Roman"/>
              </a:rPr>
              <a:t>* If patient stabilizes and remains in </a:t>
            </a:r>
            <a:r>
              <a:rPr lang="en-US" sz="2000">
                <a:solidFill>
                  <a:srgbClr val="434343"/>
                </a:solidFill>
                <a:highlight>
                  <a:srgbClr val="FFFFFF"/>
                </a:highlight>
                <a:latin typeface="Times New Roman"/>
                <a:cs typeface="Times New Roman"/>
                <a:sym typeface="Calibri"/>
              </a:rPr>
              <a:t>treatment</a:t>
            </a:r>
            <a:r>
              <a:rPr lang="en-US" sz="2000">
                <a:latin typeface="Times New Roman"/>
                <a:cs typeface="Times New Roman"/>
              </a:rPr>
              <a:t>, ensure their treatment plan is updated and accurate to reflect recent behavior</a:t>
            </a:r>
          </a:p>
        </p:txBody>
      </p:sp>
    </p:spTree>
    <p:extLst>
      <p:ext uri="{BB962C8B-B14F-4D97-AF65-F5344CB8AC3E}">
        <p14:creationId xmlns:p14="http://schemas.microsoft.com/office/powerpoint/2010/main" val="91120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09036" y="3200324"/>
            <a:ext cx="6563533" cy="534000"/>
          </a:xfrm>
          <a:prstGeom prst="rect">
            <a:avLst/>
          </a:prstGeom>
          <a:noFill/>
          <a:ln>
            <a:noFill/>
          </a:ln>
        </p:spPr>
        <p:txBody>
          <a:bodyPr spcFirstLastPara="1" wrap="square" lIns="91425" tIns="45700" rIns="91425" bIns="45700" anchor="t" anchorCtr="0">
            <a:noAutofit/>
          </a:bodyPr>
          <a:lstStyle/>
          <a:p>
            <a:pPr algn="ctr"/>
            <a:r>
              <a:rPr lang="en-US" sz="4600" b="1">
                <a:solidFill>
                  <a:srgbClr val="0066A6"/>
                </a:solidFill>
                <a:latin typeface="Times"/>
                <a:cs typeface="Times"/>
                <a:sym typeface="Times New Roman"/>
              </a:rPr>
              <a:t>MH Clinical</a:t>
            </a:r>
            <a:endParaRPr lang="en-US" sz="4600">
              <a:latin typeface="Times"/>
              <a:cs typeface="Times"/>
            </a:endParaRPr>
          </a:p>
        </p:txBody>
      </p:sp>
    </p:spTree>
    <p:extLst>
      <p:ext uri="{BB962C8B-B14F-4D97-AF65-F5344CB8AC3E}">
        <p14:creationId xmlns:p14="http://schemas.microsoft.com/office/powerpoint/2010/main" val="1460399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490100" y="231100"/>
            <a:ext cx="8283900" cy="730500"/>
          </a:xfrm>
          <a:prstGeom prst="rect">
            <a:avLst/>
          </a:prstGeom>
          <a:noFill/>
          <a:ln>
            <a:noFill/>
          </a:ln>
        </p:spPr>
        <p:txBody>
          <a:bodyPr spcFirstLastPara="1" wrap="square" lIns="91425" tIns="45700" rIns="91425" bIns="45700" anchor="ctr" anchorCtr="0">
            <a:noAutofit/>
          </a:bodyPr>
          <a:lstStyle/>
          <a:p>
            <a:r>
              <a:rPr lang="en-US" sz="3000" b="1">
                <a:solidFill>
                  <a:srgbClr val="0066A6"/>
                </a:solidFill>
                <a:latin typeface="Times New Roman"/>
                <a:cs typeface="Times New Roman"/>
              </a:rPr>
              <a:t>The </a:t>
            </a:r>
            <a:r>
              <a:rPr lang="en-US" sz="3000" b="1" i="1">
                <a:solidFill>
                  <a:srgbClr val="0066A6"/>
                </a:solidFill>
                <a:latin typeface="Times New Roman"/>
                <a:cs typeface="Times New Roman"/>
              </a:rPr>
              <a:t>Golden Thread</a:t>
            </a:r>
          </a:p>
        </p:txBody>
      </p:sp>
      <p:pic>
        <p:nvPicPr>
          <p:cNvPr id="5" name="Picture 5" descr="Diagram&#10;&#10;Description automatically generated">
            <a:extLst>
              <a:ext uri="{FF2B5EF4-FFF2-40B4-BE49-F238E27FC236}">
                <a16:creationId xmlns:a16="http://schemas.microsoft.com/office/drawing/2014/main" id="{26CE9105-F855-435D-91EC-4061BDFDAE53}"/>
              </a:ext>
            </a:extLst>
          </p:cNvPr>
          <p:cNvPicPr>
            <a:picLocks noChangeAspect="1"/>
          </p:cNvPicPr>
          <p:nvPr/>
        </p:nvPicPr>
        <p:blipFill rotWithShape="1">
          <a:blip r:embed="rId3"/>
          <a:srcRect l="2611" r="6065"/>
          <a:stretch/>
        </p:blipFill>
        <p:spPr>
          <a:xfrm>
            <a:off x="5835317" y="2423651"/>
            <a:ext cx="6119111" cy="3680634"/>
          </a:xfrm>
          <a:prstGeom prst="rect">
            <a:avLst/>
          </a:prstGeom>
        </p:spPr>
      </p:pic>
      <p:sp>
        <p:nvSpPr>
          <p:cNvPr id="6" name="TextBox 5">
            <a:extLst>
              <a:ext uri="{FF2B5EF4-FFF2-40B4-BE49-F238E27FC236}">
                <a16:creationId xmlns:a16="http://schemas.microsoft.com/office/drawing/2014/main" id="{89A5D8D4-FA3E-4D8F-B540-905DC603F0A4}"/>
              </a:ext>
            </a:extLst>
          </p:cNvPr>
          <p:cNvSpPr txBox="1"/>
          <p:nvPr/>
        </p:nvSpPr>
        <p:spPr>
          <a:xfrm>
            <a:off x="260318" y="2733947"/>
            <a:ext cx="5589768" cy="4001095"/>
          </a:xfrm>
          <a:prstGeom prst="rect">
            <a:avLst/>
          </a:prstGeom>
          <a:solidFill>
            <a:schemeClr val="accent2">
              <a:lumMod val="20000"/>
              <a:lumOff val="80000"/>
            </a:schemeClr>
          </a:solidFill>
          <a:ln w="12700">
            <a:solidFill>
              <a:schemeClr val="tx1"/>
            </a:solidFill>
            <a:prstDash val="dash"/>
          </a:ln>
        </p:spPr>
        <p:txBody>
          <a:bodyPr wrap="square" lIns="91440" tIns="45720" rIns="91440" bIns="45720" anchor="t">
            <a:spAutoFit/>
          </a:bodyPr>
          <a:lstStyle/>
          <a:p>
            <a:pPr algn="just"/>
            <a:r>
              <a:rPr lang="en-US" sz="2000" b="1">
                <a:latin typeface="Times New Roman"/>
                <a:cs typeface="Times New Roman"/>
              </a:rPr>
              <a:t>Golden Thread</a:t>
            </a:r>
            <a:r>
              <a:rPr lang="en-US" sz="2000">
                <a:latin typeface="Times New Roman"/>
                <a:cs typeface="Times New Roman"/>
              </a:rPr>
              <a:t> is a </a:t>
            </a:r>
            <a:r>
              <a:rPr lang="en-US" sz="2000" b="1">
                <a:latin typeface="Times New Roman"/>
                <a:cs typeface="Times New Roman"/>
              </a:rPr>
              <a:t>behavioral healthcare best practice of consistently and accurately aligning clinical information throughout the care continuum and related documentation.</a:t>
            </a:r>
            <a:r>
              <a:rPr lang="en-US" sz="2000">
                <a:latin typeface="Times New Roman"/>
                <a:cs typeface="Times New Roman"/>
              </a:rPr>
              <a:t> More specifically, the Golden Thread is a feature within the EMR that links (</a:t>
            </a:r>
            <a:r>
              <a:rPr lang="en-US" sz="2000" i="1">
                <a:latin typeface="Times New Roman"/>
                <a:cs typeface="Times New Roman"/>
              </a:rPr>
              <a:t>or threads</a:t>
            </a:r>
            <a:r>
              <a:rPr lang="en-US" sz="2000">
                <a:latin typeface="Times New Roman"/>
                <a:cs typeface="Times New Roman"/>
              </a:rPr>
              <a:t>) the patient’s episode of care from admission to discharge. Joint Commission’s individual </a:t>
            </a:r>
            <a:r>
              <a:rPr lang="en-US" sz="2000" b="1">
                <a:latin typeface="Times New Roman"/>
                <a:cs typeface="Times New Roman"/>
              </a:rPr>
              <a:t>Tracer</a:t>
            </a:r>
            <a:r>
              <a:rPr lang="en-US" sz="2000">
                <a:latin typeface="Times New Roman"/>
                <a:cs typeface="Times New Roman"/>
              </a:rPr>
              <a:t> refers to a similar process, whereby the patient’s care is </a:t>
            </a:r>
            <a:r>
              <a:rPr lang="en-US" sz="2000" i="1">
                <a:latin typeface="Times New Roman"/>
                <a:cs typeface="Times New Roman"/>
              </a:rPr>
              <a:t>traced</a:t>
            </a:r>
            <a:r>
              <a:rPr lang="en-US" sz="2000">
                <a:latin typeface="Times New Roman"/>
                <a:cs typeface="Times New Roman"/>
              </a:rPr>
              <a:t>.  As part of the </a:t>
            </a:r>
            <a:r>
              <a:rPr lang="en-US" sz="2000">
                <a:latin typeface="Times New Roman"/>
                <a:cs typeface="Times New Roman"/>
                <a:hlinkClick r:id="rId4"/>
              </a:rPr>
              <a:t>DBH Clinical Philosophy and Supervision Framework</a:t>
            </a:r>
            <a:r>
              <a:rPr lang="en-US" sz="2000">
                <a:latin typeface="Times New Roman"/>
                <a:cs typeface="Times New Roman"/>
              </a:rPr>
              <a:t>,  this process is being internally referred to as </a:t>
            </a:r>
            <a:r>
              <a:rPr lang="en-US" sz="2000" b="1" i="1">
                <a:latin typeface="Times New Roman"/>
                <a:cs typeface="Times New Roman"/>
              </a:rPr>
              <a:t>The Golden Thread Tracer.</a:t>
            </a:r>
            <a:endParaRPr lang="en-US" sz="2000" b="1" i="1"/>
          </a:p>
          <a:p>
            <a:pPr algn="just"/>
            <a:endParaRPr lang="en-US" sz="1400">
              <a:latin typeface="Times New Roman"/>
              <a:cs typeface="Times New Roman"/>
            </a:endParaRPr>
          </a:p>
        </p:txBody>
      </p:sp>
      <p:sp>
        <p:nvSpPr>
          <p:cNvPr id="3" name="TextBox 2">
            <a:extLst>
              <a:ext uri="{FF2B5EF4-FFF2-40B4-BE49-F238E27FC236}">
                <a16:creationId xmlns:a16="http://schemas.microsoft.com/office/drawing/2014/main" id="{69E44974-708F-4961-B695-9DD13531F435}"/>
              </a:ext>
            </a:extLst>
          </p:cNvPr>
          <p:cNvSpPr txBox="1"/>
          <p:nvPr/>
        </p:nvSpPr>
        <p:spPr>
          <a:xfrm>
            <a:off x="3046499" y="1274966"/>
            <a:ext cx="7770252" cy="1200329"/>
          </a:xfrm>
          <a:prstGeom prst="rect">
            <a:avLst/>
          </a:prstGeom>
          <a:noFill/>
        </p:spPr>
        <p:txBody>
          <a:bodyPr wrap="square" lIns="91440" tIns="45720" rIns="91440" bIns="45720" rtlCol="0" anchor="t">
            <a:spAutoFit/>
          </a:bodyPr>
          <a:lstStyle/>
          <a:p>
            <a:r>
              <a:rPr lang="en-US" sz="2400" b="1">
                <a:latin typeface="Times New Roman"/>
                <a:cs typeface="Times New Roman"/>
              </a:rPr>
              <a:t>Q: </a:t>
            </a:r>
            <a:r>
              <a:rPr lang="en-US" sz="2400">
                <a:latin typeface="Times New Roman"/>
                <a:cs typeface="Times New Roman"/>
              </a:rPr>
              <a:t>Is Golden Thread synonymous with Treatment Plan?</a:t>
            </a:r>
          </a:p>
          <a:p>
            <a:r>
              <a:rPr lang="en-US" sz="2400" b="1">
                <a:latin typeface="Times New Roman"/>
                <a:cs typeface="Times New Roman"/>
              </a:rPr>
              <a:t>A: </a:t>
            </a:r>
            <a:r>
              <a:rPr lang="en-US" sz="2400">
                <a:latin typeface="Times New Roman"/>
                <a:cs typeface="Times New Roman"/>
              </a:rPr>
              <a:t>No, it is not, it expands beyond the treatment plan! See below for clarification.</a:t>
            </a:r>
          </a:p>
        </p:txBody>
      </p:sp>
      <p:pic>
        <p:nvPicPr>
          <p:cNvPr id="7" name="Picture 6">
            <a:extLst>
              <a:ext uri="{FF2B5EF4-FFF2-40B4-BE49-F238E27FC236}">
                <a16:creationId xmlns:a16="http://schemas.microsoft.com/office/drawing/2014/main" id="{B3AC32FD-52C2-426E-A40A-683EDCB8397A}"/>
              </a:ext>
            </a:extLst>
          </p:cNvPr>
          <p:cNvPicPr>
            <a:picLocks noChangeAspect="1"/>
          </p:cNvPicPr>
          <p:nvPr/>
        </p:nvPicPr>
        <p:blipFill>
          <a:blip r:embed="rId5"/>
          <a:stretch>
            <a:fillRect/>
          </a:stretch>
        </p:blipFill>
        <p:spPr>
          <a:xfrm rot="20558156">
            <a:off x="723222" y="1206589"/>
            <a:ext cx="1765757" cy="1295596"/>
          </a:xfrm>
          <a:prstGeom prst="rect">
            <a:avLst/>
          </a:prstGeom>
        </p:spPr>
      </p:pic>
    </p:spTree>
    <p:extLst>
      <p:ext uri="{BB962C8B-B14F-4D97-AF65-F5344CB8AC3E}">
        <p14:creationId xmlns:p14="http://schemas.microsoft.com/office/powerpoint/2010/main" val="2420587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524100" y="183592"/>
            <a:ext cx="7881600" cy="730500"/>
          </a:xfrm>
          <a:prstGeom prst="rect">
            <a:avLst/>
          </a:prstGeom>
          <a:noFill/>
          <a:ln>
            <a:noFill/>
          </a:ln>
        </p:spPr>
        <p:txBody>
          <a:bodyPr spcFirstLastPara="1" wrap="square" lIns="91425" tIns="45700" rIns="91425" bIns="45700" anchor="ctr" anchorCtr="0">
            <a:noAutofit/>
          </a:bodyPr>
          <a:lstStyle/>
          <a:p>
            <a:pPr>
              <a:buClr>
                <a:srgbClr val="013952"/>
              </a:buClr>
              <a:buSzPts val="3959"/>
            </a:pPr>
            <a:r>
              <a:rPr lang="en-US" sz="2800" b="1">
                <a:solidFill>
                  <a:srgbClr val="0066A6"/>
                </a:solidFill>
                <a:latin typeface="Times New Roman"/>
                <a:ea typeface="Times New Roman"/>
                <a:cs typeface="Times New Roman"/>
                <a:sym typeface="Times New Roman"/>
              </a:rPr>
              <a:t>Group Notes: </a:t>
            </a:r>
            <a:r>
              <a:rPr lang="en-US" sz="2800" b="1" i="1">
                <a:solidFill>
                  <a:srgbClr val="0066A6"/>
                </a:solidFill>
                <a:latin typeface="Times New Roman"/>
                <a:ea typeface="Times New Roman"/>
                <a:cs typeface="Times New Roman"/>
                <a:sym typeface="Times New Roman"/>
              </a:rPr>
              <a:t>Documentation</a:t>
            </a:r>
            <a:r>
              <a:rPr lang="en-US" sz="2800" i="1">
                <a:solidFill>
                  <a:srgbClr val="0066A6"/>
                </a:solidFill>
                <a:latin typeface="Times New Roman"/>
                <a:ea typeface="Times New Roman"/>
                <a:cs typeface="Times New Roman"/>
                <a:sym typeface="Times New Roman"/>
              </a:rPr>
              <a:t> </a:t>
            </a:r>
            <a:endParaRPr lang="en-US" sz="2800" i="1">
              <a:solidFill>
                <a:srgbClr val="0066A6"/>
              </a:solidFill>
              <a:latin typeface="Times New Roman"/>
              <a:ea typeface="Times New Roman"/>
              <a:cs typeface="Times New Roman"/>
            </a:endParaRPr>
          </a:p>
        </p:txBody>
      </p:sp>
      <p:sp>
        <p:nvSpPr>
          <p:cNvPr id="153" name="Google Shape;153;p19"/>
          <p:cNvSpPr txBox="1">
            <a:spLocks noGrp="1"/>
          </p:cNvSpPr>
          <p:nvPr>
            <p:ph type="body" idx="1"/>
          </p:nvPr>
        </p:nvSpPr>
        <p:spPr>
          <a:xfrm>
            <a:off x="433350" y="1018525"/>
            <a:ext cx="11325300" cy="4779600"/>
          </a:xfrm>
          <a:prstGeom prst="rect">
            <a:avLst/>
          </a:prstGeom>
          <a:noFill/>
          <a:ln>
            <a:noFill/>
          </a:ln>
        </p:spPr>
        <p:txBody>
          <a:bodyPr spcFirstLastPara="1" wrap="square" lIns="91425" tIns="45700" rIns="91425" bIns="45700" anchor="t" anchorCtr="0">
            <a:noAutofit/>
          </a:bodyPr>
          <a:lstStyle/>
          <a:p>
            <a:pPr indent="-349250">
              <a:spcBef>
                <a:spcPts val="500"/>
              </a:spcBef>
              <a:buClr>
                <a:srgbClr val="434343"/>
              </a:buClr>
              <a:buSzPts val="1900"/>
              <a:buFont typeface="Times New Roman"/>
              <a:buChar char="➟"/>
            </a:pPr>
            <a:r>
              <a:rPr lang="en-US" sz="2200" b="1">
                <a:solidFill>
                  <a:srgbClr val="434343"/>
                </a:solidFill>
                <a:latin typeface="Times New Roman"/>
                <a:ea typeface="Times New Roman"/>
                <a:cs typeface="Times New Roman"/>
                <a:sym typeface="Times New Roman"/>
              </a:rPr>
              <a:t>Group Description:</a:t>
            </a:r>
            <a:r>
              <a:rPr lang="en-US" sz="2200">
                <a:solidFill>
                  <a:srgbClr val="434343"/>
                </a:solidFill>
                <a:latin typeface="Times New Roman"/>
                <a:ea typeface="Times New Roman"/>
                <a:cs typeface="Times New Roman"/>
                <a:sym typeface="Times New Roman"/>
              </a:rPr>
              <a:t> I</a:t>
            </a:r>
            <a:r>
              <a:rPr lang="en-US" sz="2200">
                <a:solidFill>
                  <a:srgbClr val="434343"/>
                </a:solidFill>
                <a:highlight>
                  <a:srgbClr val="FFFFFF"/>
                </a:highlight>
                <a:latin typeface="Times New Roman"/>
                <a:ea typeface="Times New Roman"/>
                <a:cs typeface="Times New Roman"/>
                <a:sym typeface="Times New Roman"/>
              </a:rPr>
              <a:t>nclude objective of group and evidence-based interventions performed (e.g., CBT, DBT). Group descriptions do not include patient specific information. </a:t>
            </a:r>
            <a:endParaRPr lang="en-US" sz="2200">
              <a:solidFill>
                <a:srgbClr val="434343"/>
              </a:solidFill>
              <a:highlight>
                <a:srgbClr val="FFFFFF"/>
              </a:highlight>
              <a:latin typeface="Times New Roman"/>
              <a:ea typeface="Times New Roman"/>
              <a:cs typeface="Times New Roman"/>
            </a:endParaRPr>
          </a:p>
          <a:p>
            <a:pPr marL="107950" lvl="0" indent="0" algn="l" rtl="0">
              <a:spcBef>
                <a:spcPts val="500"/>
              </a:spcBef>
              <a:spcAft>
                <a:spcPts val="0"/>
              </a:spcAft>
              <a:buClr>
                <a:srgbClr val="434343"/>
              </a:buClr>
              <a:buSzPts val="1900"/>
              <a:buNone/>
            </a:pPr>
            <a:endParaRPr sz="1900">
              <a:solidFill>
                <a:srgbClr val="434343"/>
              </a:solidFill>
              <a:highlight>
                <a:srgbClr val="FFFFFF"/>
              </a:highlight>
              <a:latin typeface="Times New Roman"/>
              <a:ea typeface="Times New Roman"/>
              <a:cs typeface="Times New Roman"/>
              <a:sym typeface="Times New Roman"/>
            </a:endParaRPr>
          </a:p>
          <a:p>
            <a:pPr indent="-349250">
              <a:spcBef>
                <a:spcPts val="500"/>
              </a:spcBef>
              <a:buClr>
                <a:srgbClr val="434343"/>
              </a:buClr>
              <a:buSzPts val="1900"/>
              <a:buFont typeface="Times New Roman"/>
              <a:buChar char="➟"/>
            </a:pPr>
            <a:r>
              <a:rPr lang="en-US" sz="2200" b="1">
                <a:solidFill>
                  <a:srgbClr val="434343"/>
                </a:solidFill>
                <a:latin typeface="Times New Roman"/>
                <a:ea typeface="Times New Roman"/>
                <a:cs typeface="Times New Roman"/>
                <a:sym typeface="Times New Roman"/>
              </a:rPr>
              <a:t>Individual Assessment/Intervention: </a:t>
            </a:r>
            <a:endParaRPr lang="en-US" sz="2000" b="1">
              <a:solidFill>
                <a:srgbClr val="434343"/>
              </a:solidFill>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a:solidFill>
                  <a:srgbClr val="434343"/>
                </a:solidFill>
                <a:highlight>
                  <a:srgbClr val="FFFFFF"/>
                </a:highlight>
                <a:latin typeface="Times New Roman"/>
                <a:ea typeface="Times New Roman"/>
                <a:cs typeface="Times New Roman"/>
                <a:sym typeface="Times New Roman"/>
              </a:rPr>
              <a:t>Must be individualized and demonstrate quality (e.g., not copied and pasted /cloned) </a:t>
            </a:r>
            <a:endParaRPr sz="190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a:solidFill>
                  <a:srgbClr val="434343"/>
                </a:solidFill>
                <a:highlight>
                  <a:srgbClr val="FFFFFF"/>
                </a:highlight>
                <a:latin typeface="Times New Roman"/>
                <a:ea typeface="Times New Roman"/>
                <a:cs typeface="Times New Roman"/>
                <a:sym typeface="Times New Roman"/>
              </a:rPr>
              <a:t>Individual goals are strongly encouraged (e.g.: “Patient's goal is to practice assertiveness in interpersonal relationship this weekend during visiting hours and report experience in next week's group.”)</a:t>
            </a:r>
            <a:endParaRPr sz="190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a:solidFill>
                  <a:srgbClr val="434343"/>
                </a:solidFill>
                <a:latin typeface="Times New Roman"/>
                <a:ea typeface="Times New Roman"/>
                <a:cs typeface="Times New Roman"/>
                <a:sym typeface="Times New Roman"/>
              </a:rPr>
              <a:t>Include patient reports (e.g., urges/cravings, rating of mood)</a:t>
            </a:r>
            <a:endParaRPr sz="1900">
              <a:solidFill>
                <a:srgbClr val="434343"/>
              </a:solidFill>
              <a:latin typeface="Times New Roman"/>
              <a:ea typeface="Times New Roman"/>
              <a:cs typeface="Times New Roman"/>
              <a:sym typeface="Times New Roman"/>
            </a:endParaRPr>
          </a:p>
          <a:p>
            <a:pPr lvl="1" indent="-298450">
              <a:buClr>
                <a:srgbClr val="434343"/>
              </a:buClr>
              <a:buSzPts val="1100"/>
              <a:buFont typeface="Times New Roman"/>
              <a:buChar char="𐩒"/>
            </a:pPr>
            <a:r>
              <a:rPr lang="en-US" sz="1900">
                <a:solidFill>
                  <a:srgbClr val="434343"/>
                </a:solidFill>
                <a:latin typeface="Times New Roman"/>
                <a:ea typeface="Times New Roman"/>
                <a:cs typeface="Times New Roman"/>
                <a:sym typeface="Times New Roman"/>
              </a:rPr>
              <a:t>Brief observations of mental and physical status: </a:t>
            </a:r>
          </a:p>
          <a:p>
            <a:pPr marL="1371600" lvl="2" indent="-342900" algn="l" rtl="0">
              <a:spcBef>
                <a:spcPts val="500"/>
              </a:spcBef>
              <a:spcAft>
                <a:spcPts val="0"/>
              </a:spcAft>
              <a:buClr>
                <a:srgbClr val="434343"/>
              </a:buClr>
              <a:buSzPts val="1800"/>
              <a:buFont typeface="Times New Roman"/>
              <a:buChar char="⋆"/>
            </a:pPr>
            <a:r>
              <a:rPr lang="en-US" sz="1900" b="1">
                <a:solidFill>
                  <a:srgbClr val="434343"/>
                </a:solidFill>
                <a:latin typeface="Times New Roman"/>
                <a:ea typeface="Times New Roman"/>
                <a:cs typeface="Times New Roman"/>
                <a:sym typeface="Times New Roman"/>
              </a:rPr>
              <a:t>Appearance</a:t>
            </a:r>
            <a:r>
              <a:rPr lang="en-US" sz="1800" b="1">
                <a:solidFill>
                  <a:srgbClr val="434343"/>
                </a:solidFill>
                <a:latin typeface="Times New Roman"/>
                <a:ea typeface="Times New Roman"/>
                <a:cs typeface="Times New Roman"/>
                <a:sym typeface="Times New Roman"/>
              </a:rPr>
              <a:t> </a:t>
            </a:r>
            <a:r>
              <a:rPr lang="en-US" sz="1800">
                <a:solidFill>
                  <a:srgbClr val="434343"/>
                </a:solidFill>
                <a:latin typeface="Times New Roman"/>
                <a:ea typeface="Times New Roman"/>
                <a:cs typeface="Times New Roman"/>
                <a:sym typeface="Times New Roman"/>
              </a:rPr>
              <a:t>(e.g., level of engagement with staff and peers, grooming, attitude: cooperative, uncooperative)</a:t>
            </a:r>
            <a:endParaRPr sz="180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a:solidFill>
                  <a:srgbClr val="434343"/>
                </a:solidFill>
                <a:latin typeface="Times New Roman"/>
                <a:ea typeface="Times New Roman"/>
                <a:cs typeface="Times New Roman"/>
                <a:sym typeface="Times New Roman"/>
              </a:rPr>
              <a:t>Behavior</a:t>
            </a:r>
            <a:r>
              <a:rPr lang="en-US" sz="1900">
                <a:solidFill>
                  <a:srgbClr val="434343"/>
                </a:solidFill>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e.g., eye contact: poor, good; psychomotor activity: handwringing; coping skills employed)</a:t>
            </a:r>
            <a:endParaRPr>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a:solidFill>
                  <a:srgbClr val="434343"/>
                </a:solidFill>
                <a:latin typeface="Times New Roman"/>
                <a:ea typeface="Times New Roman"/>
                <a:cs typeface="Times New Roman"/>
                <a:sym typeface="Times New Roman"/>
              </a:rPr>
              <a:t>Presentation of mood</a:t>
            </a:r>
            <a:r>
              <a:rPr lang="en-US">
                <a:solidFill>
                  <a:srgbClr val="434343"/>
                </a:solidFill>
                <a:latin typeface="Times New Roman"/>
                <a:ea typeface="Times New Roman"/>
                <a:cs typeface="Times New Roman"/>
                <a:sym typeface="Times New Roman"/>
              </a:rPr>
              <a:t> (e.g., sad, angry, elated; self-report congruent or incongruent with observations?)</a:t>
            </a:r>
            <a:endParaRPr>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a:solidFill>
                  <a:srgbClr val="434343"/>
                </a:solidFill>
                <a:latin typeface="Times New Roman"/>
                <a:ea typeface="Times New Roman"/>
                <a:cs typeface="Times New Roman"/>
                <a:sym typeface="Times New Roman"/>
              </a:rPr>
              <a:t>Speech pattern</a:t>
            </a:r>
            <a:r>
              <a:rPr lang="en-US">
                <a:solidFill>
                  <a:srgbClr val="434343"/>
                </a:solidFill>
                <a:latin typeface="Times New Roman"/>
                <a:ea typeface="Times New Roman"/>
                <a:cs typeface="Times New Roman"/>
                <a:sym typeface="Times New Roman"/>
              </a:rPr>
              <a:t> (e.g., rate: increased/decreased, volume: loud, soft)</a:t>
            </a:r>
            <a:endParaRPr>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a:solidFill>
                  <a:srgbClr val="434343"/>
                </a:solidFill>
                <a:latin typeface="Times New Roman"/>
                <a:ea typeface="Times New Roman"/>
                <a:cs typeface="Times New Roman"/>
                <a:sym typeface="Times New Roman"/>
              </a:rPr>
              <a:t>High-risk behavior</a:t>
            </a:r>
            <a:r>
              <a:rPr lang="en-US" sz="1900">
                <a:solidFill>
                  <a:srgbClr val="434343"/>
                </a:solidFill>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(e.g., agitation, impulsivity, violence, self-injurious behaviors)</a:t>
            </a:r>
            <a:endParaRPr>
              <a:solidFill>
                <a:srgbClr val="434343"/>
              </a:solidFill>
              <a:latin typeface="Times New Roman"/>
              <a:ea typeface="Times New Roman"/>
              <a:cs typeface="Times New Roman"/>
              <a:sym typeface="Times New Roman"/>
            </a:endParaRPr>
          </a:p>
          <a:p>
            <a:pPr marL="0" lvl="0" indent="0" algn="ctr" rtl="0">
              <a:spcBef>
                <a:spcPts val="500"/>
              </a:spcBef>
              <a:spcAft>
                <a:spcPts val="0"/>
              </a:spcAft>
              <a:buNone/>
            </a:pPr>
            <a:endParaRPr sz="800" b="1" i="1">
              <a:solidFill>
                <a:srgbClr val="0066A6"/>
              </a:solidFill>
              <a:latin typeface="Times New Roman"/>
              <a:ea typeface="Times New Roman"/>
              <a:cs typeface="Times New Roman"/>
              <a:sym typeface="Times New Roman"/>
            </a:endParaRPr>
          </a:p>
          <a:p>
            <a:pPr marL="0" lvl="0" indent="0" algn="ctr" rtl="0">
              <a:spcBef>
                <a:spcPts val="0"/>
              </a:spcBef>
              <a:spcAft>
                <a:spcPts val="0"/>
              </a:spcAft>
              <a:buNone/>
            </a:pPr>
            <a:endParaRPr sz="1800" b="1" i="1">
              <a:solidFill>
                <a:srgbClr val="0066A6"/>
              </a:solidFill>
              <a:latin typeface="Times New Roman"/>
              <a:ea typeface="Times New Roman"/>
              <a:cs typeface="Times New Roman"/>
              <a:sym typeface="Times New Roman"/>
            </a:endParaRPr>
          </a:p>
        </p:txBody>
      </p:sp>
      <p:sp>
        <p:nvSpPr>
          <p:cNvPr id="154" name="Google Shape;154;p19"/>
          <p:cNvSpPr txBox="1"/>
          <p:nvPr/>
        </p:nvSpPr>
        <p:spPr>
          <a:xfrm>
            <a:off x="524100" y="5948051"/>
            <a:ext cx="11043600" cy="660000"/>
          </a:xfrm>
          <a:prstGeom prst="rect">
            <a:avLst/>
          </a:prstGeom>
          <a:solidFill>
            <a:schemeClr val="bg1">
              <a:lumMod val="95000"/>
            </a:schemeClr>
          </a:solidFill>
          <a:ln w="19050"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800" b="1" i="1">
                <a:solidFill>
                  <a:srgbClr val="0066A6"/>
                </a:solidFill>
                <a:latin typeface="Times New Roman"/>
                <a:ea typeface="Times New Roman"/>
                <a:cs typeface="Times New Roman"/>
                <a:sym typeface="Times New Roman"/>
              </a:rPr>
              <a:t>Every effort should be made to complete notes on the same day as the session! Refer to division specific policies for specific timeframes.</a:t>
            </a:r>
            <a:endParaRPr>
              <a:latin typeface="Calibri"/>
              <a:ea typeface="Calibri"/>
              <a:cs typeface="Calibri"/>
              <a:sym typeface="Calibri"/>
            </a:endParaRPr>
          </a:p>
        </p:txBody>
      </p:sp>
    </p:spTree>
    <p:extLst>
      <p:ext uri="{BB962C8B-B14F-4D97-AF65-F5344CB8AC3E}">
        <p14:creationId xmlns:p14="http://schemas.microsoft.com/office/powerpoint/2010/main" val="1244404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364876" y="160845"/>
            <a:ext cx="7881600" cy="730500"/>
          </a:xfrm>
          <a:prstGeom prst="rect">
            <a:avLst/>
          </a:prstGeom>
          <a:noFill/>
          <a:ln>
            <a:noFill/>
          </a:ln>
        </p:spPr>
        <p:txBody>
          <a:bodyPr spcFirstLastPara="1" wrap="square" lIns="91425" tIns="45700" rIns="91425" bIns="45700" anchor="ctr" anchorCtr="0">
            <a:noAutofit/>
          </a:bodyPr>
          <a:lstStyle/>
          <a:p>
            <a:r>
              <a:rPr lang="en-US" sz="2800" b="1">
                <a:solidFill>
                  <a:srgbClr val="0066A6"/>
                </a:solidFill>
                <a:latin typeface="Times New Roman"/>
                <a:ea typeface="Times New Roman"/>
                <a:cs typeface="Times New Roman"/>
                <a:sym typeface="Times New Roman"/>
              </a:rPr>
              <a:t>Group Notes: </a:t>
            </a:r>
            <a:r>
              <a:rPr lang="en-US" sz="2600" i="1">
                <a:solidFill>
                  <a:srgbClr val="0066A6"/>
                </a:solidFill>
                <a:latin typeface="Times New Roman"/>
                <a:ea typeface="Times New Roman"/>
                <a:cs typeface="Times New Roman"/>
                <a:sym typeface="Times New Roman"/>
              </a:rPr>
              <a:t>How to incorporate the Golden Thread</a:t>
            </a:r>
            <a:endParaRPr lang="en-US" sz="2600" b="1" i="1">
              <a:solidFill>
                <a:srgbClr val="0066A6"/>
              </a:solidFill>
              <a:latin typeface="Times New Roman"/>
              <a:ea typeface="Times New Roman"/>
              <a:cs typeface="Times New Roman"/>
            </a:endParaRPr>
          </a:p>
        </p:txBody>
      </p:sp>
      <p:grpSp>
        <p:nvGrpSpPr>
          <p:cNvPr id="2" name="Group 1">
            <a:extLst>
              <a:ext uri="{FF2B5EF4-FFF2-40B4-BE49-F238E27FC236}">
                <a16:creationId xmlns:a16="http://schemas.microsoft.com/office/drawing/2014/main" id="{FD1ECA21-E602-40B4-BA1D-AFB7F87EC0B2}"/>
              </a:ext>
            </a:extLst>
          </p:cNvPr>
          <p:cNvGrpSpPr/>
          <p:nvPr/>
        </p:nvGrpSpPr>
        <p:grpSpPr>
          <a:xfrm>
            <a:off x="4134294" y="1883397"/>
            <a:ext cx="7572270" cy="1726531"/>
            <a:chOff x="4555100" y="1796610"/>
            <a:chExt cx="6991375" cy="1324275"/>
          </a:xfrm>
        </p:grpSpPr>
        <p:pic>
          <p:nvPicPr>
            <p:cNvPr id="225" name="Google Shape;225;p22"/>
            <p:cNvPicPr preferRelativeResize="0"/>
            <p:nvPr/>
          </p:nvPicPr>
          <p:blipFill>
            <a:blip r:embed="rId3">
              <a:alphaModFix/>
            </a:blip>
            <a:stretch>
              <a:fillRect/>
            </a:stretch>
          </p:blipFill>
          <p:spPr>
            <a:xfrm>
              <a:off x="4555100" y="1796610"/>
              <a:ext cx="6991375" cy="1324275"/>
            </a:xfrm>
            <a:prstGeom prst="rect">
              <a:avLst/>
            </a:prstGeom>
            <a:noFill/>
            <a:ln w="28575" cap="flat" cmpd="sng">
              <a:solidFill>
                <a:srgbClr val="93C47D"/>
              </a:solidFill>
              <a:prstDash val="dot"/>
              <a:round/>
              <a:headEnd type="none" w="sm" len="sm"/>
              <a:tailEnd type="none" w="sm" len="sm"/>
            </a:ln>
          </p:spPr>
        </p:pic>
        <p:sp>
          <p:nvSpPr>
            <p:cNvPr id="227" name="Google Shape;227;p22"/>
            <p:cNvSpPr/>
            <p:nvPr/>
          </p:nvSpPr>
          <p:spPr>
            <a:xfrm>
              <a:off x="11031325" y="1897613"/>
              <a:ext cx="366600" cy="2805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86;g9058e6f052_0_35">
            <a:extLst>
              <a:ext uri="{FF2B5EF4-FFF2-40B4-BE49-F238E27FC236}">
                <a16:creationId xmlns:a16="http://schemas.microsoft.com/office/drawing/2014/main" id="{E85D8B8A-8C85-4DEC-A019-9DD04F912970}"/>
              </a:ext>
            </a:extLst>
          </p:cNvPr>
          <p:cNvSpPr txBox="1"/>
          <p:nvPr/>
        </p:nvSpPr>
        <p:spPr>
          <a:xfrm>
            <a:off x="420375" y="1220334"/>
            <a:ext cx="3615300" cy="44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u="sng">
                <a:solidFill>
                  <a:srgbClr val="434343"/>
                </a:solidFill>
                <a:latin typeface="Times New Roman"/>
                <a:ea typeface="Times New Roman"/>
                <a:cs typeface="Times New Roman"/>
                <a:sym typeface="Times New Roman"/>
              </a:rPr>
              <a:t>Golden Thread function</a:t>
            </a:r>
            <a:r>
              <a:rPr lang="en-US" sz="2000">
                <a:solidFill>
                  <a:srgbClr val="434343"/>
                </a:solidFill>
                <a:latin typeface="Times New Roman"/>
                <a:ea typeface="Times New Roman"/>
                <a:cs typeface="Times New Roman"/>
                <a:sym typeface="Times New Roman"/>
              </a:rPr>
              <a:t>:</a:t>
            </a:r>
            <a:endParaRPr sz="200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2000">
              <a:solidFill>
                <a:srgbClr val="434343"/>
              </a:solidFill>
              <a:latin typeface="Times New Roman"/>
              <a:ea typeface="Times New Roman"/>
              <a:cs typeface="Times New Roman"/>
              <a:sym typeface="Times New Roman"/>
            </a:endParaRPr>
          </a:p>
          <a:p>
            <a:pPr algn="ctr">
              <a:buClr>
                <a:schemeClr val="dk1"/>
              </a:buClr>
              <a:buSzPts val="1100"/>
            </a:pPr>
            <a:r>
              <a:rPr lang="en-US" sz="2000">
                <a:solidFill>
                  <a:srgbClr val="434343"/>
                </a:solidFill>
                <a:latin typeface="Times New Roman"/>
                <a:ea typeface="Times New Roman"/>
                <a:cs typeface="Times New Roman"/>
                <a:sym typeface="Times New Roman"/>
              </a:rPr>
              <a:t>Use the Golden Thread feature to identify which Problem, Objective, and intervention is being addressed in the group -  (it can be one Problem, or it can be all Problems) - </a:t>
            </a:r>
            <a:r>
              <a:rPr lang="en-US" sz="2000" b="1">
                <a:solidFill>
                  <a:srgbClr val="434343"/>
                </a:solidFill>
                <a:latin typeface="Times New Roman"/>
                <a:ea typeface="Times New Roman"/>
                <a:cs typeface="Times New Roman"/>
                <a:sym typeface="Times New Roman"/>
              </a:rPr>
              <a:t>whichever is accurate. </a:t>
            </a:r>
            <a:r>
              <a:rPr lang="en-US" sz="2000">
                <a:solidFill>
                  <a:srgbClr val="434343"/>
                </a:solidFill>
                <a:latin typeface="Times New Roman"/>
                <a:ea typeface="Times New Roman"/>
                <a:cs typeface="Times New Roman"/>
                <a:sym typeface="Times New Roman"/>
              </a:rPr>
              <a:t>i.e., </a:t>
            </a:r>
            <a:r>
              <a:rPr lang="en-US" sz="2000" b="1">
                <a:solidFill>
                  <a:srgbClr val="434343"/>
                </a:solidFill>
                <a:latin typeface="Times New Roman"/>
                <a:ea typeface="Times New Roman"/>
                <a:cs typeface="Times New Roman"/>
                <a:sym typeface="Times New Roman"/>
              </a:rPr>
              <a:t>do not click all </a:t>
            </a:r>
            <a:r>
              <a:rPr lang="en-US" sz="2000" b="1" i="1">
                <a:solidFill>
                  <a:srgbClr val="434343"/>
                </a:solidFill>
                <a:latin typeface="Times New Roman"/>
                <a:ea typeface="Times New Roman"/>
                <a:cs typeface="Times New Roman"/>
                <a:sym typeface="Times New Roman"/>
              </a:rPr>
              <a:t>Problems</a:t>
            </a:r>
            <a:r>
              <a:rPr lang="en-US" sz="2000">
                <a:solidFill>
                  <a:srgbClr val="434343"/>
                </a:solidFill>
                <a:latin typeface="Times New Roman"/>
                <a:ea typeface="Times New Roman"/>
                <a:cs typeface="Times New Roman"/>
                <a:sym typeface="Times New Roman"/>
              </a:rPr>
              <a:t>, if only  “Suicide Risk” and “Substance Misuse” were addressed in that specific group. </a:t>
            </a:r>
            <a:endParaRPr sz="200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rgbClr val="434343"/>
              </a:solidFill>
              <a:latin typeface="Times New Roman"/>
              <a:ea typeface="Times New Roman"/>
              <a:cs typeface="Times New Roman"/>
              <a:sym typeface="Times New Roman"/>
            </a:endParaRPr>
          </a:p>
        </p:txBody>
      </p:sp>
      <p:pic>
        <p:nvPicPr>
          <p:cNvPr id="4" name="Google Shape;290;g9058e6f052_0_35" descr="Text&#10;&#10;Description automatically generated">
            <a:extLst>
              <a:ext uri="{FF2B5EF4-FFF2-40B4-BE49-F238E27FC236}">
                <a16:creationId xmlns:a16="http://schemas.microsoft.com/office/drawing/2014/main" id="{2020955C-5167-406D-B17C-5E848264D45F}"/>
              </a:ext>
            </a:extLst>
          </p:cNvPr>
          <p:cNvPicPr preferRelativeResize="0"/>
          <p:nvPr/>
        </p:nvPicPr>
        <p:blipFill>
          <a:blip r:embed="rId4">
            <a:alphaModFix/>
          </a:blip>
          <a:stretch>
            <a:fillRect/>
          </a:stretch>
        </p:blipFill>
        <p:spPr>
          <a:xfrm>
            <a:off x="4887802" y="4795222"/>
            <a:ext cx="5608626" cy="1350700"/>
          </a:xfrm>
          <a:prstGeom prst="rect">
            <a:avLst/>
          </a:prstGeom>
          <a:noFill/>
          <a:ln>
            <a:noFill/>
          </a:ln>
        </p:spPr>
      </p:pic>
      <p:pic>
        <p:nvPicPr>
          <p:cNvPr id="5" name="Google Shape;288;g9058e6f052_0_35" descr="Icon&#10;&#10;Description automatically generated">
            <a:extLst>
              <a:ext uri="{FF2B5EF4-FFF2-40B4-BE49-F238E27FC236}">
                <a16:creationId xmlns:a16="http://schemas.microsoft.com/office/drawing/2014/main" id="{33F08DC7-89BB-4160-9C62-96CDCFFD5257}"/>
              </a:ext>
            </a:extLst>
          </p:cNvPr>
          <p:cNvPicPr preferRelativeResize="0"/>
          <p:nvPr/>
        </p:nvPicPr>
        <p:blipFill>
          <a:blip r:embed="rId5">
            <a:alphaModFix/>
          </a:blip>
          <a:stretch>
            <a:fillRect/>
          </a:stretch>
        </p:blipFill>
        <p:spPr>
          <a:xfrm>
            <a:off x="4203968" y="4722643"/>
            <a:ext cx="686275" cy="686275"/>
          </a:xfrm>
          <a:prstGeom prst="rect">
            <a:avLst/>
          </a:prstGeom>
          <a:noFill/>
          <a:ln>
            <a:noFill/>
          </a:ln>
        </p:spPr>
      </p:pic>
      <p:cxnSp>
        <p:nvCxnSpPr>
          <p:cNvPr id="7" name="Straight Arrow Connector 6">
            <a:extLst>
              <a:ext uri="{FF2B5EF4-FFF2-40B4-BE49-F238E27FC236}">
                <a16:creationId xmlns:a16="http://schemas.microsoft.com/office/drawing/2014/main" id="{A38AA641-396A-47FB-B20D-D32F99AC2362}"/>
              </a:ext>
            </a:extLst>
          </p:cNvPr>
          <p:cNvCxnSpPr/>
          <p:nvPr/>
        </p:nvCxnSpPr>
        <p:spPr>
          <a:xfrm flipH="1">
            <a:off x="7382933" y="2472267"/>
            <a:ext cx="414867" cy="2082800"/>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Google Shape;288;g9058e6f052_0_35" descr="Icon&#10;&#10;Description automatically generated">
            <a:extLst>
              <a:ext uri="{FF2B5EF4-FFF2-40B4-BE49-F238E27FC236}">
                <a16:creationId xmlns:a16="http://schemas.microsoft.com/office/drawing/2014/main" id="{AF97BA74-C628-443E-955B-10BE51CB1652}"/>
              </a:ext>
            </a:extLst>
          </p:cNvPr>
          <p:cNvPicPr preferRelativeResize="0"/>
          <p:nvPr/>
        </p:nvPicPr>
        <p:blipFill>
          <a:blip r:embed="rId5">
            <a:alphaModFix/>
          </a:blip>
          <a:stretch>
            <a:fillRect/>
          </a:stretch>
        </p:blipFill>
        <p:spPr>
          <a:xfrm>
            <a:off x="11148612" y="1044234"/>
            <a:ext cx="686275" cy="686275"/>
          </a:xfrm>
          <a:prstGeom prst="rect">
            <a:avLst/>
          </a:prstGeom>
          <a:noFill/>
          <a:ln>
            <a:noFill/>
          </a:ln>
        </p:spPr>
      </p:pic>
    </p:spTree>
    <p:extLst>
      <p:ext uri="{BB962C8B-B14F-4D97-AF65-F5344CB8AC3E}">
        <p14:creationId xmlns:p14="http://schemas.microsoft.com/office/powerpoint/2010/main" val="341050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524100" y="183592"/>
            <a:ext cx="7881600" cy="730500"/>
          </a:xfrm>
          <a:prstGeom prst="rect">
            <a:avLst/>
          </a:prstGeom>
          <a:noFill/>
          <a:ln>
            <a:noFill/>
          </a:ln>
        </p:spPr>
        <p:txBody>
          <a:bodyPr spcFirstLastPara="1" wrap="square" lIns="91425" tIns="45700" rIns="91425" bIns="45700" anchor="ctr" anchorCtr="0">
            <a:noAutofit/>
          </a:bodyPr>
          <a:lstStyle/>
          <a:p>
            <a:pPr>
              <a:buClr>
                <a:srgbClr val="013952"/>
              </a:buClr>
              <a:buSzPts val="3959"/>
            </a:pPr>
            <a:r>
              <a:rPr lang="en-US" sz="2800" b="1">
                <a:solidFill>
                  <a:srgbClr val="0066A6"/>
                </a:solidFill>
                <a:latin typeface="Times New Roman"/>
                <a:ea typeface="Times New Roman"/>
                <a:cs typeface="Times New Roman"/>
                <a:sym typeface="Times New Roman"/>
              </a:rPr>
              <a:t>Group Notes: </a:t>
            </a:r>
            <a:r>
              <a:rPr lang="en-US" sz="2800" b="1" i="1">
                <a:solidFill>
                  <a:srgbClr val="0066A6"/>
                </a:solidFill>
                <a:latin typeface="Times New Roman"/>
                <a:ea typeface="Times New Roman"/>
                <a:cs typeface="Times New Roman"/>
                <a:sym typeface="Times New Roman"/>
              </a:rPr>
              <a:t>Documentation </a:t>
            </a:r>
            <a:r>
              <a:rPr lang="en-US" sz="2000">
                <a:solidFill>
                  <a:srgbClr val="0066A6"/>
                </a:solidFill>
                <a:latin typeface="Times New Roman"/>
                <a:ea typeface="Times New Roman"/>
                <a:cs typeface="Times New Roman"/>
                <a:sym typeface="Times New Roman"/>
              </a:rPr>
              <a:t>(1 of 3) </a:t>
            </a:r>
            <a:endParaRPr lang="en-US" sz="2000">
              <a:solidFill>
                <a:srgbClr val="0066A6"/>
              </a:solidFill>
              <a:latin typeface="Times New Roman"/>
              <a:ea typeface="Times New Roman"/>
              <a:cs typeface="Times New Roman"/>
            </a:endParaRPr>
          </a:p>
        </p:txBody>
      </p:sp>
      <p:sp>
        <p:nvSpPr>
          <p:cNvPr id="153" name="Google Shape;153;p19"/>
          <p:cNvSpPr txBox="1">
            <a:spLocks noGrp="1"/>
          </p:cNvSpPr>
          <p:nvPr>
            <p:ph type="body" idx="1"/>
          </p:nvPr>
        </p:nvSpPr>
        <p:spPr>
          <a:xfrm>
            <a:off x="433350" y="1018525"/>
            <a:ext cx="11325300" cy="4779600"/>
          </a:xfrm>
          <a:prstGeom prst="rect">
            <a:avLst/>
          </a:prstGeom>
          <a:noFill/>
          <a:ln>
            <a:noFill/>
          </a:ln>
        </p:spPr>
        <p:txBody>
          <a:bodyPr spcFirstLastPara="1" wrap="square" lIns="91425" tIns="45700" rIns="91425" bIns="45700" anchor="t" anchorCtr="0">
            <a:noAutofit/>
          </a:bodyPr>
          <a:lstStyle/>
          <a:p>
            <a:pPr indent="-349250">
              <a:spcBef>
                <a:spcPts val="500"/>
              </a:spcBef>
              <a:buClr>
                <a:srgbClr val="434343"/>
              </a:buClr>
              <a:buSzPts val="1900"/>
              <a:buFont typeface="Times New Roman"/>
              <a:buChar char="➟"/>
            </a:pPr>
            <a:r>
              <a:rPr lang="en-US" sz="2200" b="1">
                <a:solidFill>
                  <a:srgbClr val="434343"/>
                </a:solidFill>
                <a:latin typeface="Times New Roman"/>
                <a:ea typeface="Times New Roman"/>
                <a:cs typeface="Times New Roman"/>
                <a:sym typeface="Times New Roman"/>
              </a:rPr>
              <a:t>Group Description:</a:t>
            </a:r>
            <a:r>
              <a:rPr lang="en-US" sz="2200">
                <a:solidFill>
                  <a:srgbClr val="434343"/>
                </a:solidFill>
                <a:latin typeface="Times New Roman"/>
                <a:ea typeface="Times New Roman"/>
                <a:cs typeface="Times New Roman"/>
                <a:sym typeface="Times New Roman"/>
              </a:rPr>
              <a:t> I</a:t>
            </a:r>
            <a:r>
              <a:rPr lang="en-US" sz="2200">
                <a:solidFill>
                  <a:srgbClr val="434343"/>
                </a:solidFill>
                <a:highlight>
                  <a:srgbClr val="FFFFFF"/>
                </a:highlight>
                <a:latin typeface="Times New Roman"/>
                <a:ea typeface="Times New Roman"/>
                <a:cs typeface="Times New Roman"/>
                <a:sym typeface="Times New Roman"/>
              </a:rPr>
              <a:t>nclude objective of group and evidence-based interventions performed (e.g., CBT, DBT). Group descriptions do not include patient specific information. </a:t>
            </a:r>
            <a:endParaRPr lang="en-US" sz="2200">
              <a:solidFill>
                <a:srgbClr val="434343"/>
              </a:solidFill>
              <a:highlight>
                <a:srgbClr val="FFFFFF"/>
              </a:highlight>
              <a:latin typeface="Times New Roman"/>
              <a:ea typeface="Times New Roman"/>
              <a:cs typeface="Times New Roman"/>
            </a:endParaRPr>
          </a:p>
          <a:p>
            <a:pPr marL="107950" lvl="0" indent="0" algn="l" rtl="0">
              <a:spcBef>
                <a:spcPts val="500"/>
              </a:spcBef>
              <a:spcAft>
                <a:spcPts val="0"/>
              </a:spcAft>
              <a:buClr>
                <a:srgbClr val="434343"/>
              </a:buClr>
              <a:buSzPts val="1900"/>
              <a:buNone/>
            </a:pPr>
            <a:endParaRPr sz="1900">
              <a:solidFill>
                <a:srgbClr val="434343"/>
              </a:solidFill>
              <a:highlight>
                <a:srgbClr val="FFFFFF"/>
              </a:highlight>
              <a:latin typeface="Times New Roman"/>
              <a:ea typeface="Times New Roman"/>
              <a:cs typeface="Times New Roman"/>
              <a:sym typeface="Times New Roman"/>
            </a:endParaRPr>
          </a:p>
          <a:p>
            <a:pPr indent="-349250">
              <a:spcBef>
                <a:spcPts val="500"/>
              </a:spcBef>
              <a:buClr>
                <a:srgbClr val="434343"/>
              </a:buClr>
              <a:buSzPts val="1900"/>
              <a:buFont typeface="Times New Roman"/>
              <a:buChar char="➟"/>
            </a:pPr>
            <a:r>
              <a:rPr lang="en-US" sz="2200" b="1">
                <a:solidFill>
                  <a:srgbClr val="434343"/>
                </a:solidFill>
                <a:latin typeface="Times New Roman"/>
                <a:ea typeface="Times New Roman"/>
                <a:cs typeface="Times New Roman"/>
                <a:sym typeface="Times New Roman"/>
              </a:rPr>
              <a:t>Individual Assessment/Intervention: </a:t>
            </a:r>
            <a:endParaRPr lang="en-US" sz="2000" b="1">
              <a:solidFill>
                <a:srgbClr val="434343"/>
              </a:solidFill>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a:solidFill>
                  <a:srgbClr val="434343"/>
                </a:solidFill>
                <a:highlight>
                  <a:srgbClr val="FFFFFF"/>
                </a:highlight>
                <a:latin typeface="Times New Roman"/>
                <a:ea typeface="Times New Roman"/>
                <a:cs typeface="Times New Roman"/>
                <a:sym typeface="Times New Roman"/>
              </a:rPr>
              <a:t>Must be individualized and demonstrate quality (e.g., not copied and pasted /cloned) </a:t>
            </a:r>
            <a:endParaRPr sz="190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a:solidFill>
                  <a:srgbClr val="434343"/>
                </a:solidFill>
                <a:highlight>
                  <a:srgbClr val="FFFFFF"/>
                </a:highlight>
                <a:latin typeface="Times New Roman"/>
                <a:ea typeface="Times New Roman"/>
                <a:cs typeface="Times New Roman"/>
                <a:sym typeface="Times New Roman"/>
              </a:rPr>
              <a:t>Individual goals are strongly encouraged (e.g.: “Patient's goal is to practice assertiveness in interpersonal relationship this weekend during visiting hours and report experience in next week's group.”)</a:t>
            </a:r>
            <a:endParaRPr sz="190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a:solidFill>
                  <a:srgbClr val="434343"/>
                </a:solidFill>
                <a:latin typeface="Times New Roman"/>
                <a:ea typeface="Times New Roman"/>
                <a:cs typeface="Times New Roman"/>
                <a:sym typeface="Times New Roman"/>
              </a:rPr>
              <a:t>Include patient reports (e.g., urges/cravings, rating of mood)</a:t>
            </a:r>
            <a:endParaRPr sz="1900">
              <a:solidFill>
                <a:srgbClr val="434343"/>
              </a:solidFill>
              <a:latin typeface="Times New Roman"/>
              <a:ea typeface="Times New Roman"/>
              <a:cs typeface="Times New Roman"/>
              <a:sym typeface="Times New Roman"/>
            </a:endParaRPr>
          </a:p>
          <a:p>
            <a:pPr lvl="1" indent="-298450">
              <a:buClr>
                <a:srgbClr val="434343"/>
              </a:buClr>
              <a:buSzPts val="1100"/>
              <a:buFont typeface="Times New Roman"/>
              <a:buChar char="𐩒"/>
            </a:pPr>
            <a:r>
              <a:rPr lang="en-US" sz="1900">
                <a:solidFill>
                  <a:srgbClr val="434343"/>
                </a:solidFill>
                <a:latin typeface="Times New Roman"/>
                <a:ea typeface="Times New Roman"/>
                <a:cs typeface="Times New Roman"/>
                <a:sym typeface="Times New Roman"/>
              </a:rPr>
              <a:t>Brief observations of mental and physical status: </a:t>
            </a:r>
          </a:p>
          <a:p>
            <a:pPr marL="1371600" lvl="2" indent="-342900" algn="l" rtl="0">
              <a:spcBef>
                <a:spcPts val="500"/>
              </a:spcBef>
              <a:spcAft>
                <a:spcPts val="0"/>
              </a:spcAft>
              <a:buClr>
                <a:srgbClr val="434343"/>
              </a:buClr>
              <a:buSzPts val="1800"/>
              <a:buFont typeface="Times New Roman"/>
              <a:buChar char="⋆"/>
            </a:pPr>
            <a:r>
              <a:rPr lang="en-US" sz="1900" b="1">
                <a:solidFill>
                  <a:srgbClr val="434343"/>
                </a:solidFill>
                <a:latin typeface="Times New Roman"/>
                <a:ea typeface="Times New Roman"/>
                <a:cs typeface="Times New Roman"/>
                <a:sym typeface="Times New Roman"/>
              </a:rPr>
              <a:t>Appearance</a:t>
            </a:r>
            <a:r>
              <a:rPr lang="en-US" sz="1800" b="1">
                <a:solidFill>
                  <a:srgbClr val="434343"/>
                </a:solidFill>
                <a:latin typeface="Times New Roman"/>
                <a:ea typeface="Times New Roman"/>
                <a:cs typeface="Times New Roman"/>
                <a:sym typeface="Times New Roman"/>
              </a:rPr>
              <a:t> </a:t>
            </a:r>
            <a:r>
              <a:rPr lang="en-US" sz="1800">
                <a:solidFill>
                  <a:srgbClr val="434343"/>
                </a:solidFill>
                <a:latin typeface="Times New Roman"/>
                <a:ea typeface="Times New Roman"/>
                <a:cs typeface="Times New Roman"/>
                <a:sym typeface="Times New Roman"/>
              </a:rPr>
              <a:t>(e.g., level of engagement with staff and peers, grooming, attitude: cooperative, uncooperative)</a:t>
            </a:r>
            <a:endParaRPr sz="180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a:solidFill>
                  <a:srgbClr val="434343"/>
                </a:solidFill>
                <a:latin typeface="Times New Roman"/>
                <a:ea typeface="Times New Roman"/>
                <a:cs typeface="Times New Roman"/>
                <a:sym typeface="Times New Roman"/>
              </a:rPr>
              <a:t>Behavior</a:t>
            </a:r>
            <a:r>
              <a:rPr lang="en-US" sz="1900">
                <a:solidFill>
                  <a:srgbClr val="434343"/>
                </a:solidFill>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e.g., eye contact: poor, good; psychomotor activity: handwringing; coping skills employed)</a:t>
            </a:r>
            <a:endParaRPr>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a:solidFill>
                  <a:srgbClr val="434343"/>
                </a:solidFill>
                <a:latin typeface="Times New Roman"/>
                <a:ea typeface="Times New Roman"/>
                <a:cs typeface="Times New Roman"/>
                <a:sym typeface="Times New Roman"/>
              </a:rPr>
              <a:t>Presentation of mood</a:t>
            </a:r>
            <a:r>
              <a:rPr lang="en-US">
                <a:solidFill>
                  <a:srgbClr val="434343"/>
                </a:solidFill>
                <a:latin typeface="Times New Roman"/>
                <a:ea typeface="Times New Roman"/>
                <a:cs typeface="Times New Roman"/>
                <a:sym typeface="Times New Roman"/>
              </a:rPr>
              <a:t> (e.g., sad, angry, elated; self-report congruent or incongruent with observations?)</a:t>
            </a:r>
            <a:endParaRPr>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a:solidFill>
                  <a:srgbClr val="434343"/>
                </a:solidFill>
                <a:latin typeface="Times New Roman"/>
                <a:ea typeface="Times New Roman"/>
                <a:cs typeface="Times New Roman"/>
                <a:sym typeface="Times New Roman"/>
              </a:rPr>
              <a:t>Speech pattern</a:t>
            </a:r>
            <a:r>
              <a:rPr lang="en-US">
                <a:solidFill>
                  <a:srgbClr val="434343"/>
                </a:solidFill>
                <a:latin typeface="Times New Roman"/>
                <a:ea typeface="Times New Roman"/>
                <a:cs typeface="Times New Roman"/>
                <a:sym typeface="Times New Roman"/>
              </a:rPr>
              <a:t> (e.g., rate: increased/decreased, volume: loud, soft)</a:t>
            </a:r>
            <a:endParaRPr>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a:solidFill>
                  <a:srgbClr val="434343"/>
                </a:solidFill>
                <a:latin typeface="Times New Roman"/>
                <a:ea typeface="Times New Roman"/>
                <a:cs typeface="Times New Roman"/>
                <a:sym typeface="Times New Roman"/>
              </a:rPr>
              <a:t>High-risk behavior</a:t>
            </a:r>
            <a:r>
              <a:rPr lang="en-US" sz="1900">
                <a:solidFill>
                  <a:srgbClr val="434343"/>
                </a:solidFill>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(e.g., agitation, impulsivity, violence, self-injurious behaviors)</a:t>
            </a:r>
            <a:endParaRPr>
              <a:solidFill>
                <a:srgbClr val="434343"/>
              </a:solidFill>
              <a:latin typeface="Times New Roman"/>
              <a:ea typeface="Times New Roman"/>
              <a:cs typeface="Times New Roman"/>
              <a:sym typeface="Times New Roman"/>
            </a:endParaRPr>
          </a:p>
          <a:p>
            <a:pPr marL="0" lvl="0" indent="0" algn="ctr" rtl="0">
              <a:spcBef>
                <a:spcPts val="500"/>
              </a:spcBef>
              <a:spcAft>
                <a:spcPts val="0"/>
              </a:spcAft>
              <a:buNone/>
            </a:pPr>
            <a:endParaRPr sz="800" b="1" i="1">
              <a:solidFill>
                <a:srgbClr val="0066A6"/>
              </a:solidFill>
              <a:latin typeface="Times New Roman"/>
              <a:ea typeface="Times New Roman"/>
              <a:cs typeface="Times New Roman"/>
              <a:sym typeface="Times New Roman"/>
            </a:endParaRPr>
          </a:p>
          <a:p>
            <a:pPr marL="0" lvl="0" indent="0" algn="ctr" rtl="0">
              <a:spcBef>
                <a:spcPts val="0"/>
              </a:spcBef>
              <a:spcAft>
                <a:spcPts val="0"/>
              </a:spcAft>
              <a:buNone/>
            </a:pPr>
            <a:endParaRPr sz="1800" b="1" i="1">
              <a:solidFill>
                <a:srgbClr val="0066A6"/>
              </a:solidFill>
              <a:latin typeface="Times New Roman"/>
              <a:ea typeface="Times New Roman"/>
              <a:cs typeface="Times New Roman"/>
              <a:sym typeface="Times New Roman"/>
            </a:endParaRPr>
          </a:p>
        </p:txBody>
      </p:sp>
      <p:sp>
        <p:nvSpPr>
          <p:cNvPr id="154" name="Google Shape;154;p19"/>
          <p:cNvSpPr txBox="1"/>
          <p:nvPr/>
        </p:nvSpPr>
        <p:spPr>
          <a:xfrm>
            <a:off x="524100" y="5948051"/>
            <a:ext cx="11043600" cy="660000"/>
          </a:xfrm>
          <a:prstGeom prst="rect">
            <a:avLst/>
          </a:prstGeom>
          <a:solidFill>
            <a:schemeClr val="bg1">
              <a:lumMod val="95000"/>
            </a:schemeClr>
          </a:solidFill>
          <a:ln w="19050"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800" b="1" i="1">
                <a:solidFill>
                  <a:srgbClr val="0066A6"/>
                </a:solidFill>
                <a:latin typeface="Times New Roman"/>
                <a:ea typeface="Times New Roman"/>
                <a:cs typeface="Times New Roman"/>
                <a:sym typeface="Times New Roman"/>
              </a:rPr>
              <a:t>Every effort should be made to complete notes on the same day as the session! Refer to division specific policies for specific timeframes.</a:t>
            </a:r>
            <a:endParaRPr>
              <a:latin typeface="Calibri"/>
              <a:ea typeface="Calibri"/>
              <a:cs typeface="Calibri"/>
              <a:sym typeface="Calibri"/>
            </a:endParaRPr>
          </a:p>
        </p:txBody>
      </p:sp>
    </p:spTree>
    <p:extLst>
      <p:ext uri="{BB962C8B-B14F-4D97-AF65-F5344CB8AC3E}">
        <p14:creationId xmlns:p14="http://schemas.microsoft.com/office/powerpoint/2010/main" val="43760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14233" y="1930961"/>
            <a:ext cx="6563533" cy="534000"/>
          </a:xfrm>
          <a:prstGeom prst="rect">
            <a:avLst/>
          </a:prstGeom>
          <a:noFill/>
          <a:ln>
            <a:noFill/>
          </a:ln>
        </p:spPr>
        <p:txBody>
          <a:bodyPr spcFirstLastPara="1" wrap="square" lIns="91425" tIns="45700" rIns="91425" bIns="45700" anchor="t" anchorCtr="0">
            <a:noAutofit/>
          </a:bodyPr>
          <a:lstStyle/>
          <a:p>
            <a:pPr algn="ctr"/>
            <a:r>
              <a:rPr lang="en-US" sz="4600" b="1">
                <a:solidFill>
                  <a:srgbClr val="0066A6"/>
                </a:solidFill>
                <a:latin typeface="Times"/>
                <a:cs typeface="Times"/>
                <a:sym typeface="Times New Roman"/>
              </a:rPr>
              <a:t>Part I:</a:t>
            </a:r>
            <a:br>
              <a:rPr lang="en-US" sz="4600" b="1">
                <a:solidFill>
                  <a:srgbClr val="0066A6"/>
                </a:solidFill>
                <a:latin typeface="Times"/>
                <a:cs typeface="Times"/>
              </a:rPr>
            </a:br>
            <a:r>
              <a:rPr lang="en-US" sz="4600" b="1">
                <a:solidFill>
                  <a:srgbClr val="0066A6"/>
                </a:solidFill>
                <a:latin typeface="Times"/>
                <a:cs typeface="Times"/>
              </a:rPr>
              <a:t>Effective Documentation for DBH </a:t>
            </a:r>
            <a:br>
              <a:rPr lang="en-US" sz="4600" b="1">
                <a:latin typeface="Times"/>
                <a:cs typeface="Times"/>
                <a:sym typeface="Times New Roman"/>
              </a:rPr>
            </a:br>
            <a:br>
              <a:rPr lang="en-US" sz="4600" b="1">
                <a:latin typeface="Times"/>
                <a:cs typeface="Times"/>
                <a:sym typeface="Times New Roman"/>
              </a:rPr>
            </a:br>
            <a:r>
              <a:rPr lang="en-US" sz="4600" i="1">
                <a:solidFill>
                  <a:srgbClr val="0066A6"/>
                </a:solidFill>
                <a:latin typeface="Times"/>
                <a:cs typeface="Times"/>
                <a:sym typeface="Times New Roman"/>
              </a:rPr>
              <a:t>MH Division</a:t>
            </a:r>
            <a:endParaRPr lang="en-US" sz="4600" i="1">
              <a:solidFill>
                <a:srgbClr val="0066A6"/>
              </a:solidFill>
              <a:latin typeface="Times"/>
              <a:cs typeface="Times"/>
            </a:endParaRPr>
          </a:p>
        </p:txBody>
      </p:sp>
      <p:pic>
        <p:nvPicPr>
          <p:cNvPr id="2" name="Picture 2" descr="A picture containing icon&#10;&#10;Description automatically generated">
            <a:extLst>
              <a:ext uri="{FF2B5EF4-FFF2-40B4-BE49-F238E27FC236}">
                <a16:creationId xmlns:a16="http://schemas.microsoft.com/office/drawing/2014/main" id="{A29FE1E8-0B23-4BAA-B611-A0EE2E1CFB82}"/>
              </a:ext>
            </a:extLst>
          </p:cNvPr>
          <p:cNvPicPr>
            <a:picLocks noChangeAspect="1"/>
          </p:cNvPicPr>
          <p:nvPr/>
        </p:nvPicPr>
        <p:blipFill>
          <a:blip r:embed="rId3"/>
          <a:stretch>
            <a:fillRect/>
          </a:stretch>
        </p:blipFill>
        <p:spPr>
          <a:xfrm>
            <a:off x="5407572" y="5433848"/>
            <a:ext cx="1219200" cy="1219200"/>
          </a:xfrm>
          <a:prstGeom prst="rect">
            <a:avLst/>
          </a:prstGeom>
        </p:spPr>
      </p:pic>
    </p:spTree>
    <p:extLst>
      <p:ext uri="{BB962C8B-B14F-4D97-AF65-F5344CB8AC3E}">
        <p14:creationId xmlns:p14="http://schemas.microsoft.com/office/powerpoint/2010/main" val="6094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420375" y="275195"/>
            <a:ext cx="8563367" cy="730500"/>
          </a:xfrm>
          <a:prstGeom prst="rect">
            <a:avLst/>
          </a:prstGeom>
          <a:noFill/>
          <a:ln>
            <a:noFill/>
          </a:ln>
        </p:spPr>
        <p:txBody>
          <a:bodyPr spcFirstLastPara="1" wrap="square" lIns="91425" tIns="45700" rIns="91425" bIns="45700" anchor="ctr" anchorCtr="0">
            <a:noAutofit/>
          </a:bodyPr>
          <a:lstStyle/>
          <a:p>
            <a:r>
              <a:rPr lang="en-US" sz="2800" b="1">
                <a:solidFill>
                  <a:srgbClr val="0066A6"/>
                </a:solidFill>
                <a:latin typeface="Times New Roman"/>
                <a:ea typeface="Times New Roman"/>
                <a:cs typeface="Times New Roman"/>
                <a:sym typeface="Times New Roman"/>
              </a:rPr>
              <a:t>Group Notes: </a:t>
            </a:r>
            <a:r>
              <a:rPr lang="en-US" sz="2600" i="1">
                <a:solidFill>
                  <a:srgbClr val="0066A6"/>
                </a:solidFill>
                <a:latin typeface="Times New Roman"/>
                <a:ea typeface="Times New Roman"/>
                <a:cs typeface="Times New Roman"/>
                <a:sym typeface="Times New Roman"/>
              </a:rPr>
              <a:t>How to incorporate the Golden Thread </a:t>
            </a:r>
            <a:r>
              <a:rPr lang="en-US" sz="2000">
                <a:solidFill>
                  <a:srgbClr val="0066A6"/>
                </a:solidFill>
                <a:latin typeface="Times New Roman"/>
                <a:ea typeface="Times New Roman"/>
                <a:cs typeface="Times New Roman"/>
                <a:sym typeface="Times New Roman"/>
              </a:rPr>
              <a:t>(2 of 3)</a:t>
            </a:r>
            <a:endParaRPr lang="en-US" sz="2000" b="1">
              <a:solidFill>
                <a:srgbClr val="0066A6"/>
              </a:solidFill>
              <a:latin typeface="Times New Roman"/>
              <a:ea typeface="Times New Roman"/>
              <a:cs typeface="Times New Roman"/>
            </a:endParaRPr>
          </a:p>
        </p:txBody>
      </p:sp>
      <p:grpSp>
        <p:nvGrpSpPr>
          <p:cNvPr id="2" name="Group 1">
            <a:extLst>
              <a:ext uri="{FF2B5EF4-FFF2-40B4-BE49-F238E27FC236}">
                <a16:creationId xmlns:a16="http://schemas.microsoft.com/office/drawing/2014/main" id="{FD1ECA21-E602-40B4-BA1D-AFB7F87EC0B2}"/>
              </a:ext>
            </a:extLst>
          </p:cNvPr>
          <p:cNvGrpSpPr/>
          <p:nvPr/>
        </p:nvGrpSpPr>
        <p:grpSpPr>
          <a:xfrm>
            <a:off x="4134294" y="1883397"/>
            <a:ext cx="7572270" cy="1726531"/>
            <a:chOff x="4555100" y="1796610"/>
            <a:chExt cx="6991375" cy="1324275"/>
          </a:xfrm>
        </p:grpSpPr>
        <p:pic>
          <p:nvPicPr>
            <p:cNvPr id="225" name="Google Shape;225;p22"/>
            <p:cNvPicPr preferRelativeResize="0"/>
            <p:nvPr/>
          </p:nvPicPr>
          <p:blipFill>
            <a:blip r:embed="rId3">
              <a:alphaModFix/>
            </a:blip>
            <a:stretch>
              <a:fillRect/>
            </a:stretch>
          </p:blipFill>
          <p:spPr>
            <a:xfrm>
              <a:off x="4555100" y="1796610"/>
              <a:ext cx="6991375" cy="1324275"/>
            </a:xfrm>
            <a:prstGeom prst="rect">
              <a:avLst/>
            </a:prstGeom>
            <a:noFill/>
            <a:ln w="28575" cap="flat" cmpd="sng">
              <a:solidFill>
                <a:srgbClr val="93C47D"/>
              </a:solidFill>
              <a:prstDash val="dot"/>
              <a:round/>
              <a:headEnd type="none" w="sm" len="sm"/>
              <a:tailEnd type="none" w="sm" len="sm"/>
            </a:ln>
          </p:spPr>
        </p:pic>
        <p:sp>
          <p:nvSpPr>
            <p:cNvPr id="227" name="Google Shape;227;p22"/>
            <p:cNvSpPr/>
            <p:nvPr/>
          </p:nvSpPr>
          <p:spPr>
            <a:xfrm>
              <a:off x="11031325" y="1897613"/>
              <a:ext cx="366600" cy="2805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86;g9058e6f052_0_35">
            <a:extLst>
              <a:ext uri="{FF2B5EF4-FFF2-40B4-BE49-F238E27FC236}">
                <a16:creationId xmlns:a16="http://schemas.microsoft.com/office/drawing/2014/main" id="{E85D8B8A-8C85-4DEC-A019-9DD04F912970}"/>
              </a:ext>
            </a:extLst>
          </p:cNvPr>
          <p:cNvSpPr txBox="1"/>
          <p:nvPr/>
        </p:nvSpPr>
        <p:spPr>
          <a:xfrm>
            <a:off x="420375" y="1220334"/>
            <a:ext cx="3615300" cy="44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u="sng">
                <a:solidFill>
                  <a:srgbClr val="434343"/>
                </a:solidFill>
                <a:latin typeface="Times New Roman"/>
                <a:ea typeface="Times New Roman"/>
                <a:cs typeface="Times New Roman"/>
                <a:sym typeface="Times New Roman"/>
              </a:rPr>
              <a:t>Golden Thread function</a:t>
            </a:r>
            <a:r>
              <a:rPr lang="en-US" sz="2000">
                <a:solidFill>
                  <a:srgbClr val="434343"/>
                </a:solidFill>
                <a:latin typeface="Times New Roman"/>
                <a:ea typeface="Times New Roman"/>
                <a:cs typeface="Times New Roman"/>
                <a:sym typeface="Times New Roman"/>
              </a:rPr>
              <a:t>:</a:t>
            </a:r>
            <a:endParaRPr sz="200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2000">
              <a:solidFill>
                <a:srgbClr val="434343"/>
              </a:solidFill>
              <a:latin typeface="Times New Roman"/>
              <a:ea typeface="Times New Roman"/>
              <a:cs typeface="Times New Roman"/>
              <a:sym typeface="Times New Roman"/>
            </a:endParaRPr>
          </a:p>
          <a:p>
            <a:pPr algn="ctr">
              <a:buClr>
                <a:schemeClr val="dk1"/>
              </a:buClr>
              <a:buSzPts val="1100"/>
            </a:pPr>
            <a:r>
              <a:rPr lang="en-US" sz="2000">
                <a:solidFill>
                  <a:srgbClr val="434343"/>
                </a:solidFill>
                <a:latin typeface="Times New Roman"/>
                <a:ea typeface="Times New Roman"/>
                <a:cs typeface="Times New Roman"/>
                <a:sym typeface="Times New Roman"/>
              </a:rPr>
              <a:t>Use the Golden Thread feature to identify which Problem, Objective, and intervention is being addressed in the group -  (it can be one Problem, or it can be all Problems) - </a:t>
            </a:r>
            <a:r>
              <a:rPr lang="en-US" sz="2000" b="1">
                <a:solidFill>
                  <a:srgbClr val="434343"/>
                </a:solidFill>
                <a:latin typeface="Times New Roman"/>
                <a:ea typeface="Times New Roman"/>
                <a:cs typeface="Times New Roman"/>
                <a:sym typeface="Times New Roman"/>
              </a:rPr>
              <a:t>whichever is accurate. </a:t>
            </a:r>
            <a:r>
              <a:rPr lang="en-US" sz="2000">
                <a:solidFill>
                  <a:srgbClr val="434343"/>
                </a:solidFill>
                <a:latin typeface="Times New Roman"/>
                <a:ea typeface="Times New Roman"/>
                <a:cs typeface="Times New Roman"/>
                <a:sym typeface="Times New Roman"/>
              </a:rPr>
              <a:t>i.e., </a:t>
            </a:r>
            <a:r>
              <a:rPr lang="en-US" sz="2000" b="1">
                <a:solidFill>
                  <a:srgbClr val="434343"/>
                </a:solidFill>
                <a:latin typeface="Times New Roman"/>
                <a:ea typeface="Times New Roman"/>
                <a:cs typeface="Times New Roman"/>
                <a:sym typeface="Times New Roman"/>
              </a:rPr>
              <a:t>do not click all </a:t>
            </a:r>
            <a:r>
              <a:rPr lang="en-US" sz="2000" b="1" i="1">
                <a:solidFill>
                  <a:srgbClr val="434343"/>
                </a:solidFill>
                <a:latin typeface="Times New Roman"/>
                <a:ea typeface="Times New Roman"/>
                <a:cs typeface="Times New Roman"/>
                <a:sym typeface="Times New Roman"/>
              </a:rPr>
              <a:t>Problems</a:t>
            </a:r>
            <a:r>
              <a:rPr lang="en-US" sz="2000">
                <a:solidFill>
                  <a:srgbClr val="434343"/>
                </a:solidFill>
                <a:latin typeface="Times New Roman"/>
                <a:ea typeface="Times New Roman"/>
                <a:cs typeface="Times New Roman"/>
                <a:sym typeface="Times New Roman"/>
              </a:rPr>
              <a:t>, if only  “Suicide Risk” and “Substance Misuse” were addressed in that specific group. </a:t>
            </a:r>
            <a:endParaRPr sz="200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rgbClr val="434343"/>
              </a:solidFill>
              <a:latin typeface="Times New Roman"/>
              <a:ea typeface="Times New Roman"/>
              <a:cs typeface="Times New Roman"/>
              <a:sym typeface="Times New Roman"/>
            </a:endParaRPr>
          </a:p>
        </p:txBody>
      </p:sp>
      <p:pic>
        <p:nvPicPr>
          <p:cNvPr id="4" name="Google Shape;290;g9058e6f052_0_35" descr="Text&#10;&#10;Description automatically generated">
            <a:extLst>
              <a:ext uri="{FF2B5EF4-FFF2-40B4-BE49-F238E27FC236}">
                <a16:creationId xmlns:a16="http://schemas.microsoft.com/office/drawing/2014/main" id="{2020955C-5167-406D-B17C-5E848264D45F}"/>
              </a:ext>
            </a:extLst>
          </p:cNvPr>
          <p:cNvPicPr preferRelativeResize="0"/>
          <p:nvPr/>
        </p:nvPicPr>
        <p:blipFill>
          <a:blip r:embed="rId4">
            <a:alphaModFix/>
          </a:blip>
          <a:stretch>
            <a:fillRect/>
          </a:stretch>
        </p:blipFill>
        <p:spPr>
          <a:xfrm>
            <a:off x="4887802" y="4795222"/>
            <a:ext cx="5608626" cy="1350700"/>
          </a:xfrm>
          <a:prstGeom prst="rect">
            <a:avLst/>
          </a:prstGeom>
          <a:noFill/>
          <a:ln>
            <a:noFill/>
          </a:ln>
        </p:spPr>
      </p:pic>
      <p:pic>
        <p:nvPicPr>
          <p:cNvPr id="5" name="Google Shape;288;g9058e6f052_0_35" descr="Icon&#10;&#10;Description automatically generated">
            <a:extLst>
              <a:ext uri="{FF2B5EF4-FFF2-40B4-BE49-F238E27FC236}">
                <a16:creationId xmlns:a16="http://schemas.microsoft.com/office/drawing/2014/main" id="{33F08DC7-89BB-4160-9C62-96CDCFFD5257}"/>
              </a:ext>
            </a:extLst>
          </p:cNvPr>
          <p:cNvPicPr preferRelativeResize="0"/>
          <p:nvPr/>
        </p:nvPicPr>
        <p:blipFill>
          <a:blip r:embed="rId5">
            <a:alphaModFix/>
          </a:blip>
          <a:stretch>
            <a:fillRect/>
          </a:stretch>
        </p:blipFill>
        <p:spPr>
          <a:xfrm>
            <a:off x="4203968" y="4722643"/>
            <a:ext cx="686275" cy="686275"/>
          </a:xfrm>
          <a:prstGeom prst="rect">
            <a:avLst/>
          </a:prstGeom>
          <a:noFill/>
          <a:ln>
            <a:noFill/>
          </a:ln>
        </p:spPr>
      </p:pic>
      <p:cxnSp>
        <p:nvCxnSpPr>
          <p:cNvPr id="7" name="Straight Arrow Connector 6">
            <a:extLst>
              <a:ext uri="{FF2B5EF4-FFF2-40B4-BE49-F238E27FC236}">
                <a16:creationId xmlns:a16="http://schemas.microsoft.com/office/drawing/2014/main" id="{A38AA641-396A-47FB-B20D-D32F99AC2362}"/>
              </a:ext>
            </a:extLst>
          </p:cNvPr>
          <p:cNvCxnSpPr/>
          <p:nvPr/>
        </p:nvCxnSpPr>
        <p:spPr>
          <a:xfrm flipH="1">
            <a:off x="7382933" y="2472267"/>
            <a:ext cx="414867" cy="2082800"/>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Google Shape;288;g9058e6f052_0_35" descr="Icon&#10;&#10;Description automatically generated">
            <a:extLst>
              <a:ext uri="{FF2B5EF4-FFF2-40B4-BE49-F238E27FC236}">
                <a16:creationId xmlns:a16="http://schemas.microsoft.com/office/drawing/2014/main" id="{AF97BA74-C628-443E-955B-10BE51CB1652}"/>
              </a:ext>
            </a:extLst>
          </p:cNvPr>
          <p:cNvPicPr preferRelativeResize="0"/>
          <p:nvPr/>
        </p:nvPicPr>
        <p:blipFill>
          <a:blip r:embed="rId5">
            <a:alphaModFix/>
          </a:blip>
          <a:stretch>
            <a:fillRect/>
          </a:stretch>
        </p:blipFill>
        <p:spPr>
          <a:xfrm>
            <a:off x="11148612" y="1044234"/>
            <a:ext cx="686275" cy="686275"/>
          </a:xfrm>
          <a:prstGeom prst="rect">
            <a:avLst/>
          </a:prstGeom>
          <a:noFill/>
          <a:ln>
            <a:noFill/>
          </a:ln>
        </p:spPr>
      </p:pic>
    </p:spTree>
    <p:extLst>
      <p:ext uri="{BB962C8B-B14F-4D97-AF65-F5344CB8AC3E}">
        <p14:creationId xmlns:p14="http://schemas.microsoft.com/office/powerpoint/2010/main" val="1371160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907e0c4129_0_504"/>
          <p:cNvSpPr txBox="1">
            <a:spLocks noGrp="1"/>
          </p:cNvSpPr>
          <p:nvPr>
            <p:ph type="title"/>
          </p:nvPr>
        </p:nvSpPr>
        <p:spPr>
          <a:xfrm>
            <a:off x="295500" y="1380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600" b="1">
                <a:solidFill>
                  <a:srgbClr val="0066A6"/>
                </a:solidFill>
                <a:latin typeface="Times New Roman"/>
                <a:ea typeface="Times New Roman"/>
                <a:cs typeface="Times New Roman"/>
                <a:sym typeface="Times New Roman"/>
              </a:rPr>
              <a:t>Group Note</a:t>
            </a:r>
            <a:r>
              <a:rPr lang="en-US" b="1">
                <a:solidFill>
                  <a:srgbClr val="0066A6"/>
                </a:solidFill>
                <a:latin typeface="Times New Roman"/>
                <a:ea typeface="Times New Roman"/>
                <a:cs typeface="Times New Roman"/>
                <a:sym typeface="Times New Roman"/>
              </a:rPr>
              <a:t>s: </a:t>
            </a:r>
            <a:r>
              <a:rPr lang="en-US" b="1" i="1">
                <a:solidFill>
                  <a:srgbClr val="0066A6"/>
                </a:solidFill>
                <a:latin typeface="Times New Roman"/>
                <a:ea typeface="Times New Roman"/>
                <a:cs typeface="Times New Roman"/>
                <a:sym typeface="Times New Roman"/>
              </a:rPr>
              <a:t>Content </a:t>
            </a:r>
            <a:r>
              <a:rPr lang="en-US" sz="1800" b="1">
                <a:solidFill>
                  <a:srgbClr val="0066A6"/>
                </a:solidFill>
                <a:latin typeface="Times New Roman"/>
                <a:ea typeface="Times New Roman"/>
                <a:cs typeface="Times New Roman"/>
                <a:sym typeface="Times New Roman"/>
              </a:rPr>
              <a:t>(3 of 3)</a:t>
            </a:r>
            <a:endParaRPr sz="3959" b="1">
              <a:solidFill>
                <a:srgbClr val="0066A6"/>
              </a:solidFill>
              <a:latin typeface="Times New Roman"/>
              <a:ea typeface="Times New Roman"/>
              <a:cs typeface="Times New Roman"/>
              <a:sym typeface="Times New Roman"/>
            </a:endParaRPr>
          </a:p>
        </p:txBody>
      </p:sp>
      <p:sp>
        <p:nvSpPr>
          <p:cNvPr id="296" name="Google Shape;296;g907e0c4129_0_504"/>
          <p:cNvSpPr txBox="1"/>
          <p:nvPr/>
        </p:nvSpPr>
        <p:spPr>
          <a:xfrm>
            <a:off x="545375" y="1471200"/>
            <a:ext cx="2788800" cy="1708500"/>
          </a:xfrm>
          <a:prstGeom prst="rect">
            <a:avLst/>
          </a:prstGeom>
          <a:solidFill>
            <a:srgbClr val="F4CCCC"/>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Requires Improvement</a:t>
            </a:r>
            <a:r>
              <a:rPr lang="en-US">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is generic, does not include any subjective data on patient and does not reference any Problem(s) and/or Group Topic. Improper use of abbreviations.</a:t>
            </a:r>
            <a:endParaRPr>
              <a:solidFill>
                <a:srgbClr val="434343"/>
              </a:solidFill>
              <a:latin typeface="Times New Roman"/>
              <a:ea typeface="Times New Roman"/>
              <a:cs typeface="Times New Roman"/>
              <a:sym typeface="Times New Roman"/>
            </a:endParaRPr>
          </a:p>
        </p:txBody>
      </p:sp>
      <p:sp>
        <p:nvSpPr>
          <p:cNvPr id="297" name="Google Shape;297;g907e0c4129_0_504"/>
          <p:cNvSpPr txBox="1"/>
          <p:nvPr/>
        </p:nvSpPr>
        <p:spPr>
          <a:xfrm>
            <a:off x="545375" y="3189800"/>
            <a:ext cx="2788800" cy="1708500"/>
          </a:xfrm>
          <a:prstGeom prst="rect">
            <a:avLst/>
          </a:prstGeom>
          <a:solidFill>
            <a:srgbClr val="FCE5CD"/>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Good</a:t>
            </a:r>
            <a:r>
              <a:rPr lang="en-US" sz="1600" b="1">
                <a:solidFill>
                  <a:srgbClr val="0066A6"/>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Individual Assessment provides patient quote, observation of patient’s behavior, how the patient responded to activity and interpersonal interactions.  </a:t>
            </a:r>
            <a:r>
              <a:rPr lang="en-US" u="sng">
                <a:latin typeface="Times New Roman"/>
                <a:ea typeface="Times New Roman"/>
                <a:cs typeface="Times New Roman"/>
                <a:sym typeface="Times New Roman"/>
              </a:rPr>
              <a:t>Missing:</a:t>
            </a:r>
            <a:r>
              <a:rPr lang="en-US">
                <a:latin typeface="Times New Roman"/>
                <a:ea typeface="Times New Roman"/>
                <a:cs typeface="Times New Roman"/>
                <a:sym typeface="Times New Roman"/>
              </a:rPr>
              <a:t> Brief mental status and/or clinical assessment.</a:t>
            </a:r>
            <a:endParaRPr>
              <a:latin typeface="Times New Roman"/>
              <a:ea typeface="Times New Roman"/>
              <a:cs typeface="Times New Roman"/>
              <a:sym typeface="Times New Roman"/>
            </a:endParaRPr>
          </a:p>
        </p:txBody>
      </p:sp>
      <p:sp>
        <p:nvSpPr>
          <p:cNvPr id="298" name="Google Shape;298;g907e0c4129_0_504"/>
          <p:cNvSpPr txBox="1"/>
          <p:nvPr/>
        </p:nvSpPr>
        <p:spPr>
          <a:xfrm>
            <a:off x="545375" y="4898300"/>
            <a:ext cx="2788800" cy="1708500"/>
          </a:xfrm>
          <a:prstGeom prst="rect">
            <a:avLst/>
          </a:prstGeom>
          <a:solidFill>
            <a:srgbClr val="D9EAD3"/>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solidFill>
                  <a:srgbClr val="0066A6"/>
                </a:solidFill>
                <a:latin typeface="Times New Roman"/>
                <a:ea typeface="Times New Roman"/>
                <a:cs typeface="Times New Roman"/>
                <a:sym typeface="Times New Roman"/>
              </a:rPr>
              <a:t>Excellent </a:t>
            </a:r>
            <a:r>
              <a:rPr lang="en-US" b="1">
                <a:solidFill>
                  <a:srgbClr val="FF0000"/>
                </a:solidFill>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a:t>
            </a:r>
            <a:r>
              <a:rPr lang="en-US">
                <a:solidFill>
                  <a:schemeClr val="dk1"/>
                </a:solidFill>
                <a:latin typeface="Times New Roman"/>
                <a:ea typeface="Times New Roman"/>
                <a:cs typeface="Times New Roman"/>
                <a:sym typeface="Times New Roman"/>
              </a:rPr>
              <a:t>ndividual Assessment  provides brief mental status, observation of patient’s behavior, quote, how patient responded to prompt and connects back to SUD Problem and Group Topic. No abbreviations used.</a:t>
            </a:r>
            <a:endParaRPr>
              <a:solidFill>
                <a:srgbClr val="434343"/>
              </a:solidFill>
              <a:latin typeface="Times New Roman"/>
              <a:ea typeface="Times New Roman"/>
              <a:cs typeface="Times New Roman"/>
              <a:sym typeface="Times New Roman"/>
            </a:endParaRPr>
          </a:p>
        </p:txBody>
      </p:sp>
      <p:pic>
        <p:nvPicPr>
          <p:cNvPr id="299" name="Google Shape;299;g907e0c4129_0_504"/>
          <p:cNvPicPr preferRelativeResize="0"/>
          <p:nvPr/>
        </p:nvPicPr>
        <p:blipFill rotWithShape="1">
          <a:blip r:embed="rId3">
            <a:alphaModFix/>
          </a:blip>
          <a:srcRect l="644" r="5897"/>
          <a:stretch/>
        </p:blipFill>
        <p:spPr>
          <a:xfrm>
            <a:off x="3501138" y="3004375"/>
            <a:ext cx="8436626" cy="1490400"/>
          </a:xfrm>
          <a:prstGeom prst="rect">
            <a:avLst/>
          </a:prstGeom>
          <a:noFill/>
          <a:ln>
            <a:noFill/>
          </a:ln>
        </p:spPr>
      </p:pic>
      <p:sp>
        <p:nvSpPr>
          <p:cNvPr id="300" name="Google Shape;300;g907e0c4129_0_504"/>
          <p:cNvSpPr/>
          <p:nvPr/>
        </p:nvSpPr>
        <p:spPr>
          <a:xfrm>
            <a:off x="3524700" y="3303000"/>
            <a:ext cx="8436600" cy="427200"/>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1" name="Google Shape;301;g907e0c4129_0_504"/>
          <p:cNvPicPr preferRelativeResize="0"/>
          <p:nvPr/>
        </p:nvPicPr>
        <p:blipFill rotWithShape="1">
          <a:blip r:embed="rId4">
            <a:alphaModFix/>
          </a:blip>
          <a:srcRect t="34998" r="5338" b="4439"/>
          <a:stretch/>
        </p:blipFill>
        <p:spPr>
          <a:xfrm>
            <a:off x="3524700" y="1323063"/>
            <a:ext cx="8055875" cy="1226837"/>
          </a:xfrm>
          <a:prstGeom prst="rect">
            <a:avLst/>
          </a:prstGeom>
          <a:noFill/>
          <a:ln>
            <a:noFill/>
          </a:ln>
        </p:spPr>
      </p:pic>
      <p:sp>
        <p:nvSpPr>
          <p:cNvPr id="302" name="Google Shape;302;g907e0c4129_0_504"/>
          <p:cNvSpPr/>
          <p:nvPr/>
        </p:nvSpPr>
        <p:spPr>
          <a:xfrm>
            <a:off x="3546175" y="1778650"/>
            <a:ext cx="156900" cy="181200"/>
          </a:xfrm>
          <a:prstGeom prst="roundRect">
            <a:avLst>
              <a:gd name="adj" fmla="val 16667"/>
            </a:avLst>
          </a:prstGeom>
          <a:solidFill>
            <a:srgbClr val="FFFFFF"/>
          </a:solidFill>
          <a:ln>
            <a:noFill/>
          </a:ln>
        </p:spPr>
        <p:txBody>
          <a:bodyPr spcFirstLastPara="1" wrap="square" lIns="0" tIns="0" rIns="0" bIns="0" anchor="ctr" anchorCtr="0">
            <a:noAutofit/>
          </a:bodyPr>
          <a:lstStyle/>
          <a:p>
            <a:pPr marL="0" lvl="0" indent="0" algn="r" rtl="0">
              <a:spcBef>
                <a:spcPts val="0"/>
              </a:spcBef>
              <a:spcAft>
                <a:spcPts val="0"/>
              </a:spcAft>
              <a:buNone/>
            </a:pPr>
            <a:r>
              <a:rPr lang="en-US" sz="1100"/>
              <a:t>Pt</a:t>
            </a:r>
            <a:endParaRPr sz="1100"/>
          </a:p>
        </p:txBody>
      </p:sp>
      <p:sp>
        <p:nvSpPr>
          <p:cNvPr id="303" name="Google Shape;303;g907e0c4129_0_504"/>
          <p:cNvSpPr/>
          <p:nvPr/>
        </p:nvSpPr>
        <p:spPr>
          <a:xfrm>
            <a:off x="3570000" y="1464325"/>
            <a:ext cx="1331400" cy="181200"/>
          </a:xfrm>
          <a:prstGeom prst="roundRect">
            <a:avLst>
              <a:gd name="adj" fmla="val 16667"/>
            </a:avLst>
          </a:prstGeom>
          <a:solidFill>
            <a:srgbClr val="FFFFFF"/>
          </a:solidFill>
          <a:ln>
            <a:noFill/>
          </a:ln>
        </p:spPr>
        <p:txBody>
          <a:bodyPr spcFirstLastPara="1" wrap="square" lIns="0" tIns="0" rIns="0" bIns="0" anchor="ctr" anchorCtr="0">
            <a:noAutofit/>
          </a:bodyPr>
          <a:lstStyle/>
          <a:p>
            <a:pPr marL="0" lvl="0" indent="0" algn="l" rtl="0">
              <a:spcBef>
                <a:spcPts val="0"/>
              </a:spcBef>
              <a:spcAft>
                <a:spcPts val="0"/>
              </a:spcAft>
              <a:buNone/>
            </a:pPr>
            <a:r>
              <a:rPr lang="en-US" sz="1000"/>
              <a:t>Commitments Group</a:t>
            </a:r>
            <a:endParaRPr sz="1000"/>
          </a:p>
        </p:txBody>
      </p:sp>
      <p:sp>
        <p:nvSpPr>
          <p:cNvPr id="304" name="Google Shape;304;g907e0c4129_0_504"/>
          <p:cNvSpPr/>
          <p:nvPr/>
        </p:nvSpPr>
        <p:spPr>
          <a:xfrm>
            <a:off x="3524725" y="1645525"/>
            <a:ext cx="3479100" cy="3144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5" name="Google Shape;305;g907e0c4129_0_504"/>
          <p:cNvPicPr preferRelativeResize="0"/>
          <p:nvPr/>
        </p:nvPicPr>
        <p:blipFill rotWithShape="1">
          <a:blip r:embed="rId5">
            <a:alphaModFix/>
          </a:blip>
          <a:srcRect l="655" t="8667" r="8277"/>
          <a:stretch/>
        </p:blipFill>
        <p:spPr>
          <a:xfrm>
            <a:off x="3485575" y="4936100"/>
            <a:ext cx="8274049" cy="1315950"/>
          </a:xfrm>
          <a:prstGeom prst="rect">
            <a:avLst/>
          </a:prstGeom>
          <a:noFill/>
          <a:ln>
            <a:noFill/>
          </a:ln>
        </p:spPr>
      </p:pic>
      <p:sp>
        <p:nvSpPr>
          <p:cNvPr id="306" name="Google Shape;306;g907e0c4129_0_504"/>
          <p:cNvSpPr/>
          <p:nvPr/>
        </p:nvSpPr>
        <p:spPr>
          <a:xfrm>
            <a:off x="3523450" y="5357025"/>
            <a:ext cx="8095200" cy="468900"/>
          </a:xfrm>
          <a:prstGeom prst="roundRect">
            <a:avLst>
              <a:gd name="adj" fmla="val 16667"/>
            </a:avLst>
          </a:prstGeom>
          <a:no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2187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p:nvPr/>
        </p:nvSpPr>
        <p:spPr>
          <a:xfrm>
            <a:off x="7458738" y="12771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1839688" y="13338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r>
              <a:rPr lang="en-US" sz="2800" b="1" i="1">
                <a:solidFill>
                  <a:srgbClr val="0066A6"/>
                </a:solidFill>
                <a:latin typeface="Times New Roman"/>
                <a:ea typeface="Times New Roman"/>
                <a:cs typeface="Times New Roman"/>
                <a:sym typeface="Times New Roman"/>
              </a:rPr>
              <a:t>Identification of Problem List</a:t>
            </a:r>
            <a:r>
              <a:rPr lang="en-US" sz="2800" b="1">
                <a:solidFill>
                  <a:srgbClr val="0066A6"/>
                </a:solidFill>
                <a:latin typeface="Times New Roman"/>
                <a:ea typeface="Times New Roman"/>
                <a:cs typeface="Times New Roman"/>
                <a:sym typeface="Times New Roman"/>
              </a:rPr>
              <a:t> </a:t>
            </a:r>
            <a:endParaRPr sz="1800" b="1">
              <a:solidFill>
                <a:srgbClr val="0066A6"/>
              </a:solidFill>
              <a:latin typeface="Times New Roman"/>
              <a:ea typeface="Times New Roman"/>
              <a:cs typeface="Times New Roman"/>
              <a:sym typeface="Times New Roman"/>
            </a:endParaRPr>
          </a:p>
        </p:txBody>
      </p:sp>
      <p:sp>
        <p:nvSpPr>
          <p:cNvPr id="224" name="Google Shape;224;p24"/>
          <p:cNvSpPr/>
          <p:nvPr/>
        </p:nvSpPr>
        <p:spPr>
          <a:xfrm rot="-70">
            <a:off x="2069399" y="3019047"/>
            <a:ext cx="2663820" cy="1124712"/>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Biopsychosocial</a:t>
            </a:r>
            <a:endParaRPr sz="24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Assessment</a:t>
            </a:r>
            <a:endParaRPr sz="2400">
              <a:solidFill>
                <a:srgbClr val="FFFFFF"/>
              </a:solidFill>
              <a:latin typeface="Times New Roman"/>
              <a:ea typeface="Times New Roman"/>
              <a:cs typeface="Times New Roman"/>
              <a:sym typeface="Times New Roman"/>
            </a:endParaRPr>
          </a:p>
        </p:txBody>
      </p:sp>
      <p:sp>
        <p:nvSpPr>
          <p:cNvPr id="225" name="Google Shape;225;p24"/>
          <p:cNvSpPr/>
          <p:nvPr/>
        </p:nvSpPr>
        <p:spPr>
          <a:xfrm>
            <a:off x="5556738" y="1874113"/>
            <a:ext cx="1078500" cy="1159200"/>
          </a:xfrm>
          <a:prstGeom prst="mathPlus">
            <a:avLst>
              <a:gd name="adj1" fmla="val 8965"/>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a:off x="7732713" y="2780712"/>
            <a:ext cx="2414880" cy="1363068"/>
          </a:xfrm>
          <a:prstGeom prst="flowChartTerminator">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1800">
                <a:solidFill>
                  <a:srgbClr val="FFFFFF"/>
                </a:solidFill>
                <a:latin typeface="Times New Roman"/>
                <a:ea typeface="Times New Roman"/>
                <a:cs typeface="Times New Roman"/>
                <a:sym typeface="Times New Roman"/>
              </a:rPr>
              <a:t>Related assessments reviewed for data</a:t>
            </a:r>
            <a:r>
              <a:rPr lang="en-US"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200">
                <a:solidFill>
                  <a:srgbClr val="FFFFFF"/>
                </a:solidFill>
                <a:latin typeface="Times New Roman"/>
                <a:ea typeface="Times New Roman"/>
                <a:cs typeface="Times New Roman"/>
                <a:sym typeface="Times New Roman"/>
              </a:rPr>
              <a:t>( e.g., H&amp;P, psych eval,dietary assessment, outcome measures, collateral records, etc.)</a:t>
            </a:r>
            <a:endParaRPr sz="1200">
              <a:solidFill>
                <a:srgbClr val="FFFFFF"/>
              </a:solidFill>
              <a:latin typeface="Times New Roman"/>
              <a:ea typeface="Times New Roman"/>
              <a:cs typeface="Times New Roman"/>
              <a:sym typeface="Times New Roman"/>
            </a:endParaRPr>
          </a:p>
        </p:txBody>
      </p:sp>
      <p:sp>
        <p:nvSpPr>
          <p:cNvPr id="227" name="Google Shape;227;p24"/>
          <p:cNvSpPr/>
          <p:nvPr/>
        </p:nvSpPr>
        <p:spPr>
          <a:xfrm>
            <a:off x="2307599" y="5876025"/>
            <a:ext cx="7576794" cy="980910"/>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FA7A43"/>
                </a:solidFill>
                <a:latin typeface="Times New Roman"/>
                <a:ea typeface="Times New Roman"/>
                <a:cs typeface="Times New Roman"/>
                <a:sym typeface="Times New Roman"/>
              </a:rPr>
              <a:t>The Problem List</a:t>
            </a:r>
            <a:endParaRPr sz="3600" b="1">
              <a:solidFill>
                <a:srgbClr val="FA7A43"/>
              </a:solidFill>
              <a:latin typeface="Times New Roman"/>
              <a:ea typeface="Times New Roman"/>
              <a:cs typeface="Times New Roman"/>
              <a:sym typeface="Times New Roman"/>
            </a:endParaRPr>
          </a:p>
        </p:txBody>
      </p:sp>
      <p:pic>
        <p:nvPicPr>
          <p:cNvPr id="228" name="Google Shape;228;p24"/>
          <p:cNvPicPr preferRelativeResize="0"/>
          <p:nvPr/>
        </p:nvPicPr>
        <p:blipFill>
          <a:blip r:embed="rId3">
            <a:alphaModFix/>
          </a:blip>
          <a:stretch>
            <a:fillRect/>
          </a:stretch>
        </p:blipFill>
        <p:spPr>
          <a:xfrm>
            <a:off x="2494049" y="1375125"/>
            <a:ext cx="1654075" cy="1654075"/>
          </a:xfrm>
          <a:prstGeom prst="rect">
            <a:avLst/>
          </a:prstGeom>
          <a:noFill/>
          <a:ln>
            <a:noFill/>
          </a:ln>
        </p:spPr>
      </p:pic>
      <p:pic>
        <p:nvPicPr>
          <p:cNvPr id="229" name="Google Shape;229;p24"/>
          <p:cNvPicPr preferRelativeResize="0"/>
          <p:nvPr/>
        </p:nvPicPr>
        <p:blipFill>
          <a:blip r:embed="rId4">
            <a:alphaModFix/>
          </a:blip>
          <a:stretch>
            <a:fillRect/>
          </a:stretch>
        </p:blipFill>
        <p:spPr>
          <a:xfrm>
            <a:off x="8258613" y="1520625"/>
            <a:ext cx="1363075" cy="1363075"/>
          </a:xfrm>
          <a:prstGeom prst="rect">
            <a:avLst/>
          </a:prstGeom>
          <a:noFill/>
          <a:ln>
            <a:noFill/>
          </a:ln>
        </p:spPr>
      </p:pic>
      <p:pic>
        <p:nvPicPr>
          <p:cNvPr id="230" name="Google Shape;230;p24"/>
          <p:cNvPicPr preferRelativeResize="0"/>
          <p:nvPr/>
        </p:nvPicPr>
        <p:blipFill>
          <a:blip r:embed="rId5">
            <a:alphaModFix/>
          </a:blip>
          <a:stretch>
            <a:fillRect/>
          </a:stretch>
        </p:blipFill>
        <p:spPr>
          <a:xfrm>
            <a:off x="4797202" y="3619625"/>
            <a:ext cx="2597574" cy="2597574"/>
          </a:xfrm>
          <a:prstGeom prst="rect">
            <a:avLst/>
          </a:prstGeom>
          <a:noFill/>
          <a:ln>
            <a:noFill/>
          </a:ln>
        </p:spPr>
      </p:pic>
      <p:sp>
        <p:nvSpPr>
          <p:cNvPr id="231" name="Google Shape;231;p24"/>
          <p:cNvSpPr/>
          <p:nvPr/>
        </p:nvSpPr>
        <p:spPr>
          <a:xfrm rot="10800000">
            <a:off x="7593975"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rot="10800000" flipH="1">
            <a:off x="3149000"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a:spLocks noGrp="1"/>
          </p:cNvSpPr>
          <p:nvPr>
            <p:ph type="body" idx="1"/>
          </p:nvPr>
        </p:nvSpPr>
        <p:spPr>
          <a:xfrm>
            <a:off x="219000" y="3125907"/>
            <a:ext cx="11836455" cy="3295827"/>
          </a:xfrm>
          <a:prstGeom prst="rect">
            <a:avLst/>
          </a:prstGeom>
        </p:spPr>
        <p:txBody>
          <a:bodyPr spcFirstLastPara="1" wrap="square" lIns="91425" tIns="45700" rIns="91425" bIns="45700" anchor="t" anchorCtr="0">
            <a:noAutofit/>
          </a:bodyPr>
          <a:lstStyle/>
          <a:p>
            <a:pPr marL="457200" lvl="0" indent="-323850" algn="l" rtl="0">
              <a:lnSpc>
                <a:spcPct val="100000"/>
              </a:lnSpc>
              <a:spcBef>
                <a:spcPts val="0"/>
              </a:spcBef>
              <a:spcAft>
                <a:spcPts val="0"/>
              </a:spcAft>
              <a:buClr>
                <a:srgbClr val="666666"/>
              </a:buClr>
              <a:buSzPts val="1500"/>
              <a:buFont typeface="Times New Roman"/>
              <a:buChar char="➟"/>
            </a:pPr>
            <a:r>
              <a:rPr lang="en-US" sz="1500" b="1">
                <a:solidFill>
                  <a:srgbClr val="666666"/>
                </a:solidFill>
                <a:latin typeface="Times New Roman"/>
                <a:ea typeface="Times New Roman"/>
                <a:cs typeface="Times New Roman"/>
                <a:sym typeface="Times New Roman"/>
              </a:rPr>
              <a:t>The Problem List</a:t>
            </a:r>
            <a:r>
              <a:rPr lang="en-US" sz="1500" baseline="30000">
                <a:solidFill>
                  <a:srgbClr val="666666"/>
                </a:solidFill>
                <a:latin typeface="Times New Roman"/>
                <a:ea typeface="Times New Roman"/>
                <a:cs typeface="Times New Roman"/>
                <a:sym typeface="Times New Roman"/>
              </a:rPr>
              <a:t>1</a:t>
            </a:r>
            <a:r>
              <a:rPr lang="en-US" sz="1500" b="1">
                <a:solidFill>
                  <a:srgbClr val="666666"/>
                </a:solidFill>
                <a:latin typeface="Times New Roman"/>
                <a:ea typeface="Times New Roman"/>
                <a:cs typeface="Times New Roman"/>
                <a:sym typeface="Times New Roman"/>
              </a:rPr>
              <a:t> may continue to develop as the patient moves through treatment</a:t>
            </a:r>
            <a:endParaRPr lang="en-US" sz="1500">
              <a:solidFill>
                <a:srgbClr val="666666"/>
              </a:solidFill>
              <a:latin typeface="Times New Roman"/>
              <a:ea typeface="Times New Roman"/>
              <a:cs typeface="Times New Roman"/>
              <a:sym typeface="Times New Roman"/>
            </a:endParaRPr>
          </a:p>
          <a:p>
            <a:pPr lvl="1" indent="-323850">
              <a:lnSpc>
                <a:spcPct val="100000"/>
              </a:lnSpc>
              <a:spcBef>
                <a:spcPts val="0"/>
              </a:spcBef>
              <a:buClr>
                <a:srgbClr val="666666"/>
              </a:buClr>
              <a:buSzPts val="1500"/>
              <a:buFont typeface="Times New Roman"/>
              <a:buChar char="⋆"/>
            </a:pPr>
            <a:r>
              <a:rPr lang="en-US" sz="1500">
                <a:solidFill>
                  <a:srgbClr val="666666"/>
                </a:solidFill>
                <a:latin typeface="Times New Roman"/>
                <a:ea typeface="Times New Roman"/>
                <a:cs typeface="Times New Roman"/>
                <a:sym typeface="Times New Roman"/>
              </a:rPr>
              <a:t>New problems may be added as conditions change </a:t>
            </a:r>
            <a:endParaRPr lang="en-US" sz="1500">
              <a:solidFill>
                <a:srgbClr val="666666"/>
              </a:solidFill>
              <a:latin typeface="Times New Roman"/>
              <a:ea typeface="Times New Roman"/>
              <a:cs typeface="Times New Roman"/>
            </a:endParaRPr>
          </a:p>
          <a:p>
            <a:pPr marL="914400" lvl="0" indent="0" algn="l" rtl="0">
              <a:lnSpc>
                <a:spcPct val="100000"/>
              </a:lnSpc>
              <a:spcBef>
                <a:spcPts val="0"/>
              </a:spcBef>
              <a:spcAft>
                <a:spcPts val="0"/>
              </a:spcAft>
              <a:buNone/>
            </a:pPr>
            <a:endParaRPr lang="en-US" sz="600">
              <a:solidFill>
                <a:srgbClr val="666666"/>
              </a:solidFill>
              <a:latin typeface="Times New Roman"/>
              <a:ea typeface="Times New Roman"/>
              <a:cs typeface="Times New Roman"/>
            </a:endParaRPr>
          </a:p>
          <a:p>
            <a:pPr indent="-323850">
              <a:lnSpc>
                <a:spcPct val="100000"/>
              </a:lnSpc>
              <a:spcBef>
                <a:spcPts val="0"/>
              </a:spcBef>
              <a:buClr>
                <a:srgbClr val="666666"/>
              </a:buClr>
              <a:buSzPts val="1500"/>
              <a:buFont typeface="Times New Roman"/>
              <a:buChar char="➟"/>
            </a:pPr>
            <a:r>
              <a:rPr lang="en-US" sz="1500" b="1">
                <a:solidFill>
                  <a:srgbClr val="666666"/>
                </a:solidFill>
                <a:latin typeface="Times New Roman"/>
                <a:ea typeface="Times New Roman"/>
                <a:cs typeface="Times New Roman"/>
                <a:sym typeface="Times New Roman"/>
              </a:rPr>
              <a:t>The Problem List must </a:t>
            </a:r>
            <a:r>
              <a:rPr lang="en-US" sz="1500" b="1" u="sng">
                <a:solidFill>
                  <a:srgbClr val="666666"/>
                </a:solidFill>
                <a:latin typeface="Times New Roman"/>
                <a:ea typeface="Times New Roman"/>
                <a:cs typeface="Times New Roman"/>
                <a:sym typeface="Times New Roman"/>
              </a:rPr>
              <a:t>address</a:t>
            </a:r>
            <a:r>
              <a:rPr lang="en-US" sz="1500" b="1">
                <a:solidFill>
                  <a:srgbClr val="666666"/>
                </a:solidFill>
                <a:latin typeface="Times New Roman"/>
                <a:ea typeface="Times New Roman"/>
                <a:cs typeface="Times New Roman"/>
                <a:sym typeface="Times New Roman"/>
              </a:rPr>
              <a:t> all Diagnosis/es </a:t>
            </a:r>
            <a:r>
              <a:rPr lang="en-US" sz="1500">
                <a:solidFill>
                  <a:srgbClr val="666666"/>
                </a:solidFill>
                <a:latin typeface="Times New Roman"/>
                <a:ea typeface="Times New Roman"/>
                <a:cs typeface="Times New Roman"/>
                <a:sym typeface="Times New Roman"/>
              </a:rPr>
              <a:t>(but the Problem List may be more Comprehensive than the Diagnosis Form, as it also includes identified Problems that do not meet diagnostic criteria)</a:t>
            </a:r>
            <a:r>
              <a:rPr lang="en-US" sz="1500" baseline="30000">
                <a:solidFill>
                  <a:srgbClr val="666666"/>
                </a:solidFill>
                <a:latin typeface="Times New Roman"/>
                <a:ea typeface="Times New Roman"/>
                <a:cs typeface="Times New Roman"/>
                <a:sym typeface="Times New Roman"/>
              </a:rPr>
              <a:t>2</a:t>
            </a:r>
            <a:endParaRPr lang="en-US" sz="1500" baseline="30000">
              <a:solidFill>
                <a:srgbClr val="666666"/>
              </a:solidFill>
              <a:latin typeface="Times New Roman"/>
              <a:ea typeface="Times New Roman"/>
              <a:cs typeface="Times New Roman"/>
            </a:endParaRPr>
          </a:p>
          <a:p>
            <a:pPr lvl="1" indent="-323850">
              <a:lnSpc>
                <a:spcPct val="100000"/>
              </a:lnSpc>
              <a:spcBef>
                <a:spcPts val="0"/>
              </a:spcBef>
              <a:buClr>
                <a:srgbClr val="666666"/>
              </a:buClr>
              <a:buSzPts val="1500"/>
              <a:buFont typeface="Times New Roman"/>
              <a:buChar char="⋆"/>
            </a:pPr>
            <a:r>
              <a:rPr lang="en-US" sz="1500">
                <a:solidFill>
                  <a:srgbClr val="666666"/>
                </a:solidFill>
                <a:latin typeface="Times New Roman"/>
                <a:ea typeface="Times New Roman"/>
                <a:cs typeface="Times New Roman"/>
                <a:sym typeface="Times New Roman"/>
              </a:rPr>
              <a:t>Example: If a diagnosis for PTSD is present, then </a:t>
            </a:r>
            <a:r>
              <a:rPr lang="en-US" sz="1500" i="1">
                <a:solidFill>
                  <a:srgbClr val="666666"/>
                </a:solidFill>
                <a:latin typeface="Times New Roman"/>
                <a:ea typeface="Times New Roman"/>
                <a:cs typeface="Times New Roman"/>
                <a:sym typeface="Times New Roman"/>
              </a:rPr>
              <a:t>Trauma</a:t>
            </a:r>
            <a:r>
              <a:rPr lang="en-US" sz="1500">
                <a:solidFill>
                  <a:srgbClr val="666666"/>
                </a:solidFill>
                <a:latin typeface="Times New Roman"/>
                <a:ea typeface="Times New Roman"/>
                <a:cs typeface="Times New Roman"/>
                <a:sym typeface="Times New Roman"/>
              </a:rPr>
              <a:t> must be included on the Problem list</a:t>
            </a:r>
          </a:p>
          <a:p>
            <a:pPr lvl="1" indent="-323850">
              <a:lnSpc>
                <a:spcPct val="100000"/>
              </a:lnSpc>
              <a:spcBef>
                <a:spcPts val="0"/>
              </a:spcBef>
              <a:buClr>
                <a:srgbClr val="666666"/>
              </a:buClr>
              <a:buSzPts val="1500"/>
              <a:buFont typeface="Times New Roman"/>
              <a:buChar char="⋆"/>
            </a:pPr>
            <a:r>
              <a:rPr lang="en-US" sz="1500">
                <a:solidFill>
                  <a:srgbClr val="666666"/>
                </a:solidFill>
                <a:latin typeface="Times New Roman"/>
                <a:ea typeface="Times New Roman"/>
                <a:cs typeface="Times New Roman"/>
                <a:sym typeface="Times New Roman"/>
              </a:rPr>
              <a:t>Alternatively, if a Problem is identified for</a:t>
            </a:r>
            <a:r>
              <a:rPr lang="en-US" sz="1500" i="1">
                <a:solidFill>
                  <a:srgbClr val="666666"/>
                </a:solidFill>
                <a:latin typeface="Times New Roman"/>
                <a:ea typeface="Times New Roman"/>
                <a:cs typeface="Times New Roman"/>
                <a:sym typeface="Times New Roman"/>
              </a:rPr>
              <a:t> Disordered Eating,</a:t>
            </a:r>
            <a:r>
              <a:rPr lang="en-US" sz="1500">
                <a:solidFill>
                  <a:srgbClr val="666666"/>
                </a:solidFill>
                <a:latin typeface="Times New Roman"/>
                <a:ea typeface="Times New Roman"/>
                <a:cs typeface="Times New Roman"/>
                <a:sym typeface="Times New Roman"/>
              </a:rPr>
              <a:t> then there should be an Eating Disorder diagnosis, </a:t>
            </a:r>
            <a:r>
              <a:rPr lang="en-US" sz="1500" b="1">
                <a:solidFill>
                  <a:srgbClr val="666666"/>
                </a:solidFill>
                <a:latin typeface="Times New Roman"/>
                <a:ea typeface="Times New Roman"/>
                <a:cs typeface="Times New Roman"/>
                <a:sym typeface="Times New Roman"/>
              </a:rPr>
              <a:t>OR</a:t>
            </a:r>
            <a:r>
              <a:rPr lang="en-US" sz="1500">
                <a:solidFill>
                  <a:srgbClr val="666666"/>
                </a:solidFill>
                <a:latin typeface="Times New Roman"/>
                <a:ea typeface="Times New Roman"/>
                <a:cs typeface="Times New Roman"/>
                <a:sym typeface="Times New Roman"/>
              </a:rPr>
              <a:t> a "</a:t>
            </a:r>
            <a:r>
              <a:rPr lang="en-US" sz="1500" b="1">
                <a:solidFill>
                  <a:srgbClr val="666666"/>
                </a:solidFill>
                <a:latin typeface="Times New Roman"/>
                <a:ea typeface="Times New Roman"/>
                <a:cs typeface="Times New Roman"/>
                <a:sym typeface="Times New Roman"/>
              </a:rPr>
              <a:t>Rule/Out</a:t>
            </a:r>
            <a:r>
              <a:rPr lang="en-US" sz="1500">
                <a:solidFill>
                  <a:srgbClr val="666666"/>
                </a:solidFill>
                <a:latin typeface="Times New Roman"/>
                <a:ea typeface="Times New Roman"/>
                <a:cs typeface="Times New Roman"/>
                <a:sym typeface="Times New Roman"/>
              </a:rPr>
              <a:t>” </a:t>
            </a:r>
            <a:r>
              <a:rPr lang="en-US" sz="1500" b="1">
                <a:solidFill>
                  <a:srgbClr val="666666"/>
                </a:solidFill>
                <a:latin typeface="Times New Roman"/>
                <a:ea typeface="Times New Roman"/>
                <a:cs typeface="Times New Roman"/>
                <a:sym typeface="Times New Roman"/>
              </a:rPr>
              <a:t>OR</a:t>
            </a:r>
            <a:r>
              <a:rPr lang="en-US" sz="1500">
                <a:solidFill>
                  <a:srgbClr val="666666"/>
                </a:solidFill>
                <a:latin typeface="Times New Roman"/>
                <a:ea typeface="Times New Roman"/>
                <a:cs typeface="Times New Roman"/>
                <a:sym typeface="Times New Roman"/>
              </a:rPr>
              <a:t> a "</a:t>
            </a:r>
            <a:r>
              <a:rPr lang="en-US" sz="1500" b="1">
                <a:solidFill>
                  <a:srgbClr val="666666"/>
                </a:solidFill>
                <a:latin typeface="Times New Roman"/>
                <a:ea typeface="Times New Roman"/>
                <a:cs typeface="Times New Roman"/>
                <a:sym typeface="Times New Roman"/>
              </a:rPr>
              <a:t>Provisional" diagnosis</a:t>
            </a:r>
            <a:r>
              <a:rPr lang="en-US" sz="1500">
                <a:solidFill>
                  <a:srgbClr val="666666"/>
                </a:solidFill>
                <a:latin typeface="Times New Roman"/>
                <a:ea typeface="Times New Roman"/>
                <a:cs typeface="Times New Roman"/>
                <a:sym typeface="Times New Roman"/>
              </a:rPr>
              <a:t>” for Eating Disorder. (It's not comprehensive to identify that an area is a Problem in a patient's life, yet not demonstrate how this will be managed diagnostically)</a:t>
            </a:r>
            <a:endParaRPr lang="en-US" sz="1500">
              <a:solidFill>
                <a:srgbClr val="666666"/>
              </a:solidFill>
              <a:latin typeface="Times New Roman"/>
              <a:ea typeface="Times New Roman"/>
              <a:cs typeface="Times New Roman"/>
            </a:endParaRPr>
          </a:p>
          <a:p>
            <a:pPr marL="457200" lvl="0" indent="0" algn="l" rtl="0">
              <a:lnSpc>
                <a:spcPct val="100000"/>
              </a:lnSpc>
              <a:spcBef>
                <a:spcPts val="0"/>
              </a:spcBef>
              <a:spcAft>
                <a:spcPts val="0"/>
              </a:spcAft>
              <a:buNone/>
            </a:pPr>
            <a:endParaRPr lang="en-US" sz="600" b="1">
              <a:solidFill>
                <a:srgbClr val="666666"/>
              </a:solidFill>
              <a:latin typeface="Times New Roman"/>
              <a:ea typeface="Times New Roman"/>
              <a:cs typeface="Times New Roman"/>
              <a:sym typeface="Times New Roman"/>
            </a:endParaRPr>
          </a:p>
          <a:p>
            <a:pPr indent="-323850">
              <a:lnSpc>
                <a:spcPct val="100000"/>
              </a:lnSpc>
              <a:spcBef>
                <a:spcPts val="0"/>
              </a:spcBef>
              <a:buClr>
                <a:srgbClr val="666666"/>
              </a:buClr>
              <a:buSzPts val="1500"/>
              <a:buFont typeface="Times New Roman"/>
              <a:buChar char="➟"/>
            </a:pPr>
            <a:r>
              <a:rPr lang="en-US" sz="1500" b="1">
                <a:solidFill>
                  <a:srgbClr val="666666"/>
                </a:solidFill>
                <a:latin typeface="Times New Roman"/>
                <a:ea typeface="Times New Roman"/>
                <a:cs typeface="Times New Roman"/>
                <a:sym typeface="Times New Roman"/>
              </a:rPr>
              <a:t>The Problem List includes information collected from all assessments and patient concerns (e.g., “Problems”) that have been identified. </a:t>
            </a:r>
            <a:endParaRPr lang="en-US" sz="1500">
              <a:solidFill>
                <a:srgbClr val="666666"/>
              </a:solidFill>
              <a:latin typeface="Times New Roman"/>
              <a:ea typeface="Times New Roman"/>
              <a:cs typeface="Times New Roman"/>
            </a:endParaRPr>
          </a:p>
          <a:p>
            <a:pPr lvl="0" indent="0" algn="l" rtl="0">
              <a:lnSpc>
                <a:spcPct val="100000"/>
              </a:lnSpc>
              <a:spcBef>
                <a:spcPts val="0"/>
              </a:spcBef>
              <a:spcAft>
                <a:spcPts val="0"/>
              </a:spcAft>
              <a:buNone/>
            </a:pPr>
            <a:endParaRPr lang="en-US" sz="600" b="1">
              <a:solidFill>
                <a:srgbClr val="666666"/>
              </a:solidFill>
              <a:latin typeface="Times New Roman"/>
              <a:ea typeface="Times New Roman"/>
              <a:cs typeface="Times New Roman"/>
            </a:endParaRPr>
          </a:p>
          <a:p>
            <a:pPr marL="457200" lvl="0" indent="-323850" algn="l" rtl="0">
              <a:lnSpc>
                <a:spcPct val="100000"/>
              </a:lnSpc>
              <a:spcBef>
                <a:spcPts val="0"/>
              </a:spcBef>
              <a:spcAft>
                <a:spcPts val="0"/>
              </a:spcAft>
              <a:buClr>
                <a:srgbClr val="666666"/>
              </a:buClr>
              <a:buSzPts val="1500"/>
              <a:buFont typeface="Times New Roman"/>
              <a:buChar char="➟"/>
            </a:pPr>
            <a:r>
              <a:rPr lang="en-US" sz="1500" b="1">
                <a:solidFill>
                  <a:srgbClr val="666666"/>
                </a:solidFill>
                <a:latin typeface="Times New Roman"/>
                <a:ea typeface="Times New Roman"/>
                <a:cs typeface="Times New Roman"/>
                <a:sym typeface="Times New Roman"/>
              </a:rPr>
              <a:t>The Problem list and treatment plan(s) should be developed based on a multidisciplinary assessment and “may include, diagnoses, medical conditions, functional limitations, living environment, and/or symptoms”</a:t>
            </a:r>
            <a:r>
              <a:rPr lang="en-US" sz="1500">
                <a:solidFill>
                  <a:srgbClr val="666666"/>
                </a:solidFill>
                <a:latin typeface="Times New Roman"/>
                <a:ea typeface="Times New Roman"/>
                <a:cs typeface="Times New Roman"/>
                <a:sym typeface="Times New Roman"/>
              </a:rPr>
              <a:t> (AHIMA, 2020).</a:t>
            </a:r>
            <a:endParaRPr lang="en-US" sz="1500">
              <a:solidFill>
                <a:srgbClr val="666666"/>
              </a:solidFill>
              <a:latin typeface="Times New Roman"/>
              <a:ea typeface="Times New Roman"/>
              <a:cs typeface="Times New Roman"/>
            </a:endParaRPr>
          </a:p>
        </p:txBody>
      </p:sp>
      <p:sp>
        <p:nvSpPr>
          <p:cNvPr id="238" name="Google Shape;238;p25"/>
          <p:cNvSpPr/>
          <p:nvPr/>
        </p:nvSpPr>
        <p:spPr>
          <a:xfrm>
            <a:off x="3790800" y="1060554"/>
            <a:ext cx="4610400" cy="626400"/>
          </a:xfrm>
          <a:prstGeom prst="roundRect">
            <a:avLst>
              <a:gd name="adj" fmla="val 16667"/>
            </a:avLst>
          </a:prstGeom>
          <a:solidFill>
            <a:srgbClr val="EEF8FF"/>
          </a:solidFill>
          <a:ln w="28575" cap="flat" cmpd="sng">
            <a:solidFill>
              <a:srgbClr val="0066A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0066A6"/>
                </a:solidFill>
                <a:latin typeface="Times New Roman"/>
                <a:ea typeface="Times New Roman"/>
                <a:cs typeface="Times New Roman"/>
                <a:sym typeface="Times New Roman"/>
              </a:rPr>
              <a:t>The Problem List</a:t>
            </a:r>
            <a:endParaRPr sz="3000" b="1">
              <a:solidFill>
                <a:srgbClr val="0066A6"/>
              </a:solidFill>
              <a:latin typeface="Times New Roman"/>
              <a:ea typeface="Times New Roman"/>
              <a:cs typeface="Times New Roman"/>
              <a:sym typeface="Times New Roman"/>
            </a:endParaRPr>
          </a:p>
        </p:txBody>
      </p:sp>
      <p:sp>
        <p:nvSpPr>
          <p:cNvPr id="239" name="Google Shape;239;p25"/>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r>
              <a:rPr lang="en-US" sz="2800" b="1">
                <a:solidFill>
                  <a:srgbClr val="0066A6"/>
                </a:solidFill>
                <a:latin typeface="Times New Roman"/>
                <a:ea typeface="Times New Roman"/>
                <a:cs typeface="Times New Roman"/>
                <a:sym typeface="Times New Roman"/>
              </a:rPr>
              <a:t>Identification of </a:t>
            </a:r>
            <a:r>
              <a:rPr lang="en-US" sz="2800" b="1" i="1">
                <a:solidFill>
                  <a:srgbClr val="0066A6"/>
                </a:solidFill>
                <a:latin typeface="Times New Roman"/>
                <a:ea typeface="Times New Roman"/>
                <a:cs typeface="Times New Roman"/>
                <a:sym typeface="Times New Roman"/>
              </a:rPr>
              <a:t>The</a:t>
            </a:r>
            <a:r>
              <a:rPr lang="en-US" sz="2800" b="1">
                <a:solidFill>
                  <a:srgbClr val="0066A6"/>
                </a:solidFill>
                <a:latin typeface="Times New Roman"/>
                <a:ea typeface="Times New Roman"/>
                <a:cs typeface="Times New Roman"/>
                <a:sym typeface="Times New Roman"/>
              </a:rPr>
              <a:t> </a:t>
            </a:r>
            <a:r>
              <a:rPr lang="en-US" sz="2800" b="1" i="1">
                <a:solidFill>
                  <a:srgbClr val="0066A6"/>
                </a:solidFill>
                <a:latin typeface="Times New Roman"/>
                <a:ea typeface="Times New Roman"/>
                <a:cs typeface="Times New Roman"/>
                <a:sym typeface="Times New Roman"/>
              </a:rPr>
              <a:t>Problem List </a:t>
            </a:r>
            <a:endParaRPr lang="en-US" sz="1800" b="1" i="1">
              <a:solidFill>
                <a:srgbClr val="0066A6"/>
              </a:solidFill>
              <a:latin typeface="Times New Roman"/>
              <a:ea typeface="Times New Roman"/>
              <a:cs typeface="Times New Roman"/>
            </a:endParaRPr>
          </a:p>
        </p:txBody>
      </p:sp>
      <p:pic>
        <p:nvPicPr>
          <p:cNvPr id="240" name="Google Shape;240;p25"/>
          <p:cNvPicPr preferRelativeResize="0"/>
          <p:nvPr/>
        </p:nvPicPr>
        <p:blipFill>
          <a:blip r:embed="rId3">
            <a:alphaModFix/>
          </a:blip>
          <a:stretch>
            <a:fillRect/>
          </a:stretch>
        </p:blipFill>
        <p:spPr>
          <a:xfrm>
            <a:off x="4035775" y="1139304"/>
            <a:ext cx="468900" cy="468900"/>
          </a:xfrm>
          <a:prstGeom prst="rect">
            <a:avLst/>
          </a:prstGeom>
          <a:noFill/>
          <a:ln>
            <a:noFill/>
          </a:ln>
        </p:spPr>
      </p:pic>
      <p:sp>
        <p:nvSpPr>
          <p:cNvPr id="241" name="Google Shape;241;p25"/>
          <p:cNvSpPr/>
          <p:nvPr/>
        </p:nvSpPr>
        <p:spPr>
          <a:xfrm>
            <a:off x="908025" y="1925204"/>
            <a:ext cx="30705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u="sng">
                <a:solidFill>
                  <a:srgbClr val="FA7A43"/>
                </a:solidFill>
                <a:latin typeface="Times New Roman"/>
                <a:ea typeface="Times New Roman"/>
                <a:cs typeface="Times New Roman"/>
                <a:sym typeface="Times New Roman"/>
              </a:rPr>
              <a:t>Defer</a:t>
            </a:r>
            <a:endParaRPr sz="2200" b="1">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b="1">
                <a:solidFill>
                  <a:srgbClr val="FA7A43"/>
                </a:solidFill>
                <a:latin typeface="Times New Roman"/>
                <a:ea typeface="Times New Roman"/>
                <a:cs typeface="Times New Roman"/>
                <a:sym typeface="Times New Roman"/>
              </a:rPr>
              <a:t>Not a current focus of treatment, a/o requires further assessment</a:t>
            </a:r>
            <a:endParaRPr b="1">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a:solidFill>
                  <a:srgbClr val="FA7A43"/>
                </a:solidFill>
                <a:latin typeface="Times New Roman"/>
                <a:ea typeface="Times New Roman"/>
                <a:cs typeface="Times New Roman"/>
                <a:sym typeface="Times New Roman"/>
              </a:rPr>
              <a:t>(EMR will not generate a TP</a:t>
            </a:r>
            <a:r>
              <a:rPr lang="en-US" baseline="30000">
                <a:solidFill>
                  <a:srgbClr val="FA7A43"/>
                </a:solidFill>
                <a:latin typeface="Times New Roman"/>
                <a:ea typeface="Times New Roman"/>
                <a:cs typeface="Times New Roman"/>
                <a:sym typeface="Times New Roman"/>
              </a:rPr>
              <a:t>1</a:t>
            </a:r>
            <a:r>
              <a:rPr lang="en-US">
                <a:solidFill>
                  <a:srgbClr val="FA7A43"/>
                </a:solidFill>
                <a:latin typeface="Times New Roman"/>
                <a:cs typeface="Times New Roman"/>
                <a:sym typeface="Times New Roman"/>
              </a:rPr>
              <a:t>)</a:t>
            </a:r>
            <a:endParaRPr>
              <a:solidFill>
                <a:srgbClr val="FA7A43"/>
              </a:solidFill>
              <a:latin typeface="Times New Roman"/>
              <a:cs typeface="Times New Roman"/>
            </a:endParaRPr>
          </a:p>
        </p:txBody>
      </p:sp>
      <p:sp>
        <p:nvSpPr>
          <p:cNvPr id="242" name="Google Shape;242;p25"/>
          <p:cNvSpPr/>
          <p:nvPr/>
        </p:nvSpPr>
        <p:spPr>
          <a:xfrm>
            <a:off x="4559850" y="1928371"/>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u="sng">
              <a:solidFill>
                <a:srgbClr val="FA7A43"/>
              </a:solidFill>
              <a:latin typeface="Times New Roman"/>
              <a:ea typeface="Times New Roman"/>
              <a:cs typeface="Times New Roman"/>
              <a:sym typeface="Times New Roman"/>
            </a:endParaRPr>
          </a:p>
          <a:p>
            <a:r>
              <a:rPr lang="en-US" sz="2200" b="1">
                <a:solidFill>
                  <a:srgbClr val="FA7A43"/>
                </a:solidFill>
                <a:latin typeface="Times New Roman"/>
                <a:cs typeface="Times New Roman"/>
              </a:rPr>
              <a:t>              </a:t>
            </a:r>
            <a:r>
              <a:rPr lang="en-US" sz="2200" b="1" u="sng">
                <a:solidFill>
                  <a:srgbClr val="FA7A43"/>
                </a:solidFill>
                <a:latin typeface="Times New Roman"/>
                <a:cs typeface="Times New Roman"/>
              </a:rPr>
              <a:t>Refer </a:t>
            </a:r>
            <a:endParaRPr sz="2200" b="1" u="sng">
              <a:solidFill>
                <a:srgbClr val="FA7A43"/>
              </a:solidFill>
              <a:latin typeface="Times New Roman"/>
              <a:cs typeface="Times New Roman"/>
            </a:endParaRPr>
          </a:p>
          <a:p>
            <a:pPr algn="ctr"/>
            <a:r>
              <a:rPr lang="en-US" sz="1600" b="1">
                <a:solidFill>
                  <a:srgbClr val="FA7A43"/>
                </a:solidFill>
                <a:latin typeface="Times New Roman"/>
                <a:ea typeface="Times New Roman"/>
                <a:cs typeface="Times New Roman"/>
                <a:sym typeface="Times New Roman"/>
              </a:rPr>
              <a:t>Out of scope, a/o requires specialist </a:t>
            </a:r>
            <a:endParaRPr sz="1600" b="1">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1500" u="sng">
              <a:solidFill>
                <a:srgbClr val="666666"/>
              </a:solidFill>
              <a:latin typeface="Times New Roman"/>
              <a:ea typeface="Times New Roman"/>
              <a:cs typeface="Times New Roman"/>
              <a:sym typeface="Times New Roman"/>
            </a:endParaRPr>
          </a:p>
        </p:txBody>
      </p:sp>
      <p:sp>
        <p:nvSpPr>
          <p:cNvPr id="243" name="Google Shape;243;p25"/>
          <p:cNvSpPr/>
          <p:nvPr/>
        </p:nvSpPr>
        <p:spPr>
          <a:xfrm>
            <a:off x="8213475" y="1928371"/>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2200" b="1" u="sng">
                <a:solidFill>
                  <a:srgbClr val="FA7A43"/>
                </a:solidFill>
                <a:latin typeface="Times New Roman"/>
                <a:ea typeface="Times New Roman"/>
                <a:cs typeface="Times New Roman"/>
                <a:sym typeface="Times New Roman"/>
              </a:rPr>
              <a:t>Treat</a:t>
            </a:r>
            <a:endParaRPr lang="en-US" sz="2200" b="1" u="sng">
              <a:solidFill>
                <a:srgbClr val="FA7A43"/>
              </a:solidFill>
              <a:latin typeface="Times New Roman"/>
              <a:ea typeface="Times New Roman"/>
              <a:cs typeface="Times New Roman"/>
            </a:endParaRPr>
          </a:p>
          <a:p>
            <a:pPr marL="0" lvl="0" indent="0" rtl="0">
              <a:spcBef>
                <a:spcPts val="0"/>
              </a:spcBef>
              <a:spcAft>
                <a:spcPts val="0"/>
              </a:spcAft>
              <a:buNone/>
            </a:pPr>
            <a:endParaRPr sz="600" b="1" u="sng">
              <a:solidFill>
                <a:srgbClr val="FA7A43"/>
              </a:solidFill>
              <a:latin typeface="Times New Roman"/>
              <a:ea typeface="Times New Roman"/>
              <a:cs typeface="Times New Roman"/>
            </a:endParaRPr>
          </a:p>
          <a:p>
            <a:pPr marL="0" lvl="0" indent="0" algn="ctr" rtl="0">
              <a:spcBef>
                <a:spcPts val="0"/>
              </a:spcBef>
              <a:spcAft>
                <a:spcPts val="0"/>
              </a:spcAft>
              <a:buNone/>
            </a:pPr>
            <a:r>
              <a:rPr lang="en-US" sz="1600" b="1">
                <a:solidFill>
                  <a:srgbClr val="FA7A43"/>
                </a:solidFill>
                <a:latin typeface="Times New Roman"/>
                <a:ea typeface="Times New Roman"/>
                <a:cs typeface="Times New Roman"/>
                <a:sym typeface="Times New Roman"/>
              </a:rPr>
              <a:t>Active Treatment Plan</a:t>
            </a:r>
            <a:endParaRPr sz="1600" b="1">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800" b="1">
              <a:solidFill>
                <a:srgbClr val="666666"/>
              </a:solidFill>
              <a:latin typeface="Times New Roman"/>
              <a:ea typeface="Times New Roman"/>
              <a:cs typeface="Times New Roman"/>
              <a:sym typeface="Times New Roman"/>
            </a:endParaRPr>
          </a:p>
          <a:p>
            <a:pPr marL="0" lvl="0" indent="0" algn="ctr" rtl="0">
              <a:spcBef>
                <a:spcPts val="0"/>
              </a:spcBef>
              <a:spcAft>
                <a:spcPts val="0"/>
              </a:spcAft>
              <a:buNone/>
            </a:pPr>
            <a:endParaRPr sz="800">
              <a:solidFill>
                <a:srgbClr val="666666"/>
              </a:solidFill>
              <a:latin typeface="Times New Roman"/>
              <a:ea typeface="Times New Roman"/>
              <a:cs typeface="Times New Roman"/>
              <a:sym typeface="Times New Roman"/>
            </a:endParaRPr>
          </a:p>
        </p:txBody>
      </p:sp>
      <p:sp>
        <p:nvSpPr>
          <p:cNvPr id="244" name="Google Shape;244;p25"/>
          <p:cNvSpPr/>
          <p:nvPr/>
        </p:nvSpPr>
        <p:spPr>
          <a:xfrm>
            <a:off x="6035700" y="1597242"/>
            <a:ext cx="120600" cy="27420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rot="1168300">
            <a:off x="3872887" y="1599771"/>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rot="20431700" flipH="1">
            <a:off x="8198537" y="1599771"/>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B2D68453-B5FB-429D-9B2E-1F7535C05B8E}"/>
              </a:ext>
            </a:extLst>
          </p:cNvPr>
          <p:cNvSpPr txBox="1"/>
          <p:nvPr/>
        </p:nvSpPr>
        <p:spPr>
          <a:xfrm>
            <a:off x="4360617" y="6184901"/>
            <a:ext cx="3407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666666"/>
                </a:solidFill>
                <a:latin typeface="Times New Roman"/>
                <a:cs typeface="Times New Roman"/>
              </a:rPr>
              <a:t>2</a:t>
            </a:r>
            <a:endParaRPr lang="en-US"/>
          </a:p>
        </p:txBody>
      </p:sp>
      <p:pic>
        <p:nvPicPr>
          <p:cNvPr id="4" name="Picture 4" descr="Graphical user interface, text, application&#10;&#10;Description automatically generated">
            <a:extLst>
              <a:ext uri="{FF2B5EF4-FFF2-40B4-BE49-F238E27FC236}">
                <a16:creationId xmlns:a16="http://schemas.microsoft.com/office/drawing/2014/main" id="{F1413BC9-E08A-4051-B237-C377070306A6}"/>
              </a:ext>
            </a:extLst>
          </p:cNvPr>
          <p:cNvPicPr>
            <a:picLocks noChangeAspect="1"/>
          </p:cNvPicPr>
          <p:nvPr/>
        </p:nvPicPr>
        <p:blipFill rotWithShape="1">
          <a:blip r:embed="rId4"/>
          <a:srcRect t="24162" r="-386" b="885"/>
          <a:stretch/>
        </p:blipFill>
        <p:spPr>
          <a:xfrm>
            <a:off x="4793428" y="6088043"/>
            <a:ext cx="2065878" cy="656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0B29A325-44AC-46BC-894E-7B6FEAC976F9}"/>
              </a:ext>
            </a:extLst>
          </p:cNvPr>
          <p:cNvSpPr txBox="1"/>
          <p:nvPr/>
        </p:nvSpPr>
        <p:spPr>
          <a:xfrm>
            <a:off x="61414" y="6498608"/>
            <a:ext cx="428994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666666"/>
                </a:solidFill>
                <a:latin typeface="Times New Roman"/>
                <a:cs typeface="Times New Roman"/>
              </a:rPr>
              <a:t>1</a:t>
            </a:r>
            <a:r>
              <a:rPr lang="en-US" sz="1200">
                <a:latin typeface="Times New Roman"/>
              </a:rPr>
              <a:t>Problem List if often referred to as the patient's "Needs" List.</a:t>
            </a:r>
            <a:endParaRPr lang="en-US"/>
          </a:p>
        </p:txBody>
      </p:sp>
      <p:cxnSp>
        <p:nvCxnSpPr>
          <p:cNvPr id="5" name="Straight Arrow Connector 4">
            <a:extLst>
              <a:ext uri="{FF2B5EF4-FFF2-40B4-BE49-F238E27FC236}">
                <a16:creationId xmlns:a16="http://schemas.microsoft.com/office/drawing/2014/main" id="{59CC79BA-EA26-4A5D-B5B2-C5BBBFDE9614}"/>
              </a:ext>
            </a:extLst>
          </p:cNvPr>
          <p:cNvCxnSpPr/>
          <p:nvPr/>
        </p:nvCxnSpPr>
        <p:spPr>
          <a:xfrm>
            <a:off x="322570" y="5946585"/>
            <a:ext cx="8370626" cy="22747"/>
          </a:xfrm>
          <a:prstGeom prst="straightConnector1">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B430-1B66-48B0-9730-8CAA28B14540}"/>
              </a:ext>
            </a:extLst>
          </p:cNvPr>
          <p:cNvSpPr>
            <a:spLocks noGrp="1"/>
          </p:cNvSpPr>
          <p:nvPr>
            <p:ph type="title"/>
          </p:nvPr>
        </p:nvSpPr>
        <p:spPr>
          <a:xfrm>
            <a:off x="488427" y="187372"/>
            <a:ext cx="9164320" cy="705168"/>
          </a:xfrm>
        </p:spPr>
        <p:txBody>
          <a:bodyPr/>
          <a:lstStyle/>
          <a:p>
            <a:pPr>
              <a:lnSpc>
                <a:spcPct val="100000"/>
              </a:lnSpc>
              <a:spcBef>
                <a:spcPts val="0"/>
              </a:spcBef>
              <a:buClr>
                <a:srgbClr val="000000"/>
              </a:buClr>
              <a:buFont typeface="Arial"/>
            </a:pPr>
            <a:r>
              <a:rPr lang="en-US" sz="2800" b="1" i="1">
                <a:solidFill>
                  <a:srgbClr val="0066A6"/>
                </a:solidFill>
                <a:latin typeface="Times New Roman"/>
                <a:cs typeface="Times New Roman"/>
                <a:sym typeface="Arial"/>
              </a:rPr>
              <a:t>Problem List versus Treatment Plan</a:t>
            </a:r>
          </a:p>
        </p:txBody>
      </p:sp>
      <p:sp>
        <p:nvSpPr>
          <p:cNvPr id="6" name="TextBox 5">
            <a:extLst>
              <a:ext uri="{FF2B5EF4-FFF2-40B4-BE49-F238E27FC236}">
                <a16:creationId xmlns:a16="http://schemas.microsoft.com/office/drawing/2014/main" id="{41FA0F30-BFD0-4954-AA6F-B7A82C8923CB}"/>
              </a:ext>
            </a:extLst>
          </p:cNvPr>
          <p:cNvSpPr txBox="1"/>
          <p:nvPr/>
        </p:nvSpPr>
        <p:spPr>
          <a:xfrm>
            <a:off x="488428" y="1121321"/>
            <a:ext cx="4334585" cy="830997"/>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600" b="1">
                <a:latin typeface="Times New Roman"/>
              </a:rPr>
              <a:t>The Problem List </a:t>
            </a:r>
            <a:r>
              <a:rPr lang="en-US" sz="1600">
                <a:latin typeface="Times New Roman"/>
              </a:rPr>
              <a:t>must include any significant issues reported by the patient,</a:t>
            </a:r>
            <a:r>
              <a:rPr lang="en-US" sz="1600" b="1">
                <a:latin typeface="Times New Roman"/>
              </a:rPr>
              <a:t> </a:t>
            </a:r>
            <a:r>
              <a:rPr lang="en-US" sz="1600" b="1" i="1" u="sng">
                <a:latin typeface="Times New Roman"/>
              </a:rPr>
              <a:t>even if they are not </a:t>
            </a:r>
            <a:r>
              <a:rPr lang="en-US" sz="1600" b="1">
                <a:latin typeface="Times New Roman"/>
              </a:rPr>
              <a:t>a focus of treatment:</a:t>
            </a:r>
            <a:endParaRPr lang="en-US" sz="1600" b="1"/>
          </a:p>
        </p:txBody>
      </p:sp>
      <p:sp>
        <p:nvSpPr>
          <p:cNvPr id="8" name="TextBox 7">
            <a:extLst>
              <a:ext uri="{FF2B5EF4-FFF2-40B4-BE49-F238E27FC236}">
                <a16:creationId xmlns:a16="http://schemas.microsoft.com/office/drawing/2014/main" id="{43D85E4A-C7CB-4FA8-BE14-9EBED3A171B0}"/>
              </a:ext>
            </a:extLst>
          </p:cNvPr>
          <p:cNvSpPr txBox="1"/>
          <p:nvPr/>
        </p:nvSpPr>
        <p:spPr>
          <a:xfrm>
            <a:off x="7321447" y="1056617"/>
            <a:ext cx="4286475" cy="830997"/>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600">
                <a:latin typeface="Times New Roman"/>
              </a:rPr>
              <a:t>The </a:t>
            </a:r>
            <a:r>
              <a:rPr lang="en-US" sz="1600" b="1">
                <a:latin typeface="Times New Roman"/>
              </a:rPr>
              <a:t>Treatment Plan(s)</a:t>
            </a:r>
            <a:r>
              <a:rPr lang="en-US" sz="1600">
                <a:latin typeface="Times New Roman"/>
              </a:rPr>
              <a:t> must include any significant issues reported by the patient </a:t>
            </a:r>
            <a:r>
              <a:rPr lang="en-US" sz="1600" b="1">
                <a:latin typeface="Times New Roman"/>
              </a:rPr>
              <a:t>that are a focus of treatment:</a:t>
            </a:r>
            <a:endParaRPr lang="en-US" sz="1600" b="1"/>
          </a:p>
        </p:txBody>
      </p:sp>
      <p:pic>
        <p:nvPicPr>
          <p:cNvPr id="9" name="Picture 10" descr="Graphical user interface, text, application, chat or text message&#10;&#10;Description automatically generated">
            <a:extLst>
              <a:ext uri="{FF2B5EF4-FFF2-40B4-BE49-F238E27FC236}">
                <a16:creationId xmlns:a16="http://schemas.microsoft.com/office/drawing/2014/main" id="{52E4F3CC-AD3E-4536-9F93-BB4C3AED4C9C}"/>
              </a:ext>
            </a:extLst>
          </p:cNvPr>
          <p:cNvPicPr>
            <a:picLocks noChangeAspect="1"/>
          </p:cNvPicPr>
          <p:nvPr/>
        </p:nvPicPr>
        <p:blipFill>
          <a:blip r:embed="rId3"/>
          <a:stretch>
            <a:fillRect/>
          </a:stretch>
        </p:blipFill>
        <p:spPr>
          <a:xfrm>
            <a:off x="6788150" y="2232096"/>
            <a:ext cx="4881033" cy="1504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2" name="Straight Arrow Connector 11">
            <a:extLst>
              <a:ext uri="{FF2B5EF4-FFF2-40B4-BE49-F238E27FC236}">
                <a16:creationId xmlns:a16="http://schemas.microsoft.com/office/drawing/2014/main" id="{A33CB661-31B5-4ED7-916E-AC9F5233292C}"/>
              </a:ext>
            </a:extLst>
          </p:cNvPr>
          <p:cNvCxnSpPr/>
          <p:nvPr/>
        </p:nvCxnSpPr>
        <p:spPr>
          <a:xfrm>
            <a:off x="7850718" y="3913717"/>
            <a:ext cx="300567" cy="670983"/>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DD6127-793C-43E4-B745-92B78324E83A}"/>
              </a:ext>
            </a:extLst>
          </p:cNvPr>
          <p:cNvCxnSpPr>
            <a:cxnSpLocks/>
          </p:cNvCxnSpPr>
          <p:nvPr/>
        </p:nvCxnSpPr>
        <p:spPr>
          <a:xfrm flipH="1">
            <a:off x="10373785" y="3903133"/>
            <a:ext cx="133350" cy="692149"/>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BB9796E-0193-4DAB-93EE-A0A4DA5E1709}"/>
              </a:ext>
            </a:extLst>
          </p:cNvPr>
          <p:cNvSpPr txBox="1"/>
          <p:nvPr/>
        </p:nvSpPr>
        <p:spPr>
          <a:xfrm>
            <a:off x="7014529" y="4824283"/>
            <a:ext cx="4445225" cy="1200329"/>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800" b="1">
                <a:latin typeface="Times New Roman"/>
              </a:rPr>
              <a:t>Focus of Treatment  </a:t>
            </a:r>
          </a:p>
          <a:p>
            <a:pPr algn="ctr"/>
            <a:r>
              <a:rPr lang="en-US" sz="1800" b="1">
                <a:latin typeface="Times New Roman"/>
              </a:rPr>
              <a:t>=</a:t>
            </a:r>
            <a:r>
              <a:rPr lang="en-US" sz="1800">
                <a:latin typeface="Times New Roman"/>
              </a:rPr>
              <a:t> </a:t>
            </a:r>
          </a:p>
          <a:p>
            <a:pPr algn="ctr"/>
            <a:r>
              <a:rPr lang="en-US" sz="1800">
                <a:latin typeface="Times New Roman"/>
              </a:rPr>
              <a:t>1. Depression </a:t>
            </a:r>
          </a:p>
          <a:p>
            <a:pPr algn="ctr"/>
            <a:r>
              <a:rPr lang="en-US" sz="1800">
                <a:latin typeface="Times New Roman"/>
              </a:rPr>
              <a:t>2. Family Involvement</a:t>
            </a:r>
          </a:p>
        </p:txBody>
      </p:sp>
      <p:cxnSp>
        <p:nvCxnSpPr>
          <p:cNvPr id="16" name="Straight Arrow Connector 15">
            <a:extLst>
              <a:ext uri="{FF2B5EF4-FFF2-40B4-BE49-F238E27FC236}">
                <a16:creationId xmlns:a16="http://schemas.microsoft.com/office/drawing/2014/main" id="{9DADBD48-43E9-4F7D-B0CC-452A4E1F0EC6}"/>
              </a:ext>
            </a:extLst>
          </p:cNvPr>
          <p:cNvCxnSpPr/>
          <p:nvPr/>
        </p:nvCxnSpPr>
        <p:spPr>
          <a:xfrm>
            <a:off x="6464300" y="1119717"/>
            <a:ext cx="21166" cy="5355165"/>
          </a:xfrm>
          <a:prstGeom prst="straightConnector1">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9" name="Picture 19" descr="Graphical user interface, application&#10;&#10;Description automatically generated">
            <a:extLst>
              <a:ext uri="{FF2B5EF4-FFF2-40B4-BE49-F238E27FC236}">
                <a16:creationId xmlns:a16="http://schemas.microsoft.com/office/drawing/2014/main" id="{D84A5C58-9848-4153-A13F-3CB3A8373D06}"/>
              </a:ext>
            </a:extLst>
          </p:cNvPr>
          <p:cNvPicPr>
            <a:picLocks noChangeAspect="1"/>
          </p:cNvPicPr>
          <p:nvPr/>
        </p:nvPicPr>
        <p:blipFill>
          <a:blip r:embed="rId4"/>
          <a:stretch>
            <a:fillRect/>
          </a:stretch>
        </p:blipFill>
        <p:spPr>
          <a:xfrm>
            <a:off x="427567" y="2124333"/>
            <a:ext cx="4563532" cy="3985168"/>
          </a:xfrm>
          <a:prstGeom prst="rect">
            <a:avLst/>
          </a:prstGeom>
        </p:spPr>
      </p:pic>
      <p:cxnSp>
        <p:nvCxnSpPr>
          <p:cNvPr id="18" name="Straight Arrow Connector 17">
            <a:extLst>
              <a:ext uri="{FF2B5EF4-FFF2-40B4-BE49-F238E27FC236}">
                <a16:creationId xmlns:a16="http://schemas.microsoft.com/office/drawing/2014/main" id="{D3FF1BEB-A265-4307-BD92-91B15CD1FA66}"/>
              </a:ext>
            </a:extLst>
          </p:cNvPr>
          <p:cNvCxnSpPr>
            <a:cxnSpLocks/>
          </p:cNvCxnSpPr>
          <p:nvPr/>
        </p:nvCxnSpPr>
        <p:spPr>
          <a:xfrm flipV="1">
            <a:off x="1543051" y="4161368"/>
            <a:ext cx="3528483" cy="662516"/>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105373-A95C-427D-990C-DDAAE3E3353C}"/>
              </a:ext>
            </a:extLst>
          </p:cNvPr>
          <p:cNvCxnSpPr>
            <a:cxnSpLocks/>
          </p:cNvCxnSpPr>
          <p:nvPr/>
        </p:nvCxnSpPr>
        <p:spPr>
          <a:xfrm flipV="1">
            <a:off x="1553634" y="4690533"/>
            <a:ext cx="3517900" cy="831851"/>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C8EA075-74D1-4D97-B2DD-F0C6D49DFAAF}"/>
              </a:ext>
            </a:extLst>
          </p:cNvPr>
          <p:cNvCxnSpPr>
            <a:cxnSpLocks/>
          </p:cNvCxnSpPr>
          <p:nvPr/>
        </p:nvCxnSpPr>
        <p:spPr>
          <a:xfrm flipV="1">
            <a:off x="1426633" y="3716865"/>
            <a:ext cx="3634317" cy="514351"/>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0D5F7B4-5651-4344-8A05-11732F041CB4}"/>
              </a:ext>
            </a:extLst>
          </p:cNvPr>
          <p:cNvSpPr txBox="1"/>
          <p:nvPr/>
        </p:nvSpPr>
        <p:spPr>
          <a:xfrm>
            <a:off x="5082117" y="3205032"/>
            <a:ext cx="1329387" cy="2031325"/>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800" b="1">
                <a:latin typeface="Times New Roman"/>
              </a:rPr>
              <a:t>Not a Focus of Treatment </a:t>
            </a:r>
            <a:r>
              <a:rPr lang="en-US" sz="1800">
                <a:latin typeface="Times New Roman"/>
              </a:rPr>
              <a:t>BUT, identified in assessments as Problems</a:t>
            </a:r>
          </a:p>
        </p:txBody>
      </p:sp>
    </p:spTree>
    <p:extLst>
      <p:ext uri="{BB962C8B-B14F-4D97-AF65-F5344CB8AC3E}">
        <p14:creationId xmlns:p14="http://schemas.microsoft.com/office/powerpoint/2010/main" val="1919135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9"/>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a:solidFill>
                  <a:srgbClr val="0066A6"/>
                </a:solidFill>
                <a:latin typeface="Times New Roman"/>
                <a:ea typeface="Times New Roman"/>
                <a:cs typeface="Times New Roman"/>
                <a:sym typeface="Times New Roman"/>
              </a:rPr>
              <a:t>Treatment Planning: </a:t>
            </a:r>
            <a:r>
              <a:rPr lang="en-US" sz="2800" i="1">
                <a:solidFill>
                  <a:srgbClr val="0066A6"/>
                </a:solidFill>
                <a:latin typeface="Times New Roman"/>
                <a:ea typeface="Times New Roman"/>
                <a:cs typeface="Times New Roman"/>
                <a:sym typeface="Times New Roman"/>
              </a:rPr>
              <a:t>Clinical Information Reviewed</a:t>
            </a:r>
            <a:endParaRPr sz="2600">
              <a:solidFill>
                <a:srgbClr val="0066A6"/>
              </a:solidFill>
              <a:latin typeface="Times New Roman"/>
              <a:ea typeface="Times New Roman"/>
              <a:cs typeface="Times New Roman"/>
              <a:sym typeface="Times New Roman"/>
            </a:endParaRPr>
          </a:p>
        </p:txBody>
      </p:sp>
      <p:sp>
        <p:nvSpPr>
          <p:cNvPr id="276" name="Google Shape;276;p29"/>
          <p:cNvSpPr txBox="1"/>
          <p:nvPr/>
        </p:nvSpPr>
        <p:spPr>
          <a:xfrm>
            <a:off x="936300" y="1019000"/>
            <a:ext cx="10319400" cy="2315100"/>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None/>
            </a:pPr>
            <a:r>
              <a:rPr lang="en-US" sz="2400" i="1">
                <a:solidFill>
                  <a:schemeClr val="dk1"/>
                </a:solidFill>
                <a:latin typeface="Times New Roman"/>
                <a:ea typeface="Times New Roman"/>
                <a:cs typeface="Times New Roman"/>
                <a:sym typeface="Times New Roman"/>
              </a:rPr>
              <a:t>Clinical information reviewed to formulate treatment plan</a:t>
            </a:r>
            <a:endParaRPr sz="24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8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8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b="1">
                <a:latin typeface="Times New Roman"/>
                <a:ea typeface="Times New Roman"/>
                <a:cs typeface="Times New Roman"/>
                <a:sym typeface="Times New Roman"/>
              </a:rPr>
              <a:t>Prior to checking off an item below</a:t>
            </a:r>
            <a:r>
              <a:rPr lang="en-US" sz="1800">
                <a:latin typeface="Times New Roman"/>
                <a:ea typeface="Times New Roman"/>
                <a:cs typeface="Times New Roman"/>
                <a:sym typeface="Times New Roman"/>
              </a:rPr>
              <a:t>, it is your responsibility to ensure the information is accurate!</a:t>
            </a: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a:latin typeface="Times New Roman"/>
                <a:ea typeface="Times New Roman"/>
                <a:cs typeface="Times New Roman"/>
                <a:sym typeface="Times New Roman"/>
              </a:rPr>
              <a:t>Ideally, all available assessments and evaluations are reviewed prior to the creation of the Treatment Plan. However, all assessments and evaluations do not need to be incorporated into each Treatment Plan.</a:t>
            </a: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u="sng">
                <a:latin typeface="Times New Roman"/>
                <a:ea typeface="Times New Roman"/>
                <a:cs typeface="Times New Roman"/>
                <a:sym typeface="Times New Roman"/>
              </a:rPr>
              <a:t>Examples:</a:t>
            </a:r>
            <a:endParaRPr sz="1800" u="sng">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b="1">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b="1">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b="1">
                <a:latin typeface="Times New Roman"/>
                <a:ea typeface="Times New Roman"/>
                <a:cs typeface="Times New Roman"/>
                <a:sym typeface="Times New Roman"/>
              </a:rPr>
              <a:t>Do not check off</a:t>
            </a:r>
            <a:r>
              <a:rPr lang="en-US" sz="1800">
                <a:latin typeface="Times New Roman"/>
                <a:ea typeface="Times New Roman"/>
                <a:cs typeface="Times New Roman"/>
                <a:sym typeface="Times New Roman"/>
              </a:rPr>
              <a:t> “History and Physical”, if there is no History and Physical in the chart. </a:t>
            </a:r>
            <a:endParaRPr sz="1800">
              <a:latin typeface="Times New Roman"/>
              <a:ea typeface="Times New Roman"/>
              <a:cs typeface="Times New Roman"/>
              <a:sym typeface="Times New Roman"/>
            </a:endParaRPr>
          </a:p>
          <a:p>
            <a:pPr marL="0" lvl="0" indent="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latin typeface="Times New Roman"/>
              <a:ea typeface="Times New Roman"/>
              <a:cs typeface="Times New Roman"/>
              <a:sym typeface="Times New Roman"/>
            </a:endParaRPr>
          </a:p>
          <a:p>
            <a:pPr marL="1714500" lvl="5" indent="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374017" lvl="1" indent="-111790" algn="ctr" rtl="0">
              <a:lnSpc>
                <a:spcPct val="90000"/>
              </a:lnSpc>
              <a:spcBef>
                <a:spcPts val="265"/>
              </a:spcBef>
              <a:spcAft>
                <a:spcPts val="0"/>
              </a:spcAft>
              <a:buNone/>
            </a:pPr>
            <a:endParaRPr sz="1350">
              <a:solidFill>
                <a:srgbClr val="000000"/>
              </a:solidFill>
              <a:latin typeface="Times New Roman"/>
              <a:ea typeface="Times New Roman"/>
              <a:cs typeface="Times New Roman"/>
              <a:sym typeface="Times New Roman"/>
            </a:endParaRPr>
          </a:p>
          <a:p>
            <a:pPr marL="374017" lvl="1" indent="-111790" algn="ctr" rtl="0">
              <a:lnSpc>
                <a:spcPct val="90000"/>
              </a:lnSpc>
              <a:spcBef>
                <a:spcPts val="265"/>
              </a:spcBef>
              <a:spcAft>
                <a:spcPts val="0"/>
              </a:spcAft>
              <a:buNone/>
            </a:pPr>
            <a:endParaRPr sz="1350">
              <a:solidFill>
                <a:srgbClr val="000000"/>
              </a:solidFill>
              <a:latin typeface="Times New Roman"/>
              <a:ea typeface="Times New Roman"/>
              <a:cs typeface="Times New Roman"/>
              <a:sym typeface="Times New Roman"/>
            </a:endParaRPr>
          </a:p>
        </p:txBody>
      </p:sp>
      <p:pic>
        <p:nvPicPr>
          <p:cNvPr id="277" name="Google Shape;277;p29"/>
          <p:cNvPicPr preferRelativeResize="0"/>
          <p:nvPr/>
        </p:nvPicPr>
        <p:blipFill rotWithShape="1">
          <a:blip r:embed="rId3">
            <a:alphaModFix/>
          </a:blip>
          <a:srcRect t="3651" r="22462"/>
          <a:stretch/>
        </p:blipFill>
        <p:spPr>
          <a:xfrm>
            <a:off x="4708300" y="4287787"/>
            <a:ext cx="6949849" cy="1859350"/>
          </a:xfrm>
          <a:prstGeom prst="rect">
            <a:avLst/>
          </a:prstGeom>
          <a:noFill/>
          <a:ln w="28575" cap="flat" cmpd="sng">
            <a:solidFill>
              <a:srgbClr val="0066A6"/>
            </a:solidFill>
            <a:prstDash val="dot"/>
            <a:round/>
            <a:headEnd type="none" w="sm" len="sm"/>
            <a:tailEnd type="none" w="sm" len="sm"/>
          </a:ln>
        </p:spPr>
      </p:pic>
      <p:sp>
        <p:nvSpPr>
          <p:cNvPr id="278" name="Google Shape;278;p29"/>
          <p:cNvSpPr txBox="1"/>
          <p:nvPr/>
        </p:nvSpPr>
        <p:spPr>
          <a:xfrm>
            <a:off x="4632100" y="3505200"/>
            <a:ext cx="6949800" cy="7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latin typeface="Times New Roman"/>
                <a:ea typeface="Times New Roman"/>
                <a:cs typeface="Times New Roman"/>
                <a:sym typeface="Times New Roman"/>
              </a:rPr>
              <a:t>The below example makes sense for an </a:t>
            </a:r>
            <a:r>
              <a:rPr lang="en-US" sz="1800" b="1">
                <a:latin typeface="Times New Roman"/>
                <a:ea typeface="Times New Roman"/>
                <a:cs typeface="Times New Roman"/>
                <a:sym typeface="Times New Roman"/>
              </a:rPr>
              <a:t>ANXIETY </a:t>
            </a:r>
            <a:r>
              <a:rPr lang="en-US" sz="1800">
                <a:latin typeface="Times New Roman"/>
                <a:ea typeface="Times New Roman"/>
                <a:cs typeface="Times New Roman"/>
                <a:sym typeface="Times New Roman"/>
              </a:rPr>
              <a:t>Treatment Plan but </a:t>
            </a:r>
            <a:r>
              <a:rPr lang="en-US" sz="1800" b="1">
                <a:latin typeface="Times New Roman"/>
                <a:ea typeface="Times New Roman"/>
                <a:cs typeface="Times New Roman"/>
                <a:sym typeface="Times New Roman"/>
              </a:rPr>
              <a:t>would not </a:t>
            </a:r>
            <a:r>
              <a:rPr lang="en-US" sz="1800">
                <a:latin typeface="Times New Roman"/>
                <a:ea typeface="Times New Roman"/>
                <a:cs typeface="Times New Roman"/>
                <a:sym typeface="Times New Roman"/>
              </a:rPr>
              <a:t>make much as much sense for an </a:t>
            </a:r>
            <a:r>
              <a:rPr lang="en-US" sz="1800" i="1">
                <a:latin typeface="Times New Roman"/>
                <a:ea typeface="Times New Roman"/>
                <a:cs typeface="Times New Roman"/>
                <a:sym typeface="Times New Roman"/>
              </a:rPr>
              <a:t>Education</a:t>
            </a:r>
            <a:r>
              <a:rPr lang="en-US" sz="1800">
                <a:latin typeface="Times New Roman"/>
                <a:ea typeface="Times New Roman"/>
                <a:cs typeface="Times New Roman"/>
                <a:sym typeface="Times New Roman"/>
              </a:rPr>
              <a:t> Treatment Plan.</a:t>
            </a:r>
            <a:endParaRPr sz="1800">
              <a:latin typeface="Calibri"/>
              <a:ea typeface="Calibri"/>
              <a:cs typeface="Calibri"/>
              <a:sym typeface="Calibri"/>
            </a:endParaRPr>
          </a:p>
        </p:txBody>
      </p:sp>
      <p:pic>
        <p:nvPicPr>
          <p:cNvPr id="279" name="Google Shape;279;p29" descr="The Importance Of Completing A Patient Treatment Plan | The ..."/>
          <p:cNvPicPr preferRelativeResize="0"/>
          <p:nvPr/>
        </p:nvPicPr>
        <p:blipFill rotWithShape="1">
          <a:blip r:embed="rId4">
            <a:alphaModFix/>
          </a:blip>
          <a:srcRect l="9712" r="9210"/>
          <a:stretch/>
        </p:blipFill>
        <p:spPr>
          <a:xfrm>
            <a:off x="596875" y="3573488"/>
            <a:ext cx="3753925" cy="2315250"/>
          </a:xfrm>
          <a:prstGeom prst="rect">
            <a:avLst/>
          </a:prstGeom>
          <a:noFill/>
          <a:ln>
            <a:noFill/>
          </a:ln>
        </p:spPr>
      </p:pic>
    </p:spTree>
    <p:extLst>
      <p:ext uri="{BB962C8B-B14F-4D97-AF65-F5344CB8AC3E}">
        <p14:creationId xmlns:p14="http://schemas.microsoft.com/office/powerpoint/2010/main" val="1854767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6"/>
          <p:cNvSpPr txBox="1"/>
          <p:nvPr/>
        </p:nvSpPr>
        <p:spPr>
          <a:xfrm>
            <a:off x="1237200" y="966100"/>
            <a:ext cx="10807800" cy="5528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800" b="1">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200" b="1">
                <a:solidFill>
                  <a:srgbClr val="666666"/>
                </a:solidFill>
                <a:latin typeface="Times New Roman"/>
                <a:ea typeface="Times New Roman"/>
                <a:cs typeface="Times New Roman"/>
                <a:sym typeface="Times New Roman"/>
              </a:rPr>
              <a:t>Signatures</a:t>
            </a:r>
            <a:r>
              <a:rPr lang="en-US" sz="2200">
                <a:solidFill>
                  <a:srgbClr val="666666"/>
                </a:solidFill>
                <a:latin typeface="Times New Roman"/>
                <a:ea typeface="Times New Roman"/>
                <a:cs typeface="Times New Roman"/>
                <a:sym typeface="Times New Roman"/>
              </a:rPr>
              <a:t>:</a:t>
            </a:r>
          </a:p>
          <a:p>
            <a:pPr marL="457200" lvl="0" indent="-349250" algn="l" rtl="0">
              <a:lnSpc>
                <a:spcPct val="90000"/>
              </a:lnSpc>
              <a:spcBef>
                <a:spcPts val="0"/>
              </a:spcBef>
              <a:spcAft>
                <a:spcPts val="0"/>
              </a:spcAft>
              <a:buClr>
                <a:srgbClr val="666666"/>
              </a:buClr>
              <a:buSzPts val="1900"/>
              <a:buFont typeface="Times New Roman"/>
              <a:buChar char="➟"/>
            </a:pPr>
            <a:r>
              <a:rPr lang="en-US" sz="1900">
                <a:solidFill>
                  <a:srgbClr val="666666"/>
                </a:solidFill>
                <a:latin typeface="Times New Roman"/>
                <a:ea typeface="Times New Roman"/>
                <a:cs typeface="Times New Roman"/>
                <a:sym typeface="Times New Roman"/>
              </a:rPr>
              <a:t>Signatures must be captured within 5 days of admission </a:t>
            </a:r>
            <a:endParaRPr sz="1900">
              <a:solidFill>
                <a:srgbClr val="666666"/>
              </a:solidFill>
              <a:latin typeface="Times New Roman"/>
              <a:ea typeface="Times New Roman"/>
              <a:cs typeface="Times New Roman"/>
              <a:sym typeface="Times New Roman"/>
            </a:endParaRPr>
          </a:p>
          <a:p>
            <a:pPr marL="1371600" lvl="2" indent="-349250" algn="l" rtl="0">
              <a:lnSpc>
                <a:spcPct val="90000"/>
              </a:lnSpc>
              <a:spcBef>
                <a:spcPts val="0"/>
              </a:spcBef>
              <a:spcAft>
                <a:spcPts val="0"/>
              </a:spcAft>
              <a:buClr>
                <a:srgbClr val="666666"/>
              </a:buClr>
              <a:buSzPts val="1900"/>
              <a:buFont typeface="Times New Roman"/>
              <a:buChar char="⋆"/>
            </a:pPr>
            <a:r>
              <a:rPr lang="en-US" sz="1900">
                <a:solidFill>
                  <a:srgbClr val="666666"/>
                </a:solidFill>
                <a:latin typeface="Times New Roman"/>
                <a:ea typeface="Times New Roman"/>
                <a:cs typeface="Times New Roman"/>
                <a:sym typeface="Times New Roman"/>
              </a:rPr>
              <a:t>(patient, therapist, guarantor, clinical supervisor, as applicable)</a:t>
            </a:r>
            <a:endParaRPr sz="2000" b="1">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lang="en-US" sz="2000" b="1">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200" b="1">
                <a:solidFill>
                  <a:srgbClr val="666666"/>
                </a:solidFill>
                <a:latin typeface="Times New Roman"/>
                <a:ea typeface="Times New Roman"/>
                <a:cs typeface="Times New Roman"/>
                <a:sym typeface="Times New Roman"/>
              </a:rPr>
              <a:t>Needs Assessment</a:t>
            </a:r>
            <a:r>
              <a:rPr lang="en-US" sz="2200">
                <a:solidFill>
                  <a:srgbClr val="666666"/>
                </a:solidFill>
                <a:latin typeface="Times New Roman"/>
                <a:ea typeface="Times New Roman"/>
                <a:cs typeface="Times New Roman"/>
                <a:sym typeface="Times New Roman"/>
              </a:rPr>
              <a:t>:</a:t>
            </a:r>
          </a:p>
          <a:p>
            <a:pPr marL="457200" indent="-355600">
              <a:buClr>
                <a:srgbClr val="666666"/>
              </a:buClr>
              <a:buSzPts val="2000"/>
              <a:buFont typeface="Times New Roman"/>
              <a:buChar char="➟"/>
            </a:pPr>
            <a:r>
              <a:rPr lang="en-US" sz="2000">
                <a:solidFill>
                  <a:srgbClr val="666666"/>
                </a:solidFill>
                <a:latin typeface="Times New Roman"/>
                <a:ea typeface="Times New Roman"/>
                <a:cs typeface="Times New Roman"/>
                <a:sym typeface="Times New Roman"/>
              </a:rPr>
              <a:t>Treatment plans MUST include language from the Needs, Strengths, Preferences, Goals (NSPG) section of Patient BPS </a:t>
            </a:r>
            <a:r>
              <a:rPr lang="en-US" sz="2000" i="1">
                <a:solidFill>
                  <a:srgbClr val="666666"/>
                </a:solidFill>
                <a:latin typeface="Times New Roman"/>
                <a:ea typeface="Times New Roman"/>
                <a:cs typeface="Times New Roman"/>
                <a:sym typeface="Times New Roman"/>
              </a:rPr>
              <a:t>(Recommended to include in Goals section)</a:t>
            </a:r>
            <a:endParaRPr lang="en-US" sz="2000" i="1">
              <a:solidFill>
                <a:srgbClr val="666666"/>
              </a:solidFill>
              <a:latin typeface="Times New Roman"/>
              <a:ea typeface="Times New Roman"/>
              <a:cs typeface="Times New Roman"/>
            </a:endParaRPr>
          </a:p>
          <a:p>
            <a:pPr marL="457200" lvl="0" indent="-355600" algn="l">
              <a:spcBef>
                <a:spcPts val="0"/>
              </a:spcBef>
              <a:spcAft>
                <a:spcPts val="0"/>
              </a:spcAft>
              <a:buClr>
                <a:srgbClr val="666666"/>
              </a:buClr>
              <a:buSzPts val="2000"/>
              <a:buFont typeface="Times New Roman"/>
              <a:buChar char="➟"/>
            </a:pPr>
            <a:endParaRPr lang="en-US" sz="2000" i="1">
              <a:solidFill>
                <a:srgbClr val="666666"/>
              </a:solidFill>
              <a:latin typeface="Times New Roman"/>
              <a:ea typeface="Times New Roman"/>
              <a:cs typeface="Times New Roman"/>
            </a:endParaRPr>
          </a:p>
          <a:p>
            <a:pPr>
              <a:lnSpc>
                <a:spcPct val="90000"/>
              </a:lnSpc>
              <a:buClr>
                <a:schemeClr val="dk1"/>
              </a:buClr>
            </a:pPr>
            <a:endParaRPr lang="en-US" sz="1800" b="1" i="1">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1100"/>
              <a:buFont typeface="Arial"/>
              <a:buNone/>
            </a:pPr>
            <a:r>
              <a:rPr lang="en-US" sz="2200" b="1">
                <a:solidFill>
                  <a:srgbClr val="666666"/>
                </a:solidFill>
                <a:latin typeface="Times New Roman"/>
                <a:ea typeface="Times New Roman"/>
                <a:cs typeface="Times New Roman"/>
                <a:sym typeface="Times New Roman"/>
              </a:rPr>
              <a:t>Outcome Measures</a:t>
            </a:r>
            <a:r>
              <a:rPr lang="en-US" sz="2200">
                <a:solidFill>
                  <a:srgbClr val="666666"/>
                </a:solidFill>
                <a:latin typeface="Times New Roman"/>
                <a:ea typeface="Times New Roman"/>
                <a:cs typeface="Times New Roman"/>
                <a:sym typeface="Times New Roman"/>
              </a:rPr>
              <a:t>:</a:t>
            </a:r>
          </a:p>
          <a:p>
            <a:pPr marL="457200" indent="-342900">
              <a:buClr>
                <a:srgbClr val="666666"/>
              </a:buClr>
              <a:buSzPts val="1800"/>
              <a:buFont typeface="Times New Roman"/>
              <a:buChar char="➟"/>
            </a:pPr>
            <a:r>
              <a:rPr lang="en-US" sz="1800">
                <a:solidFill>
                  <a:srgbClr val="666666"/>
                </a:solidFill>
                <a:latin typeface="Times New Roman"/>
                <a:ea typeface="Times New Roman"/>
                <a:cs typeface="Times New Roman"/>
                <a:sym typeface="Times New Roman"/>
              </a:rPr>
              <a:t>Treatment plans (TPs) MUST include a treatment Objective that focuses on outcome measures (e.g., PHQ-9) and </a:t>
            </a:r>
            <a:r>
              <a:rPr lang="en-US" sz="1800" b="1">
                <a:solidFill>
                  <a:srgbClr val="666666"/>
                </a:solidFill>
                <a:highlight>
                  <a:srgbClr val="00FF00"/>
                </a:highlight>
                <a:latin typeface="Times New Roman"/>
                <a:ea typeface="Times New Roman"/>
                <a:cs typeface="Times New Roman"/>
                <a:sym typeface="Times New Roman"/>
              </a:rPr>
              <a:t>how the score informs treatment planning. </a:t>
            </a:r>
            <a:endParaRPr lang="en-US" sz="1800" b="1">
              <a:solidFill>
                <a:srgbClr val="666666"/>
              </a:solidFill>
              <a:highlight>
                <a:srgbClr val="00FF00"/>
              </a:highlight>
              <a:latin typeface="Times New Roman"/>
              <a:ea typeface="Times New Roman"/>
              <a:cs typeface="Times New Roman"/>
            </a:endParaRPr>
          </a:p>
          <a:p>
            <a:pPr marL="914400" lvl="1" indent="-336550">
              <a:buClr>
                <a:srgbClr val="666666"/>
              </a:buClr>
              <a:buSzPts val="1700"/>
              <a:buFont typeface="Times New Roman"/>
              <a:buChar char="○"/>
            </a:pPr>
            <a:r>
              <a:rPr lang="en-US" sz="1800">
                <a:solidFill>
                  <a:srgbClr val="666666"/>
                </a:solidFill>
                <a:latin typeface="Times New Roman"/>
                <a:ea typeface="Times New Roman"/>
                <a:cs typeface="Times New Roman"/>
                <a:sym typeface="Times New Roman"/>
              </a:rPr>
              <a:t>I.e., including the score without any context of what the score means for the treatment plan is insufficient. </a:t>
            </a:r>
            <a:endParaRPr lang="en-US" sz="1800">
              <a:solidFill>
                <a:srgbClr val="666666"/>
              </a:solidFill>
              <a:latin typeface="Times New Roman"/>
              <a:ea typeface="Times New Roman"/>
              <a:cs typeface="Times New Roman"/>
            </a:endParaRPr>
          </a:p>
          <a:p>
            <a:pPr marL="1371600" lvl="2" indent="-336550">
              <a:buClr>
                <a:srgbClr val="666666"/>
              </a:buClr>
              <a:buSzPts val="1700"/>
              <a:buFont typeface="Times New Roman"/>
              <a:buChar char="■"/>
            </a:pPr>
            <a:r>
              <a:rPr lang="en-US" sz="1800">
                <a:solidFill>
                  <a:srgbClr val="666666"/>
                </a:solidFill>
                <a:latin typeface="Times New Roman"/>
                <a:ea typeface="Times New Roman"/>
                <a:cs typeface="Times New Roman"/>
                <a:sym typeface="Times New Roman"/>
              </a:rPr>
              <a:t>Is the PHQ-9 score increasing?  Does that indicate that the current treatment plan needs to be revisited and likely requires an adjustment? Perhaps a referral to a Psych, and additional CBT assignments.</a:t>
            </a:r>
            <a:endParaRPr lang="en-US" sz="1800">
              <a:solidFill>
                <a:srgbClr val="666666"/>
              </a:solidFill>
              <a:latin typeface="Times New Roman"/>
              <a:ea typeface="Times New Roman"/>
              <a:cs typeface="Times New Roman"/>
            </a:endParaRPr>
          </a:p>
          <a:p>
            <a:pPr marL="1371600" lvl="2" indent="-336550">
              <a:buClr>
                <a:srgbClr val="666666"/>
              </a:buClr>
              <a:buSzPts val="1700"/>
              <a:buFont typeface="Times New Roman"/>
              <a:buChar char="■"/>
            </a:pPr>
            <a:r>
              <a:rPr lang="en-US" sz="1800">
                <a:solidFill>
                  <a:srgbClr val="666666"/>
                </a:solidFill>
                <a:latin typeface="Times New Roman"/>
                <a:ea typeface="Times New Roman"/>
                <a:cs typeface="Times New Roman"/>
                <a:sym typeface="Times New Roman"/>
              </a:rPr>
              <a:t>Is the PHQ-9 score decreasing and as a result, does this evidence that the current treatment plan is effective, and no changes are indicated at this time? Great! Write that! </a:t>
            </a:r>
            <a:endParaRPr lang="en-US" sz="1800">
              <a:solidFill>
                <a:srgbClr val="666666"/>
              </a:solidFill>
              <a:latin typeface="Times New Roman"/>
              <a:ea typeface="Times New Roman"/>
              <a:cs typeface="Times New Roman"/>
            </a:endParaRPr>
          </a:p>
        </p:txBody>
      </p:sp>
      <p:sp>
        <p:nvSpPr>
          <p:cNvPr id="252" name="Google Shape;252;p26"/>
          <p:cNvSpPr txBox="1"/>
          <p:nvPr/>
        </p:nvSpPr>
        <p:spPr>
          <a:xfrm>
            <a:off x="408125" y="288275"/>
            <a:ext cx="8684368" cy="594004"/>
          </a:xfrm>
          <a:prstGeom prst="rect">
            <a:avLst/>
          </a:prstGeom>
          <a:noFill/>
          <a:ln>
            <a:noFill/>
          </a:ln>
        </p:spPr>
        <p:txBody>
          <a:bodyPr spcFirstLastPara="1" wrap="square" lIns="91425" tIns="91425" rIns="91425" bIns="91425" anchor="t" anchorCtr="0">
            <a:noAutofit/>
          </a:bodyPr>
          <a:lstStyle/>
          <a:p>
            <a:r>
              <a:rPr lang="en-US" sz="2800" b="1">
                <a:solidFill>
                  <a:srgbClr val="0066A6"/>
                </a:solidFill>
                <a:latin typeface="Times New Roman"/>
                <a:ea typeface="Times New Roman"/>
                <a:cs typeface="Times New Roman"/>
                <a:sym typeface="Times New Roman"/>
              </a:rPr>
              <a:t>Treatment Planning: </a:t>
            </a:r>
            <a:r>
              <a:rPr lang="en-US" sz="2800">
                <a:solidFill>
                  <a:srgbClr val="0066A6"/>
                </a:solidFill>
                <a:latin typeface="Times New Roman"/>
                <a:ea typeface="Times New Roman"/>
                <a:cs typeface="Times New Roman"/>
                <a:sym typeface="Times New Roman"/>
              </a:rPr>
              <a:t>Snapshot of </a:t>
            </a:r>
            <a:r>
              <a:rPr lang="en-US" sz="2800" i="1">
                <a:solidFill>
                  <a:srgbClr val="0066A6"/>
                </a:solidFill>
                <a:latin typeface="Times New Roman"/>
                <a:ea typeface="Times New Roman"/>
                <a:cs typeface="Times New Roman"/>
                <a:sym typeface="Times New Roman"/>
              </a:rPr>
              <a:t>Requirements </a:t>
            </a:r>
            <a:r>
              <a:rPr lang="en-US" sz="2000">
                <a:solidFill>
                  <a:srgbClr val="0066A6"/>
                </a:solidFill>
                <a:latin typeface="Times New Roman"/>
                <a:ea typeface="Times New Roman"/>
                <a:cs typeface="Times New Roman"/>
                <a:sym typeface="Times New Roman"/>
              </a:rPr>
              <a:t>(1 of 3)</a:t>
            </a:r>
            <a:endParaRPr lang="en-US" sz="2000">
              <a:solidFill>
                <a:srgbClr val="0066A6"/>
              </a:solidFill>
              <a:latin typeface="Times New Roman"/>
              <a:ea typeface="Times New Roman"/>
              <a:cs typeface="Times New Roman"/>
            </a:endParaRPr>
          </a:p>
        </p:txBody>
      </p:sp>
      <p:pic>
        <p:nvPicPr>
          <p:cNvPr id="253" name="Google Shape;253;p26"/>
          <p:cNvPicPr preferRelativeResize="0"/>
          <p:nvPr/>
        </p:nvPicPr>
        <p:blipFill>
          <a:blip r:embed="rId3">
            <a:alphaModFix/>
          </a:blip>
          <a:stretch>
            <a:fillRect/>
          </a:stretch>
        </p:blipFill>
        <p:spPr>
          <a:xfrm>
            <a:off x="408125" y="1219682"/>
            <a:ext cx="686275" cy="686275"/>
          </a:xfrm>
          <a:prstGeom prst="rect">
            <a:avLst/>
          </a:prstGeom>
          <a:noFill/>
          <a:ln>
            <a:noFill/>
          </a:ln>
        </p:spPr>
      </p:pic>
      <p:pic>
        <p:nvPicPr>
          <p:cNvPr id="254" name="Google Shape;254;p26"/>
          <p:cNvPicPr preferRelativeResize="0"/>
          <p:nvPr/>
        </p:nvPicPr>
        <p:blipFill>
          <a:blip r:embed="rId4">
            <a:alphaModFix/>
          </a:blip>
          <a:stretch>
            <a:fillRect/>
          </a:stretch>
        </p:blipFill>
        <p:spPr>
          <a:xfrm>
            <a:off x="408125" y="2433745"/>
            <a:ext cx="686275" cy="686275"/>
          </a:xfrm>
          <a:prstGeom prst="rect">
            <a:avLst/>
          </a:prstGeom>
          <a:noFill/>
          <a:ln>
            <a:noFill/>
          </a:ln>
        </p:spPr>
      </p:pic>
      <p:pic>
        <p:nvPicPr>
          <p:cNvPr id="255" name="Google Shape;255;p26"/>
          <p:cNvPicPr preferRelativeResize="0"/>
          <p:nvPr/>
        </p:nvPicPr>
        <p:blipFill>
          <a:blip r:embed="rId5">
            <a:alphaModFix/>
          </a:blip>
          <a:stretch>
            <a:fillRect/>
          </a:stretch>
        </p:blipFill>
        <p:spPr>
          <a:xfrm>
            <a:off x="408125" y="3704448"/>
            <a:ext cx="686275" cy="686275"/>
          </a:xfrm>
          <a:prstGeom prst="rect">
            <a:avLst/>
          </a:prstGeom>
          <a:noFill/>
          <a:ln>
            <a:noFill/>
          </a:ln>
        </p:spPr>
      </p:pic>
      <p:pic>
        <p:nvPicPr>
          <p:cNvPr id="2" name="Picture 2" descr="Icon&#10;&#10;Description automatically generated">
            <a:extLst>
              <a:ext uri="{FF2B5EF4-FFF2-40B4-BE49-F238E27FC236}">
                <a16:creationId xmlns:a16="http://schemas.microsoft.com/office/drawing/2014/main" id="{37720FE8-C4BC-4BA6-87BE-72153AF1CD2B}"/>
              </a:ext>
            </a:extLst>
          </p:cNvPr>
          <p:cNvPicPr>
            <a:picLocks noChangeAspect="1"/>
          </p:cNvPicPr>
          <p:nvPr/>
        </p:nvPicPr>
        <p:blipFill>
          <a:blip r:embed="rId6"/>
          <a:stretch>
            <a:fillRect/>
          </a:stretch>
        </p:blipFill>
        <p:spPr>
          <a:xfrm>
            <a:off x="-4265" y="4813892"/>
            <a:ext cx="1998828" cy="1677110"/>
          </a:xfrm>
          <a:prstGeom prst="rect">
            <a:avLst/>
          </a:prstGeom>
        </p:spPr>
      </p:pic>
    </p:spTree>
    <p:extLst>
      <p:ext uri="{BB962C8B-B14F-4D97-AF65-F5344CB8AC3E}">
        <p14:creationId xmlns:p14="http://schemas.microsoft.com/office/powerpoint/2010/main" val="644377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p:nvPr/>
        </p:nvSpPr>
        <p:spPr>
          <a:xfrm>
            <a:off x="305767" y="265529"/>
            <a:ext cx="8543100" cy="468900"/>
          </a:xfrm>
          <a:prstGeom prst="rect">
            <a:avLst/>
          </a:prstGeom>
          <a:noFill/>
          <a:ln>
            <a:noFill/>
          </a:ln>
        </p:spPr>
        <p:txBody>
          <a:bodyPr spcFirstLastPara="1" wrap="square" lIns="91425" tIns="91425" rIns="91425" bIns="91425" anchor="t" anchorCtr="0">
            <a:noAutofit/>
          </a:bodyPr>
          <a:lstStyle/>
          <a:p>
            <a:r>
              <a:rPr lang="en-US" sz="2800" b="1">
                <a:solidFill>
                  <a:srgbClr val="0066A6"/>
                </a:solidFill>
                <a:latin typeface="Times New Roman"/>
                <a:ea typeface="Times New Roman"/>
                <a:cs typeface="Times New Roman"/>
                <a:sym typeface="Times New Roman"/>
              </a:rPr>
              <a:t>Treatment Planning: </a:t>
            </a:r>
            <a:r>
              <a:rPr lang="en-US" sz="2800">
                <a:solidFill>
                  <a:srgbClr val="0066A6"/>
                </a:solidFill>
                <a:latin typeface="Times New Roman"/>
                <a:ea typeface="Times New Roman"/>
                <a:cs typeface="Times New Roman"/>
                <a:sym typeface="Times New Roman"/>
              </a:rPr>
              <a:t>Snapshot of </a:t>
            </a:r>
            <a:r>
              <a:rPr lang="en-US" sz="2800" i="1">
                <a:solidFill>
                  <a:srgbClr val="0066A6"/>
                </a:solidFill>
                <a:latin typeface="Times New Roman"/>
                <a:ea typeface="Times New Roman"/>
                <a:cs typeface="Times New Roman"/>
                <a:sym typeface="Times New Roman"/>
              </a:rPr>
              <a:t>Requirements  </a:t>
            </a:r>
            <a:r>
              <a:rPr lang="en-US" sz="2000">
                <a:solidFill>
                  <a:srgbClr val="0066A6"/>
                </a:solidFill>
                <a:latin typeface="Times New Roman"/>
                <a:ea typeface="Times New Roman"/>
                <a:cs typeface="Times New Roman"/>
                <a:sym typeface="Times New Roman"/>
              </a:rPr>
              <a:t>(2 of 3)</a:t>
            </a:r>
            <a:endParaRPr lang="en-US" sz="2000">
              <a:ea typeface="Times New Roman"/>
            </a:endParaRPr>
          </a:p>
          <a:p>
            <a:pPr marL="0" lvl="0" indent="0" algn="l">
              <a:spcBef>
                <a:spcPts val="0"/>
              </a:spcBef>
              <a:spcAft>
                <a:spcPts val="0"/>
              </a:spcAft>
              <a:buNone/>
            </a:pPr>
            <a:endParaRPr lang="en-US" sz="2000" b="1">
              <a:solidFill>
                <a:srgbClr val="0066A6"/>
              </a:solidFill>
              <a:latin typeface="Times New Roman"/>
              <a:ea typeface="Times New Roman"/>
              <a:cs typeface="Times New Roman"/>
            </a:endParaRPr>
          </a:p>
        </p:txBody>
      </p:sp>
      <p:sp>
        <p:nvSpPr>
          <p:cNvPr id="261" name="Google Shape;261;p27"/>
          <p:cNvSpPr txBox="1"/>
          <p:nvPr/>
        </p:nvSpPr>
        <p:spPr>
          <a:xfrm>
            <a:off x="895615" y="985775"/>
            <a:ext cx="11470034" cy="59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b="1">
                <a:solidFill>
                  <a:srgbClr val="666666"/>
                </a:solidFill>
                <a:latin typeface="Times New Roman"/>
                <a:ea typeface="Times New Roman"/>
                <a:cs typeface="Times New Roman"/>
                <a:sym typeface="Times New Roman"/>
              </a:rPr>
              <a:t>Goals</a:t>
            </a:r>
            <a:r>
              <a:rPr lang="en-US" sz="2200">
                <a:solidFill>
                  <a:srgbClr val="666666"/>
                </a:solidFill>
                <a:latin typeface="Times New Roman"/>
                <a:ea typeface="Times New Roman"/>
                <a:cs typeface="Times New Roman"/>
                <a:sym typeface="Times New Roman"/>
              </a:rPr>
              <a:t>:</a:t>
            </a:r>
          </a:p>
          <a:p>
            <a:pPr marL="457200" lvl="0" indent="-330200" algn="l" rtl="0">
              <a:spcBef>
                <a:spcPts val="0"/>
              </a:spcBef>
              <a:spcAft>
                <a:spcPts val="0"/>
              </a:spcAft>
              <a:buClr>
                <a:srgbClr val="666666"/>
              </a:buClr>
              <a:buSzPts val="1600"/>
              <a:buFont typeface="Times New Roman"/>
              <a:buChar char="➟"/>
            </a:pPr>
            <a:r>
              <a:rPr lang="en-US" sz="1800">
                <a:solidFill>
                  <a:srgbClr val="666666"/>
                </a:solidFill>
                <a:latin typeface="Times New Roman"/>
                <a:ea typeface="Times New Roman"/>
                <a:cs typeface="Times New Roman"/>
                <a:sym typeface="Times New Roman"/>
              </a:rPr>
              <a:t>Include at least one goal stated in the patient’s words for each Problem</a:t>
            </a:r>
            <a:endParaRPr lang="en-US" sz="1800">
              <a:solidFill>
                <a:srgbClr val="666666"/>
              </a:solidFill>
              <a:latin typeface="Times New Roman"/>
              <a:ea typeface="Times New Roman"/>
              <a:cs typeface="Times New Roman"/>
            </a:endParaRPr>
          </a:p>
          <a:p>
            <a:pPr marL="457200" lvl="0" indent="-330200" algn="l" rtl="0">
              <a:spcBef>
                <a:spcPts val="0"/>
              </a:spcBef>
              <a:spcAft>
                <a:spcPts val="0"/>
              </a:spcAft>
              <a:buClr>
                <a:srgbClr val="666666"/>
              </a:buClr>
              <a:buSzPts val="1600"/>
              <a:buFont typeface="Times New Roman"/>
              <a:buChar char="➟"/>
            </a:pPr>
            <a:r>
              <a:rPr lang="en-US" sz="1800" u="sng">
                <a:solidFill>
                  <a:srgbClr val="666666"/>
                </a:solidFill>
                <a:latin typeface="Times New Roman"/>
                <a:ea typeface="Times New Roman"/>
                <a:cs typeface="Times New Roman"/>
                <a:sym typeface="Times New Roman"/>
              </a:rPr>
              <a:t>Highly recommend</a:t>
            </a:r>
            <a:r>
              <a:rPr lang="en-US" sz="1800">
                <a:solidFill>
                  <a:srgbClr val="666666"/>
                </a:solidFill>
                <a:latin typeface="Times New Roman"/>
                <a:ea typeface="Times New Roman"/>
                <a:cs typeface="Times New Roman"/>
                <a:sym typeface="Times New Roman"/>
              </a:rPr>
              <a:t> to also include the Clinical Interpretation of the goal</a:t>
            </a:r>
          </a:p>
          <a:p>
            <a:pPr marL="914400" lvl="0" indent="0" algn="l" rtl="0">
              <a:spcBef>
                <a:spcPts val="0"/>
              </a:spcBef>
              <a:spcAft>
                <a:spcPts val="0"/>
              </a:spcAft>
              <a:buNone/>
            </a:pPr>
            <a:endParaRPr sz="90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200" b="1">
                <a:solidFill>
                  <a:srgbClr val="666666"/>
                </a:solidFill>
                <a:latin typeface="Times New Roman"/>
                <a:ea typeface="Times New Roman"/>
                <a:cs typeface="Times New Roman"/>
                <a:sym typeface="Times New Roman"/>
              </a:rPr>
              <a:t>Statuses and Status Updates</a:t>
            </a:r>
            <a:r>
              <a:rPr lang="en-US" sz="2200">
                <a:solidFill>
                  <a:srgbClr val="666666"/>
                </a:solidFill>
                <a:latin typeface="Times New Roman"/>
                <a:ea typeface="Times New Roman"/>
                <a:cs typeface="Times New Roman"/>
                <a:sym typeface="Times New Roman"/>
              </a:rPr>
              <a:t>:</a:t>
            </a:r>
          </a:p>
          <a:p>
            <a:pPr marL="457200" indent="-330200">
              <a:buClr>
                <a:srgbClr val="666666"/>
              </a:buClr>
              <a:buSzPts val="1600"/>
              <a:buFont typeface="Times New Roman"/>
              <a:buChar char="➟"/>
            </a:pPr>
            <a:r>
              <a:rPr lang="en-US" sz="1800">
                <a:solidFill>
                  <a:srgbClr val="666666"/>
                </a:solidFill>
                <a:latin typeface="Times New Roman"/>
                <a:ea typeface="Times New Roman"/>
                <a:cs typeface="Times New Roman"/>
                <a:sym typeface="Times New Roman"/>
              </a:rPr>
              <a:t>Initial Status must be added to each intervention when the Treatment Plan (TP)  is created. </a:t>
            </a:r>
            <a:r>
              <a:rPr lang="en-US" sz="1800" b="1">
                <a:solidFill>
                  <a:srgbClr val="666666"/>
                </a:solidFill>
                <a:latin typeface="Times New Roman"/>
                <a:ea typeface="Times New Roman"/>
                <a:cs typeface="Times New Roman"/>
                <a:sym typeface="Times New Roman"/>
              </a:rPr>
              <a:t>This allows for you to enter a Target Date for each intervention</a:t>
            </a:r>
            <a:endParaRPr lang="en-US" sz="1800" b="1">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800" b="1">
                <a:solidFill>
                  <a:srgbClr val="666666"/>
                </a:solidFill>
                <a:latin typeface="Times New Roman"/>
                <a:ea typeface="Times New Roman"/>
                <a:cs typeface="Times New Roman"/>
                <a:sym typeface="Times New Roman"/>
              </a:rPr>
              <a:t>Patient can sign the initial TP &amp; Statuses (as one signature) via The </a:t>
            </a:r>
            <a:r>
              <a:rPr lang="en-US" sz="1800" b="1" i="1">
                <a:solidFill>
                  <a:srgbClr val="666666"/>
                </a:solidFill>
                <a:latin typeface="Times New Roman"/>
                <a:ea typeface="Times New Roman"/>
                <a:cs typeface="Times New Roman"/>
                <a:sym typeface="Times New Roman"/>
              </a:rPr>
              <a:t>Golden List Thread View</a:t>
            </a:r>
            <a:endParaRPr lang="en-US" sz="1800" b="1">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800">
                <a:solidFill>
                  <a:srgbClr val="666666"/>
                </a:solidFill>
                <a:latin typeface="Times New Roman"/>
                <a:ea typeface="Times New Roman"/>
                <a:cs typeface="Times New Roman"/>
                <a:sym typeface="Times New Roman"/>
              </a:rPr>
              <a:t>Treatment Plan Reviews (e.g., Status Updates) are required (at a minimum) weekly in RTC, and 30 days from admission date in PHP/IOP, and every two weeks thereafter</a:t>
            </a:r>
            <a:endParaRPr lang="en-US" sz="1800">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800">
                <a:solidFill>
                  <a:srgbClr val="666666"/>
                </a:solidFill>
                <a:latin typeface="Times New Roman"/>
                <a:ea typeface="Times New Roman"/>
                <a:cs typeface="Times New Roman"/>
                <a:sym typeface="Times New Roman"/>
              </a:rPr>
              <a:t>Patient must sign at each Status Update (Guarantor must evidence review)</a:t>
            </a:r>
            <a:endParaRPr lang="en-US" sz="1800">
              <a:solidFill>
                <a:srgbClr val="666666"/>
              </a:solidFill>
              <a:latin typeface="Times New Roman"/>
              <a:ea typeface="Times New Roman"/>
              <a:cs typeface="Times New Roman"/>
            </a:endParaRPr>
          </a:p>
          <a:p>
            <a:pPr marL="914400" lvl="1" indent="-330200" algn="l" rtl="0">
              <a:spcBef>
                <a:spcPts val="0"/>
              </a:spcBef>
              <a:spcAft>
                <a:spcPts val="0"/>
              </a:spcAft>
              <a:buClr>
                <a:srgbClr val="666666"/>
              </a:buClr>
              <a:buSzPts val="1600"/>
              <a:buFont typeface="Times New Roman"/>
              <a:buChar char="⋆"/>
            </a:pPr>
            <a:r>
              <a:rPr lang="en-US" sz="1800">
                <a:solidFill>
                  <a:srgbClr val="666666"/>
                </a:solidFill>
                <a:latin typeface="Times New Roman"/>
                <a:ea typeface="Times New Roman"/>
                <a:cs typeface="Times New Roman"/>
                <a:sym typeface="Times New Roman"/>
              </a:rPr>
              <a:t>Status Updates allow you to </a:t>
            </a:r>
            <a:r>
              <a:rPr lang="en-US" sz="1800" b="1">
                <a:solidFill>
                  <a:srgbClr val="666666"/>
                </a:solidFill>
                <a:latin typeface="Times New Roman"/>
                <a:ea typeface="Times New Roman"/>
                <a:cs typeface="Times New Roman"/>
                <a:sym typeface="Times New Roman"/>
              </a:rPr>
              <a:t>update the Target Date, enter commentary on patient’s progress,</a:t>
            </a:r>
            <a:r>
              <a:rPr lang="en-US" sz="1800">
                <a:solidFill>
                  <a:srgbClr val="666666"/>
                </a:solidFill>
                <a:latin typeface="Times New Roman"/>
                <a:ea typeface="Times New Roman"/>
                <a:cs typeface="Times New Roman"/>
                <a:sym typeface="Times New Roman"/>
              </a:rPr>
              <a:t> and change the Status from the drop-down menu (if applicable)</a:t>
            </a:r>
            <a:endParaRPr lang="en-US" sz="1800">
              <a:solidFill>
                <a:srgbClr val="666666"/>
              </a:solidFill>
              <a:latin typeface="Times New Roman"/>
              <a:ea typeface="Times New Roman"/>
              <a:cs typeface="Times New Roman"/>
            </a:endParaRPr>
          </a:p>
          <a:p>
            <a:pPr marL="0" lvl="0" indent="0" algn="l" rtl="0">
              <a:spcBef>
                <a:spcPts val="0"/>
              </a:spcBef>
              <a:spcAft>
                <a:spcPts val="0"/>
              </a:spcAft>
              <a:buNone/>
            </a:pPr>
            <a:endParaRPr sz="700">
              <a:solidFill>
                <a:srgbClr val="666666"/>
              </a:solidFill>
              <a:latin typeface="Times New Roman"/>
              <a:ea typeface="Times New Roman"/>
              <a:cs typeface="Times New Roman"/>
              <a:sym typeface="Times New Roman"/>
            </a:endParaRPr>
          </a:p>
          <a:p>
            <a:pPr>
              <a:lnSpc>
                <a:spcPct val="90000"/>
              </a:lnSpc>
              <a:buClr>
                <a:schemeClr val="dk1"/>
              </a:buClr>
              <a:buSzPts val="1100"/>
            </a:pPr>
            <a:r>
              <a:rPr lang="en-US" sz="2200" b="1">
                <a:solidFill>
                  <a:srgbClr val="666666"/>
                </a:solidFill>
                <a:latin typeface="Times New Roman"/>
                <a:ea typeface="Times New Roman"/>
                <a:cs typeface="Times New Roman"/>
                <a:sym typeface="Times New Roman"/>
              </a:rPr>
              <a:t>Clinically Relevant Treatment Plans:</a:t>
            </a:r>
            <a:endParaRPr lang="en-US" sz="2200" b="1">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700">
                <a:solidFill>
                  <a:srgbClr val="666666"/>
                </a:solidFill>
                <a:latin typeface="Times New Roman"/>
                <a:ea typeface="Times New Roman"/>
                <a:cs typeface="Times New Roman"/>
                <a:sym typeface="Times New Roman"/>
              </a:rPr>
              <a:t>Primary Diagnosis/Presenting Problem: e.g., </a:t>
            </a:r>
            <a:r>
              <a:rPr lang="en-US" sz="1700" b="1">
                <a:solidFill>
                  <a:srgbClr val="666666"/>
                </a:solidFill>
                <a:latin typeface="Times New Roman"/>
                <a:ea typeface="Times New Roman"/>
                <a:cs typeface="Times New Roman"/>
                <a:sym typeface="Times New Roman"/>
              </a:rPr>
              <a:t>Eating Disorder/Disordered Eating</a:t>
            </a:r>
            <a:r>
              <a:rPr lang="en-US" sz="1700">
                <a:solidFill>
                  <a:srgbClr val="666666"/>
                </a:solidFill>
                <a:latin typeface="Times New Roman"/>
                <a:ea typeface="Times New Roman"/>
                <a:cs typeface="Times New Roman"/>
                <a:sym typeface="Times New Roman"/>
              </a:rPr>
              <a:t>/TP</a:t>
            </a:r>
            <a:endParaRPr lang="en-US" sz="1700">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700" b="1">
                <a:solidFill>
                  <a:srgbClr val="666666"/>
                </a:solidFill>
                <a:latin typeface="Times New Roman"/>
                <a:ea typeface="Times New Roman"/>
                <a:cs typeface="Times New Roman"/>
                <a:sym typeface="Times New Roman"/>
              </a:rPr>
              <a:t>Secondary and Tertiary Diagnoses</a:t>
            </a:r>
            <a:r>
              <a:rPr lang="en-US" sz="1700">
                <a:solidFill>
                  <a:srgbClr val="666666"/>
                </a:solidFill>
                <a:latin typeface="Times New Roman"/>
                <a:ea typeface="Times New Roman"/>
                <a:cs typeface="Times New Roman"/>
                <a:sym typeface="Times New Roman"/>
              </a:rPr>
              <a:t>: e.g., PTSD, Mood &amp; Anxiety Disorders (Trauma, Anxiety, Problem/TP</a:t>
            </a:r>
            <a:endParaRPr lang="en-US" sz="1700">
              <a:solidFill>
                <a:srgbClr val="666666"/>
              </a:solidFill>
              <a:latin typeface="Times New Roman"/>
              <a:ea typeface="Times New Roman"/>
              <a:cs typeface="Times New Roman"/>
            </a:endParaRPr>
          </a:p>
          <a:p>
            <a:pPr marL="457200" marR="0" lvl="0" indent="-330200" algn="l" rtl="0">
              <a:lnSpc>
                <a:spcPct val="100000"/>
              </a:lnSpc>
              <a:spcBef>
                <a:spcPts val="0"/>
              </a:spcBef>
              <a:spcAft>
                <a:spcPts val="0"/>
              </a:spcAft>
              <a:buClr>
                <a:srgbClr val="666666"/>
              </a:buClr>
              <a:buSzPts val="1600"/>
              <a:buFont typeface="Times New Roman"/>
              <a:buChar char="➟"/>
            </a:pPr>
            <a:r>
              <a:rPr lang="en-US" sz="1700">
                <a:solidFill>
                  <a:srgbClr val="666666"/>
                </a:solidFill>
                <a:latin typeface="Times New Roman"/>
                <a:ea typeface="Times New Roman"/>
                <a:cs typeface="Times New Roman"/>
                <a:sym typeface="Times New Roman"/>
              </a:rPr>
              <a:t>Common clinically relevant focuses of treatment</a:t>
            </a:r>
            <a:r>
              <a:rPr lang="en-US" sz="1700" b="1">
                <a:solidFill>
                  <a:srgbClr val="666666"/>
                </a:solidFill>
                <a:latin typeface="Times New Roman"/>
                <a:ea typeface="Times New Roman"/>
                <a:cs typeface="Times New Roman"/>
                <a:sym typeface="Times New Roman"/>
              </a:rPr>
              <a:t>: Education / Family Conflicts a/o Social Support Involvement</a:t>
            </a:r>
            <a:endParaRPr lang="en-US" sz="1700" b="1">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700" b="1">
                <a:solidFill>
                  <a:srgbClr val="666666"/>
                </a:solidFill>
                <a:latin typeface="Times New Roman"/>
                <a:ea typeface="Times New Roman"/>
                <a:cs typeface="Times New Roman"/>
                <a:sym typeface="Times New Roman"/>
              </a:rPr>
              <a:t>Suicide Risk a/o Safety Related TP: </a:t>
            </a:r>
            <a:endParaRPr lang="en-US" sz="1700" b="1">
              <a:solidFill>
                <a:srgbClr val="666666"/>
              </a:solidFill>
              <a:latin typeface="Times New Roman"/>
              <a:ea typeface="Times New Roman"/>
              <a:cs typeface="Times New Roman"/>
            </a:endParaRPr>
          </a:p>
          <a:p>
            <a:pPr marL="914400" indent="-330200">
              <a:buClr>
                <a:srgbClr val="666666"/>
              </a:buClr>
              <a:buSzPts val="1600"/>
              <a:buFont typeface="Times New Roman"/>
              <a:buChar char="➟"/>
            </a:pPr>
            <a:r>
              <a:rPr lang="en-US" sz="1700">
                <a:solidFill>
                  <a:srgbClr val="666666"/>
                </a:solidFill>
                <a:latin typeface="Times New Roman"/>
                <a:ea typeface="Times New Roman"/>
                <a:cs typeface="Times New Roman"/>
                <a:sym typeface="Times New Roman"/>
              </a:rPr>
              <a:t>RTC &gt;  </a:t>
            </a:r>
            <a:r>
              <a:rPr lang="en-US" sz="1700" b="1">
                <a:solidFill>
                  <a:srgbClr val="CC0000"/>
                </a:solidFill>
                <a:latin typeface="Times New Roman"/>
                <a:ea typeface="Times New Roman"/>
                <a:cs typeface="Times New Roman"/>
                <a:sym typeface="Times New Roman"/>
              </a:rPr>
              <a:t>High-risk</a:t>
            </a:r>
            <a:r>
              <a:rPr lang="en-US" sz="1700">
                <a:solidFill>
                  <a:srgbClr val="666666"/>
                </a:solidFill>
                <a:latin typeface="Times New Roman"/>
                <a:ea typeface="Times New Roman"/>
                <a:cs typeface="Times New Roman"/>
                <a:sym typeface="Times New Roman"/>
              </a:rPr>
              <a:t> level, requires a Problem &amp; TP for </a:t>
            </a:r>
            <a:r>
              <a:rPr lang="en-US" sz="1700" b="1">
                <a:solidFill>
                  <a:srgbClr val="666666"/>
                </a:solidFill>
                <a:latin typeface="Times New Roman"/>
                <a:ea typeface="Times New Roman"/>
                <a:cs typeface="Times New Roman"/>
                <a:sym typeface="Times New Roman"/>
              </a:rPr>
              <a:t>Suicide Risk</a:t>
            </a:r>
            <a:r>
              <a:rPr lang="en-US" sz="1700">
                <a:solidFill>
                  <a:srgbClr val="666666"/>
                </a:solidFill>
                <a:latin typeface="Times New Roman"/>
                <a:ea typeface="Times New Roman"/>
                <a:cs typeface="Times New Roman"/>
                <a:sym typeface="Times New Roman"/>
              </a:rPr>
              <a:t> (</a:t>
            </a:r>
            <a:r>
              <a:rPr lang="en-US" sz="1700" b="1">
                <a:solidFill>
                  <a:srgbClr val="FF9900"/>
                </a:solidFill>
                <a:latin typeface="Times New Roman"/>
                <a:cs typeface="Times New Roman"/>
                <a:sym typeface="Times New Roman"/>
              </a:rPr>
              <a:t>Moderate </a:t>
            </a:r>
            <a:r>
              <a:rPr lang="en-US" sz="1700">
                <a:solidFill>
                  <a:schemeClr val="bg1">
                    <a:lumMod val="50000"/>
                  </a:schemeClr>
                </a:solidFill>
                <a:latin typeface="Times New Roman"/>
                <a:cs typeface="Times New Roman"/>
                <a:sym typeface="Times New Roman"/>
              </a:rPr>
              <a:t>risk</a:t>
            </a:r>
            <a:r>
              <a:rPr lang="en-US" sz="1700">
                <a:solidFill>
                  <a:srgbClr val="666666"/>
                </a:solidFill>
                <a:latin typeface="Times New Roman"/>
                <a:ea typeface="Times New Roman"/>
                <a:cs typeface="Times New Roman"/>
                <a:sym typeface="Times New Roman"/>
              </a:rPr>
              <a:t>  - suicidal risk mitigation </a:t>
            </a:r>
            <a:endParaRPr lang="en-US" sz="1700">
              <a:solidFill>
                <a:srgbClr val="666666"/>
              </a:solidFill>
              <a:latin typeface="Times New Roman"/>
              <a:ea typeface="Times New Roman"/>
              <a:cs typeface="Times New Roman"/>
            </a:endParaRPr>
          </a:p>
          <a:p>
            <a:pPr marL="584200">
              <a:buClr>
                <a:srgbClr val="666666"/>
              </a:buClr>
              <a:buSzPts val="1600"/>
            </a:pPr>
            <a:r>
              <a:rPr lang="en-US" sz="1700">
                <a:solidFill>
                  <a:srgbClr val="666666"/>
                </a:solidFill>
                <a:latin typeface="Times New Roman"/>
                <a:ea typeface="Times New Roman"/>
                <a:cs typeface="Times New Roman"/>
                <a:sym typeface="Times New Roman"/>
              </a:rPr>
              <a:t>strategies in another TP</a:t>
            </a:r>
            <a:endParaRPr lang="en-US" sz="1700">
              <a:solidFill>
                <a:srgbClr val="666666"/>
              </a:solidFill>
              <a:latin typeface="Times New Roman"/>
              <a:ea typeface="Times New Roman"/>
              <a:cs typeface="Times New Roman"/>
            </a:endParaRPr>
          </a:p>
          <a:p>
            <a:pPr marL="914400" indent="-330200">
              <a:buClr>
                <a:srgbClr val="666666"/>
              </a:buClr>
              <a:buSzPts val="1600"/>
              <a:buFont typeface="Times New Roman"/>
              <a:buChar char="➟"/>
            </a:pPr>
            <a:r>
              <a:rPr lang="en-US" sz="1700">
                <a:solidFill>
                  <a:srgbClr val="666666"/>
                </a:solidFill>
                <a:latin typeface="Times New Roman"/>
                <a:ea typeface="Times New Roman"/>
                <a:cs typeface="Times New Roman"/>
                <a:sym typeface="Times New Roman"/>
              </a:rPr>
              <a:t>PHP/IOP &gt; </a:t>
            </a:r>
            <a:r>
              <a:rPr lang="en-US" sz="1700" b="1">
                <a:solidFill>
                  <a:srgbClr val="FF9900"/>
                </a:solidFill>
                <a:latin typeface="Times New Roman"/>
                <a:ea typeface="Times New Roman"/>
                <a:cs typeface="Times New Roman"/>
                <a:sym typeface="Times New Roman"/>
              </a:rPr>
              <a:t>Moderate </a:t>
            </a:r>
            <a:r>
              <a:rPr lang="en-US" sz="1700" b="1">
                <a:solidFill>
                  <a:schemeClr val="bg1">
                    <a:lumMod val="50000"/>
                  </a:schemeClr>
                </a:solidFill>
                <a:latin typeface="Times New Roman"/>
                <a:ea typeface="Times New Roman"/>
                <a:cs typeface="Times New Roman"/>
                <a:sym typeface="Times New Roman"/>
              </a:rPr>
              <a:t>AND</a:t>
            </a:r>
            <a:r>
              <a:rPr lang="en-US" sz="1700" b="1">
                <a:solidFill>
                  <a:srgbClr val="FF9900"/>
                </a:solidFill>
                <a:latin typeface="Times New Roman"/>
                <a:ea typeface="Times New Roman"/>
                <a:cs typeface="Times New Roman"/>
                <a:sym typeface="Times New Roman"/>
              </a:rPr>
              <a:t> </a:t>
            </a:r>
            <a:r>
              <a:rPr lang="en-US" sz="1700" b="1">
                <a:solidFill>
                  <a:srgbClr val="CC0000"/>
                </a:solidFill>
                <a:latin typeface="Times New Roman"/>
                <a:cs typeface="Times New Roman"/>
                <a:sym typeface="Times New Roman"/>
              </a:rPr>
              <a:t>High-risk</a:t>
            </a:r>
            <a:r>
              <a:rPr lang="en-US" sz="1700">
                <a:solidFill>
                  <a:srgbClr val="666666"/>
                </a:solidFill>
                <a:latin typeface="Times New Roman"/>
                <a:ea typeface="Times New Roman"/>
                <a:cs typeface="Times New Roman"/>
                <a:sym typeface="Times New Roman"/>
              </a:rPr>
              <a:t> level, requires a Problem &amp; TP for </a:t>
            </a:r>
            <a:r>
              <a:rPr lang="en-US" sz="1700" b="1">
                <a:solidFill>
                  <a:srgbClr val="666666"/>
                </a:solidFill>
                <a:latin typeface="Times New Roman"/>
                <a:ea typeface="Times New Roman"/>
                <a:cs typeface="Times New Roman"/>
                <a:sym typeface="Times New Roman"/>
              </a:rPr>
              <a:t>Suicide Risk OP Care Plan </a:t>
            </a:r>
            <a:endParaRPr lang="en-US" sz="1700" b="1">
              <a:solidFill>
                <a:srgbClr val="666666"/>
              </a:solidFill>
              <a:latin typeface="Times New Roman"/>
              <a:ea typeface="Times New Roman"/>
              <a:cs typeface="Times New Roman"/>
            </a:endParaRPr>
          </a:p>
          <a:p>
            <a:pPr marL="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800" b="1">
              <a:solidFill>
                <a:srgbClr val="666666"/>
              </a:solidFill>
              <a:latin typeface="Times New Roman"/>
              <a:ea typeface="Times New Roman"/>
              <a:cs typeface="Times New Roman"/>
              <a:sym typeface="Times New Roman"/>
            </a:endParaRPr>
          </a:p>
        </p:txBody>
      </p:sp>
      <p:pic>
        <p:nvPicPr>
          <p:cNvPr id="262" name="Google Shape;262;p27"/>
          <p:cNvPicPr preferRelativeResize="0"/>
          <p:nvPr/>
        </p:nvPicPr>
        <p:blipFill>
          <a:blip r:embed="rId3">
            <a:alphaModFix/>
          </a:blip>
          <a:stretch>
            <a:fillRect/>
          </a:stretch>
        </p:blipFill>
        <p:spPr>
          <a:xfrm>
            <a:off x="179525" y="1061975"/>
            <a:ext cx="685800" cy="685800"/>
          </a:xfrm>
          <a:prstGeom prst="rect">
            <a:avLst/>
          </a:prstGeom>
          <a:noFill/>
          <a:ln>
            <a:noFill/>
          </a:ln>
        </p:spPr>
      </p:pic>
      <p:pic>
        <p:nvPicPr>
          <p:cNvPr id="263" name="Google Shape;263;p27"/>
          <p:cNvPicPr preferRelativeResize="0"/>
          <p:nvPr/>
        </p:nvPicPr>
        <p:blipFill>
          <a:blip r:embed="rId4">
            <a:alphaModFix/>
          </a:blip>
          <a:stretch>
            <a:fillRect/>
          </a:stretch>
        </p:blipFill>
        <p:spPr>
          <a:xfrm>
            <a:off x="179525" y="2362115"/>
            <a:ext cx="685800" cy="685800"/>
          </a:xfrm>
          <a:prstGeom prst="rect">
            <a:avLst/>
          </a:prstGeom>
          <a:noFill/>
          <a:ln>
            <a:noFill/>
          </a:ln>
        </p:spPr>
      </p:pic>
      <p:pic>
        <p:nvPicPr>
          <p:cNvPr id="264" name="Google Shape;264;p27"/>
          <p:cNvPicPr preferRelativeResize="0"/>
          <p:nvPr/>
        </p:nvPicPr>
        <p:blipFill>
          <a:blip r:embed="rId5">
            <a:alphaModFix/>
          </a:blip>
          <a:stretch>
            <a:fillRect/>
          </a:stretch>
        </p:blipFill>
        <p:spPr>
          <a:xfrm>
            <a:off x="179525" y="4494775"/>
            <a:ext cx="685800" cy="685800"/>
          </a:xfrm>
          <a:prstGeom prst="rect">
            <a:avLst/>
          </a:prstGeom>
          <a:noFill/>
          <a:ln>
            <a:noFill/>
          </a:ln>
        </p:spPr>
      </p:pic>
    </p:spTree>
    <p:extLst>
      <p:ext uri="{BB962C8B-B14F-4D97-AF65-F5344CB8AC3E}">
        <p14:creationId xmlns:p14="http://schemas.microsoft.com/office/powerpoint/2010/main" val="3749357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p:nvPr/>
        </p:nvSpPr>
        <p:spPr>
          <a:xfrm>
            <a:off x="408125" y="288275"/>
            <a:ext cx="89238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66A6"/>
                </a:solidFill>
                <a:latin typeface="Times New Roman"/>
                <a:ea typeface="Times New Roman"/>
                <a:cs typeface="Times New Roman"/>
                <a:sym typeface="Times New Roman"/>
              </a:rPr>
              <a:t>Treatment Planning: </a:t>
            </a:r>
            <a:r>
              <a:rPr lang="en-US" sz="2800" i="1">
                <a:solidFill>
                  <a:srgbClr val="0066A6"/>
                </a:solidFill>
                <a:latin typeface="Times New Roman"/>
                <a:ea typeface="Times New Roman"/>
                <a:cs typeface="Times New Roman"/>
                <a:sym typeface="Times New Roman"/>
              </a:rPr>
              <a:t>Personal check-off list</a:t>
            </a:r>
            <a:r>
              <a:rPr lang="en-US" sz="2800">
                <a:solidFill>
                  <a:srgbClr val="0066A6"/>
                </a:solidFill>
                <a:latin typeface="Times New Roman"/>
                <a:ea typeface="Times New Roman"/>
                <a:cs typeface="Times New Roman"/>
                <a:sym typeface="Times New Roman"/>
              </a:rPr>
              <a:t> </a:t>
            </a:r>
            <a:r>
              <a:rPr lang="en-US" sz="1800">
                <a:solidFill>
                  <a:srgbClr val="0066A6"/>
                </a:solidFill>
                <a:latin typeface="Times New Roman"/>
                <a:ea typeface="Times New Roman"/>
                <a:cs typeface="Times New Roman"/>
                <a:sym typeface="Times New Roman"/>
              </a:rPr>
              <a:t>(3 of 3)</a:t>
            </a:r>
            <a:endParaRPr sz="1800">
              <a:solidFill>
                <a:srgbClr val="0066A6"/>
              </a:solidFill>
              <a:latin typeface="Times New Roman"/>
              <a:ea typeface="Times New Roman"/>
              <a:cs typeface="Times New Roman"/>
              <a:sym typeface="Times New Roman"/>
            </a:endParaRPr>
          </a:p>
        </p:txBody>
      </p:sp>
      <p:graphicFrame>
        <p:nvGraphicFramePr>
          <p:cNvPr id="270" name="Google Shape;270;p28"/>
          <p:cNvGraphicFramePr/>
          <p:nvPr>
            <p:extLst>
              <p:ext uri="{D42A27DB-BD31-4B8C-83A1-F6EECF244321}">
                <p14:modId xmlns:p14="http://schemas.microsoft.com/office/powerpoint/2010/main" val="1273215447"/>
              </p:ext>
            </p:extLst>
          </p:nvPr>
        </p:nvGraphicFramePr>
        <p:xfrm>
          <a:off x="443552" y="1046328"/>
          <a:ext cx="11026528" cy="5607344"/>
        </p:xfrm>
        <a:graphic>
          <a:graphicData uri="http://schemas.openxmlformats.org/drawingml/2006/table">
            <a:tbl>
              <a:tblPr>
                <a:noFill/>
              </a:tblPr>
              <a:tblGrid>
                <a:gridCol w="2297890">
                  <a:extLst>
                    <a:ext uri="{9D8B030D-6E8A-4147-A177-3AD203B41FA5}">
                      <a16:colId xmlns:a16="http://schemas.microsoft.com/office/drawing/2014/main" val="20000"/>
                    </a:ext>
                  </a:extLst>
                </a:gridCol>
                <a:gridCol w="8728638">
                  <a:extLst>
                    <a:ext uri="{9D8B030D-6E8A-4147-A177-3AD203B41FA5}">
                      <a16:colId xmlns:a16="http://schemas.microsoft.com/office/drawing/2014/main" val="20001"/>
                    </a:ext>
                  </a:extLst>
                </a:gridCol>
              </a:tblGrid>
              <a:tr h="1187795">
                <a:tc>
                  <a:txBody>
                    <a:bodyPr/>
                    <a:lstStyle/>
                    <a:p>
                      <a:pPr marL="0" lvl="0" indent="0" algn="l" rtl="0">
                        <a:spcBef>
                          <a:spcPts val="0"/>
                        </a:spcBef>
                        <a:spcAft>
                          <a:spcPts val="0"/>
                        </a:spcAft>
                        <a:buClr>
                          <a:schemeClr val="dk1"/>
                        </a:buClr>
                        <a:buSzPts val="1100"/>
                        <a:buFont typeface="Arial"/>
                        <a:buNone/>
                      </a:pPr>
                      <a:r>
                        <a:rPr lang="en-US" sz="1900" b="1">
                          <a:solidFill>
                            <a:srgbClr val="434343"/>
                          </a:solidFill>
                          <a:latin typeface="Times New Roman"/>
                          <a:ea typeface="Times New Roman"/>
                          <a:cs typeface="Times New Roman"/>
                          <a:sym typeface="Times New Roman"/>
                        </a:rPr>
                        <a:t>Signatures</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lnT w="28575" cap="flat" cmpd="sng">
                      <a:solidFill>
                        <a:srgbClr val="9E9E9E"/>
                      </a:solidFill>
                      <a:prstDash val="dot"/>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Patient</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Therapist</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b="1">
                          <a:latin typeface="Times New Roman"/>
                          <a:ea typeface="Times New Roman"/>
                          <a:cs typeface="Times New Roman"/>
                          <a:sym typeface="Times New Roman"/>
                        </a:rPr>
                        <a:t>𐄂</a:t>
                      </a:r>
                      <a:r>
                        <a:rPr lang="en-US" sz="1600" b="1">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Guarantor or </a:t>
                      </a: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N/A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700" b="1">
                          <a:latin typeface="Times New Roman"/>
                          <a:ea typeface="Times New Roman"/>
                          <a:cs typeface="Times New Roman"/>
                          <a:sym typeface="Times New Roman"/>
                        </a:rPr>
                        <a:t>𐄂</a:t>
                      </a:r>
                      <a:r>
                        <a:rPr lang="en-US" sz="1600" b="1">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Clinical Supervisor or </a:t>
                      </a: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N/A </a:t>
                      </a:r>
                    </a:p>
                  </a:txBody>
                  <a:tcPr marL="91425" marR="91425" marT="91425" marB="91425">
                    <a:lnR w="28575" cap="flat" cmpd="sng">
                      <a:solidFill>
                        <a:srgbClr val="9E9E9E"/>
                      </a:solidFill>
                      <a:prstDash val="dot"/>
                      <a:round/>
                      <a:headEnd type="none" w="sm" len="sm"/>
                      <a:tailEnd type="none" w="sm" len="sm"/>
                    </a:lnR>
                    <a:lnT w="28575" cap="flat" cmpd="sng">
                      <a:solidFill>
                        <a:srgbClr val="9E9E9E"/>
                      </a:solidFill>
                      <a:prstDash val="dot"/>
                      <a:round/>
                      <a:headEnd type="none" w="sm" len="sm"/>
                      <a:tailEnd type="none" w="sm" len="sm"/>
                    </a:lnT>
                  </a:tcPr>
                </a:tc>
                <a:extLst>
                  <a:ext uri="{0D108BD9-81ED-4DB2-BD59-A6C34878D82A}">
                    <a16:rowId xmlns:a16="http://schemas.microsoft.com/office/drawing/2014/main" val="10000"/>
                  </a:ext>
                </a:extLst>
              </a:tr>
              <a:tr h="460253">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Needs Assessment</a:t>
                      </a:r>
                      <a:r>
                        <a:rPr lang="en-US" sz="1900" b="1">
                          <a:solidFill>
                            <a:srgbClr val="434343"/>
                          </a:solidFill>
                          <a:latin typeface="Times New Roman"/>
                          <a:ea typeface="Times New Roman"/>
                          <a:cs typeface="Times New Roman"/>
                        </a:rPr>
                        <a:t> </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a:t>
                      </a:r>
                      <a:r>
                        <a:rPr lang="en-US" sz="1700">
                          <a:solidFill>
                            <a:schemeClr val="dk1"/>
                          </a:solidFill>
                          <a:latin typeface="Times New Roman"/>
                          <a:ea typeface="Times New Roman"/>
                          <a:cs typeface="Times New Roman"/>
                        </a:rPr>
                        <a:t> </a:t>
                      </a:r>
                      <a:r>
                        <a:rPr lang="en-US" sz="1600">
                          <a:solidFill>
                            <a:srgbClr val="434343"/>
                          </a:solidFill>
                          <a:latin typeface="Times New Roman"/>
                          <a:ea typeface="Times New Roman"/>
                          <a:cs typeface="Times New Roman"/>
                          <a:sym typeface="Times New Roman"/>
                        </a:rPr>
                        <a:t> Included language from the Needs, Strengths, Preferences, Goals (NSPG) section of Patient BPS</a:t>
                      </a:r>
                      <a:endParaRPr sz="160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1"/>
                  </a:ext>
                </a:extLst>
              </a:tr>
              <a:tr h="682970">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Outcome Measures</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Included a treatment objective that focuses on outcome measures </a:t>
                      </a:r>
                      <a:r>
                        <a:rPr lang="en-US" sz="1600">
                          <a:solidFill>
                            <a:srgbClr val="434343"/>
                          </a:solidFill>
                          <a:latin typeface="Times New Roman"/>
                          <a:ea typeface="Times New Roman"/>
                          <a:cs typeface="Times New Roman"/>
                        </a:rPr>
                        <a:t>(PHQ-9) </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a:t>
                      </a:r>
                      <a:r>
                        <a:rPr lang="en-US" sz="1600">
                          <a:solidFill>
                            <a:srgbClr val="434343"/>
                          </a:solidFill>
                          <a:latin typeface="Times New Roman"/>
                          <a:ea typeface="Times New Roman"/>
                          <a:cs typeface="Times New Roman"/>
                          <a:sym typeface="Times New Roman"/>
                        </a:rPr>
                        <a:t> Included how the score informs treatment planning</a:t>
                      </a:r>
                      <a:endParaRPr sz="160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2"/>
                  </a:ext>
                </a:extLst>
              </a:tr>
              <a:tr h="786904">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Goals</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a:t>
                      </a:r>
                      <a:r>
                        <a:rPr lang="en-US" sz="1600">
                          <a:solidFill>
                            <a:srgbClr val="434343"/>
                          </a:solidFill>
                          <a:latin typeface="Times New Roman"/>
                          <a:ea typeface="Times New Roman"/>
                          <a:cs typeface="Times New Roman"/>
                          <a:sym typeface="Times New Roman"/>
                        </a:rPr>
                        <a:t> Included at least one goal stated in the patient’s words for each Problem</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8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600" b="1">
                          <a:solidFill>
                            <a:srgbClr val="38761D"/>
                          </a:solidFill>
                          <a:latin typeface="Times New Roman"/>
                          <a:ea typeface="Times New Roman"/>
                          <a:cs typeface="Times New Roman"/>
                          <a:sym typeface="Times New Roman"/>
                        </a:rPr>
                        <a:t>    </a:t>
                      </a:r>
                      <a:r>
                        <a:rPr lang="en-US" sz="1600" b="1" u="sng">
                          <a:solidFill>
                            <a:srgbClr val="38761D"/>
                          </a:solidFill>
                          <a:latin typeface="Times New Roman"/>
                          <a:ea typeface="Times New Roman"/>
                          <a:cs typeface="Times New Roman"/>
                          <a:sym typeface="Times New Roman"/>
                        </a:rPr>
                        <a:t>Highly recommended</a:t>
                      </a:r>
                      <a:r>
                        <a:rPr lang="en-US" sz="1600" b="1">
                          <a:solidFill>
                            <a:srgbClr val="434343"/>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include the Clinical Interpretation of the goal</a:t>
                      </a:r>
                      <a:endParaRPr sz="160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3"/>
                  </a:ext>
                </a:extLst>
              </a:tr>
              <a:tr h="1187894">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Statuses and Status Updates</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Initial Status added to </a:t>
                      </a:r>
                      <a:r>
                        <a:rPr lang="en-US" sz="1600" u="sng">
                          <a:solidFill>
                            <a:srgbClr val="434343"/>
                          </a:solidFill>
                          <a:latin typeface="Times New Roman"/>
                          <a:ea typeface="Times New Roman"/>
                          <a:cs typeface="Times New Roman"/>
                          <a:sym typeface="Times New Roman"/>
                        </a:rPr>
                        <a:t>each intervention</a:t>
                      </a:r>
                      <a:r>
                        <a:rPr lang="en-US" sz="1600">
                          <a:solidFill>
                            <a:srgbClr val="434343"/>
                          </a:solidFill>
                          <a:latin typeface="Times New Roman"/>
                          <a:ea typeface="Times New Roman"/>
                          <a:cs typeface="Times New Roman"/>
                          <a:sym typeface="Times New Roman"/>
                        </a:rPr>
                        <a:t> when the Treatment Plan is created (w/ target date entered)</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Status Updates made weekly (RTC), or at 30 days &amp; 2 weeks thereafter (PHP/IOP)</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Patient signature at each Status Update  (Evidence of Guarantor review)</a:t>
                      </a:r>
                      <a:endParaRPr sz="160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4"/>
                  </a:ext>
                </a:extLst>
              </a:tr>
              <a:tr h="1187795">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rPr>
                        <a:t>Clinically Relevant </a:t>
                      </a:r>
                      <a:r>
                        <a:rPr lang="en-US" sz="1900" b="1">
                          <a:solidFill>
                            <a:srgbClr val="434343"/>
                          </a:solidFill>
                          <a:latin typeface="Times New Roman"/>
                          <a:ea typeface="Times New Roman"/>
                          <a:cs typeface="Times New Roman"/>
                          <a:sym typeface="Times New Roman"/>
                        </a:rPr>
                        <a:t>Treatment Plans</a:t>
                      </a:r>
                      <a:r>
                        <a:rPr lang="en-US" sz="1900" b="1">
                          <a:solidFill>
                            <a:srgbClr val="434343"/>
                          </a:solidFill>
                          <a:latin typeface="Times New Roman"/>
                          <a:ea typeface="Times New Roman"/>
                          <a:cs typeface="Times New Roman"/>
                        </a:rPr>
                        <a:t> </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lnB w="28575" cap="flat" cmpd="sng">
                      <a:solidFill>
                        <a:srgbClr val="9E9E9E"/>
                      </a:solidFill>
                      <a:prstDash val="dot"/>
                      <a:round/>
                      <a:headEnd type="none" w="sm" len="sm"/>
                      <a:tailEnd type="none" w="sm" len="sm"/>
                    </a:lnB>
                  </a:tcPr>
                </a:tc>
                <a:tc>
                  <a:txBody>
                    <a:bodyPr/>
                    <a:lstStyle/>
                    <a:p>
                      <a:pPr marL="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Primary Diagnosis/Presenting Problem</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Secondary and Tertiary Diagnoses</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Family Conflicts/Social Support Involvement</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Suicide Risk a/o Safety Related Treatment Plans</a:t>
                      </a:r>
                      <a:endParaRPr sz="160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lnB w="28575" cap="flat" cmpd="sng">
                      <a:solidFill>
                        <a:srgbClr val="9E9E9E"/>
                      </a:solidFill>
                      <a:prstDash val="dot"/>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67038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Progress Notes:</a:t>
            </a:r>
            <a:r>
              <a:rPr lang="en-US" sz="2500" b="1">
                <a:solidFill>
                  <a:srgbClr val="0066A6"/>
                </a:solidFill>
                <a:latin typeface="Times New Roman"/>
                <a:ea typeface="Times New Roman"/>
                <a:cs typeface="Times New Roman"/>
                <a:sym typeface="Times New Roman"/>
              </a:rPr>
              <a:t> </a:t>
            </a:r>
            <a:r>
              <a:rPr lang="en-US" sz="2200">
                <a:solidFill>
                  <a:srgbClr val="0066A6"/>
                </a:solidFill>
                <a:latin typeface="Times New Roman"/>
                <a:ea typeface="Times New Roman"/>
                <a:cs typeface="Times New Roman"/>
                <a:sym typeface="Times New Roman"/>
              </a:rPr>
              <a:t>(1 of 2)</a:t>
            </a:r>
            <a:endParaRPr sz="2200">
              <a:solidFill>
                <a:srgbClr val="0066A6"/>
              </a:solidFill>
              <a:latin typeface="Times New Roman"/>
              <a:ea typeface="Times New Roman"/>
              <a:cs typeface="Times New Roman"/>
              <a:sym typeface="Times New Roman"/>
            </a:endParaRPr>
          </a:p>
        </p:txBody>
      </p:sp>
      <p:sp>
        <p:nvSpPr>
          <p:cNvPr id="297" name="Google Shape;297;p31"/>
          <p:cNvSpPr txBox="1">
            <a:spLocks noGrp="1"/>
          </p:cNvSpPr>
          <p:nvPr>
            <p:ph type="body" idx="1"/>
          </p:nvPr>
        </p:nvSpPr>
        <p:spPr>
          <a:xfrm>
            <a:off x="4629150" y="852273"/>
            <a:ext cx="7090825" cy="613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1800" b="1">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b="1">
                <a:solidFill>
                  <a:srgbClr val="434343"/>
                </a:solidFill>
                <a:latin typeface="Times New Roman"/>
                <a:ea typeface="Times New Roman"/>
                <a:cs typeface="Times New Roman"/>
                <a:sym typeface="Times New Roman"/>
              </a:rPr>
              <a:t>Reminders!</a:t>
            </a:r>
            <a:endParaRPr b="1">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lang="en-US" sz="1700" b="1">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700" b="1">
              <a:solidFill>
                <a:srgbClr val="434343"/>
              </a:solidFill>
              <a:latin typeface="Times New Roman"/>
              <a:ea typeface="Times New Roman"/>
              <a:cs typeface="Times New Roman"/>
              <a:sym typeface="Times New Roman"/>
            </a:endParaRPr>
          </a:p>
          <a:p>
            <a:pPr marL="457200" lvl="0" indent="-336550" algn="l" rtl="0">
              <a:lnSpc>
                <a:spcPct val="90000"/>
              </a:lnSpc>
              <a:spcBef>
                <a:spcPts val="0"/>
              </a:spcBef>
              <a:spcAft>
                <a:spcPts val="0"/>
              </a:spcAft>
              <a:buClr>
                <a:srgbClr val="434343"/>
              </a:buClr>
              <a:buSzPts val="1700"/>
              <a:buFont typeface="Times New Roman"/>
              <a:buChar char="➟"/>
            </a:pPr>
            <a:r>
              <a:rPr lang="en-US" sz="1800">
                <a:solidFill>
                  <a:srgbClr val="434343"/>
                </a:solidFill>
                <a:latin typeface="Times New Roman"/>
                <a:ea typeface="Times New Roman"/>
                <a:cs typeface="Times New Roman"/>
                <a:sym typeface="Times New Roman"/>
              </a:rPr>
              <a:t>Use the</a:t>
            </a:r>
            <a:r>
              <a:rPr lang="en-US" sz="1800" b="1">
                <a:solidFill>
                  <a:srgbClr val="434343"/>
                </a:solidFill>
                <a:latin typeface="Times New Roman"/>
                <a:ea typeface="Times New Roman"/>
                <a:cs typeface="Times New Roman"/>
                <a:sym typeface="Times New Roman"/>
              </a:rPr>
              <a:t> Golden Thread </a:t>
            </a:r>
            <a:r>
              <a:rPr lang="en-US" sz="1800">
                <a:solidFill>
                  <a:srgbClr val="434343"/>
                </a:solidFill>
                <a:latin typeface="Times New Roman"/>
                <a:ea typeface="Times New Roman"/>
                <a:cs typeface="Times New Roman"/>
                <a:sym typeface="Times New Roman"/>
              </a:rPr>
              <a:t>to identify which Problems, Objectives, and Interventions were addressed in a specific session (Remember, you only want to check off the ones that were addressed in the session!)</a:t>
            </a:r>
            <a:endParaRPr sz="1800">
              <a:solidFill>
                <a:srgbClr val="434343"/>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Clr>
                <a:srgbClr val="434343"/>
              </a:buClr>
              <a:buSzPts val="1800"/>
              <a:buFont typeface="Times New Roman"/>
              <a:buChar char="➟"/>
            </a:pPr>
            <a:r>
              <a:rPr lang="en-US" sz="1800">
                <a:solidFill>
                  <a:srgbClr val="434343"/>
                </a:solidFill>
                <a:latin typeface="Times New Roman"/>
                <a:ea typeface="Times New Roman"/>
                <a:cs typeface="Times New Roman"/>
                <a:sym typeface="Times New Roman"/>
              </a:rPr>
              <a:t>Make sure the times do not overlap with other sessions (patients can’t be two places at once)</a:t>
            </a:r>
            <a:endParaRPr sz="1800">
              <a:solidFill>
                <a:srgbClr val="434343"/>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Clr>
                <a:srgbClr val="434343"/>
              </a:buClr>
              <a:buSzPts val="1800"/>
              <a:buFont typeface="Times New Roman"/>
              <a:buChar char="➟"/>
            </a:pPr>
            <a:r>
              <a:rPr lang="en-US" sz="1800">
                <a:solidFill>
                  <a:srgbClr val="434343"/>
                </a:solidFill>
                <a:latin typeface="Times New Roman"/>
                <a:ea typeface="Times New Roman"/>
                <a:cs typeface="Times New Roman"/>
                <a:sym typeface="Times New Roman"/>
              </a:rPr>
              <a:t>For conjoint sessions, </a:t>
            </a:r>
            <a:r>
              <a:rPr lang="en-US" sz="1800" u="sng">
                <a:solidFill>
                  <a:srgbClr val="434343"/>
                </a:solidFill>
                <a:latin typeface="Times New Roman"/>
                <a:ea typeface="Times New Roman"/>
                <a:cs typeface="Times New Roman"/>
                <a:sym typeface="Times New Roman"/>
              </a:rPr>
              <a:t>only one clinician should document a note</a:t>
            </a:r>
            <a:r>
              <a:rPr lang="en-US" sz="1800">
                <a:solidFill>
                  <a:srgbClr val="434343"/>
                </a:solidFill>
                <a:latin typeface="Times New Roman"/>
                <a:ea typeface="Times New Roman"/>
                <a:cs typeface="Times New Roman"/>
                <a:sym typeface="Times New Roman"/>
              </a:rPr>
              <a:t>. E.g., if a therapist and case manager hold a conjoint session with a mutual patient, only one clinician is  to write a note and can document that the case manager was present. Duplicate notes can be viewed as “double billing”.  Using this example, the case manager can write a “contact note”, indicating the conjoint session (non-billable) by emphasizing the coordination of care</a:t>
            </a:r>
            <a:endParaRPr sz="1800">
              <a:solidFill>
                <a:srgbClr val="434343"/>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800">
                <a:solidFill>
                  <a:srgbClr val="FF0000"/>
                </a:solidFill>
                <a:latin typeface="Times New Roman"/>
                <a:ea typeface="Times New Roman"/>
                <a:cs typeface="Times New Roman"/>
                <a:sym typeface="Times New Roman"/>
              </a:rPr>
              <a:t>Include any safety concerns observed and actions completed to ensure safety</a:t>
            </a:r>
            <a:endParaRPr sz="1800">
              <a:solidFill>
                <a:srgbClr val="FF0000"/>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800">
                <a:solidFill>
                  <a:srgbClr val="FF0000"/>
                </a:solidFill>
                <a:latin typeface="Times New Roman"/>
                <a:ea typeface="Times New Roman"/>
                <a:cs typeface="Times New Roman"/>
                <a:sym typeface="Times New Roman"/>
              </a:rPr>
              <a:t>If patient reports suicidality, the </a:t>
            </a:r>
            <a:r>
              <a:rPr lang="en-US" sz="1800" i="1">
                <a:solidFill>
                  <a:srgbClr val="FF0000"/>
                </a:solidFill>
                <a:latin typeface="Times New Roman"/>
                <a:ea typeface="Times New Roman"/>
                <a:cs typeface="Times New Roman"/>
                <a:sym typeface="Times New Roman"/>
              </a:rPr>
              <a:t>Suicide Reassessment </a:t>
            </a:r>
            <a:r>
              <a:rPr lang="en-US" sz="1800">
                <a:solidFill>
                  <a:srgbClr val="FF0000"/>
                </a:solidFill>
                <a:latin typeface="Times New Roman"/>
                <a:ea typeface="Times New Roman"/>
                <a:cs typeface="Times New Roman"/>
                <a:sym typeface="Times New Roman"/>
              </a:rPr>
              <a:t>(Frequent Screener) should be completed</a:t>
            </a:r>
            <a:endParaRPr sz="1800">
              <a:solidFill>
                <a:srgbClr val="FF0000"/>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800">
                <a:solidFill>
                  <a:srgbClr val="FF0000"/>
                </a:solidFill>
                <a:latin typeface="Times New Roman"/>
                <a:ea typeface="Times New Roman"/>
                <a:cs typeface="Times New Roman"/>
                <a:sym typeface="Times New Roman"/>
              </a:rPr>
              <a:t>If patient is on a 1:1 observation, and accompanied by another staff member in session, please document that </a:t>
            </a:r>
            <a:endParaRPr sz="1800" b="1">
              <a:solidFill>
                <a:srgbClr val="FF0000"/>
              </a:solidFill>
              <a:latin typeface="Times New Roman"/>
              <a:ea typeface="Times New Roman"/>
              <a:cs typeface="Times New Roman"/>
              <a:sym typeface="Times New Roman"/>
            </a:endParaRPr>
          </a:p>
        </p:txBody>
      </p:sp>
      <p:pic>
        <p:nvPicPr>
          <p:cNvPr id="298" name="Google Shape;298;p31"/>
          <p:cNvPicPr preferRelativeResize="0"/>
          <p:nvPr/>
        </p:nvPicPr>
        <p:blipFill>
          <a:blip r:embed="rId3">
            <a:alphaModFix/>
          </a:blip>
          <a:stretch>
            <a:fillRect/>
          </a:stretch>
        </p:blipFill>
        <p:spPr>
          <a:xfrm>
            <a:off x="6412215" y="1008973"/>
            <a:ext cx="730500" cy="730500"/>
          </a:xfrm>
          <a:prstGeom prst="rect">
            <a:avLst/>
          </a:prstGeom>
          <a:noFill/>
          <a:ln>
            <a:noFill/>
          </a:ln>
        </p:spPr>
      </p:pic>
      <p:pic>
        <p:nvPicPr>
          <p:cNvPr id="299" name="Google Shape;299;p31"/>
          <p:cNvPicPr preferRelativeResize="0"/>
          <p:nvPr/>
        </p:nvPicPr>
        <p:blipFill>
          <a:blip r:embed="rId4">
            <a:alphaModFix/>
          </a:blip>
          <a:stretch>
            <a:fillRect/>
          </a:stretch>
        </p:blipFill>
        <p:spPr>
          <a:xfrm>
            <a:off x="522901" y="1721801"/>
            <a:ext cx="3946230" cy="36960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309744" y="159549"/>
            <a:ext cx="9494656"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a:solidFill>
                  <a:srgbClr val="0066A6"/>
                </a:solidFill>
                <a:latin typeface="Times New Roman"/>
                <a:ea typeface="Times New Roman"/>
                <a:cs typeface="Times New Roman"/>
                <a:sym typeface="Times New Roman"/>
              </a:rPr>
              <a:t>Purpose and Objective of Annual Effective Documentation:</a:t>
            </a:r>
            <a:endParaRPr sz="2800" b="1">
              <a:solidFill>
                <a:srgbClr val="0066A6"/>
              </a:solidFill>
              <a:latin typeface="Times New Roman"/>
              <a:ea typeface="Times New Roman"/>
              <a:cs typeface="Times New Roman"/>
              <a:sym typeface="Times New Roman"/>
            </a:endParaRPr>
          </a:p>
        </p:txBody>
      </p:sp>
      <p:sp>
        <p:nvSpPr>
          <p:cNvPr id="109" name="Google Shape;109;p13"/>
          <p:cNvSpPr txBox="1">
            <a:spLocks noGrp="1"/>
          </p:cNvSpPr>
          <p:nvPr>
            <p:ph type="body" idx="1"/>
          </p:nvPr>
        </p:nvSpPr>
        <p:spPr>
          <a:xfrm>
            <a:off x="309744" y="1074327"/>
            <a:ext cx="9278393" cy="5525100"/>
          </a:xfrm>
          <a:prstGeom prst="rect">
            <a:avLst/>
          </a:prstGeom>
          <a:noFill/>
          <a:ln>
            <a:noFill/>
          </a:ln>
        </p:spPr>
        <p:txBody>
          <a:bodyPr spcFirstLastPara="1" wrap="square" lIns="91425" tIns="45700" rIns="91425" bIns="45700" anchor="t" anchorCtr="0">
            <a:noAutofit/>
          </a:bodyPr>
          <a:lstStyle/>
          <a:p>
            <a:pPr indent="-279400">
              <a:lnSpc>
                <a:spcPct val="115000"/>
              </a:lnSpc>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Reinforce the</a:t>
            </a:r>
            <a:r>
              <a:rPr lang="en-US" sz="2300" b="1">
                <a:solidFill>
                  <a:srgbClr val="434343"/>
                </a:solidFill>
                <a:latin typeface="Times New Roman"/>
                <a:ea typeface="Times New Roman"/>
                <a:cs typeface="Times New Roman"/>
                <a:sym typeface="Times New Roman"/>
              </a:rPr>
              <a:t> importance </a:t>
            </a:r>
            <a:r>
              <a:rPr lang="en-US" sz="2300">
                <a:solidFill>
                  <a:srgbClr val="434343"/>
                </a:solidFill>
                <a:latin typeface="Times New Roman"/>
                <a:ea typeface="Times New Roman"/>
                <a:cs typeface="Times New Roman"/>
                <a:sym typeface="Times New Roman"/>
              </a:rPr>
              <a:t>and role of Documentation and Medical Records</a:t>
            </a:r>
            <a:endParaRPr sz="2300">
              <a:solidFill>
                <a:srgbClr val="434343"/>
              </a:solidFill>
              <a:latin typeface="Times New Roman"/>
              <a:ea typeface="Times New Roman"/>
              <a:cs typeface="Times New Roman"/>
              <a:sym typeface="Times New Roman"/>
            </a:endParaRPr>
          </a:p>
          <a:p>
            <a:pPr indent="-279400">
              <a:lnSpc>
                <a:spcPct val="115000"/>
              </a:lnSpc>
              <a:buClr>
                <a:srgbClr val="434343"/>
              </a:buClr>
              <a:buSzPts val="2000"/>
              <a:buFont typeface="Times New Roman"/>
              <a:buChar char="➟"/>
            </a:pPr>
            <a:r>
              <a:rPr lang="en-US" sz="2300">
                <a:solidFill>
                  <a:schemeClr val="tx1">
                    <a:lumMod val="95000"/>
                    <a:lumOff val="5000"/>
                  </a:schemeClr>
                </a:solidFill>
                <a:latin typeface="Times New Roman"/>
                <a:ea typeface="Times New Roman"/>
                <a:cs typeface="Times New Roman"/>
                <a:sym typeface="Times New Roman"/>
              </a:rPr>
              <a:t>Provide you with </a:t>
            </a:r>
            <a:r>
              <a:rPr lang="en-US" sz="2300" b="1">
                <a:solidFill>
                  <a:schemeClr val="tx1">
                    <a:lumMod val="95000"/>
                    <a:lumOff val="5000"/>
                  </a:schemeClr>
                </a:solidFill>
                <a:latin typeface="Times New Roman"/>
                <a:ea typeface="Times New Roman"/>
                <a:cs typeface="Times New Roman"/>
                <a:sym typeface="Times New Roman"/>
              </a:rPr>
              <a:t>clear instructions </a:t>
            </a:r>
            <a:r>
              <a:rPr lang="en-US" sz="2300">
                <a:solidFill>
                  <a:schemeClr val="tx1">
                    <a:lumMod val="95000"/>
                    <a:lumOff val="5000"/>
                  </a:schemeClr>
                </a:solidFill>
                <a:latin typeface="Times New Roman"/>
                <a:ea typeface="Times New Roman"/>
                <a:cs typeface="Times New Roman"/>
                <a:sym typeface="Times New Roman"/>
              </a:rPr>
              <a:t>and resources to make your job easier and more efficient! </a:t>
            </a:r>
            <a:endParaRPr lang="en-US" sz="2300">
              <a:solidFill>
                <a:schemeClr val="tx1">
                  <a:lumMod val="95000"/>
                  <a:lumOff val="5000"/>
                </a:schemeClr>
              </a:solidFill>
              <a:latin typeface="Times New Roman"/>
              <a:ea typeface="Times New Roman"/>
              <a:cs typeface="Times New Roman"/>
            </a:endParaRPr>
          </a:p>
          <a:p>
            <a:pPr indent="-279400">
              <a:lnSpc>
                <a:spcPct val="114999"/>
              </a:lnSpc>
              <a:buClr>
                <a:srgbClr val="434343"/>
              </a:buClr>
              <a:buSzPts val="2000"/>
              <a:buFont typeface="Times New Roman"/>
              <a:buChar char="➟"/>
            </a:pPr>
            <a:r>
              <a:rPr lang="en-US" sz="2300">
                <a:solidFill>
                  <a:schemeClr val="tx1">
                    <a:lumMod val="95000"/>
                    <a:lumOff val="5000"/>
                  </a:schemeClr>
                </a:solidFill>
                <a:latin typeface="Times New Roman"/>
                <a:ea typeface="Times New Roman"/>
                <a:cs typeface="Times New Roman"/>
                <a:sym typeface="Times New Roman"/>
              </a:rPr>
              <a:t>Provide a user-friendly resource for you to download and </a:t>
            </a:r>
            <a:r>
              <a:rPr lang="en-US" sz="2300" b="1">
                <a:solidFill>
                  <a:schemeClr val="tx1">
                    <a:lumMod val="95000"/>
                    <a:lumOff val="5000"/>
                  </a:schemeClr>
                </a:solidFill>
                <a:latin typeface="Times New Roman"/>
                <a:ea typeface="Times New Roman"/>
                <a:cs typeface="Times New Roman"/>
                <a:sym typeface="Times New Roman"/>
              </a:rPr>
              <a:t>reference,</a:t>
            </a:r>
            <a:r>
              <a:rPr lang="en-US" sz="2300">
                <a:solidFill>
                  <a:schemeClr val="tx1">
                    <a:lumMod val="95000"/>
                    <a:lumOff val="5000"/>
                  </a:schemeClr>
                </a:solidFill>
                <a:latin typeface="Times New Roman"/>
                <a:ea typeface="Times New Roman"/>
                <a:cs typeface="Times New Roman"/>
                <a:sym typeface="Times New Roman"/>
              </a:rPr>
              <a:t> as needed</a:t>
            </a:r>
            <a:endParaRPr lang="en-US" sz="2300">
              <a:solidFill>
                <a:schemeClr val="tx1">
                  <a:lumMod val="95000"/>
                  <a:lumOff val="5000"/>
                </a:schemeClr>
              </a:solidFill>
              <a:latin typeface="Times New Roman"/>
              <a:ea typeface="Times New Roman"/>
              <a:cs typeface="Times New Roman"/>
            </a:endParaRPr>
          </a:p>
          <a:p>
            <a:pPr indent="-279400">
              <a:lnSpc>
                <a:spcPct val="114999"/>
              </a:lnSpc>
              <a:buClr>
                <a:srgbClr val="434343"/>
              </a:buClr>
              <a:buSzPts val="2000"/>
              <a:buFont typeface="Times New Roman"/>
              <a:buChar char="➟"/>
            </a:pPr>
            <a:r>
              <a:rPr lang="en-US" sz="2300" b="1">
                <a:solidFill>
                  <a:schemeClr val="tx1">
                    <a:lumMod val="95000"/>
                    <a:lumOff val="5000"/>
                  </a:schemeClr>
                </a:solidFill>
                <a:latin typeface="Times New Roman"/>
                <a:ea typeface="Times New Roman"/>
                <a:cs typeface="Times New Roman"/>
              </a:rPr>
              <a:t>Reduce confusion </a:t>
            </a:r>
            <a:r>
              <a:rPr lang="en-US" sz="2300">
                <a:solidFill>
                  <a:schemeClr val="tx1">
                    <a:lumMod val="95000"/>
                    <a:lumOff val="5000"/>
                  </a:schemeClr>
                </a:solidFill>
                <a:latin typeface="Times New Roman"/>
                <a:ea typeface="Times New Roman"/>
                <a:cs typeface="Times New Roman"/>
              </a:rPr>
              <a:t>with documentation requirements</a:t>
            </a:r>
            <a:endParaRPr lang="en-US" sz="2300">
              <a:solidFill>
                <a:schemeClr val="tx1">
                  <a:lumMod val="95000"/>
                  <a:lumOff val="5000"/>
                </a:schemeClr>
              </a:solidFill>
              <a:latin typeface="Times New Roman"/>
              <a:ea typeface="Times New Roman"/>
              <a:cs typeface="Times New Roman"/>
              <a:sym typeface="Times New Roman"/>
            </a:endParaRPr>
          </a:p>
          <a:p>
            <a:pPr indent="-279400">
              <a:lnSpc>
                <a:spcPct val="114999"/>
              </a:lnSpc>
              <a:buFont typeface="Times New Roman,Serif"/>
              <a:buChar char="➟"/>
            </a:pPr>
            <a:r>
              <a:rPr lang="en-US" sz="2400">
                <a:solidFill>
                  <a:srgbClr val="434343"/>
                </a:solidFill>
                <a:latin typeface="Times New Roman"/>
                <a:cs typeface="Times New Roman"/>
              </a:rPr>
              <a:t>Provide examples of documentation requirements for </a:t>
            </a:r>
            <a:r>
              <a:rPr lang="en-US" sz="2400" b="1">
                <a:solidFill>
                  <a:srgbClr val="434343"/>
                </a:solidFill>
                <a:latin typeface="Times New Roman"/>
                <a:cs typeface="Times New Roman"/>
              </a:rPr>
              <a:t>each role</a:t>
            </a:r>
            <a:endParaRPr lang="en-US" sz="2400" b="1"/>
          </a:p>
          <a:p>
            <a:pPr indent="-279400">
              <a:lnSpc>
                <a:spcPct val="114999"/>
              </a:lnSpc>
              <a:buFont typeface="Times New Roman,Serif"/>
              <a:buChar char="➟"/>
            </a:pPr>
            <a:r>
              <a:rPr lang="en-US" sz="2400">
                <a:solidFill>
                  <a:srgbClr val="434343"/>
                </a:solidFill>
                <a:latin typeface="Times New Roman"/>
              </a:rPr>
              <a:t>Improve clinical quality, which improves </a:t>
            </a:r>
            <a:r>
              <a:rPr lang="en-US" sz="2400" b="1">
                <a:solidFill>
                  <a:srgbClr val="434343"/>
                </a:solidFill>
                <a:latin typeface="Times New Roman"/>
              </a:rPr>
              <a:t>patient engagement</a:t>
            </a:r>
            <a:r>
              <a:rPr lang="en-US" sz="2400" baseline="30000">
                <a:solidFill>
                  <a:srgbClr val="434343"/>
                </a:solidFill>
                <a:latin typeface="Times New Roman"/>
              </a:rPr>
              <a:t>1</a:t>
            </a:r>
            <a:endParaRPr lang="en-US" sz="2400" baseline="30000">
              <a:solidFill>
                <a:srgbClr val="434343"/>
              </a:solidFill>
              <a:latin typeface="Times New Roman"/>
              <a:cs typeface="Times New Roman"/>
            </a:endParaRPr>
          </a:p>
          <a:p>
            <a:pPr indent="-279400">
              <a:lnSpc>
                <a:spcPct val="114999"/>
              </a:lnSpc>
              <a:buFont typeface="Times New Roman,Serif"/>
              <a:buChar char="➟"/>
            </a:pPr>
            <a:r>
              <a:rPr lang="en-US" sz="2400">
                <a:solidFill>
                  <a:srgbClr val="434343"/>
                </a:solidFill>
                <a:latin typeface="Times New Roman"/>
                <a:cs typeface="Times New Roman"/>
              </a:rPr>
              <a:t>Increase understanding of </a:t>
            </a:r>
            <a:r>
              <a:rPr lang="en-US" sz="2400" b="1">
                <a:solidFill>
                  <a:srgbClr val="434343"/>
                </a:solidFill>
                <a:latin typeface="Times New Roman"/>
                <a:cs typeface="Times New Roman"/>
              </a:rPr>
              <a:t>expectations </a:t>
            </a:r>
            <a:r>
              <a:rPr lang="en-US" sz="2400">
                <a:solidFill>
                  <a:srgbClr val="434343"/>
                </a:solidFill>
                <a:latin typeface="Times New Roman"/>
                <a:cs typeface="Times New Roman"/>
              </a:rPr>
              <a:t>to improve staff engagement</a:t>
            </a:r>
            <a:endParaRPr lang="en-US" sz="2400">
              <a:solidFill>
                <a:srgbClr val="434343"/>
              </a:solidFill>
            </a:endParaRPr>
          </a:p>
          <a:p>
            <a:pPr marL="0" indent="0">
              <a:spcBef>
                <a:spcPts val="0"/>
              </a:spcBef>
              <a:buNone/>
            </a:pPr>
            <a:endParaRPr lang="en-US" sz="2400">
              <a:solidFill>
                <a:srgbClr val="434343"/>
              </a:solidFill>
              <a:latin typeface="Times New Roman"/>
              <a:cs typeface="Times New Roman"/>
            </a:endParaRPr>
          </a:p>
        </p:txBody>
      </p:sp>
      <p:pic>
        <p:nvPicPr>
          <p:cNvPr id="5" name="Picture 4">
            <a:extLst>
              <a:ext uri="{FF2B5EF4-FFF2-40B4-BE49-F238E27FC236}">
                <a16:creationId xmlns:a16="http://schemas.microsoft.com/office/drawing/2014/main" id="{D59FE08C-4370-4011-9197-917A6E29C9FA}"/>
              </a:ext>
            </a:extLst>
          </p:cNvPr>
          <p:cNvPicPr>
            <a:picLocks noChangeAspect="1"/>
          </p:cNvPicPr>
          <p:nvPr/>
        </p:nvPicPr>
        <p:blipFill>
          <a:blip r:embed="rId3"/>
          <a:stretch>
            <a:fillRect/>
          </a:stretch>
        </p:blipFill>
        <p:spPr>
          <a:xfrm>
            <a:off x="9271445" y="2455816"/>
            <a:ext cx="2802990" cy="2481943"/>
          </a:xfrm>
          <a:prstGeom prst="rect">
            <a:avLst/>
          </a:prstGeom>
        </p:spPr>
      </p:pic>
      <p:cxnSp>
        <p:nvCxnSpPr>
          <p:cNvPr id="4" name="Straight Connector 3">
            <a:extLst>
              <a:ext uri="{FF2B5EF4-FFF2-40B4-BE49-F238E27FC236}">
                <a16:creationId xmlns:a16="http://schemas.microsoft.com/office/drawing/2014/main" id="{33F23996-1E4D-44E4-BAB2-1BA00FB9139D}"/>
              </a:ext>
            </a:extLst>
          </p:cNvPr>
          <p:cNvCxnSpPr/>
          <p:nvPr/>
        </p:nvCxnSpPr>
        <p:spPr>
          <a:xfrm>
            <a:off x="410966" y="6359703"/>
            <a:ext cx="6205591"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119B3C77-7689-4A58-B880-F75AD4DE0B5A}"/>
              </a:ext>
            </a:extLst>
          </p:cNvPr>
          <p:cNvSpPr txBox="1"/>
          <p:nvPr/>
        </p:nvSpPr>
        <p:spPr>
          <a:xfrm>
            <a:off x="309744" y="6475928"/>
            <a:ext cx="6657654" cy="307777"/>
          </a:xfrm>
          <a:prstGeom prst="rect">
            <a:avLst/>
          </a:prstGeom>
          <a:noFill/>
        </p:spPr>
        <p:txBody>
          <a:bodyPr wrap="square" rtlCol="0">
            <a:spAutoFit/>
          </a:bodyPr>
          <a:lstStyle/>
          <a:p>
            <a:r>
              <a:rPr lang="en-US">
                <a:solidFill>
                  <a:schemeClr val="bg1">
                    <a:lumMod val="50000"/>
                  </a:schemeClr>
                </a:solidFill>
                <a:latin typeface="Times New Roman" panose="02020603050405020304" pitchFamily="18" charset="0"/>
                <a:cs typeface="Times New Roman" panose="02020603050405020304" pitchFamily="18" charset="0"/>
              </a:rPr>
              <a:t> </a:t>
            </a:r>
            <a:r>
              <a:rPr lang="en-US" sz="1400" baseline="30000">
                <a:solidFill>
                  <a:schemeClr val="bg1">
                    <a:lumMod val="50000"/>
                  </a:schemeClr>
                </a:solidFill>
                <a:latin typeface="Times New Roman"/>
              </a:rPr>
              <a:t>1</a:t>
            </a:r>
            <a:r>
              <a:rPr lang="en-US">
                <a:solidFill>
                  <a:schemeClr val="bg1">
                    <a:lumMod val="50000"/>
                  </a:schemeClr>
                </a:solidFill>
                <a:latin typeface="Times New Roman" panose="02020603050405020304" pitchFamily="18" charset="0"/>
                <a:cs typeface="Times New Roman" panose="02020603050405020304" pitchFamily="18" charset="0"/>
              </a:rPr>
              <a:t> Stanhope, V., et al., (2013)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2"/>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Progress Notes:</a:t>
            </a:r>
            <a:r>
              <a:rPr lang="en-US" sz="2300" b="1">
                <a:solidFill>
                  <a:srgbClr val="0066A6"/>
                </a:solidFill>
                <a:latin typeface="Times New Roman"/>
                <a:ea typeface="Times New Roman"/>
                <a:cs typeface="Times New Roman"/>
                <a:sym typeface="Times New Roman"/>
              </a:rPr>
              <a:t> </a:t>
            </a:r>
            <a:r>
              <a:rPr lang="en-US" sz="2200">
                <a:solidFill>
                  <a:srgbClr val="0066A6"/>
                </a:solidFill>
                <a:latin typeface="Times New Roman"/>
                <a:ea typeface="Times New Roman"/>
                <a:cs typeface="Times New Roman"/>
                <a:sym typeface="Times New Roman"/>
              </a:rPr>
              <a:t>(2 of 2)</a:t>
            </a:r>
            <a:endParaRPr sz="2200">
              <a:solidFill>
                <a:srgbClr val="0066A6"/>
              </a:solidFill>
              <a:latin typeface="Times New Roman"/>
              <a:ea typeface="Times New Roman"/>
              <a:cs typeface="Times New Roman"/>
              <a:sym typeface="Times New Roman"/>
            </a:endParaRPr>
          </a:p>
        </p:txBody>
      </p:sp>
      <p:sp>
        <p:nvSpPr>
          <p:cNvPr id="305" name="Google Shape;305;p32"/>
          <p:cNvSpPr txBox="1">
            <a:spLocks noGrp="1"/>
          </p:cNvSpPr>
          <p:nvPr>
            <p:ph type="body" idx="1"/>
          </p:nvPr>
        </p:nvSpPr>
        <p:spPr>
          <a:xfrm>
            <a:off x="627875" y="1974200"/>
            <a:ext cx="5754900" cy="427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a:solidFill>
                  <a:srgbClr val="434343"/>
                </a:solidFill>
                <a:latin typeface="Times New Roman"/>
                <a:ea typeface="Times New Roman"/>
                <a:cs typeface="Times New Roman"/>
                <a:sym typeface="Times New Roman"/>
              </a:rPr>
              <a:t>Here are a few scenarios to help:</a:t>
            </a:r>
            <a:endParaRPr sz="1800" b="1">
              <a:solidFill>
                <a:srgbClr val="434343"/>
              </a:solidFill>
              <a:latin typeface="Times New Roman"/>
              <a:ea typeface="Times New Roman"/>
              <a:cs typeface="Times New Roman"/>
              <a:sym typeface="Times New Roman"/>
            </a:endParaRPr>
          </a:p>
          <a:p>
            <a:pPr marL="0" lvl="0" indent="457200" algn="l" rtl="0">
              <a:spcBef>
                <a:spcPts val="0"/>
              </a:spcBef>
              <a:spcAft>
                <a:spcPts val="0"/>
              </a:spcAft>
              <a:buNone/>
            </a:pPr>
            <a:endParaRPr sz="180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a:solidFill>
                  <a:srgbClr val="434343"/>
                </a:solidFill>
                <a:latin typeface="Times New Roman"/>
                <a:ea typeface="Times New Roman"/>
                <a:cs typeface="Times New Roman"/>
                <a:sym typeface="Times New Roman"/>
              </a:rPr>
              <a:t>Therapist and patient are physically present in therapist’s Discovery Behavioral Health company  office and patient’s family “zoom in” for a session, due to being outside the geographic area of the treatment center = </a:t>
            </a:r>
            <a:r>
              <a:rPr lang="en-US" sz="1800" b="1">
                <a:solidFill>
                  <a:srgbClr val="434343"/>
                </a:solidFill>
                <a:latin typeface="Times New Roman"/>
                <a:ea typeface="Times New Roman"/>
                <a:cs typeface="Times New Roman"/>
                <a:sym typeface="Times New Roman"/>
              </a:rPr>
              <a:t>Family and/or Collateral session</a:t>
            </a:r>
            <a:endParaRPr sz="1800" b="1">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endParaRPr sz="1800" b="1">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a:solidFill>
                  <a:srgbClr val="434343"/>
                </a:solidFill>
                <a:latin typeface="Times New Roman"/>
                <a:ea typeface="Times New Roman"/>
                <a:cs typeface="Times New Roman"/>
                <a:sym typeface="Times New Roman"/>
              </a:rPr>
              <a:t>Therapist is in their Discovery Behavioral Health company office and receives a call that her patient is feeling symptomatic and is unable to make it to session, but is requesting a virtual session (from home if outpatient, from room if residential) =</a:t>
            </a:r>
            <a:r>
              <a:rPr lang="en-US" sz="1800" b="1">
                <a:solidFill>
                  <a:srgbClr val="434343"/>
                </a:solidFill>
                <a:latin typeface="Times New Roman"/>
                <a:ea typeface="Times New Roman"/>
                <a:cs typeface="Times New Roman"/>
                <a:sym typeface="Times New Roman"/>
              </a:rPr>
              <a:t> Telehealth</a:t>
            </a:r>
            <a:endParaRPr sz="1800" b="1">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800" b="1">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a:solidFill>
                  <a:srgbClr val="434343"/>
                </a:solidFill>
                <a:latin typeface="Times New Roman"/>
                <a:ea typeface="Times New Roman"/>
                <a:cs typeface="Times New Roman"/>
                <a:sym typeface="Times New Roman"/>
              </a:rPr>
              <a:t>Both Therapist and patient are in their respective homes, due to a “stay-at-home” order and are meeting virtually via Zoom</a:t>
            </a:r>
            <a:r>
              <a:rPr lang="en-US" sz="1800" b="1">
                <a:solidFill>
                  <a:srgbClr val="434343"/>
                </a:solidFill>
                <a:latin typeface="Times New Roman"/>
                <a:ea typeface="Times New Roman"/>
                <a:cs typeface="Times New Roman"/>
                <a:sym typeface="Times New Roman"/>
              </a:rPr>
              <a:t> = Telehealth</a:t>
            </a:r>
            <a:endParaRPr sz="1900" b="1">
              <a:solidFill>
                <a:srgbClr val="434343"/>
              </a:solidFill>
              <a:latin typeface="Times New Roman"/>
              <a:ea typeface="Times New Roman"/>
              <a:cs typeface="Times New Roman"/>
              <a:sym typeface="Times New Roman"/>
            </a:endParaRPr>
          </a:p>
        </p:txBody>
      </p:sp>
      <p:pic>
        <p:nvPicPr>
          <p:cNvPr id="306" name="Google Shape;306;p32" descr="Example Vector Stamp Icon. Sample Watermark Rubber Stamp Stock ..."/>
          <p:cNvPicPr preferRelativeResize="0"/>
          <p:nvPr/>
        </p:nvPicPr>
        <p:blipFill rotWithShape="1">
          <a:blip r:embed="rId3">
            <a:alphaModFix/>
          </a:blip>
          <a:srcRect t="11267" b="22061"/>
          <a:stretch/>
        </p:blipFill>
        <p:spPr>
          <a:xfrm>
            <a:off x="281200" y="2619850"/>
            <a:ext cx="837375" cy="362263"/>
          </a:xfrm>
          <a:prstGeom prst="rect">
            <a:avLst/>
          </a:prstGeom>
          <a:noFill/>
          <a:ln>
            <a:noFill/>
          </a:ln>
        </p:spPr>
      </p:pic>
      <p:pic>
        <p:nvPicPr>
          <p:cNvPr id="307" name="Google Shape;307;p32" descr="Example Vector Stamp Icon. Sample Watermark Rubber Stamp Stock ..."/>
          <p:cNvPicPr preferRelativeResize="0"/>
          <p:nvPr/>
        </p:nvPicPr>
        <p:blipFill rotWithShape="1">
          <a:blip r:embed="rId3">
            <a:alphaModFix/>
          </a:blip>
          <a:srcRect t="11267" b="22061"/>
          <a:stretch/>
        </p:blipFill>
        <p:spPr>
          <a:xfrm>
            <a:off x="281200" y="3989884"/>
            <a:ext cx="837375" cy="362263"/>
          </a:xfrm>
          <a:prstGeom prst="rect">
            <a:avLst/>
          </a:prstGeom>
          <a:noFill/>
          <a:ln>
            <a:noFill/>
          </a:ln>
        </p:spPr>
      </p:pic>
      <p:pic>
        <p:nvPicPr>
          <p:cNvPr id="308" name="Google Shape;308;p32" descr="Example Vector Stamp Icon. Sample Watermark Rubber Stamp Stock ..."/>
          <p:cNvPicPr preferRelativeResize="0"/>
          <p:nvPr/>
        </p:nvPicPr>
        <p:blipFill rotWithShape="1">
          <a:blip r:embed="rId3">
            <a:alphaModFix/>
          </a:blip>
          <a:srcRect t="11267" b="22061"/>
          <a:stretch/>
        </p:blipFill>
        <p:spPr>
          <a:xfrm>
            <a:off x="281200" y="5472937"/>
            <a:ext cx="837375" cy="362263"/>
          </a:xfrm>
          <a:prstGeom prst="rect">
            <a:avLst/>
          </a:prstGeom>
          <a:noFill/>
          <a:ln>
            <a:noFill/>
          </a:ln>
        </p:spPr>
      </p:pic>
      <p:sp>
        <p:nvSpPr>
          <p:cNvPr id="309" name="Google Shape;309;p32"/>
          <p:cNvSpPr txBox="1">
            <a:spLocks noGrp="1"/>
          </p:cNvSpPr>
          <p:nvPr>
            <p:ph type="body" idx="1"/>
          </p:nvPr>
        </p:nvSpPr>
        <p:spPr>
          <a:xfrm>
            <a:off x="562200" y="1076900"/>
            <a:ext cx="11067600" cy="897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600" b="1">
                <a:solidFill>
                  <a:srgbClr val="434343"/>
                </a:solidFill>
                <a:latin typeface="Times New Roman"/>
                <a:ea typeface="Times New Roman"/>
                <a:cs typeface="Times New Roman"/>
                <a:sym typeface="Times New Roman"/>
              </a:rPr>
              <a:t>Tips for Telehealth! </a:t>
            </a:r>
            <a:endParaRPr sz="2600" b="1">
              <a:solidFill>
                <a:srgbClr val="434343"/>
              </a:solidFill>
              <a:latin typeface="Times New Roman"/>
              <a:ea typeface="Times New Roman"/>
              <a:cs typeface="Times New Roman"/>
              <a:sym typeface="Times New Roman"/>
            </a:endParaRPr>
          </a:p>
          <a:p>
            <a:pPr marL="0" lvl="0" indent="0" algn="ctr" rtl="0">
              <a:spcBef>
                <a:spcPts val="1000"/>
              </a:spcBef>
              <a:spcAft>
                <a:spcPts val="0"/>
              </a:spcAft>
              <a:buNone/>
            </a:pPr>
            <a:r>
              <a:rPr lang="en-US" sz="2000" i="1">
                <a:solidFill>
                  <a:srgbClr val="434343"/>
                </a:solidFill>
                <a:latin typeface="Times New Roman"/>
                <a:ea typeface="Times New Roman"/>
                <a:cs typeface="Times New Roman"/>
                <a:sym typeface="Times New Roman"/>
              </a:rPr>
              <a:t>Make sure to identify Telehealth  sessions appropriately!</a:t>
            </a:r>
            <a:endParaRPr sz="1900" b="1">
              <a:solidFill>
                <a:srgbClr val="434343"/>
              </a:solidFill>
              <a:latin typeface="Times New Roman"/>
              <a:ea typeface="Times New Roman"/>
              <a:cs typeface="Times New Roman"/>
              <a:sym typeface="Times New Roman"/>
            </a:endParaRPr>
          </a:p>
        </p:txBody>
      </p:sp>
      <p:pic>
        <p:nvPicPr>
          <p:cNvPr id="310" name="Google Shape;310;p32" descr="Telehealth Resources - WSRGN"/>
          <p:cNvPicPr preferRelativeResize="0"/>
          <p:nvPr/>
        </p:nvPicPr>
        <p:blipFill rotWithShape="1">
          <a:blip r:embed="rId4">
            <a:alphaModFix/>
          </a:blip>
          <a:srcRect l="9357" r="22933"/>
          <a:stretch/>
        </p:blipFill>
        <p:spPr>
          <a:xfrm>
            <a:off x="6568500" y="2331875"/>
            <a:ext cx="5204268" cy="3557825"/>
          </a:xfrm>
          <a:prstGeom prst="rect">
            <a:avLst/>
          </a:prstGeom>
          <a:noFill/>
          <a:ln>
            <a:noFill/>
          </a:ln>
        </p:spPr>
      </p:pic>
      <p:pic>
        <p:nvPicPr>
          <p:cNvPr id="311" name="Google Shape;311;p32"/>
          <p:cNvPicPr preferRelativeResize="0"/>
          <p:nvPr/>
        </p:nvPicPr>
        <p:blipFill rotWithShape="1">
          <a:blip r:embed="rId5">
            <a:alphaModFix/>
          </a:blip>
          <a:srcRect b="7158"/>
          <a:stretch/>
        </p:blipFill>
        <p:spPr>
          <a:xfrm>
            <a:off x="3936900" y="942788"/>
            <a:ext cx="609498" cy="56586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p:nvPr/>
        </p:nvSpPr>
        <p:spPr>
          <a:xfrm>
            <a:off x="638775" y="1039350"/>
            <a:ext cx="5364600" cy="5084100"/>
          </a:xfrm>
          <a:prstGeom prst="round2DiagRect">
            <a:avLst>
              <a:gd name="adj1" fmla="val 44471"/>
              <a:gd name="adj2" fmla="val 0"/>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a:solidFill>
                  <a:srgbClr val="0066A6"/>
                </a:solidFill>
                <a:latin typeface="Times New Roman"/>
                <a:ea typeface="Times New Roman"/>
                <a:cs typeface="Times New Roman"/>
                <a:sym typeface="Times New Roman"/>
              </a:rPr>
              <a:t>Discharge Plan and Discharge Summary: </a:t>
            </a:r>
            <a:r>
              <a:rPr lang="en-US" sz="2200">
                <a:solidFill>
                  <a:srgbClr val="0066A6"/>
                </a:solidFill>
                <a:latin typeface="Times New Roman"/>
                <a:ea typeface="Times New Roman"/>
                <a:cs typeface="Times New Roman"/>
                <a:sym typeface="Times New Roman"/>
              </a:rPr>
              <a:t>(1 of 2)</a:t>
            </a:r>
            <a:endParaRPr sz="2200">
              <a:solidFill>
                <a:srgbClr val="0066A6"/>
              </a:solidFill>
              <a:latin typeface="Times New Roman"/>
              <a:ea typeface="Times New Roman"/>
              <a:cs typeface="Times New Roman"/>
              <a:sym typeface="Times New Roman"/>
            </a:endParaRPr>
          </a:p>
        </p:txBody>
      </p:sp>
      <p:sp>
        <p:nvSpPr>
          <p:cNvPr id="318" name="Google Shape;318;p33"/>
          <p:cNvSpPr txBox="1"/>
          <p:nvPr/>
        </p:nvSpPr>
        <p:spPr>
          <a:xfrm>
            <a:off x="727675" y="2997725"/>
            <a:ext cx="2292000" cy="2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19" name="Google Shape;319;p33"/>
          <p:cNvSpPr txBox="1"/>
          <p:nvPr/>
        </p:nvSpPr>
        <p:spPr>
          <a:xfrm>
            <a:off x="2946975" y="4234700"/>
            <a:ext cx="18555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20" name="Google Shape;320;p33"/>
          <p:cNvSpPr txBox="1"/>
          <p:nvPr/>
        </p:nvSpPr>
        <p:spPr>
          <a:xfrm>
            <a:off x="919263" y="1088300"/>
            <a:ext cx="4776600" cy="42793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a:solidFill>
                  <a:srgbClr val="FFFFFF"/>
                </a:solidFill>
                <a:latin typeface="Times New Roman"/>
                <a:ea typeface="Times New Roman"/>
                <a:cs typeface="Times New Roman"/>
                <a:sym typeface="Times New Roman"/>
              </a:rPr>
              <a:t>Discharge Plan</a:t>
            </a:r>
          </a:p>
          <a:p>
            <a:pPr marL="0" lvl="0" indent="0" algn="ctr" rtl="0">
              <a:spcBef>
                <a:spcPts val="0"/>
              </a:spcBef>
              <a:spcAft>
                <a:spcPts val="0"/>
              </a:spcAft>
              <a:buNone/>
            </a:pPr>
            <a:r>
              <a:rPr lang="en-US" sz="2000">
                <a:solidFill>
                  <a:srgbClr val="FFFFFF"/>
                </a:solidFill>
                <a:latin typeface="Times New Roman"/>
                <a:ea typeface="Times New Roman"/>
                <a:cs typeface="Times New Roman"/>
                <a:sym typeface="Times New Roman"/>
              </a:rPr>
              <a:t>(For the patient)</a:t>
            </a:r>
            <a:endParaRPr sz="2000">
              <a:solidFill>
                <a:srgbClr val="FFFFFF"/>
              </a:solidFill>
              <a:latin typeface="Times New Roman"/>
              <a:ea typeface="Times New Roman"/>
              <a:cs typeface="Times New Roman"/>
              <a:sym typeface="Times New Roman"/>
            </a:endParaRPr>
          </a:p>
          <a:p>
            <a:pPr marL="457200" lvl="0" indent="-336550" algn="l" rtl="0">
              <a:spcBef>
                <a:spcPts val="1000"/>
              </a:spcBef>
              <a:spcAft>
                <a:spcPts val="0"/>
              </a:spcAft>
              <a:buClr>
                <a:srgbClr val="FFFFFF"/>
              </a:buClr>
              <a:buSzPts val="1700"/>
              <a:buFont typeface="Times New Roman"/>
              <a:buChar char="➟"/>
            </a:pPr>
            <a:r>
              <a:rPr lang="en-US" sz="1600">
                <a:solidFill>
                  <a:srgbClr val="FFFFFF"/>
                </a:solidFill>
                <a:latin typeface="Times New Roman"/>
                <a:ea typeface="Times New Roman"/>
                <a:cs typeface="Times New Roman"/>
                <a:sym typeface="Times New Roman"/>
              </a:rPr>
              <a:t>Is for the</a:t>
            </a:r>
            <a:r>
              <a:rPr lang="en-US" sz="1600" b="1">
                <a:solidFill>
                  <a:srgbClr val="FFFFFF"/>
                </a:solidFill>
                <a:latin typeface="Times New Roman"/>
                <a:ea typeface="Times New Roman"/>
                <a:cs typeface="Times New Roman"/>
                <a:sym typeface="Times New Roman"/>
              </a:rPr>
              <a:t> patient</a:t>
            </a:r>
            <a:r>
              <a:rPr lang="en-US" sz="1600">
                <a:solidFill>
                  <a:srgbClr val="FFFFFF"/>
                </a:solidFill>
                <a:latin typeface="Times New Roman"/>
                <a:ea typeface="Times New Roman"/>
                <a:cs typeface="Times New Roman"/>
                <a:sym typeface="Times New Roman"/>
              </a:rPr>
              <a:t> (and for the clinical record) </a:t>
            </a:r>
            <a:endParaRPr sz="160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a:solidFill>
                  <a:srgbClr val="FFFFFF"/>
                </a:solidFill>
                <a:latin typeface="Times New Roman"/>
                <a:ea typeface="Times New Roman"/>
                <a:cs typeface="Times New Roman"/>
                <a:sym typeface="Times New Roman"/>
              </a:rPr>
              <a:t>Is completed throughout treatment and functions as an </a:t>
            </a:r>
            <a:r>
              <a:rPr lang="en-US" sz="1600" b="1">
                <a:solidFill>
                  <a:srgbClr val="FFFFFF"/>
                </a:solidFill>
                <a:latin typeface="Times New Roman"/>
                <a:ea typeface="Times New Roman"/>
                <a:cs typeface="Times New Roman"/>
                <a:sym typeface="Times New Roman"/>
              </a:rPr>
              <a:t>evolving</a:t>
            </a:r>
            <a:r>
              <a:rPr lang="en-US" sz="1600">
                <a:solidFill>
                  <a:srgbClr val="FFFFFF"/>
                </a:solidFill>
                <a:latin typeface="Times New Roman"/>
                <a:ea typeface="Times New Roman"/>
                <a:cs typeface="Times New Roman"/>
                <a:sym typeface="Times New Roman"/>
              </a:rPr>
              <a:t> document/process</a:t>
            </a:r>
            <a:endParaRPr sz="160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a:solidFill>
                  <a:srgbClr val="FFFFFF"/>
                </a:solidFill>
                <a:latin typeface="Times New Roman"/>
                <a:ea typeface="Times New Roman"/>
                <a:cs typeface="Times New Roman"/>
                <a:sym typeface="Times New Roman"/>
              </a:rPr>
              <a:t>Includes Safety Plan/Crisis Management Plan</a:t>
            </a:r>
            <a:endParaRPr sz="160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a:solidFill>
                  <a:srgbClr val="FFFFFF"/>
                </a:solidFill>
                <a:latin typeface="Times New Roman"/>
                <a:ea typeface="Times New Roman"/>
                <a:cs typeface="Times New Roman"/>
                <a:sym typeface="Times New Roman"/>
              </a:rPr>
              <a:t>Includes specifics of aftercare appointments (e.g., Full Name and Address of Provider, Date and time of initial appt. </a:t>
            </a:r>
          </a:p>
          <a:p>
            <a:pPr marL="457200" lvl="0" indent="-336550" algn="l" rtl="0">
              <a:spcBef>
                <a:spcPts val="0"/>
              </a:spcBef>
              <a:spcAft>
                <a:spcPts val="0"/>
              </a:spcAft>
              <a:buClr>
                <a:srgbClr val="FFFFFF"/>
              </a:buClr>
              <a:buSzPts val="1700"/>
              <a:buFont typeface="Times New Roman"/>
              <a:buChar char="➟"/>
            </a:pPr>
            <a:r>
              <a:rPr lang="en-US" sz="1600">
                <a:solidFill>
                  <a:srgbClr val="FFFFFF"/>
                </a:solidFill>
                <a:latin typeface="Times New Roman"/>
                <a:ea typeface="Times New Roman"/>
                <a:cs typeface="Times New Roman"/>
                <a:sym typeface="Times New Roman"/>
              </a:rPr>
              <a:t>Referrals provided</a:t>
            </a:r>
            <a:endParaRPr sz="16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US">
                <a:solidFill>
                  <a:srgbClr val="FFFFFF"/>
                </a:solidFill>
                <a:latin typeface="Times New Roman"/>
                <a:ea typeface="Times New Roman"/>
                <a:cs typeface="Times New Roman"/>
                <a:sym typeface="Times New Roman"/>
              </a:rPr>
              <a:t>Discharge Plan must be </a:t>
            </a:r>
            <a:r>
              <a:rPr lang="en-US">
                <a:solidFill>
                  <a:srgbClr val="FFFFFF"/>
                </a:solidFill>
                <a:latin typeface="Times New Roman"/>
                <a:cs typeface="Times New Roman"/>
                <a:sym typeface="Times New Roman"/>
              </a:rPr>
              <a:t>signed by the patient, and staff member responsible (counselor, therapist, case manager, discharge planner, etc.) prior to the patient discharging! For unexpected discharges, send the patient the discharge summary via secure email or patient portal.</a:t>
            </a:r>
            <a:endParaRPr>
              <a:solidFill>
                <a:srgbClr val="FFFFFF"/>
              </a:solidFill>
              <a:latin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b="1">
                <a:solidFill>
                  <a:srgbClr val="FFFFFF"/>
                </a:solidFill>
                <a:latin typeface="Times New Roman"/>
                <a:ea typeface="Times New Roman"/>
                <a:cs typeface="Times New Roman"/>
                <a:sym typeface="Times New Roman"/>
              </a:rPr>
              <a:t>Discharge planning must be initiated within 24 hours of admit! </a:t>
            </a:r>
            <a:endParaRPr sz="1700" b="1">
              <a:solidFill>
                <a:srgbClr val="FFFFFF"/>
              </a:solidFill>
              <a:latin typeface="Times New Roman"/>
              <a:ea typeface="Times New Roman"/>
              <a:cs typeface="Times New Roman"/>
              <a:sym typeface="Times New Roman"/>
            </a:endParaRPr>
          </a:p>
        </p:txBody>
      </p:sp>
      <p:sp>
        <p:nvSpPr>
          <p:cNvPr id="321" name="Google Shape;321;p33"/>
          <p:cNvSpPr txBox="1"/>
          <p:nvPr/>
        </p:nvSpPr>
        <p:spPr>
          <a:xfrm>
            <a:off x="990000" y="6206375"/>
            <a:ext cx="10212000" cy="589050"/>
          </a:xfrm>
          <a:prstGeom prst="rect">
            <a:avLst/>
          </a:prstGeom>
          <a:noFill/>
          <a:ln w="28575" cap="flat" cmpd="sng">
            <a:solidFill>
              <a:srgbClr val="0066A6"/>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600" b="1" i="1">
                <a:solidFill>
                  <a:srgbClr val="FF0000"/>
                </a:solidFill>
                <a:latin typeface="Times New Roman"/>
                <a:ea typeface="Times New Roman"/>
                <a:cs typeface="Times New Roman"/>
                <a:sym typeface="Times New Roman"/>
              </a:rPr>
              <a:t>*NEW*: </a:t>
            </a:r>
            <a:r>
              <a:rPr lang="en-US" sz="1600" i="1">
                <a:solidFill>
                  <a:srgbClr val="0066A6"/>
                </a:solidFill>
                <a:latin typeface="Times New Roman"/>
                <a:ea typeface="Times New Roman"/>
                <a:cs typeface="Times New Roman"/>
                <a:sym typeface="Times New Roman"/>
              </a:rPr>
              <a:t>A </a:t>
            </a:r>
            <a:r>
              <a:rPr lang="en-US" sz="1600" b="1" i="1">
                <a:solidFill>
                  <a:srgbClr val="0066A6"/>
                </a:solidFill>
                <a:latin typeface="Times New Roman"/>
                <a:ea typeface="Times New Roman"/>
                <a:cs typeface="Times New Roman"/>
                <a:sym typeface="Times New Roman"/>
              </a:rPr>
              <a:t>Discharge Statement </a:t>
            </a:r>
            <a:r>
              <a:rPr lang="en-US" sz="1600" i="1">
                <a:solidFill>
                  <a:srgbClr val="0066A6"/>
                </a:solidFill>
                <a:latin typeface="Times New Roman"/>
                <a:ea typeface="Times New Roman"/>
                <a:cs typeface="Times New Roman"/>
                <a:sym typeface="Times New Roman"/>
              </a:rPr>
              <a:t>can now be completed in lieu of a Discharge Plan &amp; Summary, </a:t>
            </a:r>
            <a:r>
              <a:rPr lang="en-US" sz="1600" b="1" i="1">
                <a:solidFill>
                  <a:srgbClr val="0066A6"/>
                </a:solidFill>
                <a:latin typeface="Times New Roman"/>
                <a:ea typeface="Times New Roman"/>
                <a:cs typeface="Times New Roman"/>
                <a:sym typeface="Times New Roman"/>
              </a:rPr>
              <a:t>WHEN:</a:t>
            </a:r>
            <a:r>
              <a:rPr lang="en-US" sz="1600" i="1">
                <a:solidFill>
                  <a:srgbClr val="0066A6"/>
                </a:solidFill>
                <a:latin typeface="Times New Roman"/>
                <a:ea typeface="Times New Roman"/>
                <a:cs typeface="Times New Roman"/>
                <a:sym typeface="Times New Roman"/>
              </a:rPr>
              <a:t> Patient discharges ATA within &lt; 72 hrs. of admission, </a:t>
            </a:r>
            <a:r>
              <a:rPr lang="en-US" sz="1600" b="1" i="1">
                <a:solidFill>
                  <a:srgbClr val="0066A6"/>
                </a:solidFill>
                <a:latin typeface="Times New Roman"/>
                <a:ea typeface="Times New Roman"/>
                <a:cs typeface="Times New Roman"/>
                <a:sym typeface="Times New Roman"/>
              </a:rPr>
              <a:t>OR,</a:t>
            </a:r>
            <a:r>
              <a:rPr lang="en-US" sz="1600" i="1">
                <a:solidFill>
                  <a:srgbClr val="0066A6"/>
                </a:solidFill>
                <a:latin typeface="Times New Roman"/>
                <a:ea typeface="Times New Roman"/>
                <a:cs typeface="Times New Roman"/>
                <a:sym typeface="Times New Roman"/>
              </a:rPr>
              <a:t> for internal DBH transfers</a:t>
            </a:r>
            <a:r>
              <a:rPr lang="en-US" i="1">
                <a:solidFill>
                  <a:srgbClr val="0066A6"/>
                </a:solidFill>
                <a:latin typeface="Times New Roman"/>
                <a:ea typeface="Times New Roman"/>
                <a:cs typeface="Times New Roman"/>
                <a:sym typeface="Times New Roman"/>
              </a:rPr>
              <a:t>. </a:t>
            </a:r>
            <a:r>
              <a:rPr lang="en-US">
                <a:solidFill>
                  <a:srgbClr val="0066A6"/>
                </a:solidFill>
                <a:latin typeface="Times New Roman"/>
                <a:ea typeface="Times New Roman"/>
                <a:cs typeface="Times New Roman"/>
                <a:sym typeface="Times New Roman"/>
              </a:rPr>
              <a:t>[Refer to Policy: DC 001]</a:t>
            </a:r>
            <a:endParaRPr>
              <a:solidFill>
                <a:srgbClr val="0066A6"/>
              </a:solidFill>
              <a:latin typeface="Times New Roman"/>
              <a:ea typeface="Times New Roman"/>
              <a:cs typeface="Times New Roman"/>
              <a:sym typeface="Times New Roman"/>
            </a:endParaRPr>
          </a:p>
        </p:txBody>
      </p:sp>
      <p:sp>
        <p:nvSpPr>
          <p:cNvPr id="322" name="Google Shape;322;p33"/>
          <p:cNvSpPr/>
          <p:nvPr/>
        </p:nvSpPr>
        <p:spPr>
          <a:xfrm>
            <a:off x="6213175" y="1025725"/>
            <a:ext cx="5364600" cy="5084100"/>
          </a:xfrm>
          <a:prstGeom prst="round2DiagRect">
            <a:avLst>
              <a:gd name="adj1" fmla="val 44471"/>
              <a:gd name="adj2" fmla="val 0"/>
            </a:avLst>
          </a:prstGeom>
          <a:solidFill>
            <a:srgbClr val="0066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txBox="1"/>
          <p:nvPr/>
        </p:nvSpPr>
        <p:spPr>
          <a:xfrm>
            <a:off x="6969525" y="1160975"/>
            <a:ext cx="4494799" cy="467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a:solidFill>
                  <a:srgbClr val="FFFFFF"/>
                </a:solidFill>
                <a:latin typeface="Times New Roman"/>
                <a:ea typeface="Times New Roman"/>
                <a:cs typeface="Times New Roman"/>
                <a:sym typeface="Times New Roman"/>
              </a:rPr>
              <a:t>Discharge Summary</a:t>
            </a:r>
          </a:p>
          <a:p>
            <a:pPr algn="ctr"/>
            <a:r>
              <a:rPr lang="en-US" sz="1800">
                <a:solidFill>
                  <a:srgbClr val="FFFFFF"/>
                </a:solidFill>
                <a:latin typeface="Times New Roman"/>
                <a:ea typeface="Times New Roman"/>
                <a:cs typeface="Times New Roman"/>
                <a:sym typeface="Times New Roman"/>
              </a:rPr>
              <a:t>(For the clinical record)</a:t>
            </a:r>
          </a:p>
          <a:p>
            <a:pPr marL="457200" lvl="0" indent="-336550" algn="l" rtl="0">
              <a:spcBef>
                <a:spcPts val="1000"/>
              </a:spcBef>
              <a:spcAft>
                <a:spcPts val="0"/>
              </a:spcAft>
              <a:buClr>
                <a:srgbClr val="FFFFFF"/>
              </a:buClr>
              <a:buSzPts val="1700"/>
              <a:buFont typeface="Times New Roman"/>
              <a:buChar char="➟"/>
            </a:pPr>
            <a:r>
              <a:rPr lang="en-US" sz="1700">
                <a:solidFill>
                  <a:srgbClr val="FFFFFF"/>
                </a:solidFill>
                <a:latin typeface="Times New Roman"/>
                <a:ea typeface="Times New Roman"/>
                <a:cs typeface="Times New Roman"/>
                <a:sym typeface="Times New Roman"/>
              </a:rPr>
              <a:t>Is for the </a:t>
            </a:r>
            <a:r>
              <a:rPr lang="en-US" sz="1700" b="1">
                <a:solidFill>
                  <a:srgbClr val="FFFFFF"/>
                </a:solidFill>
                <a:latin typeface="Times New Roman"/>
                <a:ea typeface="Times New Roman"/>
                <a:cs typeface="Times New Roman"/>
                <a:sym typeface="Times New Roman"/>
              </a:rPr>
              <a:t>clinical record</a:t>
            </a:r>
            <a:endParaRPr sz="1700" b="1">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a:solidFill>
                  <a:srgbClr val="FFFFFF"/>
                </a:solidFill>
                <a:latin typeface="Times New Roman"/>
                <a:ea typeface="Times New Roman"/>
                <a:cs typeface="Times New Roman"/>
                <a:sym typeface="Times New Roman"/>
              </a:rPr>
              <a:t>Is completed upon patient’s discharge containing all relevant clinical information</a:t>
            </a:r>
          </a:p>
          <a:p>
            <a:pPr marL="457200" lvl="0" indent="-336550" algn="l" rtl="0">
              <a:spcBef>
                <a:spcPts val="0"/>
              </a:spcBef>
              <a:spcAft>
                <a:spcPts val="0"/>
              </a:spcAft>
              <a:buClr>
                <a:srgbClr val="FFFFFF"/>
              </a:buClr>
              <a:buSzPts val="1700"/>
              <a:buFont typeface="Times New Roman"/>
              <a:buChar char="➟"/>
            </a:pPr>
            <a:r>
              <a:rPr lang="en-US" sz="1700">
                <a:solidFill>
                  <a:srgbClr val="FFFFFF"/>
                </a:solidFill>
                <a:latin typeface="Times New Roman"/>
                <a:ea typeface="Times New Roman"/>
                <a:cs typeface="Times New Roman"/>
                <a:sym typeface="Times New Roman"/>
              </a:rPr>
              <a:t>Discharge summary </a:t>
            </a:r>
            <a:r>
              <a:rPr lang="en-US" sz="1700" b="1">
                <a:solidFill>
                  <a:srgbClr val="FFFFFF"/>
                </a:solidFill>
                <a:latin typeface="Times New Roman"/>
                <a:ea typeface="Times New Roman"/>
                <a:cs typeface="Times New Roman"/>
                <a:sym typeface="Times New Roman"/>
              </a:rPr>
              <a:t>must be signed</a:t>
            </a:r>
            <a:r>
              <a:rPr lang="en-US" sz="1700">
                <a:solidFill>
                  <a:srgbClr val="FFFFFF"/>
                </a:solidFill>
                <a:latin typeface="Times New Roman"/>
                <a:ea typeface="Times New Roman"/>
                <a:cs typeface="Times New Roman"/>
                <a:sym typeface="Times New Roman"/>
              </a:rPr>
              <a:t> by the </a:t>
            </a:r>
            <a:r>
              <a:rPr lang="en-US" sz="1700">
                <a:solidFill>
                  <a:srgbClr val="FFFFFF"/>
                </a:solidFill>
                <a:latin typeface="Times New Roman"/>
                <a:cs typeface="Times New Roman"/>
                <a:sym typeface="Times New Roman"/>
              </a:rPr>
              <a:t>therapist and clinical supervisor, </a:t>
            </a:r>
            <a:r>
              <a:rPr lang="en-US" sz="1700" i="1">
                <a:solidFill>
                  <a:srgbClr val="FFFFFF"/>
                </a:solidFill>
                <a:latin typeface="Times New Roman"/>
                <a:cs typeface="Times New Roman"/>
                <a:sym typeface="Times New Roman"/>
              </a:rPr>
              <a:t>(if applicable).</a:t>
            </a:r>
            <a:endParaRPr sz="1700" i="1">
              <a:solidFill>
                <a:srgbClr val="FFFFFF"/>
              </a:solidFill>
              <a:latin typeface="Times New Roman"/>
              <a:cs typeface="Times New Roman"/>
              <a:sym typeface="Times New Roman"/>
            </a:endParaRPr>
          </a:p>
          <a:p>
            <a:pPr marL="457200" lvl="0" indent="-336550" algn="l" rtl="0">
              <a:lnSpc>
                <a:spcPct val="90000"/>
              </a:lnSpc>
              <a:spcBef>
                <a:spcPts val="0"/>
              </a:spcBef>
              <a:spcAft>
                <a:spcPts val="0"/>
              </a:spcAft>
              <a:buClr>
                <a:srgbClr val="FFFFFF"/>
              </a:buClr>
              <a:buSzPts val="1700"/>
              <a:buFont typeface="Times New Roman"/>
              <a:buChar char="⋆"/>
            </a:pPr>
            <a:endParaRPr lang="en-US" sz="1500">
              <a:solidFill>
                <a:srgbClr val="FFFFFF"/>
              </a:solidFill>
              <a:latin typeface="Times New Roman"/>
              <a:ea typeface="Times New Roman"/>
              <a:cs typeface="Times New Roman"/>
              <a:sym typeface="Times New Roman"/>
            </a:endParaRPr>
          </a:p>
          <a:p>
            <a:pPr marL="457200" lvl="0" indent="-336550" algn="l" rtl="0">
              <a:lnSpc>
                <a:spcPct val="90000"/>
              </a:lnSpc>
              <a:spcBef>
                <a:spcPts val="0"/>
              </a:spcBef>
              <a:spcAft>
                <a:spcPts val="0"/>
              </a:spcAft>
              <a:buClr>
                <a:srgbClr val="FFFFFF"/>
              </a:buClr>
              <a:buSzPts val="1700"/>
              <a:buFont typeface="Times New Roman"/>
              <a:buChar char="⋆"/>
            </a:pPr>
            <a:r>
              <a:rPr lang="en-US" sz="1500">
                <a:solidFill>
                  <a:srgbClr val="FFFFFF"/>
                </a:solidFill>
                <a:latin typeface="Times New Roman"/>
                <a:ea typeface="Times New Roman"/>
                <a:cs typeface="Times New Roman"/>
                <a:sym typeface="Times New Roman"/>
              </a:rPr>
              <a:t>Discharge summaries </a:t>
            </a:r>
            <a:r>
              <a:rPr lang="en-US" sz="1500" b="1">
                <a:solidFill>
                  <a:srgbClr val="FFFFFF"/>
                </a:solidFill>
                <a:latin typeface="Times New Roman"/>
                <a:ea typeface="Times New Roman"/>
                <a:cs typeface="Times New Roman"/>
                <a:sym typeface="Times New Roman"/>
              </a:rPr>
              <a:t>MUST </a:t>
            </a:r>
            <a:r>
              <a:rPr lang="en-US" sz="1500">
                <a:solidFill>
                  <a:srgbClr val="FFFFFF"/>
                </a:solidFill>
                <a:latin typeface="Times New Roman"/>
                <a:ea typeface="Times New Roman"/>
                <a:cs typeface="Times New Roman"/>
                <a:sym typeface="Times New Roman"/>
              </a:rPr>
              <a:t>include:</a:t>
            </a:r>
          </a:p>
          <a:p>
            <a:pPr marL="914400" lvl="1" indent="-336550">
              <a:lnSpc>
                <a:spcPct val="90000"/>
              </a:lnSpc>
              <a:spcBef>
                <a:spcPts val="1000"/>
              </a:spcBef>
              <a:buClr>
                <a:srgbClr val="FFFFFF"/>
              </a:buClr>
              <a:buSzPts val="1700"/>
              <a:buFont typeface="Times New Roman"/>
              <a:buChar char="➟"/>
            </a:pPr>
            <a:r>
              <a:rPr lang="en-US" sz="1500">
                <a:solidFill>
                  <a:srgbClr val="FFFFFF"/>
                </a:solidFill>
                <a:latin typeface="Times New Roman" panose="02020603050405020304" pitchFamily="18" charset="0"/>
                <a:cs typeface="Times New Roman" panose="02020603050405020304" pitchFamily="18" charset="0"/>
                <a:sym typeface="Times New Roman"/>
              </a:rPr>
              <a:t>Reason patient sought treatment</a:t>
            </a:r>
          </a:p>
          <a:p>
            <a:pPr marL="914400" lvl="1" indent="-336550">
              <a:lnSpc>
                <a:spcPct val="90000"/>
              </a:lnSpc>
              <a:spcBef>
                <a:spcPts val="1000"/>
              </a:spcBef>
              <a:buClr>
                <a:srgbClr val="FFFFFF"/>
              </a:buClr>
              <a:buSzPts val="1700"/>
              <a:buFont typeface="Times New Roman"/>
              <a:buChar char="➟"/>
            </a:pPr>
            <a:r>
              <a:rPr lang="en-US" sz="1500">
                <a:solidFill>
                  <a:srgbClr val="FFFFFF"/>
                </a:solidFill>
                <a:latin typeface="Times New Roman" panose="02020603050405020304" pitchFamily="18" charset="0"/>
                <a:cs typeface="Times New Roman" panose="02020603050405020304" pitchFamily="18" charset="0"/>
                <a:sym typeface="Times New Roman"/>
              </a:rPr>
              <a:t>Treatment Summary</a:t>
            </a:r>
          </a:p>
          <a:p>
            <a:pPr marL="914400" lvl="1" indent="-336550">
              <a:lnSpc>
                <a:spcPct val="90000"/>
              </a:lnSpc>
              <a:spcBef>
                <a:spcPts val="1000"/>
              </a:spcBef>
              <a:buClr>
                <a:srgbClr val="FFFFFF"/>
              </a:buClr>
              <a:buSzPts val="1700"/>
              <a:buFont typeface="Times New Roman"/>
              <a:buChar char="➟"/>
            </a:pPr>
            <a:r>
              <a:rPr lang="en-US" sz="1500">
                <a:solidFill>
                  <a:srgbClr val="FFFFFF"/>
                </a:solidFill>
                <a:latin typeface="Times New Roman" panose="02020603050405020304" pitchFamily="18" charset="0"/>
                <a:ea typeface="Times New Roman"/>
                <a:cs typeface="Times New Roman" panose="02020603050405020304" pitchFamily="18" charset="0"/>
                <a:sym typeface="Times New Roman"/>
              </a:rPr>
              <a:t>Clinical recommendations</a:t>
            </a:r>
            <a:endParaRPr sz="150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a:solidFill>
                  <a:srgbClr val="FFFFFF"/>
                </a:solidFill>
                <a:latin typeface="Times New Roman" panose="02020603050405020304" pitchFamily="18" charset="0"/>
                <a:ea typeface="Times New Roman"/>
                <a:cs typeface="Times New Roman" panose="02020603050405020304" pitchFamily="18" charset="0"/>
                <a:sym typeface="Times New Roman"/>
              </a:rPr>
              <a:t>Condition upon discharge</a:t>
            </a:r>
            <a:endParaRPr sz="150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a:solidFill>
                  <a:srgbClr val="FFFFFF"/>
                </a:solidFill>
                <a:latin typeface="Times New Roman" panose="02020603050405020304" pitchFamily="18" charset="0"/>
                <a:ea typeface="Times New Roman"/>
                <a:cs typeface="Times New Roman" panose="02020603050405020304" pitchFamily="18" charset="0"/>
                <a:sym typeface="Times New Roman"/>
              </a:rPr>
              <a:t>Summary of Treatment goals</a:t>
            </a:r>
            <a:endParaRPr sz="150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a:solidFill>
                  <a:srgbClr val="FFFFFF"/>
                </a:solidFill>
                <a:latin typeface="Times New Roman" panose="02020603050405020304" pitchFamily="18" charset="0"/>
                <a:ea typeface="Times New Roman"/>
                <a:cs typeface="Times New Roman" panose="02020603050405020304" pitchFamily="18" charset="0"/>
                <a:sym typeface="Times New Roman"/>
              </a:rPr>
              <a:t>Prognosis</a:t>
            </a:r>
            <a:endParaRPr sz="150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a:solidFill>
                  <a:srgbClr val="FFFFFF"/>
                </a:solidFill>
                <a:latin typeface="Times New Roman" panose="02020603050405020304" pitchFamily="18" charset="0"/>
                <a:ea typeface="Times New Roman"/>
                <a:cs typeface="Times New Roman" panose="02020603050405020304" pitchFamily="18" charset="0"/>
                <a:sym typeface="Times New Roman"/>
              </a:rPr>
              <a:t>Accurate Discharge Type</a:t>
            </a:r>
          </a:p>
          <a:p>
            <a:pPr marL="914400" lvl="1" indent="-336550" algn="l" rtl="0">
              <a:lnSpc>
                <a:spcPct val="90000"/>
              </a:lnSpc>
              <a:spcBef>
                <a:spcPts val="0"/>
              </a:spcBef>
              <a:spcAft>
                <a:spcPts val="0"/>
              </a:spcAft>
              <a:buClr>
                <a:srgbClr val="FFFFFF"/>
              </a:buClr>
              <a:buSzPts val="1700"/>
              <a:buFont typeface="Times New Roman"/>
              <a:buChar char="➟"/>
            </a:pPr>
            <a:r>
              <a:rPr lang="en-US" sz="1500">
                <a:solidFill>
                  <a:srgbClr val="FFFFFF"/>
                </a:solidFill>
                <a:latin typeface="Times New Roman" panose="02020603050405020304" pitchFamily="18" charset="0"/>
                <a:ea typeface="Times New Roman"/>
                <a:cs typeface="Times New Roman" panose="02020603050405020304" pitchFamily="18" charset="0"/>
                <a:sym typeface="Times New Roman"/>
              </a:rPr>
              <a:t>Evidence of referrals</a:t>
            </a:r>
            <a:endParaRPr sz="150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pic>
        <p:nvPicPr>
          <p:cNvPr id="324" name="Google Shape;324;p33"/>
          <p:cNvPicPr preferRelativeResize="0"/>
          <p:nvPr/>
        </p:nvPicPr>
        <p:blipFill>
          <a:blip r:embed="rId3">
            <a:alphaModFix/>
          </a:blip>
          <a:stretch>
            <a:fillRect/>
          </a:stretch>
        </p:blipFill>
        <p:spPr>
          <a:xfrm>
            <a:off x="3321075" y="5240364"/>
            <a:ext cx="810801" cy="78395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4"/>
          <p:cNvSpPr/>
          <p:nvPr/>
        </p:nvSpPr>
        <p:spPr>
          <a:xfrm flipH="1">
            <a:off x="383088" y="984838"/>
            <a:ext cx="5569800" cy="5043000"/>
          </a:xfrm>
          <a:prstGeom prst="snip2SameRect">
            <a:avLst>
              <a:gd name="adj1" fmla="val 16667"/>
              <a:gd name="adj2" fmla="val 0"/>
            </a:avLst>
          </a:prstGeom>
          <a:solidFill>
            <a:srgbClr val="FCE5CD"/>
          </a:solidFill>
          <a:ln w="28575" cap="flat" cmpd="sng">
            <a:solidFill>
              <a:srgbClr val="F6B26B"/>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flipH="1">
            <a:off x="6239113" y="982563"/>
            <a:ext cx="5569800" cy="5043000"/>
          </a:xfrm>
          <a:prstGeom prst="snip2SameRect">
            <a:avLst>
              <a:gd name="adj1" fmla="val 16667"/>
              <a:gd name="adj2" fmla="val 0"/>
            </a:avLst>
          </a:prstGeom>
          <a:solidFill>
            <a:srgbClr val="FFF2CC"/>
          </a:solidFill>
          <a:ln w="28575" cap="flat" cmpd="sng">
            <a:solidFill>
              <a:srgbClr val="FFD966"/>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txBox="1"/>
          <p:nvPr/>
        </p:nvSpPr>
        <p:spPr>
          <a:xfrm>
            <a:off x="527838" y="1069113"/>
            <a:ext cx="5280300" cy="48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a:latin typeface="Times New Roman"/>
                <a:ea typeface="Times New Roman"/>
                <a:cs typeface="Times New Roman"/>
                <a:sym typeface="Times New Roman"/>
              </a:rPr>
              <a:t>Discharge Plan</a:t>
            </a:r>
            <a:endParaRPr sz="2300" b="1">
              <a:latin typeface="Times New Roman"/>
              <a:ea typeface="Times New Roman"/>
              <a:cs typeface="Times New Roman"/>
              <a:sym typeface="Times New Roman"/>
            </a:endParaRPr>
          </a:p>
          <a:p>
            <a:pPr marL="0" lvl="0" indent="0" algn="l" rtl="0">
              <a:spcBef>
                <a:spcPts val="0"/>
              </a:spcBef>
              <a:spcAft>
                <a:spcPts val="0"/>
              </a:spcAft>
              <a:buNone/>
            </a:pPr>
            <a:r>
              <a:rPr lang="en-US" sz="1600">
                <a:latin typeface="Times New Roman"/>
                <a:ea typeface="Times New Roman"/>
                <a:cs typeface="Times New Roman"/>
                <a:sym typeface="Times New Roman"/>
              </a:rPr>
              <a:t>A Discharge Plan and Referrals:</a:t>
            </a:r>
            <a:endParaRPr sz="1600">
              <a:latin typeface="Times New Roman"/>
              <a:ea typeface="Times New Roman"/>
              <a:cs typeface="Times New Roman"/>
              <a:sym typeface="Times New Roman"/>
            </a:endParaRPr>
          </a:p>
          <a:p>
            <a:pPr marL="0" lvl="0" indent="0" algn="l" rtl="0">
              <a:spcBef>
                <a:spcPts val="0"/>
              </a:spcBef>
              <a:spcAft>
                <a:spcPts val="0"/>
              </a:spcAft>
              <a:buNone/>
            </a:pPr>
            <a:endParaRPr sz="70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a:latin typeface="Times New Roman"/>
                <a:ea typeface="Times New Roman"/>
                <a:cs typeface="Times New Roman"/>
                <a:sym typeface="Times New Roman"/>
              </a:rPr>
              <a:t>Must include specifics of appointments for </a:t>
            </a:r>
            <a:r>
              <a:rPr lang="en-US" sz="1600" u="sng">
                <a:latin typeface="Times New Roman"/>
                <a:ea typeface="Times New Roman"/>
                <a:cs typeface="Times New Roman"/>
                <a:sym typeface="Times New Roman"/>
              </a:rPr>
              <a:t>Problems Addressed</a:t>
            </a:r>
            <a:r>
              <a:rPr lang="en-US" sz="1600">
                <a:latin typeface="Times New Roman"/>
                <a:ea typeface="Times New Roman"/>
                <a:cs typeface="Times New Roman"/>
                <a:sym typeface="Times New Roman"/>
              </a:rPr>
              <a:t> (e.g., Substance use disorder)</a:t>
            </a:r>
            <a:endParaRPr sz="1600">
              <a:latin typeface="Times New Roman"/>
              <a:ea typeface="Times New Roman"/>
              <a:cs typeface="Times New Roman"/>
              <a:sym typeface="Times New Roman"/>
            </a:endParaRPr>
          </a:p>
          <a:p>
            <a:pPr marL="914400" lvl="1" indent="-361950" algn="l" rtl="0">
              <a:spcBef>
                <a:spcPts val="0"/>
              </a:spcBef>
              <a:spcAft>
                <a:spcPts val="0"/>
              </a:spcAft>
              <a:buSzPts val="2100"/>
              <a:buFont typeface="Times New Roman"/>
              <a:buChar char="⋆"/>
            </a:pPr>
            <a:r>
              <a:rPr lang="en-US" sz="1600" b="1">
                <a:latin typeface="Times New Roman"/>
                <a:ea typeface="Times New Roman"/>
                <a:cs typeface="Times New Roman"/>
                <a:sym typeface="Times New Roman"/>
              </a:rPr>
              <a:t>“TBD” is insufficient</a:t>
            </a:r>
            <a:endParaRPr sz="1600" b="1">
              <a:latin typeface="Times New Roman"/>
              <a:ea typeface="Times New Roman"/>
              <a:cs typeface="Times New Roman"/>
              <a:sym typeface="Times New Roman"/>
            </a:endParaRPr>
          </a:p>
          <a:p>
            <a:pPr marL="914400" lvl="0" indent="0" algn="l" rtl="0">
              <a:spcBef>
                <a:spcPts val="0"/>
              </a:spcBef>
              <a:spcAft>
                <a:spcPts val="0"/>
              </a:spcAft>
              <a:buNone/>
            </a:pPr>
            <a:endParaRPr sz="160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a:latin typeface="Times New Roman"/>
                <a:ea typeface="Times New Roman"/>
                <a:cs typeface="Times New Roman"/>
                <a:sym typeface="Times New Roman"/>
              </a:rPr>
              <a:t>Must include follow-up appointments for </a:t>
            </a:r>
            <a:r>
              <a:rPr lang="en-US" sz="1600" b="1">
                <a:latin typeface="Times New Roman"/>
                <a:ea typeface="Times New Roman"/>
                <a:cs typeface="Times New Roman"/>
                <a:sym typeface="Times New Roman"/>
              </a:rPr>
              <a:t>medication management; </a:t>
            </a:r>
            <a:r>
              <a:rPr lang="en-US" sz="1600">
                <a:latin typeface="Times New Roman"/>
                <a:ea typeface="Times New Roman"/>
                <a:cs typeface="Times New Roman"/>
                <a:sym typeface="Times New Roman"/>
              </a:rPr>
              <a:t>please ensure patient has sufficient  medications to bridge the gap from discharge and their first follow-up appointment w/ psych a/o physician</a:t>
            </a:r>
          </a:p>
          <a:p>
            <a:pPr marL="127000" lvl="0" algn="l" rtl="0">
              <a:spcBef>
                <a:spcPts val="0"/>
              </a:spcBef>
              <a:spcAft>
                <a:spcPts val="0"/>
              </a:spcAft>
              <a:buSzPts val="1600"/>
            </a:pPr>
            <a:endParaRPr sz="160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b="1">
                <a:latin typeface="Times New Roman"/>
                <a:ea typeface="Times New Roman"/>
                <a:cs typeface="Times New Roman"/>
                <a:sym typeface="Times New Roman"/>
              </a:rPr>
              <a:t>Must include follow up appointment within 72 hrs. for patients determined to be high-risk level</a:t>
            </a:r>
            <a:endParaRPr sz="1600" b="1">
              <a:latin typeface="Times New Roman"/>
              <a:ea typeface="Times New Roman"/>
              <a:cs typeface="Times New Roman"/>
              <a:sym typeface="Times New Roman"/>
            </a:endParaRPr>
          </a:p>
          <a:p>
            <a:pPr marL="0" lvl="0" indent="0" algn="l" rtl="0">
              <a:spcBef>
                <a:spcPts val="0"/>
              </a:spcBef>
              <a:spcAft>
                <a:spcPts val="0"/>
              </a:spcAft>
              <a:buNone/>
            </a:pPr>
            <a:endParaRPr sz="160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a:latin typeface="Times New Roman"/>
                <a:ea typeface="Times New Roman"/>
                <a:cs typeface="Times New Roman"/>
                <a:sym typeface="Times New Roman"/>
              </a:rPr>
              <a:t>Must include </a:t>
            </a:r>
            <a:r>
              <a:rPr lang="en-US" sz="1600" b="1">
                <a:latin typeface="Times New Roman"/>
                <a:ea typeface="Times New Roman"/>
                <a:cs typeface="Times New Roman"/>
                <a:sym typeface="Times New Roman"/>
              </a:rPr>
              <a:t>referral list for Problems not addressed </a:t>
            </a:r>
            <a:r>
              <a:rPr lang="en-US" sz="1600">
                <a:latin typeface="Times New Roman"/>
                <a:ea typeface="Times New Roman"/>
                <a:cs typeface="Times New Roman"/>
                <a:sym typeface="Times New Roman"/>
              </a:rPr>
              <a:t>(e.g., If Trauma was identified as a Problem, but “Deferred”, the discharge plan should include (3) referrals for a trauma-focused therapists</a:t>
            </a:r>
            <a:endParaRPr sz="1600">
              <a:latin typeface="Times New Roman"/>
              <a:ea typeface="Times New Roman"/>
              <a:cs typeface="Times New Roman"/>
              <a:sym typeface="Times New Roman"/>
            </a:endParaRPr>
          </a:p>
        </p:txBody>
      </p:sp>
      <p:sp>
        <p:nvSpPr>
          <p:cNvPr id="333" name="Google Shape;333;p34"/>
          <p:cNvSpPr txBox="1"/>
          <p:nvPr/>
        </p:nvSpPr>
        <p:spPr>
          <a:xfrm>
            <a:off x="6383875" y="1068825"/>
            <a:ext cx="5280300" cy="50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a:latin typeface="Times New Roman"/>
                <a:ea typeface="Times New Roman"/>
                <a:cs typeface="Times New Roman"/>
                <a:sym typeface="Times New Roman"/>
              </a:rPr>
              <a:t>Discharge Summary</a:t>
            </a:r>
            <a:endParaRPr sz="2300" b="1">
              <a:latin typeface="Times New Roman"/>
              <a:ea typeface="Times New Roman"/>
              <a:cs typeface="Times New Roman"/>
              <a:sym typeface="Times New Roman"/>
            </a:endParaRPr>
          </a:p>
          <a:p>
            <a:pPr marL="0" lvl="0" indent="0" algn="l" rtl="0">
              <a:spcBef>
                <a:spcPts val="0"/>
              </a:spcBef>
              <a:spcAft>
                <a:spcPts val="0"/>
              </a:spcAft>
              <a:buNone/>
            </a:pPr>
            <a:r>
              <a:rPr lang="en-US" sz="1600">
                <a:latin typeface="Times New Roman"/>
                <a:ea typeface="Times New Roman"/>
                <a:cs typeface="Times New Roman"/>
                <a:sym typeface="Times New Roman"/>
              </a:rPr>
              <a:t>A Discharge Summary and Referrals:</a:t>
            </a:r>
            <a:endParaRPr sz="1600">
              <a:latin typeface="Times New Roman"/>
              <a:ea typeface="Times New Roman"/>
              <a:cs typeface="Times New Roman"/>
              <a:sym typeface="Times New Roman"/>
            </a:endParaRPr>
          </a:p>
          <a:p>
            <a:pPr marL="0" lvl="0" indent="0" algn="l" rtl="0">
              <a:spcBef>
                <a:spcPts val="0"/>
              </a:spcBef>
              <a:spcAft>
                <a:spcPts val="0"/>
              </a:spcAft>
              <a:buNone/>
            </a:pPr>
            <a:endParaRPr sz="70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a:latin typeface="Times New Roman"/>
                <a:ea typeface="Times New Roman"/>
                <a:cs typeface="Times New Roman"/>
                <a:sym typeface="Times New Roman"/>
              </a:rPr>
              <a:t>Must include a summary of appointments arranged for: </a:t>
            </a:r>
            <a:r>
              <a:rPr lang="en-US" sz="1600" b="1">
                <a:latin typeface="Times New Roman"/>
                <a:ea typeface="Times New Roman"/>
                <a:cs typeface="Times New Roman"/>
                <a:sym typeface="Times New Roman"/>
              </a:rPr>
              <a:t>Problems Addressed </a:t>
            </a:r>
            <a:r>
              <a:rPr lang="en-US" sz="1600">
                <a:latin typeface="Times New Roman"/>
                <a:ea typeface="Times New Roman"/>
                <a:cs typeface="Times New Roman"/>
                <a:sym typeface="Times New Roman"/>
              </a:rPr>
              <a:t>(e.g., Substance use disorder), follow-up for relevant </a:t>
            </a:r>
            <a:r>
              <a:rPr lang="en-US" sz="1600" b="1">
                <a:latin typeface="Times New Roman"/>
                <a:ea typeface="Times New Roman"/>
                <a:cs typeface="Times New Roman"/>
                <a:sym typeface="Times New Roman"/>
              </a:rPr>
              <a:t>medication management </a:t>
            </a:r>
            <a:r>
              <a:rPr lang="en-US" sz="1600">
                <a:latin typeface="Times New Roman"/>
                <a:ea typeface="Times New Roman"/>
                <a:cs typeface="Times New Roman"/>
                <a:sym typeface="Times New Roman"/>
              </a:rPr>
              <a:t>and follow-up appointment within 72 hrs. for </a:t>
            </a:r>
            <a:r>
              <a:rPr lang="en-US" sz="1600" b="1">
                <a:latin typeface="Times New Roman"/>
                <a:ea typeface="Times New Roman"/>
                <a:cs typeface="Times New Roman"/>
                <a:sym typeface="Times New Roman"/>
              </a:rPr>
              <a:t>high-risk patients, </a:t>
            </a:r>
            <a:r>
              <a:rPr lang="en-US" sz="1600">
                <a:latin typeface="Times New Roman"/>
                <a:ea typeface="Times New Roman"/>
                <a:cs typeface="Times New Roman"/>
                <a:sym typeface="Times New Roman"/>
              </a:rPr>
              <a:t>and general referral list provided for </a:t>
            </a:r>
            <a:r>
              <a:rPr lang="en-US" sz="1600" b="1">
                <a:latin typeface="Times New Roman"/>
                <a:ea typeface="Times New Roman"/>
                <a:cs typeface="Times New Roman"/>
                <a:sym typeface="Times New Roman"/>
              </a:rPr>
              <a:t>Problems identified</a:t>
            </a:r>
            <a:r>
              <a:rPr lang="en-US" sz="1600">
                <a:latin typeface="Times New Roman"/>
                <a:ea typeface="Times New Roman"/>
                <a:cs typeface="Times New Roman"/>
                <a:sym typeface="Times New Roman"/>
              </a:rPr>
              <a:t>, but not addressed</a:t>
            </a:r>
            <a:endParaRPr sz="1600">
              <a:latin typeface="Times New Roman"/>
              <a:ea typeface="Times New Roman"/>
              <a:cs typeface="Times New Roman"/>
              <a:sym typeface="Times New Roman"/>
            </a:endParaRPr>
          </a:p>
          <a:p>
            <a:pPr marL="457200" lvl="0" indent="0" algn="l" rtl="0">
              <a:spcBef>
                <a:spcPts val="0"/>
              </a:spcBef>
              <a:spcAft>
                <a:spcPts val="0"/>
              </a:spcAft>
              <a:buNone/>
            </a:pPr>
            <a:endParaRPr sz="1600" b="1">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u="sng">
                <a:solidFill>
                  <a:schemeClr val="dk1"/>
                </a:solidFill>
                <a:latin typeface="Times New Roman"/>
                <a:ea typeface="Times New Roman"/>
                <a:cs typeface="Times New Roman"/>
                <a:sym typeface="Times New Roman"/>
              </a:rPr>
              <a:t>Must include evidence referrals were provided: </a:t>
            </a:r>
            <a:endParaRPr sz="1600" u="sng">
              <a:solidFill>
                <a:schemeClr val="dk1"/>
              </a:solidFill>
              <a:latin typeface="Times New Roman"/>
              <a:ea typeface="Times New Roman"/>
              <a:cs typeface="Times New Roman"/>
              <a:sym typeface="Times New Roman"/>
            </a:endParaRPr>
          </a:p>
          <a:p>
            <a:pPr marL="914400" lvl="1" indent="-323850" algn="l" rtl="0">
              <a:spcBef>
                <a:spcPts val="0"/>
              </a:spcBef>
              <a:spcAft>
                <a:spcPts val="0"/>
              </a:spcAft>
              <a:buClr>
                <a:schemeClr val="dk1"/>
              </a:buClr>
              <a:buSzPts val="1500"/>
              <a:buFont typeface="Times New Roman"/>
              <a:buChar char="⋆"/>
            </a:pPr>
            <a:r>
              <a:rPr lang="en-US" sz="1500" b="1">
                <a:solidFill>
                  <a:schemeClr val="dk1"/>
                </a:solidFill>
                <a:latin typeface="Times New Roman"/>
                <a:ea typeface="Times New Roman"/>
                <a:cs typeface="Times New Roman"/>
                <a:sym typeface="Times New Roman"/>
              </a:rPr>
              <a:t>Referrals</a:t>
            </a:r>
            <a:r>
              <a:rPr lang="en-US" sz="1500">
                <a:solidFill>
                  <a:schemeClr val="dk1"/>
                </a:solidFill>
                <a:latin typeface="Times New Roman"/>
                <a:ea typeface="Times New Roman"/>
                <a:cs typeface="Times New Roman"/>
                <a:sym typeface="Times New Roman"/>
              </a:rPr>
              <a:t> include both aftercare </a:t>
            </a:r>
            <a:r>
              <a:rPr lang="en-US" sz="1500" b="1">
                <a:solidFill>
                  <a:schemeClr val="dk1"/>
                </a:solidFill>
                <a:latin typeface="Times New Roman"/>
                <a:ea typeface="Times New Roman"/>
                <a:cs typeface="Times New Roman"/>
                <a:sym typeface="Times New Roman"/>
              </a:rPr>
              <a:t>appointments</a:t>
            </a:r>
            <a:r>
              <a:rPr lang="en-US" sz="1500">
                <a:solidFill>
                  <a:schemeClr val="dk1"/>
                </a:solidFill>
                <a:latin typeface="Times New Roman"/>
                <a:ea typeface="Times New Roman"/>
                <a:cs typeface="Times New Roman"/>
                <a:sym typeface="Times New Roman"/>
              </a:rPr>
              <a:t> (within DBH and outside of DBH), as well as general </a:t>
            </a:r>
            <a:r>
              <a:rPr lang="en-US" sz="1500" b="1">
                <a:solidFill>
                  <a:schemeClr val="dk1"/>
                </a:solidFill>
                <a:latin typeface="Times New Roman"/>
                <a:ea typeface="Times New Roman"/>
                <a:cs typeface="Times New Roman"/>
                <a:sym typeface="Times New Roman"/>
              </a:rPr>
              <a:t>referral lists</a:t>
            </a:r>
            <a:endParaRPr sz="1500">
              <a:solidFill>
                <a:schemeClr val="dk1"/>
              </a:solidFill>
              <a:latin typeface="Times New Roman"/>
              <a:ea typeface="Times New Roman"/>
              <a:cs typeface="Times New Roman"/>
              <a:sym typeface="Times New Roman"/>
            </a:endParaRPr>
          </a:p>
          <a:p>
            <a:pPr marL="914400" lvl="1" indent="-323850" algn="l" rtl="0">
              <a:spcBef>
                <a:spcPts val="0"/>
              </a:spcBef>
              <a:spcAft>
                <a:spcPts val="0"/>
              </a:spcAft>
              <a:buClr>
                <a:schemeClr val="dk1"/>
              </a:buClr>
              <a:buSzPts val="1500"/>
              <a:buFont typeface="Times New Roman"/>
              <a:buChar char="⋆"/>
            </a:pPr>
            <a:r>
              <a:rPr lang="en-US" sz="1500" b="1">
                <a:solidFill>
                  <a:schemeClr val="dk1"/>
                </a:solidFill>
                <a:latin typeface="Times New Roman"/>
                <a:ea typeface="Times New Roman"/>
                <a:cs typeface="Times New Roman"/>
                <a:sym typeface="Times New Roman"/>
              </a:rPr>
              <a:t>If you are unable to provide one of the above two mentioned options</a:t>
            </a:r>
            <a:r>
              <a:rPr lang="en-US" sz="1500">
                <a:solidFill>
                  <a:schemeClr val="dk1"/>
                </a:solidFill>
                <a:latin typeface="Times New Roman"/>
                <a:ea typeface="Times New Roman"/>
                <a:cs typeface="Times New Roman"/>
                <a:sym typeface="Times New Roman"/>
              </a:rPr>
              <a:t>, you will want to document that referrals were not provided</a:t>
            </a:r>
            <a:r>
              <a:rPr lang="en-US" sz="1600">
                <a:solidFill>
                  <a:schemeClr val="dk1"/>
                </a:solidFill>
                <a:latin typeface="Times New Roman"/>
                <a:ea typeface="Times New Roman"/>
                <a:cs typeface="Times New Roman"/>
                <a:sym typeface="Times New Roman"/>
              </a:rPr>
              <a:t> (due to patient refusal, </a:t>
            </a:r>
            <a:r>
              <a:rPr lang="en-US" sz="1600" b="1">
                <a:solidFill>
                  <a:schemeClr val="dk1"/>
                </a:solidFill>
                <a:latin typeface="Times New Roman"/>
                <a:ea typeface="Times New Roman"/>
                <a:cs typeface="Times New Roman"/>
                <a:sym typeface="Times New Roman"/>
              </a:rPr>
              <a:t>ATA, </a:t>
            </a:r>
            <a:r>
              <a:rPr lang="en-US" sz="1600">
                <a:solidFill>
                  <a:schemeClr val="dk1"/>
                </a:solidFill>
                <a:latin typeface="Times New Roman"/>
                <a:ea typeface="Times New Roman"/>
                <a:cs typeface="Times New Roman"/>
                <a:sym typeface="Times New Roman"/>
              </a:rPr>
              <a:t>etc.)</a:t>
            </a:r>
            <a:r>
              <a:rPr lang="en-US" sz="1500">
                <a:solidFill>
                  <a:schemeClr val="dk1"/>
                </a:solidFill>
                <a:latin typeface="Times New Roman"/>
                <a:ea typeface="Times New Roman"/>
                <a:cs typeface="Times New Roman"/>
                <a:sym typeface="Times New Roman"/>
              </a:rPr>
              <a:t> You would then include action steps, (e.g., sent a referral list via secure email, snail mail, or patient portal)</a:t>
            </a:r>
            <a:endParaRPr sz="1600">
              <a:solidFill>
                <a:schemeClr val="dk1"/>
              </a:solidFill>
              <a:latin typeface="Times New Roman"/>
              <a:ea typeface="Times New Roman"/>
              <a:cs typeface="Times New Roman"/>
              <a:sym typeface="Times New Roman"/>
            </a:endParaRPr>
          </a:p>
        </p:txBody>
      </p:sp>
      <p:sp>
        <p:nvSpPr>
          <p:cNvPr id="334" name="Google Shape;334;p34"/>
          <p:cNvSpPr txBox="1">
            <a:spLocks noGrp="1"/>
          </p:cNvSpPr>
          <p:nvPr>
            <p:ph type="title"/>
          </p:nvPr>
        </p:nvSpPr>
        <p:spPr>
          <a:xfrm>
            <a:off x="323200" y="212300"/>
            <a:ext cx="97365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a:solidFill>
                  <a:srgbClr val="0066A6"/>
                </a:solidFill>
                <a:latin typeface="Times New Roman"/>
                <a:ea typeface="Times New Roman"/>
                <a:cs typeface="Times New Roman"/>
                <a:sym typeface="Times New Roman"/>
              </a:rPr>
              <a:t>Discharge Plan, Summary and Referrals: </a:t>
            </a:r>
            <a:r>
              <a:rPr lang="en-US" sz="2200">
                <a:solidFill>
                  <a:srgbClr val="0066A6"/>
                </a:solidFill>
                <a:latin typeface="Times New Roman"/>
                <a:ea typeface="Times New Roman"/>
                <a:cs typeface="Times New Roman"/>
                <a:sym typeface="Times New Roman"/>
              </a:rPr>
              <a:t>(2 of 2)</a:t>
            </a:r>
            <a:endParaRPr sz="2200">
              <a:solidFill>
                <a:srgbClr val="0066A6"/>
              </a:solidFill>
              <a:latin typeface="Times New Roman"/>
              <a:ea typeface="Times New Roman"/>
              <a:cs typeface="Times New Roman"/>
              <a:sym typeface="Times New Roman"/>
            </a:endParaRPr>
          </a:p>
        </p:txBody>
      </p:sp>
      <p:sp>
        <p:nvSpPr>
          <p:cNvPr id="335" name="Google Shape;335;p34"/>
          <p:cNvSpPr txBox="1"/>
          <p:nvPr/>
        </p:nvSpPr>
        <p:spPr>
          <a:xfrm>
            <a:off x="383087" y="6125014"/>
            <a:ext cx="11425825" cy="673717"/>
          </a:xfrm>
          <a:prstGeom prst="rect">
            <a:avLst/>
          </a:prstGeom>
          <a:noFill/>
          <a:ln w="28575" cap="flat" cmpd="sng">
            <a:solidFill>
              <a:srgbClr val="0066A6"/>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i="1">
                <a:solidFill>
                  <a:srgbClr val="0066A6"/>
                </a:solidFill>
                <a:latin typeface="Times New Roman"/>
                <a:ea typeface="Times New Roman"/>
                <a:cs typeface="Times New Roman"/>
                <a:sym typeface="Times New Roman"/>
              </a:rPr>
              <a:t>If patient was in our care for a brief period and you are unable to sufficiently complete items on the DC summary, indicate that (e.g., “Patient left against treatment advice and as a result did not set up aftercare appointments. Referrals have been sent to patient via …” Remember, while YOU may know what the circumstances of patients admit and sudden discharge are, it needs to be clear to a reader six months after patient’s discharge!</a:t>
            </a:r>
            <a:endParaRPr i="1">
              <a:solidFill>
                <a:srgbClr val="0066A6"/>
              </a:solidFill>
              <a:latin typeface="Times New Roman"/>
              <a:ea typeface="Times New Roman"/>
              <a:cs typeface="Times New Roman"/>
              <a:sym typeface="Times New Roman"/>
            </a:endParaRPr>
          </a:p>
        </p:txBody>
      </p:sp>
      <p:sp>
        <p:nvSpPr>
          <p:cNvPr id="336" name="Google Shape;336;p34"/>
          <p:cNvSpPr/>
          <p:nvPr/>
        </p:nvSpPr>
        <p:spPr>
          <a:xfrm>
            <a:off x="5741850" y="3848675"/>
            <a:ext cx="708300" cy="273600"/>
          </a:xfrm>
          <a:prstGeom prst="leftRightArrow">
            <a:avLst>
              <a:gd name="adj1" fmla="val 50000"/>
              <a:gd name="adj2" fmla="val 50000"/>
            </a:avLst>
          </a:prstGeom>
          <a:solidFill>
            <a:srgbClr val="0066A6"/>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p:nvPr/>
        </p:nvSpPr>
        <p:spPr>
          <a:xfrm>
            <a:off x="327646" y="354823"/>
            <a:ext cx="8319548" cy="840000"/>
          </a:xfrm>
          <a:prstGeom prst="rect">
            <a:avLst/>
          </a:prstGeom>
          <a:noFill/>
          <a:ln>
            <a:noFill/>
          </a:ln>
        </p:spPr>
        <p:txBody>
          <a:bodyPr spcFirstLastPara="1" wrap="square" lIns="91425" tIns="91425" rIns="91425" bIns="91425" anchor="t" anchorCtr="0">
            <a:noAutofit/>
          </a:bodyPr>
          <a:lstStyle/>
          <a:p>
            <a:r>
              <a:rPr lang="en-US" sz="2400">
                <a:solidFill>
                  <a:srgbClr val="1C6294"/>
                </a:solidFill>
                <a:latin typeface="Times New Roman" panose="02020603050405020304" pitchFamily="18" charset="0"/>
                <a:ea typeface="Times New Roman"/>
                <a:cs typeface="Times New Roman" panose="02020603050405020304" pitchFamily="18" charset="0"/>
                <a:sym typeface="Times New Roman"/>
              </a:rPr>
              <a:t>Suicide Awareness and Prevention</a:t>
            </a:r>
            <a:r>
              <a:rPr lang="en-US" sz="2400" b="1">
                <a:solidFill>
                  <a:srgbClr val="1C6294"/>
                </a:solidFill>
                <a:latin typeface="Times New Roman" panose="02020603050405020304" pitchFamily="18" charset="0"/>
                <a:ea typeface="Times New Roman"/>
                <a:cs typeface="Times New Roman" panose="02020603050405020304" pitchFamily="18" charset="0"/>
                <a:sym typeface="Times New Roman"/>
              </a:rPr>
              <a:t>: </a:t>
            </a:r>
            <a:r>
              <a:rPr lang="en" sz="2400" b="1">
                <a:solidFill>
                  <a:srgbClr val="1C6294"/>
                </a:solidFill>
                <a:latin typeface="Times New Roman" panose="02020603050405020304" pitchFamily="18" charset="0"/>
                <a:ea typeface="Times New Roman"/>
                <a:cs typeface="Times New Roman" panose="02020603050405020304" pitchFamily="18" charset="0"/>
                <a:sym typeface="Times New Roman"/>
              </a:rPr>
              <a:t>References &amp; Resources</a:t>
            </a:r>
            <a:endParaRPr lang="en-US" sz="2400" b="1">
              <a:solidFill>
                <a:srgbClr val="1C6294"/>
              </a:solidFill>
              <a:latin typeface="Times New Roman" panose="02020603050405020304" pitchFamily="18" charset="0"/>
              <a:cs typeface="Times New Roman" panose="02020603050405020304" pitchFamily="18" charset="0"/>
            </a:endParaRPr>
          </a:p>
        </p:txBody>
      </p:sp>
      <p:sp>
        <p:nvSpPr>
          <p:cNvPr id="242" name="Google Shape;242;p30"/>
          <p:cNvSpPr txBox="1"/>
          <p:nvPr/>
        </p:nvSpPr>
        <p:spPr>
          <a:xfrm>
            <a:off x="327646" y="1078787"/>
            <a:ext cx="11783330" cy="560969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r>
              <a:rPr lang="en-US">
                <a:solidFill>
                  <a:schemeClr val="tx1"/>
                </a:solidFill>
                <a:latin typeface="Times New Roman" panose="02020603050405020304" pitchFamily="18" charset="0"/>
                <a:cs typeface="Times New Roman" panose="02020603050405020304" pitchFamily="18" charset="0"/>
              </a:rPr>
              <a:t>John Hopkins Medicine, </a:t>
            </a:r>
            <a:r>
              <a:rPr lang="en-US" i="1">
                <a:solidFill>
                  <a:schemeClr val="tx1"/>
                </a:solidFill>
                <a:latin typeface="Times New Roman" panose="02020603050405020304" pitchFamily="18" charset="0"/>
                <a:cs typeface="Times New Roman" panose="02020603050405020304" pitchFamily="18" charset="0"/>
              </a:rPr>
              <a:t>Words Matter</a:t>
            </a:r>
            <a:r>
              <a:rPr lang="en-US">
                <a:solidFill>
                  <a:schemeClr val="tx1"/>
                </a:solidFill>
                <a:latin typeface="Times New Roman" panose="02020603050405020304" pitchFamily="18" charset="0"/>
                <a:cs typeface="Times New Roman" panose="02020603050405020304" pitchFamily="18" charset="0"/>
              </a:rPr>
              <a:t>, (2018). Retrieved at: https://www.hopkinsmedicine.org/news/newsroom/news-releases/words-matter-stigmatizing-language-in-medical-records-may-affect-the-care-a-patient-receives</a:t>
            </a:r>
          </a:p>
          <a:p>
            <a:endParaRPr lang="en-US">
              <a:solidFill>
                <a:schemeClr val="tx1"/>
              </a:solidFill>
              <a:latin typeface="Times New Roman" panose="02020603050405020304" pitchFamily="18" charset="0"/>
              <a:cs typeface="Times New Roman" panose="02020603050405020304" pitchFamily="18" charset="0"/>
            </a:endParaRPr>
          </a:p>
          <a:p>
            <a:r>
              <a:rPr lang="en-US">
                <a:solidFill>
                  <a:schemeClr val="tx1"/>
                </a:solidFill>
                <a:latin typeface="Times New Roman" panose="02020603050405020304" pitchFamily="18" charset="0"/>
                <a:cs typeface="Times New Roman" panose="02020603050405020304" pitchFamily="18" charset="0"/>
              </a:rPr>
              <a:t>Joint Commission Resources: </a:t>
            </a:r>
            <a:r>
              <a:rPr lang="en-US" i="1">
                <a:solidFill>
                  <a:schemeClr val="tx1"/>
                </a:solidFill>
                <a:latin typeface="Times New Roman" panose="02020603050405020304" pitchFamily="18" charset="0"/>
                <a:cs typeface="Times New Roman" panose="02020603050405020304" pitchFamily="18" charset="0"/>
              </a:rPr>
              <a:t>Documentation in CTS: Behavioral Health Care: </a:t>
            </a:r>
            <a:r>
              <a:rPr lang="en-US">
                <a:solidFill>
                  <a:schemeClr val="tx1"/>
                </a:solidFill>
                <a:latin typeface="Times New Roman" panose="02020603050405020304" pitchFamily="18" charset="0"/>
                <a:cs typeface="Times New Roman" panose="02020603050405020304" pitchFamily="18" charset="0"/>
              </a:rPr>
              <a:t>2020, Retrieved at: https://store.jcrinc.com/assets/1/14/ebbh18samplepages.pdf</a:t>
            </a:r>
          </a:p>
          <a:p>
            <a:endParaRPr lang="en-US">
              <a:solidFill>
                <a:schemeClr val="tx1"/>
              </a:solidFill>
              <a:latin typeface="Times New Roman" panose="02020603050405020304" pitchFamily="18" charset="0"/>
              <a:cs typeface="Times New Roman" panose="02020603050405020304" pitchFamily="18" charset="0"/>
            </a:endParaRPr>
          </a:p>
          <a:p>
            <a:r>
              <a:rPr lang="en-US">
                <a:solidFill>
                  <a:schemeClr val="tx1"/>
                </a:solidFill>
                <a:latin typeface="Times New Roman" panose="02020603050405020304" pitchFamily="18" charset="0"/>
                <a:cs typeface="Times New Roman" panose="02020603050405020304" pitchFamily="18" charset="0"/>
              </a:rPr>
              <a:t>Joint Commission Resources: </a:t>
            </a:r>
            <a:r>
              <a:rPr lang="en-US" i="1">
                <a:solidFill>
                  <a:schemeClr val="tx1"/>
                </a:solidFill>
                <a:latin typeface="Times New Roman" panose="02020603050405020304" pitchFamily="18" charset="0"/>
                <a:cs typeface="Times New Roman" panose="02020603050405020304" pitchFamily="18" charset="0"/>
              </a:rPr>
              <a:t>R3: Pain assessment and management standards for behavioral health care </a:t>
            </a:r>
            <a:r>
              <a:rPr lang="en-US">
                <a:solidFill>
                  <a:schemeClr val="tx1"/>
                </a:solidFill>
                <a:latin typeface="Times New Roman" panose="02020603050405020304" pitchFamily="18" charset="0"/>
                <a:cs typeface="Times New Roman" panose="02020603050405020304" pitchFamily="18" charset="0"/>
              </a:rPr>
              <a:t>(2018). Retrieved at: https://www.jointcommission.org/-/media/tjc/documents/standards/r3-reports/r3_20_pain_standards_bhc_12_21_18_final.pdf</a:t>
            </a:r>
          </a:p>
          <a:p>
            <a:endParaRPr lang="en-US">
              <a:solidFill>
                <a:schemeClr val="tx1"/>
              </a:solidFill>
              <a:latin typeface="Times New Roman" panose="02020603050405020304" pitchFamily="18" charset="0"/>
              <a:cs typeface="Times New Roman" panose="02020603050405020304" pitchFamily="18" charset="0"/>
            </a:endParaRPr>
          </a:p>
          <a:p>
            <a:r>
              <a:rPr lang="en-US">
                <a:solidFill>
                  <a:schemeClr val="tx1"/>
                </a:solidFill>
                <a:latin typeface="Times New Roman" panose="02020603050405020304" pitchFamily="18" charset="0"/>
                <a:cs typeface="Times New Roman" panose="02020603050405020304" pitchFamily="18" charset="0"/>
              </a:rPr>
              <a:t>Rothera-Delaney, A, RN, BS (2020). </a:t>
            </a:r>
            <a:r>
              <a:rPr lang="en-US" i="1">
                <a:solidFill>
                  <a:schemeClr val="tx1"/>
                </a:solidFill>
                <a:latin typeface="Times New Roman" panose="02020603050405020304" pitchFamily="18" charset="0"/>
                <a:cs typeface="Times New Roman" panose="02020603050405020304" pitchFamily="18" charset="0"/>
              </a:rPr>
              <a:t>Exploring Nursing Documentation</a:t>
            </a:r>
            <a:r>
              <a:rPr lang="en-US">
                <a:solidFill>
                  <a:schemeClr val="tx1"/>
                </a:solidFill>
                <a:latin typeface="Times New Roman" panose="02020603050405020304" pitchFamily="18" charset="0"/>
                <a:cs typeface="Times New Roman" panose="02020603050405020304" pitchFamily="18" charset="0"/>
              </a:rPr>
              <a:t>. Retrieved at:</a:t>
            </a:r>
          </a:p>
          <a:p>
            <a:r>
              <a:rPr lang="en-US">
                <a:solidFill>
                  <a:schemeClr val="tx1"/>
                </a:solidFill>
                <a:latin typeface="Times New Roman" panose="02020603050405020304" pitchFamily="18" charset="0"/>
                <a:cs typeface="Times New Roman" panose="02020603050405020304" pitchFamily="18" charset="0"/>
              </a:rPr>
              <a:t>https://www.myfreece.com/Applet/Course/BrowseCourse2.aspx?SiteCourseId=9342&amp;CourseScheduleId=%E2%80%8B</a:t>
            </a:r>
          </a:p>
          <a:p>
            <a:endParaRPr lang="en-US">
              <a:solidFill>
                <a:schemeClr val="tx1"/>
              </a:solidFill>
              <a:latin typeface="Times New Roman" panose="02020603050405020304" pitchFamily="18" charset="0"/>
              <a:cs typeface="Times New Roman" panose="02020603050405020304" pitchFamily="18" charset="0"/>
            </a:endParaRPr>
          </a:p>
          <a:p>
            <a:r>
              <a:rPr lang="en-US">
                <a:solidFill>
                  <a:schemeClr val="tx1"/>
                </a:solidFill>
                <a:latin typeface="Times New Roman" panose="02020603050405020304" pitchFamily="18" charset="0"/>
                <a:cs typeface="Times New Roman" panose="02020603050405020304" pitchFamily="18" charset="0"/>
              </a:rPr>
              <a:t>Simpson, Skip, J.D., et al, </a:t>
            </a:r>
            <a:r>
              <a:rPr lang="en-US" i="1">
                <a:solidFill>
                  <a:schemeClr val="tx1"/>
                </a:solidFill>
                <a:latin typeface="Times New Roman" panose="02020603050405020304" pitchFamily="18" charset="0"/>
                <a:cs typeface="Times New Roman" panose="02020603050405020304" pitchFamily="18" charset="0"/>
              </a:rPr>
              <a:t>ZERO SUICIDE </a:t>
            </a:r>
            <a:r>
              <a:rPr lang="en-US">
                <a:solidFill>
                  <a:schemeClr val="tx1"/>
                </a:solidFill>
                <a:latin typeface="Times New Roman" panose="02020603050405020304" pitchFamily="18" charset="0"/>
                <a:cs typeface="Times New Roman" panose="02020603050405020304" pitchFamily="18" charset="0"/>
              </a:rPr>
              <a:t>Retrieved at: </a:t>
            </a:r>
          </a:p>
          <a:p>
            <a:r>
              <a:rPr lang="en-US">
                <a:solidFill>
                  <a:schemeClr val="tx1"/>
                </a:solidFill>
                <a:latin typeface="Times New Roman" panose="02020603050405020304" pitchFamily="18" charset="0"/>
                <a:cs typeface="Times New Roman" panose="02020603050405020304" pitchFamily="18" charset="0"/>
              </a:rPr>
              <a:t>https://zerosuicide.edc.org/sites/default/files/Legal%20and%20Liability%20Issues%20in%20Suicide%20Care%205.27.16%20PPT%20Transcript.pdf </a:t>
            </a:r>
          </a:p>
          <a:p>
            <a:endParaRPr lang="en-US" b="0" i="0" strike="noStrike">
              <a:solidFill>
                <a:schemeClr val="tx1"/>
              </a:solidFill>
              <a:effectLst/>
              <a:latin typeface="Times New Roman" panose="02020603050405020304" pitchFamily="18" charset="0"/>
              <a:cs typeface="Times New Roman" panose="02020603050405020304" pitchFamily="18" charset="0"/>
            </a:endParaRPr>
          </a:p>
          <a:p>
            <a:r>
              <a:rPr lang="en-US" b="0" i="0" strike="noStrike">
                <a:solidFill>
                  <a:schemeClr val="tx1"/>
                </a:solidFill>
                <a:effectLst/>
                <a:latin typeface="Times New Roman" panose="02020603050405020304" pitchFamily="18" charset="0"/>
                <a:cs typeface="Times New Roman" panose="02020603050405020304" pitchFamily="18" charset="0"/>
              </a:rPr>
              <a:t>Stanhope, V. (2013) </a:t>
            </a:r>
            <a:r>
              <a:rPr lang="en-US" b="0" i="1" strike="noStrike">
                <a:solidFill>
                  <a:schemeClr val="tx1"/>
                </a:solidFill>
                <a:effectLst/>
                <a:latin typeface="Times New Roman" panose="02020603050405020304" pitchFamily="18" charset="0"/>
                <a:cs typeface="Times New Roman" panose="02020603050405020304" pitchFamily="18" charset="0"/>
              </a:rPr>
              <a:t>The Impact Of Person-Centered Planning and Collaborative Documentation on Treatment</a:t>
            </a:r>
            <a:r>
              <a:rPr lang="en-US" i="1">
                <a:solidFill>
                  <a:schemeClr val="tx1"/>
                </a:solidFill>
                <a:latin typeface="Times New Roman" panose="02020603050405020304" pitchFamily="18" charset="0"/>
                <a:cs typeface="Times New Roman" panose="02020603050405020304" pitchFamily="18" charset="0"/>
              </a:rPr>
              <a:t> </a:t>
            </a:r>
            <a:r>
              <a:rPr lang="en-US" b="0" i="1" strike="noStrike">
                <a:solidFill>
                  <a:schemeClr val="tx1"/>
                </a:solidFill>
                <a:effectLst/>
                <a:latin typeface="Times New Roman" panose="02020603050405020304" pitchFamily="18" charset="0"/>
                <a:cs typeface="Times New Roman" panose="02020603050405020304" pitchFamily="18" charset="0"/>
              </a:rPr>
              <a:t>Adherence</a:t>
            </a:r>
            <a:r>
              <a:rPr lang="en-US" b="0" i="0" strike="noStrike">
                <a:solidFill>
                  <a:schemeClr val="tx1"/>
                </a:solidFill>
                <a:effectLst/>
                <a:latin typeface="Times New Roman" panose="02020603050405020304" pitchFamily="18" charset="0"/>
                <a:cs typeface="Times New Roman" panose="02020603050405020304" pitchFamily="18" charset="0"/>
              </a:rPr>
              <a:t>. Retrieved at:  https://doi.org/10.1176/appi.ps.201100489</a:t>
            </a:r>
          </a:p>
          <a:p>
            <a:endParaRPr lang="en-US">
              <a:solidFill>
                <a:schemeClr val="tx1"/>
              </a:solidFill>
              <a:latin typeface="Times New Roman" panose="02020603050405020304" pitchFamily="18" charset="0"/>
              <a:cs typeface="Times New Roman" panose="02020603050405020304" pitchFamily="18" charset="0"/>
            </a:endParaRPr>
          </a:p>
          <a:p>
            <a:r>
              <a:rPr lang="en-US">
                <a:solidFill>
                  <a:schemeClr val="tx1"/>
                </a:solidFill>
                <a:latin typeface="Times New Roman" panose="02020603050405020304" pitchFamily="18" charset="0"/>
                <a:cs typeface="Times New Roman" panose="02020603050405020304" pitchFamily="18" charset="0"/>
              </a:rPr>
              <a:t>Taitsman, J., Chief Medical Officer for the US Department of Health and Human Services. </a:t>
            </a:r>
            <a:r>
              <a:rPr lang="en-US" i="1">
                <a:solidFill>
                  <a:schemeClr val="tx1"/>
                </a:solidFill>
                <a:latin typeface="Times New Roman" panose="02020603050405020304" pitchFamily="18" charset="0"/>
                <a:cs typeface="Times New Roman" panose="02020603050405020304" pitchFamily="18" charset="0"/>
              </a:rPr>
              <a:t>The Importance of Documentation.</a:t>
            </a:r>
            <a:r>
              <a:rPr lang="en-US">
                <a:solidFill>
                  <a:schemeClr val="tx1"/>
                </a:solidFill>
                <a:latin typeface="Times New Roman" panose="02020603050405020304" pitchFamily="18" charset="0"/>
                <a:cs typeface="Times New Roman" panose="02020603050405020304" pitchFamily="18" charset="0"/>
              </a:rPr>
              <a:t> (2011). Retrieved at: </a:t>
            </a:r>
          </a:p>
          <a:p>
            <a:r>
              <a:rPr lang="en-US">
                <a:solidFill>
                  <a:schemeClr val="tx1"/>
                </a:solidFill>
                <a:latin typeface="Times New Roman" panose="02020603050405020304" pitchFamily="18" charset="0"/>
                <a:cs typeface="Times New Roman" panose="02020603050405020304" pitchFamily="18" charset="0"/>
              </a:rPr>
              <a:t>https://oig.hhs.gov/newsroom/podcasts/2011/heat/heat09-trans.asp</a:t>
            </a:r>
          </a:p>
          <a:p>
            <a:endParaRPr lang="en-US">
              <a:solidFill>
                <a:schemeClr val="tx1"/>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u="sng">
                <a:solidFill>
                  <a:schemeClr val="hlink"/>
                </a:solidFill>
                <a:latin typeface="Times New Roman" panose="02020603050405020304" pitchFamily="18" charset="0"/>
                <a:ea typeface="Times New Roman"/>
                <a:cs typeface="Times New Roman" panose="02020603050405020304" pitchFamily="18" charset="0"/>
                <a:sym typeface="Times New Roman"/>
                <a:hlinkClick r:id="rId3"/>
              </a:rPr>
              <a:t>Columbia Suicide Severity Rating Scale</a:t>
            </a:r>
            <a:endParaRPr>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n-US" u="sng">
                <a:solidFill>
                  <a:schemeClr val="hlink"/>
                </a:solidFill>
                <a:latin typeface="Times New Roman" panose="02020603050405020304" pitchFamily="18" charset="0"/>
                <a:ea typeface="Times New Roman"/>
                <a:cs typeface="Times New Roman" panose="02020603050405020304" pitchFamily="18" charset="0"/>
                <a:sym typeface="Times New Roman"/>
                <a:hlinkClick r:id="rId4"/>
              </a:rPr>
              <a:t>Safety Planning Intervention: A Brief Intervention to Mitigate Suicide Risk</a:t>
            </a:r>
            <a:endParaRPr>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n-US" u="sng">
                <a:solidFill>
                  <a:schemeClr val="hlink"/>
                </a:solidFill>
                <a:latin typeface="Times New Roman" panose="02020603050405020304" pitchFamily="18" charset="0"/>
                <a:ea typeface="Times New Roman"/>
                <a:cs typeface="Times New Roman" panose="02020603050405020304" pitchFamily="18" charset="0"/>
                <a:sym typeface="Times New Roman"/>
                <a:hlinkClick r:id="rId5"/>
              </a:rPr>
              <a:t>Joint Commission Resources:  National Patient Safety Goals</a:t>
            </a:r>
            <a:endParaRPr>
              <a:solidFill>
                <a:srgbClr val="222222"/>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Clr>
                <a:schemeClr val="dk1"/>
              </a:buClr>
              <a:buSzPts val="1100"/>
              <a:buFont typeface="Arial"/>
              <a:buNone/>
            </a:pPr>
            <a:r>
              <a:rPr lang="en-US" u="sng">
                <a:solidFill>
                  <a:schemeClr val="hlink"/>
                </a:solidFill>
                <a:latin typeface="Times New Roman" panose="02020603050405020304" pitchFamily="18" charset="0"/>
                <a:ea typeface="Times New Roman"/>
                <a:cs typeface="Times New Roman" panose="02020603050405020304" pitchFamily="18" charset="0"/>
                <a:sym typeface="Times New Roman"/>
                <a:hlinkClick r:id="rId6"/>
              </a:rPr>
              <a:t>ZERO Suicide Model - </a:t>
            </a:r>
            <a:r>
              <a:rPr lang="en-US" i="1" u="sng">
                <a:solidFill>
                  <a:schemeClr val="hlink"/>
                </a:solidFill>
                <a:latin typeface="Times New Roman" panose="02020603050405020304" pitchFamily="18" charset="0"/>
                <a:ea typeface="Times New Roman"/>
                <a:cs typeface="Times New Roman" panose="02020603050405020304" pitchFamily="18" charset="0"/>
                <a:sym typeface="Times New Roman"/>
                <a:hlinkClick r:id="rId6"/>
              </a:rPr>
              <a:t>A model for reducing suicide in United States behavioral healthcare</a:t>
            </a:r>
            <a:endParaRPr b="1">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n-US" u="sng">
                <a:solidFill>
                  <a:schemeClr val="hlink"/>
                </a:solidFill>
                <a:latin typeface="Times New Roman" panose="02020603050405020304" pitchFamily="18" charset="0"/>
                <a:ea typeface="Times New Roman"/>
                <a:cs typeface="Times New Roman" panose="02020603050405020304" pitchFamily="18" charset="0"/>
                <a:sym typeface="Times New Roman"/>
                <a:hlinkClick r:id="rId7"/>
              </a:rPr>
              <a:t>Disaster and Distress emergency resources for patients,families and employees </a:t>
            </a:r>
            <a:endParaRPr>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426366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309744" y="159549"/>
            <a:ext cx="9494656" cy="730500"/>
          </a:xfrm>
          <a:prstGeom prst="rect">
            <a:avLst/>
          </a:prstGeom>
          <a:noFill/>
          <a:ln>
            <a:noFill/>
          </a:ln>
        </p:spPr>
        <p:txBody>
          <a:bodyPr spcFirstLastPara="1" wrap="square" lIns="91425" tIns="45700" rIns="91425" bIns="45700" anchor="ctr" anchorCtr="0">
            <a:noAutofit/>
          </a:bodyPr>
          <a:lstStyle/>
          <a:p>
            <a:r>
              <a:rPr lang="en-US" sz="3000" b="1">
                <a:solidFill>
                  <a:srgbClr val="0066A6"/>
                </a:solidFill>
                <a:latin typeface="Times New Roman"/>
                <a:cs typeface="Times New Roman"/>
                <a:sym typeface="Times New Roman"/>
              </a:rPr>
              <a:t>The Role and Importance of Documentation</a:t>
            </a:r>
            <a:endParaRPr lang="en-US" sz="3000"/>
          </a:p>
        </p:txBody>
      </p:sp>
      <p:sp>
        <p:nvSpPr>
          <p:cNvPr id="109" name="Google Shape;109;p13"/>
          <p:cNvSpPr txBox="1">
            <a:spLocks noGrp="1"/>
          </p:cNvSpPr>
          <p:nvPr>
            <p:ph type="body" idx="1"/>
          </p:nvPr>
        </p:nvSpPr>
        <p:spPr>
          <a:xfrm>
            <a:off x="194279" y="1052815"/>
            <a:ext cx="5957651" cy="5525100"/>
          </a:xfrm>
          <a:prstGeom prst="rect">
            <a:avLst/>
          </a:prstGeom>
          <a:noFill/>
          <a:ln w="12700">
            <a:solidFill>
              <a:schemeClr val="accent4">
                <a:lumMod val="75000"/>
              </a:schemeClr>
            </a:solidFill>
          </a:ln>
        </p:spPr>
        <p:txBody>
          <a:bodyPr spcFirstLastPara="1" wrap="square" lIns="91425" tIns="45700" rIns="91425" bIns="45700" anchor="t" anchorCtr="0">
            <a:noAutofit/>
          </a:bodyPr>
          <a:lstStyle/>
          <a:p>
            <a:pPr>
              <a:buNone/>
            </a:pPr>
            <a:r>
              <a:rPr lang="en-US" sz="1800" b="1" u="sng" dirty="0">
                <a:latin typeface="Times New Roman"/>
              </a:rPr>
              <a:t>Potential consequences of an incomplete medical record:</a:t>
            </a:r>
          </a:p>
          <a:p>
            <a:pPr>
              <a:buNone/>
            </a:pPr>
            <a:endParaRPr lang="en-US" sz="1800" b="1" u="sng">
              <a:latin typeface="Times New Roman"/>
            </a:endParaRPr>
          </a:p>
          <a:p>
            <a:pPr marL="285750" indent="-285750"/>
            <a:r>
              <a:rPr lang="en-US" sz="2000" dirty="0">
                <a:latin typeface="Times"/>
              </a:rPr>
              <a:t>is used to support allegations of negligence</a:t>
            </a:r>
          </a:p>
          <a:p>
            <a:pPr marL="285750" indent="-285750"/>
            <a:r>
              <a:rPr lang="en-US" sz="2000" dirty="0">
                <a:latin typeface="Times"/>
              </a:rPr>
              <a:t>is used to support allegations of fraud</a:t>
            </a:r>
          </a:p>
          <a:p>
            <a:pPr marL="285750" indent="-285750"/>
            <a:r>
              <a:rPr lang="en-US" sz="2000" dirty="0">
                <a:latin typeface="Times"/>
              </a:rPr>
              <a:t>can cause a provider to lose their license</a:t>
            </a:r>
          </a:p>
          <a:p>
            <a:pPr marL="285750" indent="-285750"/>
            <a:r>
              <a:rPr lang="en-US" sz="2000" dirty="0">
                <a:latin typeface="Times"/>
              </a:rPr>
              <a:t>cause lost revenue/reimbursement</a:t>
            </a:r>
          </a:p>
          <a:p>
            <a:pPr marL="285750" indent="-285750"/>
            <a:r>
              <a:rPr lang="en-US" sz="2000" dirty="0">
                <a:latin typeface="Times"/>
              </a:rPr>
              <a:t>result in poor patient care by other healthcare team members</a:t>
            </a:r>
          </a:p>
          <a:p>
            <a:pPr marL="285750" indent="-285750"/>
            <a:r>
              <a:rPr lang="en-US" sz="2000" dirty="0">
                <a:latin typeface="Times"/>
              </a:rPr>
              <a:t>result in inappropriate billing leading to charges of fraud</a:t>
            </a:r>
          </a:p>
          <a:p>
            <a:pPr marL="285750" indent="-285750"/>
            <a:r>
              <a:rPr lang="en-US" sz="2000" dirty="0">
                <a:latin typeface="Times"/>
              </a:rPr>
              <a:t>interfere with patient-related studies</a:t>
            </a:r>
          </a:p>
          <a:p>
            <a:pPr marL="285750" indent="-285750"/>
            <a:r>
              <a:rPr lang="en-US" sz="2000" dirty="0">
                <a:latin typeface="Times"/>
              </a:rPr>
              <a:t>compromise safe patient care</a:t>
            </a:r>
          </a:p>
          <a:p>
            <a:pPr marL="285750" indent="-285750"/>
            <a:r>
              <a:rPr lang="en-US" sz="2000" dirty="0">
                <a:latin typeface="Times"/>
              </a:rPr>
              <a:t>decrease reimbursement/gross revenue</a:t>
            </a:r>
          </a:p>
        </p:txBody>
      </p:sp>
      <p:sp>
        <p:nvSpPr>
          <p:cNvPr id="2" name="TextBox 1">
            <a:extLst>
              <a:ext uri="{FF2B5EF4-FFF2-40B4-BE49-F238E27FC236}">
                <a16:creationId xmlns:a16="http://schemas.microsoft.com/office/drawing/2014/main" id="{C187DDDD-DC6E-4BED-A813-F7B9DBE4CD4E}"/>
              </a:ext>
            </a:extLst>
          </p:cNvPr>
          <p:cNvSpPr txBox="1"/>
          <p:nvPr/>
        </p:nvSpPr>
        <p:spPr>
          <a:xfrm>
            <a:off x="6487235" y="4303594"/>
            <a:ext cx="5211169" cy="2086725"/>
          </a:xfrm>
          <a:prstGeom prst="rect">
            <a:avLst/>
          </a:prstGeom>
          <a:noFill/>
          <a:ln w="28575">
            <a:solidFill>
              <a:schemeClr val="accent4">
                <a:lumMod val="75000"/>
              </a:schemeClr>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800" i="1">
                <a:latin typeface="Times New Roman"/>
                <a:cs typeface="Times New Roman"/>
              </a:rPr>
              <a:t>Myth: Detailed documentation should be avoided because “lawyers can hang you with it.” </a:t>
            </a:r>
          </a:p>
          <a:p>
            <a:pPr>
              <a:lnSpc>
                <a:spcPct val="90000"/>
              </a:lnSpc>
            </a:pPr>
            <a:endParaRPr lang="en-US" sz="1800" i="1">
              <a:latin typeface="Times New Roman"/>
              <a:cs typeface="Times New Roman"/>
            </a:endParaRPr>
          </a:p>
          <a:p>
            <a:pPr>
              <a:lnSpc>
                <a:spcPct val="90000"/>
              </a:lnSpc>
            </a:pPr>
            <a:r>
              <a:rPr lang="en-US" sz="1800" i="1">
                <a:latin typeface="Times New Roman"/>
                <a:cs typeface="Times New Roman"/>
              </a:rPr>
              <a:t>Rebuttal: Good care combined with high quality documentation is the surest way to avoid being a defendant in a malpractice action. Documentation is key when reviewing a potential case </a:t>
            </a:r>
            <a:r>
              <a:rPr lang="en-US" sz="1800" i="1">
                <a:solidFill>
                  <a:schemeClr val="tx1">
                    <a:lumMod val="95000"/>
                    <a:lumOff val="5000"/>
                  </a:schemeClr>
                </a:solidFill>
                <a:latin typeface="Times New Roman"/>
                <a:cs typeface="Times New Roman"/>
              </a:rPr>
              <a:t>(</a:t>
            </a:r>
            <a:r>
              <a:rPr lang="en-US" sz="1800">
                <a:solidFill>
                  <a:schemeClr val="tx1">
                    <a:lumMod val="95000"/>
                    <a:lumOff val="5000"/>
                  </a:schemeClr>
                </a:solidFill>
                <a:latin typeface="Times New Roman"/>
                <a:cs typeface="Times New Roman"/>
              </a:rPr>
              <a:t>Simpson, S., J.D, 2015).</a:t>
            </a:r>
          </a:p>
        </p:txBody>
      </p:sp>
      <p:sp>
        <p:nvSpPr>
          <p:cNvPr id="4" name="TextBox 3">
            <a:extLst>
              <a:ext uri="{FF2B5EF4-FFF2-40B4-BE49-F238E27FC236}">
                <a16:creationId xmlns:a16="http://schemas.microsoft.com/office/drawing/2014/main" id="{DAC26CF2-BB04-4207-BA4B-165B9A86AF5B}"/>
              </a:ext>
            </a:extLst>
          </p:cNvPr>
          <p:cNvSpPr txBox="1"/>
          <p:nvPr/>
        </p:nvSpPr>
        <p:spPr>
          <a:xfrm>
            <a:off x="6487236" y="1266968"/>
            <a:ext cx="5211168" cy="2800767"/>
          </a:xfrm>
          <a:prstGeom prst="rect">
            <a:avLst/>
          </a:prstGeom>
          <a:noFill/>
          <a:ln>
            <a:solidFill>
              <a:schemeClr val="accent4">
                <a:lumMod val="75000"/>
              </a:schemeClr>
            </a:solidFill>
            <a:prstDash val="soli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latin typeface="Times New Roman"/>
                <a:cs typeface="Times New Roman"/>
              </a:rPr>
              <a:t>"Good documentation is important to protect your patients. Good documentation promotes patient safety and quality of care. Complete and accurate medical recordkeeping can help ensure that your patients get the right care at the right time. At the end of the day, that's what really matters" (</a:t>
            </a:r>
            <a:r>
              <a:rPr lang="en-US" sz="2200" dirty="0">
                <a:latin typeface="Times New Roman"/>
              </a:rPr>
              <a:t>Taitsman, 2011).</a:t>
            </a:r>
          </a:p>
        </p:txBody>
      </p:sp>
    </p:spTree>
    <p:extLst>
      <p:ext uri="{BB962C8B-B14F-4D97-AF65-F5344CB8AC3E}">
        <p14:creationId xmlns:p14="http://schemas.microsoft.com/office/powerpoint/2010/main" val="19563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490100" y="231100"/>
            <a:ext cx="82839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a:solidFill>
                  <a:srgbClr val="0066A6"/>
                </a:solidFill>
                <a:latin typeface="Times New Roman"/>
                <a:ea typeface="Times New Roman"/>
                <a:cs typeface="Times New Roman"/>
                <a:sym typeface="Times New Roman"/>
              </a:rPr>
              <a:t>Clinical Documentation and Medical Records </a:t>
            </a:r>
            <a:endParaRPr sz="3000" b="1">
              <a:solidFill>
                <a:srgbClr val="0066A6"/>
              </a:solidFill>
              <a:latin typeface="Times New Roman"/>
              <a:ea typeface="Times New Roman"/>
              <a:cs typeface="Times New Roman"/>
              <a:sym typeface="Times New Roman"/>
            </a:endParaRPr>
          </a:p>
        </p:txBody>
      </p:sp>
      <p:sp>
        <p:nvSpPr>
          <p:cNvPr id="115" name="Google Shape;115;p14"/>
          <p:cNvSpPr txBox="1">
            <a:spLocks noGrp="1"/>
          </p:cNvSpPr>
          <p:nvPr>
            <p:ph type="body" idx="1"/>
          </p:nvPr>
        </p:nvSpPr>
        <p:spPr>
          <a:xfrm>
            <a:off x="490100" y="1345997"/>
            <a:ext cx="5439062" cy="5122179"/>
          </a:xfrm>
          <a:custGeom>
            <a:avLst/>
            <a:gdLst>
              <a:gd name="connsiteX0" fmla="*/ 0 w 5439062"/>
              <a:gd name="connsiteY0" fmla="*/ 0 h 5122179"/>
              <a:gd name="connsiteX1" fmla="*/ 734273 w 5439062"/>
              <a:gd name="connsiteY1" fmla="*/ 0 h 5122179"/>
              <a:gd name="connsiteX2" fmla="*/ 1468547 w 5439062"/>
              <a:gd name="connsiteY2" fmla="*/ 0 h 5122179"/>
              <a:gd name="connsiteX3" fmla="*/ 2202820 w 5439062"/>
              <a:gd name="connsiteY3" fmla="*/ 0 h 5122179"/>
              <a:gd name="connsiteX4" fmla="*/ 2719531 w 5439062"/>
              <a:gd name="connsiteY4" fmla="*/ 0 h 5122179"/>
              <a:gd name="connsiteX5" fmla="*/ 3236242 w 5439062"/>
              <a:gd name="connsiteY5" fmla="*/ 0 h 5122179"/>
              <a:gd name="connsiteX6" fmla="*/ 3970515 w 5439062"/>
              <a:gd name="connsiteY6" fmla="*/ 0 h 5122179"/>
              <a:gd name="connsiteX7" fmla="*/ 4487226 w 5439062"/>
              <a:gd name="connsiteY7" fmla="*/ 0 h 5122179"/>
              <a:gd name="connsiteX8" fmla="*/ 5439062 w 5439062"/>
              <a:gd name="connsiteY8" fmla="*/ 0 h 5122179"/>
              <a:gd name="connsiteX9" fmla="*/ 5439062 w 5439062"/>
              <a:gd name="connsiteY9" fmla="*/ 589051 h 5122179"/>
              <a:gd name="connsiteX10" fmla="*/ 5439062 w 5439062"/>
              <a:gd name="connsiteY10" fmla="*/ 1178101 h 5122179"/>
              <a:gd name="connsiteX11" fmla="*/ 5439062 w 5439062"/>
              <a:gd name="connsiteY11" fmla="*/ 1715930 h 5122179"/>
              <a:gd name="connsiteX12" fmla="*/ 5439062 w 5439062"/>
              <a:gd name="connsiteY12" fmla="*/ 2407424 h 5122179"/>
              <a:gd name="connsiteX13" fmla="*/ 5439062 w 5439062"/>
              <a:gd name="connsiteY13" fmla="*/ 3150140 h 5122179"/>
              <a:gd name="connsiteX14" fmla="*/ 5439062 w 5439062"/>
              <a:gd name="connsiteY14" fmla="*/ 3892856 h 5122179"/>
              <a:gd name="connsiteX15" fmla="*/ 5439062 w 5439062"/>
              <a:gd name="connsiteY15" fmla="*/ 4533128 h 5122179"/>
              <a:gd name="connsiteX16" fmla="*/ 5439062 w 5439062"/>
              <a:gd name="connsiteY16" fmla="*/ 5122179 h 5122179"/>
              <a:gd name="connsiteX17" fmla="*/ 4704789 w 5439062"/>
              <a:gd name="connsiteY17" fmla="*/ 5122179 h 5122179"/>
              <a:gd name="connsiteX18" fmla="*/ 4133687 w 5439062"/>
              <a:gd name="connsiteY18" fmla="*/ 5122179 h 5122179"/>
              <a:gd name="connsiteX19" fmla="*/ 3562586 w 5439062"/>
              <a:gd name="connsiteY19" fmla="*/ 5122179 h 5122179"/>
              <a:gd name="connsiteX20" fmla="*/ 2991484 w 5439062"/>
              <a:gd name="connsiteY20" fmla="*/ 5122179 h 5122179"/>
              <a:gd name="connsiteX21" fmla="*/ 2202820 w 5439062"/>
              <a:gd name="connsiteY21" fmla="*/ 5122179 h 5122179"/>
              <a:gd name="connsiteX22" fmla="*/ 1577328 w 5439062"/>
              <a:gd name="connsiteY22" fmla="*/ 5122179 h 5122179"/>
              <a:gd name="connsiteX23" fmla="*/ 788664 w 5439062"/>
              <a:gd name="connsiteY23" fmla="*/ 5122179 h 5122179"/>
              <a:gd name="connsiteX24" fmla="*/ 0 w 5439062"/>
              <a:gd name="connsiteY24" fmla="*/ 5122179 h 5122179"/>
              <a:gd name="connsiteX25" fmla="*/ 0 w 5439062"/>
              <a:gd name="connsiteY25" fmla="*/ 4533128 h 5122179"/>
              <a:gd name="connsiteX26" fmla="*/ 0 w 5439062"/>
              <a:gd name="connsiteY26" fmla="*/ 3944078 h 5122179"/>
              <a:gd name="connsiteX27" fmla="*/ 0 w 5439062"/>
              <a:gd name="connsiteY27" fmla="*/ 3457471 h 5122179"/>
              <a:gd name="connsiteX28" fmla="*/ 0 w 5439062"/>
              <a:gd name="connsiteY28" fmla="*/ 2919642 h 5122179"/>
              <a:gd name="connsiteX29" fmla="*/ 0 w 5439062"/>
              <a:gd name="connsiteY29" fmla="*/ 2228148 h 5122179"/>
              <a:gd name="connsiteX30" fmla="*/ 0 w 5439062"/>
              <a:gd name="connsiteY30" fmla="*/ 1639097 h 5122179"/>
              <a:gd name="connsiteX31" fmla="*/ 0 w 5439062"/>
              <a:gd name="connsiteY31" fmla="*/ 1152490 h 5122179"/>
              <a:gd name="connsiteX32" fmla="*/ 0 w 5439062"/>
              <a:gd name="connsiteY32" fmla="*/ 665883 h 5122179"/>
              <a:gd name="connsiteX33" fmla="*/ 0 w 5439062"/>
              <a:gd name="connsiteY33" fmla="*/ 0 h 512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39062" h="5122179" extrusionOk="0">
                <a:moveTo>
                  <a:pt x="0" y="0"/>
                </a:moveTo>
                <a:cubicBezTo>
                  <a:pt x="358907" y="26569"/>
                  <a:pt x="513618" y="22071"/>
                  <a:pt x="734273" y="0"/>
                </a:cubicBezTo>
                <a:cubicBezTo>
                  <a:pt x="954928" y="-22071"/>
                  <a:pt x="1174220" y="-36184"/>
                  <a:pt x="1468547" y="0"/>
                </a:cubicBezTo>
                <a:cubicBezTo>
                  <a:pt x="1762874" y="36184"/>
                  <a:pt x="1981461" y="25490"/>
                  <a:pt x="2202820" y="0"/>
                </a:cubicBezTo>
                <a:cubicBezTo>
                  <a:pt x="2424179" y="-25490"/>
                  <a:pt x="2469530" y="-19041"/>
                  <a:pt x="2719531" y="0"/>
                </a:cubicBezTo>
                <a:cubicBezTo>
                  <a:pt x="2969532" y="19041"/>
                  <a:pt x="2998312" y="-12052"/>
                  <a:pt x="3236242" y="0"/>
                </a:cubicBezTo>
                <a:cubicBezTo>
                  <a:pt x="3474172" y="12052"/>
                  <a:pt x="3803708" y="5176"/>
                  <a:pt x="3970515" y="0"/>
                </a:cubicBezTo>
                <a:cubicBezTo>
                  <a:pt x="4137322" y="-5176"/>
                  <a:pt x="4293864" y="7098"/>
                  <a:pt x="4487226" y="0"/>
                </a:cubicBezTo>
                <a:cubicBezTo>
                  <a:pt x="4680588" y="-7098"/>
                  <a:pt x="5071419" y="8087"/>
                  <a:pt x="5439062" y="0"/>
                </a:cubicBezTo>
                <a:cubicBezTo>
                  <a:pt x="5413171" y="286105"/>
                  <a:pt x="5434908" y="343544"/>
                  <a:pt x="5439062" y="589051"/>
                </a:cubicBezTo>
                <a:cubicBezTo>
                  <a:pt x="5443216" y="834558"/>
                  <a:pt x="5441483" y="913145"/>
                  <a:pt x="5439062" y="1178101"/>
                </a:cubicBezTo>
                <a:cubicBezTo>
                  <a:pt x="5436642" y="1443057"/>
                  <a:pt x="5423959" y="1595436"/>
                  <a:pt x="5439062" y="1715930"/>
                </a:cubicBezTo>
                <a:cubicBezTo>
                  <a:pt x="5454165" y="1836424"/>
                  <a:pt x="5468804" y="2157207"/>
                  <a:pt x="5439062" y="2407424"/>
                </a:cubicBezTo>
                <a:cubicBezTo>
                  <a:pt x="5409320" y="2657641"/>
                  <a:pt x="5475012" y="2890394"/>
                  <a:pt x="5439062" y="3150140"/>
                </a:cubicBezTo>
                <a:cubicBezTo>
                  <a:pt x="5403112" y="3409886"/>
                  <a:pt x="5406369" y="3684909"/>
                  <a:pt x="5439062" y="3892856"/>
                </a:cubicBezTo>
                <a:cubicBezTo>
                  <a:pt x="5471755" y="4100803"/>
                  <a:pt x="5466371" y="4244332"/>
                  <a:pt x="5439062" y="4533128"/>
                </a:cubicBezTo>
                <a:cubicBezTo>
                  <a:pt x="5411753" y="4821924"/>
                  <a:pt x="5422123" y="4853509"/>
                  <a:pt x="5439062" y="5122179"/>
                </a:cubicBezTo>
                <a:cubicBezTo>
                  <a:pt x="5136343" y="5152269"/>
                  <a:pt x="5007413" y="5093063"/>
                  <a:pt x="4704789" y="5122179"/>
                </a:cubicBezTo>
                <a:cubicBezTo>
                  <a:pt x="4402165" y="5151295"/>
                  <a:pt x="4273944" y="5116478"/>
                  <a:pt x="4133687" y="5122179"/>
                </a:cubicBezTo>
                <a:cubicBezTo>
                  <a:pt x="3993430" y="5127880"/>
                  <a:pt x="3837825" y="5108111"/>
                  <a:pt x="3562586" y="5122179"/>
                </a:cubicBezTo>
                <a:cubicBezTo>
                  <a:pt x="3287347" y="5136247"/>
                  <a:pt x="3188275" y="5128044"/>
                  <a:pt x="2991484" y="5122179"/>
                </a:cubicBezTo>
                <a:cubicBezTo>
                  <a:pt x="2794693" y="5116314"/>
                  <a:pt x="2429938" y="5132955"/>
                  <a:pt x="2202820" y="5122179"/>
                </a:cubicBezTo>
                <a:cubicBezTo>
                  <a:pt x="1975702" y="5111403"/>
                  <a:pt x="1704978" y="5101209"/>
                  <a:pt x="1577328" y="5122179"/>
                </a:cubicBezTo>
                <a:cubicBezTo>
                  <a:pt x="1449678" y="5143149"/>
                  <a:pt x="1005426" y="5153413"/>
                  <a:pt x="788664" y="5122179"/>
                </a:cubicBezTo>
                <a:cubicBezTo>
                  <a:pt x="571902" y="5090945"/>
                  <a:pt x="350339" y="5156912"/>
                  <a:pt x="0" y="5122179"/>
                </a:cubicBezTo>
                <a:cubicBezTo>
                  <a:pt x="18786" y="4978316"/>
                  <a:pt x="-28090" y="4687701"/>
                  <a:pt x="0" y="4533128"/>
                </a:cubicBezTo>
                <a:cubicBezTo>
                  <a:pt x="28090" y="4378555"/>
                  <a:pt x="7785" y="4149898"/>
                  <a:pt x="0" y="3944078"/>
                </a:cubicBezTo>
                <a:cubicBezTo>
                  <a:pt x="-7785" y="3738258"/>
                  <a:pt x="-4491" y="3597188"/>
                  <a:pt x="0" y="3457471"/>
                </a:cubicBezTo>
                <a:cubicBezTo>
                  <a:pt x="4491" y="3317754"/>
                  <a:pt x="22891" y="3072143"/>
                  <a:pt x="0" y="2919642"/>
                </a:cubicBezTo>
                <a:cubicBezTo>
                  <a:pt x="-22891" y="2767141"/>
                  <a:pt x="7937" y="2528898"/>
                  <a:pt x="0" y="2228148"/>
                </a:cubicBezTo>
                <a:cubicBezTo>
                  <a:pt x="-7937" y="1927398"/>
                  <a:pt x="-7566" y="1791261"/>
                  <a:pt x="0" y="1639097"/>
                </a:cubicBezTo>
                <a:cubicBezTo>
                  <a:pt x="7566" y="1486933"/>
                  <a:pt x="20056" y="1283521"/>
                  <a:pt x="0" y="1152490"/>
                </a:cubicBezTo>
                <a:cubicBezTo>
                  <a:pt x="-20056" y="1021459"/>
                  <a:pt x="-3745" y="780246"/>
                  <a:pt x="0" y="665883"/>
                </a:cubicBezTo>
                <a:cubicBezTo>
                  <a:pt x="3745" y="551520"/>
                  <a:pt x="31404" y="140099"/>
                  <a:pt x="0" y="0"/>
                </a:cubicBezTo>
                <a:close/>
              </a:path>
            </a:pathLst>
          </a:custGeom>
          <a:noFill/>
          <a:ln w="12700">
            <a:solidFill>
              <a:schemeClr val="tx1"/>
            </a:solidFill>
            <a:prstDash val="sysDot"/>
            <a:extLst>
              <a:ext uri="{C807C97D-BFC1-408E-A445-0C87EB9F89A2}">
                <ask:lineSketchStyleProps xmlns:ask="http://schemas.microsoft.com/office/drawing/2018/sketchyshapes" sd="175332036">
                  <a:prstGeom prst="rect">
                    <a:avLst/>
                  </a:prstGeom>
                  <ask:type>
                    <ask:lineSketchFreehand/>
                  </ask:type>
                </ask:lineSketchStyleProps>
              </a:ext>
            </a:extLst>
          </a:ln>
        </p:spPr>
        <p:txBody>
          <a:bodyPr spcFirstLastPara="1" wrap="square" lIns="91425" tIns="45700" rIns="91425" bIns="45700" anchor="t" anchorCtr="0">
            <a:noAutofit/>
          </a:bodyPr>
          <a:lstStyle/>
          <a:p>
            <a:pPr marL="0" lvl="0" indent="0" algn="ctr" rtl="0">
              <a:lnSpc>
                <a:spcPct val="80000"/>
              </a:lnSpc>
              <a:spcBef>
                <a:spcPts val="1000"/>
              </a:spcBef>
              <a:spcAft>
                <a:spcPts val="0"/>
              </a:spcAft>
              <a:buNone/>
            </a:pPr>
            <a:r>
              <a:rPr lang="en-US" sz="2300" i="1">
                <a:solidFill>
                  <a:srgbClr val="434343"/>
                </a:solidFill>
                <a:latin typeface="Times New Roman"/>
                <a:ea typeface="Times New Roman"/>
                <a:cs typeface="Times New Roman"/>
                <a:sym typeface="Times New Roman"/>
              </a:rPr>
              <a:t>Medical/Clinical Records are:</a:t>
            </a:r>
          </a:p>
          <a:p>
            <a:pPr marL="0" lvl="0" indent="0" algn="ctr" rtl="0">
              <a:lnSpc>
                <a:spcPct val="80000"/>
              </a:lnSpc>
              <a:spcBef>
                <a:spcPts val="1000"/>
              </a:spcBef>
              <a:spcAft>
                <a:spcPts val="0"/>
              </a:spcAft>
              <a:buNone/>
            </a:pPr>
            <a:endParaRPr sz="2300">
              <a:solidFill>
                <a:srgbClr val="434343"/>
              </a:solidFill>
              <a:latin typeface="Times New Roman"/>
              <a:ea typeface="Times New Roman"/>
              <a:cs typeface="Times New Roman"/>
              <a:sym typeface="Times New Roman"/>
            </a:endParaRPr>
          </a:p>
          <a:p>
            <a:pPr marL="228600" lvl="0" indent="-184150" algn="ctr" rtl="0">
              <a:lnSpc>
                <a:spcPct val="80000"/>
              </a:lnSpc>
              <a:spcBef>
                <a:spcPts val="1000"/>
              </a:spcBef>
              <a:spcAft>
                <a:spcPts val="0"/>
              </a:spcAft>
              <a:buClr>
                <a:srgbClr val="434343"/>
              </a:buClr>
              <a:buSzPts val="2300"/>
              <a:buFont typeface="Times New Roman"/>
              <a:buChar char="➟"/>
            </a:pPr>
            <a:r>
              <a:rPr lang="en-US" sz="2400">
                <a:solidFill>
                  <a:srgbClr val="434343"/>
                </a:solidFill>
                <a:latin typeface="Times New Roman"/>
                <a:ea typeface="Times New Roman"/>
                <a:cs typeface="Times New Roman"/>
                <a:sym typeface="Times New Roman"/>
              </a:rPr>
              <a:t>Legal documents</a:t>
            </a:r>
            <a:endParaRPr sz="2400">
              <a:solidFill>
                <a:srgbClr val="434343"/>
              </a:solidFill>
              <a:latin typeface="Times New Roman"/>
              <a:ea typeface="Times New Roman"/>
              <a:cs typeface="Times New Roman"/>
            </a:endParaRPr>
          </a:p>
          <a:p>
            <a:pPr marL="228600" lvl="0" indent="-184150" algn="ctr" rtl="0">
              <a:lnSpc>
                <a:spcPct val="80000"/>
              </a:lnSpc>
              <a:spcBef>
                <a:spcPts val="1000"/>
              </a:spcBef>
              <a:spcAft>
                <a:spcPts val="0"/>
              </a:spcAft>
              <a:buClr>
                <a:srgbClr val="434343"/>
              </a:buClr>
              <a:buSzPts val="2300"/>
              <a:buFont typeface="Times New Roman"/>
              <a:buChar char="➟"/>
            </a:pPr>
            <a:r>
              <a:rPr lang="en-US" sz="2400">
                <a:solidFill>
                  <a:srgbClr val="434343"/>
                </a:solidFill>
                <a:latin typeface="Times New Roman"/>
                <a:ea typeface="Times New Roman"/>
                <a:cs typeface="Times New Roman"/>
                <a:sym typeface="Times New Roman"/>
              </a:rPr>
              <a:t>Evidence of services provided by staff within the scope of practice of the individual delivering service</a:t>
            </a:r>
            <a:endParaRPr sz="2400">
              <a:solidFill>
                <a:srgbClr val="434343"/>
              </a:solidFill>
              <a:latin typeface="Times New Roman"/>
              <a:ea typeface="Times New Roman"/>
              <a:cs typeface="Times New Roman"/>
            </a:endParaRPr>
          </a:p>
          <a:p>
            <a:pPr marL="228600" lvl="0" indent="-184150" algn="ctr" rtl="0">
              <a:lnSpc>
                <a:spcPct val="80000"/>
              </a:lnSpc>
              <a:spcBef>
                <a:spcPts val="1000"/>
              </a:spcBef>
              <a:spcAft>
                <a:spcPts val="0"/>
              </a:spcAft>
              <a:buClr>
                <a:srgbClr val="434343"/>
              </a:buClr>
              <a:buSzPts val="2300"/>
              <a:buFont typeface="Times New Roman"/>
              <a:buChar char="➟"/>
            </a:pPr>
            <a:r>
              <a:rPr lang="en-US" sz="2400">
                <a:solidFill>
                  <a:srgbClr val="434343"/>
                </a:solidFill>
                <a:latin typeface="Times New Roman"/>
                <a:ea typeface="Times New Roman"/>
                <a:cs typeface="Times New Roman"/>
                <a:sym typeface="Times New Roman"/>
              </a:rPr>
              <a:t>Substantiation of medical necessity and appropriate level of care</a:t>
            </a:r>
            <a:endParaRPr sz="2400">
              <a:solidFill>
                <a:srgbClr val="434343"/>
              </a:solidFill>
              <a:latin typeface="Times New Roman"/>
              <a:ea typeface="Times New Roman"/>
              <a:cs typeface="Times New Roman"/>
            </a:endParaRPr>
          </a:p>
          <a:p>
            <a:pPr marL="228600" indent="-184150" algn="ctr">
              <a:lnSpc>
                <a:spcPct val="80000"/>
              </a:lnSpc>
              <a:buClr>
                <a:srgbClr val="434343"/>
              </a:buClr>
              <a:buSzPts val="2300"/>
              <a:buFont typeface="Times New Roman"/>
              <a:buChar char="➟"/>
            </a:pPr>
            <a:r>
              <a:rPr lang="en-US" sz="2400">
                <a:solidFill>
                  <a:srgbClr val="434343"/>
                </a:solidFill>
                <a:latin typeface="Times New Roman"/>
                <a:ea typeface="Times New Roman"/>
                <a:cs typeface="Times New Roman"/>
                <a:sym typeface="Times New Roman"/>
              </a:rPr>
              <a:t>Data that relates to the clinical goals and/or links to Diagnosis/es and/or Patient Needs</a:t>
            </a:r>
            <a:endParaRPr sz="2400">
              <a:solidFill>
                <a:srgbClr val="434343"/>
              </a:solidFill>
              <a:latin typeface="Times New Roman"/>
              <a:ea typeface="Times New Roman"/>
              <a:cs typeface="Times New Roman"/>
            </a:endParaRPr>
          </a:p>
          <a:p>
            <a:pPr marL="228600" lvl="0" indent="-184150" algn="ctr" rtl="0">
              <a:lnSpc>
                <a:spcPct val="80000"/>
              </a:lnSpc>
              <a:spcBef>
                <a:spcPts val="1000"/>
              </a:spcBef>
              <a:spcAft>
                <a:spcPts val="0"/>
              </a:spcAft>
              <a:buClr>
                <a:srgbClr val="434343"/>
              </a:buClr>
              <a:buSzPts val="2300"/>
              <a:buFont typeface="Times New Roman"/>
              <a:buChar char="➟"/>
            </a:pPr>
            <a:r>
              <a:rPr lang="en-US" sz="2400">
                <a:solidFill>
                  <a:srgbClr val="434343"/>
                </a:solidFill>
                <a:latin typeface="Times New Roman"/>
                <a:ea typeface="Times New Roman"/>
                <a:cs typeface="Times New Roman"/>
                <a:sym typeface="Times New Roman"/>
              </a:rPr>
              <a:t>Communication with outside readers (e.g., providers, payers, court of law, etc.)</a:t>
            </a:r>
            <a:endParaRPr sz="2400">
              <a:solidFill>
                <a:srgbClr val="434343"/>
              </a:solidFill>
              <a:latin typeface="Times New Roman"/>
              <a:ea typeface="Times New Roman"/>
              <a:cs typeface="Times New Roman"/>
              <a:sym typeface="Times New Roman"/>
            </a:endParaRPr>
          </a:p>
        </p:txBody>
      </p:sp>
      <p:pic>
        <p:nvPicPr>
          <p:cNvPr id="2" name="Picture 2" descr="Icon&#10;&#10;Description automatically generated">
            <a:extLst>
              <a:ext uri="{FF2B5EF4-FFF2-40B4-BE49-F238E27FC236}">
                <a16:creationId xmlns:a16="http://schemas.microsoft.com/office/drawing/2014/main" id="{BA712F07-8DBE-4C52-8D19-C508714F295A}"/>
              </a:ext>
            </a:extLst>
          </p:cNvPr>
          <p:cNvPicPr>
            <a:picLocks noChangeAspect="1"/>
          </p:cNvPicPr>
          <p:nvPr/>
        </p:nvPicPr>
        <p:blipFill>
          <a:blip r:embed="rId3"/>
          <a:stretch>
            <a:fillRect/>
          </a:stretch>
        </p:blipFill>
        <p:spPr>
          <a:xfrm>
            <a:off x="6352674" y="1502920"/>
            <a:ext cx="1283280" cy="1068890"/>
          </a:xfrm>
          <a:prstGeom prst="rect">
            <a:avLst/>
          </a:prstGeom>
        </p:spPr>
      </p:pic>
      <p:sp>
        <p:nvSpPr>
          <p:cNvPr id="6" name="TextBox 5">
            <a:extLst>
              <a:ext uri="{FF2B5EF4-FFF2-40B4-BE49-F238E27FC236}">
                <a16:creationId xmlns:a16="http://schemas.microsoft.com/office/drawing/2014/main" id="{ACF50E77-CC95-4124-A7D5-B71A8ADB4051}"/>
              </a:ext>
            </a:extLst>
          </p:cNvPr>
          <p:cNvSpPr txBox="1"/>
          <p:nvPr/>
        </p:nvSpPr>
        <p:spPr>
          <a:xfrm>
            <a:off x="6751640" y="3020847"/>
            <a:ext cx="4425201" cy="3139321"/>
          </a:xfrm>
          <a:custGeom>
            <a:avLst/>
            <a:gdLst>
              <a:gd name="connsiteX0" fmla="*/ 0 w 4425201"/>
              <a:gd name="connsiteY0" fmla="*/ 0 h 3139321"/>
              <a:gd name="connsiteX1" fmla="*/ 4425201 w 4425201"/>
              <a:gd name="connsiteY1" fmla="*/ 0 h 3139321"/>
              <a:gd name="connsiteX2" fmla="*/ 4425201 w 4425201"/>
              <a:gd name="connsiteY2" fmla="*/ 3139321 h 3139321"/>
              <a:gd name="connsiteX3" fmla="*/ 0 w 4425201"/>
              <a:gd name="connsiteY3" fmla="*/ 3139321 h 3139321"/>
              <a:gd name="connsiteX4" fmla="*/ 0 w 4425201"/>
              <a:gd name="connsiteY4" fmla="*/ 0 h 313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5201" h="3139321" extrusionOk="0">
                <a:moveTo>
                  <a:pt x="0" y="0"/>
                </a:moveTo>
                <a:cubicBezTo>
                  <a:pt x="2039243" y="-92362"/>
                  <a:pt x="3582135" y="80521"/>
                  <a:pt x="4425201" y="0"/>
                </a:cubicBezTo>
                <a:cubicBezTo>
                  <a:pt x="4270914" y="1473078"/>
                  <a:pt x="4370711" y="2283468"/>
                  <a:pt x="4425201" y="3139321"/>
                </a:cubicBezTo>
                <a:cubicBezTo>
                  <a:pt x="2279450" y="3301536"/>
                  <a:pt x="764079" y="3293840"/>
                  <a:pt x="0" y="3139321"/>
                </a:cubicBezTo>
                <a:cubicBezTo>
                  <a:pt x="-71726" y="1629330"/>
                  <a:pt x="-41913" y="782805"/>
                  <a:pt x="0" y="0"/>
                </a:cubicBezTo>
                <a:close/>
              </a:path>
            </a:pathLst>
          </a:custGeom>
          <a:noFill/>
          <a:ln>
            <a:solidFill>
              <a:schemeClr val="tx1"/>
            </a:solidFill>
            <a:extLst>
              <a:ext uri="{C807C97D-BFC1-408E-A445-0C87EB9F89A2}">
                <ask:lineSketchStyleProps xmlns:ask="http://schemas.microsoft.com/office/drawing/2018/sketchyshapes" sd="2253626431">
                  <a:prstGeom prst="rect">
                    <a:avLst/>
                  </a:prstGeom>
                  <ask:type>
                    <ask:lineSketchCurved/>
                  </ask:type>
                </ask:lineSketchStyleProps>
              </a:ext>
            </a:extLst>
          </a:ln>
        </p:spPr>
        <p:txBody>
          <a:bodyPr wrap="square">
            <a:spAutoFit/>
          </a:bodyPr>
          <a:lstStyle/>
          <a:p>
            <a:pPr algn="ctr"/>
            <a:r>
              <a:rPr lang="en-US" sz="1800" b="1">
                <a:latin typeface="Times New Roman" panose="02020603050405020304" pitchFamily="18" charset="0"/>
                <a:cs typeface="Times New Roman" panose="02020603050405020304" pitchFamily="18" charset="0"/>
              </a:rPr>
              <a:t>Clinical documentation </a:t>
            </a:r>
            <a:r>
              <a:rPr lang="en-US" sz="1800">
                <a:latin typeface="Times New Roman" panose="02020603050405020304" pitchFamily="18" charset="0"/>
                <a:cs typeface="Times New Roman" panose="02020603050405020304" pitchFamily="18" charset="0"/>
              </a:rPr>
              <a:t>in </a:t>
            </a:r>
            <a:r>
              <a:rPr lang="en-US" sz="1800" b="1">
                <a:latin typeface="Times New Roman" panose="02020603050405020304" pitchFamily="18" charset="0"/>
                <a:cs typeface="Times New Roman" panose="02020603050405020304" pitchFamily="18" charset="0"/>
              </a:rPr>
              <a:t>behavioral health care </a:t>
            </a:r>
            <a:r>
              <a:rPr lang="en-US" sz="1800">
                <a:latin typeface="Times New Roman" panose="02020603050405020304" pitchFamily="18" charset="0"/>
                <a:cs typeface="Times New Roman" panose="02020603050405020304" pitchFamily="18" charset="0"/>
              </a:rPr>
              <a:t>tells a </a:t>
            </a:r>
            <a:r>
              <a:rPr lang="en-US" sz="1800" b="1">
                <a:latin typeface="Times New Roman" panose="02020603050405020304" pitchFamily="18" charset="0"/>
                <a:cs typeface="Times New Roman" panose="02020603050405020304" pitchFamily="18" charset="0"/>
              </a:rPr>
              <a:t>story</a:t>
            </a:r>
            <a:r>
              <a:rPr lang="en-US" sz="1800">
                <a:latin typeface="Times New Roman" panose="02020603050405020304" pitchFamily="18" charset="0"/>
                <a:cs typeface="Times New Roman" panose="02020603050405020304" pitchFamily="18" charset="0"/>
              </a:rPr>
              <a:t>. That story recounts the </a:t>
            </a:r>
            <a:r>
              <a:rPr lang="en-US" sz="1800" b="1">
                <a:latin typeface="Times New Roman" panose="02020603050405020304" pitchFamily="18" charset="0"/>
                <a:cs typeface="Times New Roman" panose="02020603050405020304" pitchFamily="18" charset="0"/>
              </a:rPr>
              <a:t>entire process </a:t>
            </a:r>
            <a:r>
              <a:rPr lang="en-US" sz="1800">
                <a:latin typeface="Times New Roman" panose="02020603050405020304" pitchFamily="18" charset="0"/>
                <a:cs typeface="Times New Roman" panose="02020603050405020304" pitchFamily="18" charset="0"/>
              </a:rPr>
              <a:t>of care, treatment, or services for an </a:t>
            </a:r>
            <a:r>
              <a:rPr lang="en-US" sz="1800" b="1">
                <a:latin typeface="Times New Roman" panose="02020603050405020304" pitchFamily="18" charset="0"/>
                <a:cs typeface="Times New Roman" panose="02020603050405020304" pitchFamily="18" charset="0"/>
              </a:rPr>
              <a:t>individual served</a:t>
            </a:r>
            <a:r>
              <a:rPr lang="en-US" sz="1800">
                <a:latin typeface="Times New Roman" panose="02020603050405020304" pitchFamily="18" charset="0"/>
                <a:cs typeface="Times New Roman" panose="02020603050405020304" pitchFamily="18" charset="0"/>
              </a:rPr>
              <a:t>, including any </a:t>
            </a:r>
            <a:r>
              <a:rPr lang="en-US" sz="1800" b="1">
                <a:latin typeface="Times New Roman" panose="02020603050405020304" pitchFamily="18" charset="0"/>
                <a:cs typeface="Times New Roman" panose="02020603050405020304" pitchFamily="18" charset="0"/>
              </a:rPr>
              <a:t>transfer</a:t>
            </a:r>
            <a:r>
              <a:rPr lang="en-US" sz="1800">
                <a:latin typeface="Times New Roman" panose="02020603050405020304" pitchFamily="18" charset="0"/>
                <a:cs typeface="Times New Roman" panose="02020603050405020304" pitchFamily="18" charset="0"/>
              </a:rPr>
              <a:t> or </a:t>
            </a:r>
            <a:r>
              <a:rPr lang="en-US" sz="1800" b="1">
                <a:latin typeface="Times New Roman" panose="02020603050405020304" pitchFamily="18" charset="0"/>
                <a:cs typeface="Times New Roman" panose="02020603050405020304" pitchFamily="18" charset="0"/>
              </a:rPr>
              <a:t>discharge</a:t>
            </a:r>
            <a:r>
              <a:rPr lang="en-US" sz="1800">
                <a:latin typeface="Times New Roman" panose="02020603050405020304" pitchFamily="18" charset="0"/>
                <a:cs typeface="Times New Roman" panose="02020603050405020304" pitchFamily="18" charset="0"/>
              </a:rPr>
              <a:t>. The story must be founded on timely, complete</a:t>
            </a:r>
            <a:r>
              <a:rPr lang="en-US" sz="1800" b="1">
                <a:latin typeface="Times New Roman" panose="02020603050405020304" pitchFamily="18" charset="0"/>
                <a:cs typeface="Times New Roman" panose="02020603050405020304" pitchFamily="18" charset="0"/>
              </a:rPr>
              <a:t>, accurate data continuously</a:t>
            </a:r>
            <a:r>
              <a:rPr lang="en-US" sz="1800">
                <a:latin typeface="Times New Roman" panose="02020603050405020304" pitchFamily="18" charset="0"/>
                <a:cs typeface="Times New Roman" panose="02020603050405020304" pitchFamily="18" charset="0"/>
              </a:rPr>
              <a:t> collected and </a:t>
            </a:r>
            <a:r>
              <a:rPr lang="en-US" sz="1800" b="1">
                <a:latin typeface="Times New Roman" panose="02020603050405020304" pitchFamily="18" charset="0"/>
                <a:cs typeface="Times New Roman" panose="02020603050405020304" pitchFamily="18" charset="0"/>
              </a:rPr>
              <a:t>analyzed</a:t>
            </a:r>
            <a:r>
              <a:rPr lang="en-US" sz="1800">
                <a:latin typeface="Times New Roman" panose="02020603050405020304" pitchFamily="18" charset="0"/>
                <a:cs typeface="Times New Roman" panose="02020603050405020304" pitchFamily="18" charset="0"/>
              </a:rPr>
              <a:t>. This enables appropriate </a:t>
            </a:r>
            <a:r>
              <a:rPr lang="en-US" sz="1800" b="1">
                <a:latin typeface="Times New Roman" panose="02020603050405020304" pitchFamily="18" charset="0"/>
                <a:cs typeface="Times New Roman" panose="02020603050405020304" pitchFamily="18" charset="0"/>
              </a:rPr>
              <a:t>assessment of needs </a:t>
            </a:r>
            <a:r>
              <a:rPr lang="en-US" sz="1800">
                <a:latin typeface="Times New Roman" panose="02020603050405020304" pitchFamily="18" charset="0"/>
                <a:cs typeface="Times New Roman" panose="02020603050405020304" pitchFamily="18" charset="0"/>
              </a:rPr>
              <a:t>and an </a:t>
            </a:r>
            <a:r>
              <a:rPr lang="en-US" sz="1800" b="1">
                <a:latin typeface="Times New Roman" panose="02020603050405020304" pitchFamily="18" charset="0"/>
                <a:cs typeface="Times New Roman" panose="02020603050405020304" pitchFamily="18" charset="0"/>
              </a:rPr>
              <a:t>individualized plan </a:t>
            </a:r>
            <a:r>
              <a:rPr lang="en-US" sz="1800">
                <a:latin typeface="Times New Roman" panose="02020603050405020304" pitchFamily="18" charset="0"/>
                <a:cs typeface="Times New Roman" panose="02020603050405020304" pitchFamily="18" charset="0"/>
              </a:rPr>
              <a:t>for care, treatment, or services that reflects the </a:t>
            </a:r>
            <a:r>
              <a:rPr lang="en-US" sz="1800" b="1">
                <a:latin typeface="Times New Roman" panose="02020603050405020304" pitchFamily="18" charset="0"/>
                <a:cs typeface="Times New Roman" panose="02020603050405020304" pitchFamily="18" charset="0"/>
              </a:rPr>
              <a:t>individual’s progress. </a:t>
            </a:r>
          </a:p>
        </p:txBody>
      </p:sp>
      <p:pic>
        <p:nvPicPr>
          <p:cNvPr id="5" name="Picture 4">
            <a:extLst>
              <a:ext uri="{FF2B5EF4-FFF2-40B4-BE49-F238E27FC236}">
                <a16:creationId xmlns:a16="http://schemas.microsoft.com/office/drawing/2014/main" id="{91C9D629-F666-4B9A-95DD-D0000A6F0D59}"/>
              </a:ext>
            </a:extLst>
          </p:cNvPr>
          <p:cNvPicPr>
            <a:picLocks noChangeAspect="1"/>
          </p:cNvPicPr>
          <p:nvPr/>
        </p:nvPicPr>
        <p:blipFill>
          <a:blip r:embed="rId4"/>
          <a:stretch>
            <a:fillRect/>
          </a:stretch>
        </p:blipFill>
        <p:spPr>
          <a:xfrm>
            <a:off x="7738368" y="1502920"/>
            <a:ext cx="1473010" cy="1073575"/>
          </a:xfrm>
          <a:prstGeom prst="rect">
            <a:avLst/>
          </a:prstGeom>
        </p:spPr>
      </p:pic>
      <p:pic>
        <p:nvPicPr>
          <p:cNvPr id="8" name="Picture 7">
            <a:extLst>
              <a:ext uri="{FF2B5EF4-FFF2-40B4-BE49-F238E27FC236}">
                <a16:creationId xmlns:a16="http://schemas.microsoft.com/office/drawing/2014/main" id="{2DA8E1BF-37F1-42A0-8D6D-52487D8C5848}"/>
              </a:ext>
            </a:extLst>
          </p:cNvPr>
          <p:cNvPicPr>
            <a:picLocks noChangeAspect="1"/>
          </p:cNvPicPr>
          <p:nvPr/>
        </p:nvPicPr>
        <p:blipFill>
          <a:blip r:embed="rId5"/>
          <a:stretch>
            <a:fillRect/>
          </a:stretch>
        </p:blipFill>
        <p:spPr>
          <a:xfrm>
            <a:off x="9313792" y="1502921"/>
            <a:ext cx="1285923" cy="10688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a:spLocks noGrp="1"/>
          </p:cNvSpPr>
          <p:nvPr>
            <p:ph type="title"/>
          </p:nvPr>
        </p:nvSpPr>
        <p:spPr>
          <a:xfrm>
            <a:off x="457200" y="16874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a:solidFill>
                  <a:srgbClr val="0066A6"/>
                </a:solidFill>
                <a:latin typeface="Times New Roman"/>
                <a:ea typeface="Times New Roman"/>
                <a:cs typeface="Times New Roman"/>
                <a:sym typeface="Times New Roman"/>
              </a:rPr>
              <a:t>Documentation Do’s:</a:t>
            </a:r>
            <a:endParaRPr sz="3000" b="1">
              <a:solidFill>
                <a:srgbClr val="0066A6"/>
              </a:solidFill>
              <a:latin typeface="Times New Roman"/>
              <a:ea typeface="Times New Roman"/>
              <a:cs typeface="Times New Roman"/>
              <a:sym typeface="Times New Roman"/>
            </a:endParaRPr>
          </a:p>
        </p:txBody>
      </p:sp>
      <p:sp>
        <p:nvSpPr>
          <p:cNvPr id="124" name="Google Shape;124;p15"/>
          <p:cNvSpPr txBox="1">
            <a:spLocks noGrp="1"/>
          </p:cNvSpPr>
          <p:nvPr>
            <p:ph type="body" idx="1"/>
          </p:nvPr>
        </p:nvSpPr>
        <p:spPr>
          <a:xfrm>
            <a:off x="4153989" y="1147951"/>
            <a:ext cx="7881599" cy="55413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434343"/>
              </a:buClr>
              <a:buSzPts val="2400"/>
              <a:buFont typeface="Times New Roman"/>
              <a:buChar char="🗸"/>
            </a:pPr>
            <a:r>
              <a:rPr lang="en-US" sz="2200" b="1" dirty="0">
                <a:solidFill>
                  <a:srgbClr val="434343"/>
                </a:solidFill>
                <a:latin typeface="Times New Roman"/>
                <a:ea typeface="Times New Roman"/>
                <a:cs typeface="Times New Roman"/>
                <a:sym typeface="Times New Roman"/>
              </a:rPr>
              <a:t>Document all attempts for Coordination of Care!</a:t>
            </a:r>
          </a:p>
          <a:p>
            <a:pPr lvl="1">
              <a:lnSpc>
                <a:spcPct val="115000"/>
              </a:lnSpc>
              <a:buClr>
                <a:srgbClr val="434343"/>
              </a:buClr>
              <a:buFont typeface="Times New Roman"/>
              <a:buChar char="•"/>
            </a:pPr>
            <a:r>
              <a:rPr lang="en-US" sz="2200" dirty="0">
                <a:solidFill>
                  <a:srgbClr val="434343"/>
                </a:solidFill>
                <a:latin typeface="Times New Roman"/>
                <a:cs typeface="Times New Roman"/>
                <a:sym typeface="Times New Roman"/>
              </a:rPr>
              <a:t>Give yourself credit for your hard work; include Contact or Communication Notes when reaching out to outside providers, family, social support, collateral, or requesting medical records</a:t>
            </a:r>
            <a:endParaRPr sz="2200" dirty="0">
              <a:solidFill>
                <a:srgbClr val="434343"/>
              </a:solidFill>
              <a:latin typeface="Times New Roman"/>
              <a:cs typeface="Times New Roman"/>
              <a:sym typeface="Times New Roman"/>
            </a:endParaRPr>
          </a:p>
          <a:p>
            <a:pPr marL="457200" marR="0" lvl="0" indent="-381000" algn="l" rtl="0">
              <a:lnSpc>
                <a:spcPct val="115000"/>
              </a:lnSpc>
              <a:spcBef>
                <a:spcPts val="0"/>
              </a:spcBef>
              <a:spcAft>
                <a:spcPts val="0"/>
              </a:spcAft>
              <a:buClr>
                <a:srgbClr val="434343"/>
              </a:buClr>
              <a:buSzPts val="2400"/>
              <a:buFont typeface="Times New Roman"/>
              <a:buChar char="🗸"/>
            </a:pPr>
            <a:r>
              <a:rPr lang="en-US" sz="2200" b="1" dirty="0">
                <a:solidFill>
                  <a:srgbClr val="434343"/>
                </a:solidFill>
                <a:latin typeface="Times New Roman"/>
                <a:ea typeface="Times New Roman"/>
                <a:cs typeface="Times New Roman"/>
                <a:sym typeface="Times New Roman"/>
              </a:rPr>
              <a:t>Document so that the record flows logically </a:t>
            </a:r>
            <a:endParaRPr sz="2200" b="1" dirty="0">
              <a:solidFill>
                <a:srgbClr val="434343"/>
              </a:solidFill>
              <a:latin typeface="Times New Roman"/>
              <a:ea typeface="Times New Roman"/>
              <a:cs typeface="Times New Roman"/>
              <a:sym typeface="Times New Roman"/>
            </a:endParaRPr>
          </a:p>
          <a:p>
            <a:pPr marL="914400" lvl="1" indent="-342900" algn="l" rtl="0">
              <a:lnSpc>
                <a:spcPct val="115000"/>
              </a:lnSpc>
              <a:spcBef>
                <a:spcPts val="500"/>
              </a:spcBef>
              <a:spcAft>
                <a:spcPts val="0"/>
              </a:spcAft>
              <a:buClr>
                <a:srgbClr val="434343"/>
              </a:buClr>
              <a:buSzPts val="1800"/>
              <a:buFont typeface="Times New Roman"/>
              <a:buChar char="•"/>
            </a:pPr>
            <a:r>
              <a:rPr lang="en-US" sz="2200" dirty="0">
                <a:solidFill>
                  <a:srgbClr val="434343"/>
                </a:solidFill>
                <a:latin typeface="Times New Roman"/>
                <a:ea typeface="Times New Roman"/>
                <a:cs typeface="Times New Roman"/>
                <a:sym typeface="Times New Roman"/>
              </a:rPr>
              <a:t>Assume another person will be reviewing the record; follow the logic and flow of the Golden Thread Treatment Path</a:t>
            </a:r>
            <a:endParaRPr sz="2200" dirty="0">
              <a:solidFill>
                <a:srgbClr val="434343"/>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434343"/>
              </a:buClr>
              <a:buSzPts val="2400"/>
              <a:buFont typeface="Times New Roman"/>
              <a:buChar char="🗸"/>
            </a:pPr>
            <a:r>
              <a:rPr lang="en-US" sz="2200" b="1">
                <a:solidFill>
                  <a:srgbClr val="434343"/>
                </a:solidFill>
                <a:latin typeface="Times New Roman"/>
                <a:ea typeface="Times New Roman"/>
                <a:cs typeface="Times New Roman"/>
                <a:sym typeface="Times New Roman"/>
              </a:rPr>
              <a:t>Collaborate with patient and document with them!</a:t>
            </a:r>
            <a:endParaRPr sz="2200" b="1">
              <a:solidFill>
                <a:srgbClr val="434343"/>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434343"/>
              </a:buClr>
              <a:buSzPts val="1800"/>
              <a:buFont typeface="Times New Roman"/>
              <a:buChar char="•"/>
            </a:pPr>
            <a:r>
              <a:rPr lang="en-US" sz="2200" dirty="0">
                <a:solidFill>
                  <a:srgbClr val="434343"/>
                </a:solidFill>
                <a:latin typeface="Times New Roman"/>
                <a:ea typeface="Times New Roman"/>
                <a:cs typeface="Times New Roman"/>
                <a:sym typeface="Times New Roman"/>
              </a:rPr>
              <a:t>Include patient in the treatment planning or discharge planning process. View the training on </a:t>
            </a:r>
            <a:r>
              <a:rPr lang="en-US" sz="2200" dirty="0">
                <a:solidFill>
                  <a:srgbClr val="434343"/>
                </a:solidFill>
                <a:latin typeface="Times New Roman"/>
                <a:ea typeface="Times New Roman"/>
                <a:cs typeface="Times New Roman"/>
                <a:sym typeface="Times New Roman"/>
                <a:hlinkClick r:id="rId3"/>
              </a:rPr>
              <a:t>Collaborative Documentation </a:t>
            </a:r>
            <a:r>
              <a:rPr lang="en-US" sz="2200" dirty="0">
                <a:solidFill>
                  <a:srgbClr val="434343"/>
                </a:solidFill>
                <a:latin typeface="Times New Roman"/>
                <a:ea typeface="Times New Roman"/>
                <a:cs typeface="Times New Roman"/>
                <a:sym typeface="Times New Roman"/>
              </a:rPr>
              <a:t>for more information on how to reduce clinician burnout and improve patient engagement!</a:t>
            </a:r>
            <a:endParaRPr sz="2200" dirty="0">
              <a:solidFill>
                <a:srgbClr val="434343"/>
              </a:solidFill>
            </a:endParaRPr>
          </a:p>
        </p:txBody>
      </p:sp>
      <p:sp>
        <p:nvSpPr>
          <p:cNvPr id="6" name="TextBox 5">
            <a:extLst>
              <a:ext uri="{FF2B5EF4-FFF2-40B4-BE49-F238E27FC236}">
                <a16:creationId xmlns:a16="http://schemas.microsoft.com/office/drawing/2014/main" id="{D062C6D4-AD5F-406E-827E-8A8AC24F6ED2}"/>
              </a:ext>
            </a:extLst>
          </p:cNvPr>
          <p:cNvSpPr txBox="1"/>
          <p:nvPr/>
        </p:nvSpPr>
        <p:spPr>
          <a:xfrm>
            <a:off x="457200" y="4890349"/>
            <a:ext cx="3592286" cy="1200329"/>
          </a:xfrm>
          <a:prstGeom prst="rect">
            <a:avLst/>
          </a:prstGeom>
          <a:solidFill>
            <a:schemeClr val="accent4">
              <a:lumMod val="40000"/>
              <a:lumOff val="60000"/>
            </a:schemeClr>
          </a:solidFill>
          <a:ln>
            <a:solidFill>
              <a:schemeClr val="tx1"/>
            </a:solidFill>
            <a:prstDash val="lgDashDot"/>
          </a:ln>
        </p:spPr>
        <p:txBody>
          <a:bodyPr wrap="square" lIns="91440" tIns="45720" rIns="91440" bIns="45720" anchor="t">
            <a:spAutoFit/>
          </a:bodyPr>
          <a:lstStyle/>
          <a:p>
            <a:pPr algn="ctr"/>
            <a:r>
              <a:rPr lang="en-US" sz="1800" b="0" i="1" dirty="0">
                <a:solidFill>
                  <a:srgbClr val="000000"/>
                </a:solidFill>
                <a:effectLst/>
                <a:latin typeface="Walbaum Display"/>
              </a:rPr>
              <a:t>“Verba volant, scripta manent”</a:t>
            </a:r>
            <a:r>
              <a:rPr lang="en-US" sz="1800" i="1" dirty="0">
                <a:latin typeface="Walbaum Display"/>
              </a:rPr>
              <a:t> </a:t>
            </a:r>
            <a:endParaRPr lang="en-US" sz="1800" b="0" i="1">
              <a:solidFill>
                <a:srgbClr val="000000"/>
              </a:solidFill>
              <a:effectLst/>
              <a:latin typeface="Walbaum Display" panose="020B0604020202020204" pitchFamily="18" charset="0"/>
            </a:endParaRPr>
          </a:p>
          <a:p>
            <a:pPr algn="ctr"/>
            <a:r>
              <a:rPr lang="en-US" sz="1800" b="0" i="1" dirty="0">
                <a:solidFill>
                  <a:srgbClr val="000000"/>
                </a:solidFill>
                <a:effectLst/>
                <a:latin typeface="Walbaum Display"/>
              </a:rPr>
              <a:t>(spoken words fly away, written words remain)</a:t>
            </a:r>
            <a:r>
              <a:rPr lang="en-US" sz="1800" i="1" dirty="0">
                <a:latin typeface="Walbaum Display"/>
              </a:rPr>
              <a:t> </a:t>
            </a:r>
            <a:endParaRPr lang="en-US" sz="1800" b="0" i="1" dirty="0">
              <a:solidFill>
                <a:srgbClr val="000000"/>
              </a:solidFill>
              <a:effectLst/>
              <a:latin typeface="Walbaum Display" panose="020B0604020202020204" pitchFamily="18" charset="0"/>
            </a:endParaRPr>
          </a:p>
          <a:p>
            <a:pPr algn="ctr"/>
            <a:r>
              <a:rPr lang="en-US" sz="1800" b="0" i="1" dirty="0">
                <a:solidFill>
                  <a:srgbClr val="000000"/>
                </a:solidFill>
                <a:effectLst/>
                <a:latin typeface="Walbaum Display"/>
              </a:rPr>
              <a:t>- Caius Titus</a:t>
            </a:r>
            <a:endParaRPr lang="en-US" sz="1800" dirty="0">
              <a:latin typeface="Walbaum Display"/>
            </a:endParaRPr>
          </a:p>
        </p:txBody>
      </p:sp>
      <p:pic>
        <p:nvPicPr>
          <p:cNvPr id="4" name="Picture 3">
            <a:extLst>
              <a:ext uri="{FF2B5EF4-FFF2-40B4-BE49-F238E27FC236}">
                <a16:creationId xmlns:a16="http://schemas.microsoft.com/office/drawing/2014/main" id="{63838103-8661-4F02-80EB-9E8D992E3D20}"/>
              </a:ext>
            </a:extLst>
          </p:cNvPr>
          <p:cNvPicPr>
            <a:picLocks noChangeAspect="1"/>
          </p:cNvPicPr>
          <p:nvPr/>
        </p:nvPicPr>
        <p:blipFill>
          <a:blip r:embed="rId4"/>
          <a:stretch>
            <a:fillRect/>
          </a:stretch>
        </p:blipFill>
        <p:spPr>
          <a:xfrm>
            <a:off x="339292" y="1636296"/>
            <a:ext cx="3422747" cy="25170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533400" y="24494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a:solidFill>
                  <a:srgbClr val="0066A6"/>
                </a:solidFill>
                <a:latin typeface="Times New Roman"/>
                <a:ea typeface="Times New Roman"/>
                <a:cs typeface="Times New Roman"/>
                <a:sym typeface="Times New Roman"/>
              </a:rPr>
              <a:t>Documentation Do’s:</a:t>
            </a:r>
            <a:endParaRPr sz="3000" b="1">
              <a:solidFill>
                <a:srgbClr val="0066A6"/>
              </a:solidFill>
              <a:latin typeface="Times New Roman"/>
              <a:ea typeface="Times New Roman"/>
              <a:cs typeface="Times New Roman"/>
              <a:sym typeface="Times New Roman"/>
            </a:endParaRPr>
          </a:p>
        </p:txBody>
      </p:sp>
      <p:sp>
        <p:nvSpPr>
          <p:cNvPr id="131" name="Google Shape;131;p16"/>
          <p:cNvSpPr txBox="1">
            <a:spLocks noGrp="1"/>
          </p:cNvSpPr>
          <p:nvPr>
            <p:ph type="body" idx="1"/>
          </p:nvPr>
        </p:nvSpPr>
        <p:spPr>
          <a:xfrm>
            <a:off x="300447" y="1144618"/>
            <a:ext cx="12017828" cy="6288147"/>
          </a:xfrm>
          <a:prstGeom prst="rect">
            <a:avLst/>
          </a:prstGeom>
          <a:noFill/>
          <a:ln>
            <a:noFill/>
          </a:ln>
        </p:spPr>
        <p:txBody>
          <a:bodyPr spcFirstLastPara="1" wrap="square" lIns="91425" tIns="45700" rIns="91425" bIns="45700" anchor="t" anchorCtr="0">
            <a:noAutofit/>
          </a:bodyPr>
          <a:lstStyle/>
          <a:p>
            <a:pPr marL="228600" indent="-190500">
              <a:lnSpc>
                <a:spcPct val="100000"/>
              </a:lnSpc>
              <a:spcBef>
                <a:spcPts val="0"/>
              </a:spcBef>
              <a:buClr>
                <a:schemeClr val="dk2"/>
              </a:buClr>
              <a:buSzPts val="2200"/>
              <a:buFont typeface="Times New Roman"/>
              <a:buChar char="🗸"/>
            </a:pPr>
            <a:r>
              <a:rPr lang="en-US" sz="2000" b="1" dirty="0">
                <a:solidFill>
                  <a:srgbClr val="434343"/>
                </a:solidFill>
                <a:latin typeface="Times New Roman"/>
                <a:ea typeface="Times New Roman"/>
                <a:cs typeface="Times New Roman"/>
                <a:sym typeface="Times New Roman"/>
              </a:rPr>
              <a:t>DO use abbreviations that are consistent with Discovery Behavioral Health’s </a:t>
            </a:r>
            <a:r>
              <a:rPr lang="en-US" sz="2000" b="1" u="sng" dirty="0">
                <a:solidFill>
                  <a:schemeClr val="hlink"/>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Abbreviation Use and Elimination Policy (IM-002)</a:t>
            </a:r>
            <a:r>
              <a:rPr lang="en-US" sz="2000" b="1" dirty="0">
                <a:solidFill>
                  <a:schemeClr val="tx1">
                    <a:lumMod val="95000"/>
                    <a:lumOff val="5000"/>
                  </a:schemeClr>
                </a:solidFill>
                <a:latin typeface="Times New Roman"/>
                <a:ea typeface="Times New Roman"/>
                <a:cs typeface="Times New Roman"/>
                <a:sym typeface="Times New Roman"/>
              </a:rPr>
              <a:t> Policy.</a:t>
            </a:r>
            <a:endParaRPr sz="2000" b="1" dirty="0">
              <a:solidFill>
                <a:schemeClr val="tx1">
                  <a:lumMod val="95000"/>
                  <a:lumOff val="5000"/>
                </a:schemeClr>
              </a:solidFill>
              <a:latin typeface="Times New Roman"/>
              <a:ea typeface="Times New Roman"/>
              <a:cs typeface="Times New Roman"/>
              <a:sym typeface="Times New Roman"/>
            </a:endParaRPr>
          </a:p>
          <a:p>
            <a:pPr lvl="1" indent="-355600">
              <a:lnSpc>
                <a:spcPct val="100000"/>
              </a:lnSpc>
              <a:spcBef>
                <a:spcPts val="0"/>
              </a:spcBef>
              <a:buClr>
                <a:srgbClr val="434343"/>
              </a:buClr>
              <a:buSzPts val="2000"/>
              <a:buFont typeface="Times New Roman"/>
              <a:buChar char="➟"/>
            </a:pPr>
            <a:r>
              <a:rPr lang="en-US" sz="1900" dirty="0">
                <a:solidFill>
                  <a:srgbClr val="434343"/>
                </a:solidFill>
                <a:latin typeface="Times New Roman"/>
                <a:ea typeface="Times New Roman"/>
                <a:cs typeface="Times New Roman"/>
                <a:sym typeface="Times New Roman"/>
              </a:rPr>
              <a:t>e.g.: “This writer spoke to patient’s boyfriend (bf) on the phone regarding her recent verbal altercation with </a:t>
            </a:r>
            <a:endParaRPr lang="en-US" sz="1900" dirty="0">
              <a:solidFill>
                <a:srgbClr val="434343"/>
              </a:solidFill>
              <a:latin typeface="Times New Roman"/>
              <a:ea typeface="Times New Roman"/>
              <a:cs typeface="Times New Roman"/>
            </a:endParaRPr>
          </a:p>
          <a:p>
            <a:pPr marL="558800" lvl="1" indent="0" algn="l" rtl="0">
              <a:lnSpc>
                <a:spcPct val="100000"/>
              </a:lnSpc>
              <a:spcBef>
                <a:spcPts val="0"/>
              </a:spcBef>
              <a:spcAft>
                <a:spcPts val="0"/>
              </a:spcAft>
              <a:buClr>
                <a:srgbClr val="434343"/>
              </a:buClr>
              <a:buSzPts val="2000"/>
              <a:buNone/>
            </a:pPr>
            <a:r>
              <a:rPr lang="en-US" sz="1900" dirty="0">
                <a:solidFill>
                  <a:srgbClr val="434343"/>
                </a:solidFill>
                <a:latin typeface="Times New Roman"/>
                <a:ea typeface="Times New Roman"/>
                <a:cs typeface="Times New Roman"/>
                <a:sym typeface="Times New Roman"/>
              </a:rPr>
              <a:t>staff. Bf shared with writer an incident from weekend.”</a:t>
            </a:r>
            <a:endParaRPr sz="1900" dirty="0">
              <a:solidFill>
                <a:srgbClr val="434343"/>
              </a:solidFill>
              <a:latin typeface="Times New Roman"/>
              <a:ea typeface="Times New Roman"/>
              <a:cs typeface="Times New Roman"/>
              <a:sym typeface="Times New Roman"/>
            </a:endParaRPr>
          </a:p>
          <a:p>
            <a:pPr marL="228600" indent="-190500">
              <a:lnSpc>
                <a:spcPct val="100000"/>
              </a:lnSpc>
              <a:spcBef>
                <a:spcPts val="0"/>
              </a:spcBef>
              <a:buClr>
                <a:srgbClr val="434343"/>
              </a:buClr>
              <a:buSzPts val="2200"/>
              <a:buFont typeface="Times New Roman"/>
              <a:buChar char="🗸"/>
            </a:pPr>
            <a:r>
              <a:rPr lang="en-US" sz="2000" b="1" dirty="0">
                <a:solidFill>
                  <a:srgbClr val="434343"/>
                </a:solidFill>
                <a:latin typeface="Times New Roman"/>
                <a:ea typeface="Times New Roman"/>
                <a:cs typeface="Times New Roman"/>
                <a:sym typeface="Times New Roman"/>
              </a:rPr>
              <a:t>DO include Job Title, Credentials, and License Number </a:t>
            </a:r>
            <a:r>
              <a:rPr lang="en-US" sz="2000" dirty="0">
                <a:solidFill>
                  <a:srgbClr val="434343"/>
                </a:solidFill>
                <a:latin typeface="Times New Roman"/>
                <a:ea typeface="Times New Roman"/>
                <a:cs typeface="Times New Roman"/>
                <a:sym typeface="Times New Roman"/>
              </a:rPr>
              <a:t>in EMR Signature/Title Line, (</a:t>
            </a:r>
            <a:r>
              <a:rPr lang="en-US" sz="2000" i="1" dirty="0">
                <a:solidFill>
                  <a:srgbClr val="434343"/>
                </a:solidFill>
                <a:latin typeface="Times New Roman"/>
                <a:ea typeface="Times New Roman"/>
                <a:cs typeface="Times New Roman"/>
                <a:sym typeface="Times New Roman"/>
              </a:rPr>
              <a:t>when applicable)</a:t>
            </a:r>
            <a:endParaRPr sz="2000" i="1" dirty="0">
              <a:solidFill>
                <a:srgbClr val="434343"/>
              </a:solidFill>
              <a:latin typeface="Times New Roman"/>
              <a:ea typeface="Times New Roman"/>
              <a:cs typeface="Times New Roman"/>
              <a:sym typeface="Times New Roman"/>
            </a:endParaRPr>
          </a:p>
          <a:p>
            <a:pPr lvl="1" indent="-355600">
              <a:lnSpc>
                <a:spcPct val="100000"/>
              </a:lnSpc>
              <a:spcBef>
                <a:spcPts val="0"/>
              </a:spcBef>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Staff without a license or discipline must include a job title: </a:t>
            </a:r>
            <a:endParaRPr lang="en-US" sz="2000" dirty="0">
              <a:solidFill>
                <a:srgbClr val="434343"/>
              </a:solidFill>
              <a:latin typeface="Times New Roman"/>
              <a:ea typeface="Times New Roman"/>
              <a:cs typeface="Times New Roman"/>
            </a:endParaRPr>
          </a:p>
          <a:p>
            <a:pPr marL="1016000" lvl="2" indent="0" algn="l" rtl="0">
              <a:lnSpc>
                <a:spcPct val="100000"/>
              </a:lnSpc>
              <a:spcBef>
                <a:spcPts val="0"/>
              </a:spcBef>
              <a:spcAft>
                <a:spcPts val="0"/>
              </a:spcAft>
              <a:buClr>
                <a:srgbClr val="434343"/>
              </a:buClr>
              <a:buSzPts val="2000"/>
              <a:buNone/>
            </a:pPr>
            <a:r>
              <a:rPr lang="en-US" dirty="0">
                <a:solidFill>
                  <a:srgbClr val="434343"/>
                </a:solidFill>
                <a:latin typeface="Times New Roman"/>
                <a:ea typeface="Times New Roman"/>
                <a:cs typeface="Times New Roman"/>
                <a:sym typeface="Times New Roman"/>
              </a:rPr>
              <a:t>(e.g., Sandy Stone, Behavioral Health Technician)</a:t>
            </a:r>
            <a:endParaRPr lang="en-US" dirty="0">
              <a:solidFill>
                <a:srgbClr val="434343"/>
              </a:solidFill>
              <a:latin typeface="Times New Roman"/>
              <a:ea typeface="Times New Roman"/>
              <a:cs typeface="Times New Roman"/>
            </a:endParaRPr>
          </a:p>
          <a:p>
            <a:pPr lvl="1" indent="-355600">
              <a:lnSpc>
                <a:spcPct val="100000"/>
              </a:lnSpc>
              <a:spcBef>
                <a:spcPts val="0"/>
              </a:spcBef>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Staff must include a license or designation, when applicable: </a:t>
            </a:r>
            <a:endParaRPr sz="2000">
              <a:solidFill>
                <a:srgbClr val="434343"/>
              </a:solidFill>
              <a:latin typeface="Times New Roman"/>
              <a:ea typeface="Times New Roman"/>
              <a:cs typeface="Times New Roman"/>
              <a:sym typeface="Times New Roman"/>
            </a:endParaRPr>
          </a:p>
          <a:p>
            <a:pPr lvl="2" indent="-355600">
              <a:lnSpc>
                <a:spcPct val="100000"/>
              </a:lnSpc>
              <a:spcBef>
                <a:spcPts val="0"/>
              </a:spcBef>
              <a:buClr>
                <a:srgbClr val="434343"/>
              </a:buClr>
              <a:buSzPts val="2000"/>
              <a:buFont typeface="Times New Roman"/>
              <a:buChar char="•"/>
            </a:pPr>
            <a:r>
              <a:rPr lang="en-US" sz="1900" dirty="0">
                <a:solidFill>
                  <a:srgbClr val="434343"/>
                </a:solidFill>
                <a:latin typeface="Times New Roman"/>
                <a:ea typeface="Times New Roman"/>
                <a:cs typeface="Times New Roman"/>
                <a:sym typeface="Times New Roman"/>
              </a:rPr>
              <a:t>(e.g., Peter Roberts, Licensed Clinical Social Worker #12345 (TX)</a:t>
            </a:r>
            <a:endParaRPr lang="en-US" sz="1900" b="1" dirty="0">
              <a:solidFill>
                <a:srgbClr val="434343"/>
              </a:solidFill>
              <a:latin typeface="Times New Roman"/>
              <a:ea typeface="Times New Roman"/>
              <a:cs typeface="Times New Roman"/>
            </a:endParaRPr>
          </a:p>
          <a:p>
            <a:pPr indent="-355600">
              <a:lnSpc>
                <a:spcPct val="100000"/>
              </a:lnSpc>
              <a:spcBef>
                <a:spcPts val="0"/>
              </a:spcBef>
              <a:buClr>
                <a:srgbClr val="434343"/>
              </a:buClr>
              <a:buSzPts val="2000"/>
              <a:buFont typeface="Wingdings" panose="05000000000000000000" pitchFamily="2" charset="2"/>
              <a:buChar char="ü"/>
            </a:pPr>
            <a:r>
              <a:rPr lang="en-US" sz="2000" b="1" dirty="0">
                <a:solidFill>
                  <a:srgbClr val="434343"/>
                </a:solidFill>
                <a:latin typeface="Times New Roman"/>
                <a:ea typeface="Times New Roman"/>
                <a:cs typeface="Times New Roman"/>
                <a:sym typeface="Times New Roman"/>
              </a:rPr>
              <a:t>DO Sign your full name legibly!</a:t>
            </a:r>
            <a:endParaRPr lang="en-US" sz="2000" b="1" dirty="0">
              <a:solidFill>
                <a:srgbClr val="434343"/>
              </a:solidFill>
              <a:latin typeface="Times New Roman"/>
              <a:ea typeface="Times New Roman"/>
              <a:cs typeface="Times New Roman"/>
            </a:endParaRPr>
          </a:p>
          <a:p>
            <a:pPr marL="91440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cs typeface="Times New Roman"/>
                <a:sym typeface="Times New Roman"/>
              </a:rPr>
              <a:t>Signatures that are illegible and ‘scribbled’ are unacceptable</a:t>
            </a:r>
            <a:endParaRPr lang="en-US" sz="2000" dirty="0">
              <a:solidFill>
                <a:srgbClr val="434343"/>
              </a:solidFill>
              <a:latin typeface="Times New Roman"/>
              <a:cs typeface="Times New Roman"/>
            </a:endParaRPr>
          </a:p>
          <a:p>
            <a:pPr marL="91440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cs typeface="Times New Roman"/>
                <a:sym typeface="Times New Roman"/>
              </a:rPr>
              <a:t>Initials or incomplete names are unacceptable</a:t>
            </a:r>
            <a:endParaRPr lang="en-US" sz="2000" dirty="0">
              <a:solidFill>
                <a:srgbClr val="434343"/>
              </a:solidFill>
              <a:latin typeface="Times New Roman"/>
              <a:cs typeface="Times New Roman"/>
            </a:endParaRPr>
          </a:p>
          <a:p>
            <a:pPr indent="-355600">
              <a:lnSpc>
                <a:spcPct val="100000"/>
              </a:lnSpc>
              <a:spcBef>
                <a:spcPts val="0"/>
              </a:spcBef>
              <a:buClr>
                <a:srgbClr val="434343"/>
              </a:buClr>
              <a:buSzPts val="2000"/>
              <a:buFont typeface="Wingdings" panose="05000000000000000000" pitchFamily="2" charset="2"/>
              <a:buChar char="ü"/>
            </a:pPr>
            <a:r>
              <a:rPr lang="en-US" sz="2000" b="1" dirty="0">
                <a:solidFill>
                  <a:srgbClr val="434343"/>
                </a:solidFill>
                <a:latin typeface="Times New Roman"/>
                <a:ea typeface="Times New Roman"/>
                <a:cs typeface="Times New Roman"/>
                <a:sym typeface="Times New Roman"/>
              </a:rPr>
              <a:t>DO utilize the Annotation feature, </a:t>
            </a:r>
            <a:r>
              <a:rPr lang="en-US" sz="2000" dirty="0">
                <a:solidFill>
                  <a:srgbClr val="434343"/>
                </a:solidFill>
                <a:latin typeface="Times New Roman"/>
                <a:ea typeface="Times New Roman"/>
                <a:cs typeface="Times New Roman"/>
                <a:sym typeface="Times New Roman"/>
              </a:rPr>
              <a:t>when necessary:</a:t>
            </a:r>
            <a:endParaRPr lang="en-US" sz="2000" dirty="0">
              <a:solidFill>
                <a:srgbClr val="434343"/>
              </a:solidFill>
              <a:latin typeface="Times New Roman"/>
              <a:ea typeface="Times New Roman"/>
              <a:cs typeface="Times New Roman"/>
            </a:endParaRPr>
          </a:p>
          <a:p>
            <a:pPr lvl="1" indent="-355600">
              <a:lnSpc>
                <a:spcPct val="100000"/>
              </a:lnSpc>
              <a:spcBef>
                <a:spcPts val="0"/>
              </a:spcBef>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Use as an annotation to include an addendum when a form is closed (e.g., clarification, late entry, error). </a:t>
            </a:r>
            <a:endParaRPr sz="2000">
              <a:solidFill>
                <a:srgbClr val="434343"/>
              </a:solidFill>
              <a:latin typeface="Times New Roman"/>
              <a:ea typeface="Times New Roman"/>
              <a:cs typeface="Times New Roman"/>
              <a:sym typeface="Times New Roman"/>
            </a:endParaRPr>
          </a:p>
          <a:p>
            <a:pPr marL="1371600" lvl="2" indent="-355600" algn="l" rtl="0">
              <a:lnSpc>
                <a:spcPct val="100000"/>
              </a:lnSpc>
              <a:spcBef>
                <a:spcPts val="0"/>
              </a:spcBef>
              <a:spcAft>
                <a:spcPts val="0"/>
              </a:spcAft>
              <a:buClr>
                <a:srgbClr val="434343"/>
              </a:buClr>
              <a:buSzPts val="2000"/>
              <a:buFont typeface="Times New Roman"/>
              <a:buChar char="•"/>
            </a:pPr>
            <a:r>
              <a:rPr lang="en-US" sz="1900" dirty="0">
                <a:solidFill>
                  <a:srgbClr val="434343"/>
                </a:solidFill>
                <a:latin typeface="Times New Roman"/>
                <a:ea typeface="Times New Roman"/>
                <a:cs typeface="Times New Roman"/>
                <a:sym typeface="Times New Roman"/>
              </a:rPr>
              <a:t>e.g.: </a:t>
            </a:r>
            <a:r>
              <a:rPr lang="en-US" sz="1900" i="1" dirty="0">
                <a:solidFill>
                  <a:srgbClr val="434343"/>
                </a:solidFill>
                <a:latin typeface="Times New Roman"/>
                <a:ea typeface="Times New Roman"/>
                <a:cs typeface="Times New Roman"/>
                <a:sym typeface="Times New Roman"/>
              </a:rPr>
              <a:t>Shift note was performed and completed at time dated above. Signature late due to Technician error.</a:t>
            </a:r>
            <a:endParaRPr sz="1900" i="1" dirty="0">
              <a:solidFill>
                <a:srgbClr val="434343"/>
              </a:solidFill>
              <a:latin typeface="Times New Roman"/>
              <a:ea typeface="Times New Roman"/>
              <a:cs typeface="Times New Roman"/>
              <a:sym typeface="Times New Roman"/>
            </a:endParaRPr>
          </a:p>
          <a:p>
            <a:pPr marL="1371600" lvl="2" indent="-355600" algn="l" rtl="0">
              <a:lnSpc>
                <a:spcPct val="100000"/>
              </a:lnSpc>
              <a:spcBef>
                <a:spcPts val="0"/>
              </a:spcBef>
              <a:spcAft>
                <a:spcPts val="0"/>
              </a:spcAft>
              <a:buClr>
                <a:srgbClr val="434343"/>
              </a:buClr>
              <a:buSzPts val="2000"/>
              <a:buFont typeface="Times New Roman"/>
              <a:buChar char="•"/>
            </a:pPr>
            <a:r>
              <a:rPr lang="en-US" sz="1900" i="1" dirty="0">
                <a:solidFill>
                  <a:srgbClr val="434343"/>
                </a:solidFill>
                <a:latin typeface="Times New Roman"/>
                <a:ea typeface="Times New Roman"/>
                <a:cs typeface="Times New Roman"/>
                <a:sym typeface="Times New Roman"/>
              </a:rPr>
              <a:t>e.g..: Late entry for service provided on x/x/xx due to crisis in milieu that required writer’s attention..</a:t>
            </a:r>
            <a:endParaRPr sz="1900" i="1" dirty="0">
              <a:solidFill>
                <a:srgbClr val="434343"/>
              </a:solidFill>
              <a:latin typeface="Times New Roman"/>
              <a:ea typeface="Times New Roman"/>
              <a:cs typeface="Times New Roman"/>
              <a:sym typeface="Times New Roman"/>
            </a:endParaRPr>
          </a:p>
          <a:p>
            <a:pPr lvl="1">
              <a:lnSpc>
                <a:spcPct val="100000"/>
              </a:lnSpc>
              <a:spcBef>
                <a:spcPts val="0"/>
              </a:spcBef>
              <a:buClr>
                <a:srgbClr val="434343"/>
              </a:buClr>
              <a:buFont typeface="Times New Roman"/>
              <a:buChar char="➟"/>
            </a:pPr>
            <a:r>
              <a:rPr lang="en-US" sz="2000" dirty="0">
                <a:solidFill>
                  <a:srgbClr val="434343"/>
                </a:solidFill>
                <a:latin typeface="Times New Roman"/>
                <a:ea typeface="Times New Roman"/>
                <a:cs typeface="Times New Roman"/>
                <a:sym typeface="Times New Roman"/>
              </a:rPr>
              <a:t>Use as evidence of additional reviewer</a:t>
            </a:r>
            <a:r>
              <a:rPr lang="en-US" sz="2000" i="1" dirty="0">
                <a:solidFill>
                  <a:srgbClr val="434343"/>
                </a:solidFill>
                <a:latin typeface="Times New Roman"/>
                <a:ea typeface="Times New Roman"/>
                <a:cs typeface="Times New Roman"/>
                <a:sym typeface="Times New Roman"/>
              </a:rPr>
              <a:t> (e.g., Physician indicating they reviewed patient’s lab  results. Physician can add annotation to document or upload stating,</a:t>
            </a:r>
            <a:r>
              <a:rPr lang="en-US" sz="2000" i="1" dirty="0">
                <a:solidFill>
                  <a:srgbClr val="434343"/>
                </a:solidFill>
                <a:latin typeface="Times New Roman"/>
                <a:cs typeface="Times New Roman"/>
                <a:sym typeface="Times New Roman"/>
              </a:rPr>
              <a:t> “Reviewed”) </a:t>
            </a:r>
            <a:r>
              <a:rPr lang="en-US" sz="1800" i="1" dirty="0">
                <a:solidFill>
                  <a:srgbClr val="434343"/>
                </a:solidFill>
                <a:latin typeface="Times New Roman"/>
                <a:cs typeface="Times New Roman"/>
                <a:sym typeface="Times New Roman"/>
              </a:rPr>
              <a:t> </a:t>
            </a:r>
            <a:endParaRPr sz="1800" b="1" dirty="0">
              <a:solidFill>
                <a:srgbClr val="434343"/>
              </a:solidFill>
              <a:latin typeface="Times New Roman"/>
              <a:ea typeface="Times New Roman"/>
              <a:cs typeface="Times New Roman"/>
              <a:sym typeface="Times New Roman"/>
            </a:endParaRPr>
          </a:p>
        </p:txBody>
      </p:sp>
      <p:sp>
        <p:nvSpPr>
          <p:cNvPr id="132" name="Google Shape;132;p16"/>
          <p:cNvSpPr/>
          <p:nvPr/>
        </p:nvSpPr>
        <p:spPr>
          <a:xfrm>
            <a:off x="4608007" y="1759078"/>
            <a:ext cx="1641124" cy="426341"/>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1396913" y="1981933"/>
            <a:ext cx="424199" cy="46046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467700" y="252014"/>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a:solidFill>
                  <a:srgbClr val="FF0000"/>
                </a:solidFill>
                <a:latin typeface="Times New Roman"/>
                <a:ea typeface="Times New Roman"/>
                <a:cs typeface="Times New Roman"/>
                <a:sym typeface="Times New Roman"/>
              </a:rPr>
              <a:t>Documentation Don’ts!</a:t>
            </a:r>
            <a:endParaRPr sz="3000" b="1">
              <a:solidFill>
                <a:srgbClr val="FF0000"/>
              </a:solidFill>
              <a:latin typeface="Times New Roman"/>
              <a:ea typeface="Times New Roman"/>
              <a:cs typeface="Times New Roman"/>
              <a:sym typeface="Times New Roman"/>
            </a:endParaRPr>
          </a:p>
        </p:txBody>
      </p:sp>
      <p:sp>
        <p:nvSpPr>
          <p:cNvPr id="139" name="Google Shape;139;p17"/>
          <p:cNvSpPr txBox="1">
            <a:spLocks noGrp="1"/>
          </p:cNvSpPr>
          <p:nvPr>
            <p:ph type="body" idx="1"/>
          </p:nvPr>
        </p:nvSpPr>
        <p:spPr>
          <a:xfrm>
            <a:off x="337310" y="988983"/>
            <a:ext cx="11854690" cy="5750864"/>
          </a:xfrm>
          <a:prstGeom prst="rect">
            <a:avLst/>
          </a:prstGeom>
          <a:noFill/>
          <a:ln>
            <a:noFill/>
          </a:ln>
        </p:spPr>
        <p:txBody>
          <a:bodyPr spcFirstLastPara="1" wrap="square" lIns="91425" tIns="45700" rIns="91425" bIns="45700" anchor="t" anchorCtr="0">
            <a:noAutofit/>
          </a:bodyPr>
          <a:lstStyle/>
          <a:p>
            <a:pPr indent="-381000">
              <a:spcBef>
                <a:spcPts val="0"/>
              </a:spcBef>
              <a:buClr>
                <a:srgbClr val="434343"/>
              </a:buClr>
              <a:buSzPts val="2400"/>
              <a:buFont typeface="Times New Roman"/>
              <a:buChar char="✗"/>
            </a:pPr>
            <a:r>
              <a:rPr lang="en-US" sz="2400" b="1" dirty="0">
                <a:solidFill>
                  <a:srgbClr val="434343"/>
                </a:solidFill>
                <a:latin typeface="Times New Roman"/>
                <a:ea typeface="Times New Roman"/>
                <a:cs typeface="Times New Roman"/>
                <a:sym typeface="Times New Roman"/>
              </a:rPr>
              <a:t>Don’t use judgmental or opinionated language </a:t>
            </a:r>
            <a:r>
              <a:rPr lang="en-US" sz="2000" dirty="0">
                <a:solidFill>
                  <a:srgbClr val="434343"/>
                </a:solidFill>
                <a:latin typeface="Times New Roman"/>
                <a:ea typeface="Times New Roman"/>
                <a:cs typeface="Times New Roman"/>
                <a:sym typeface="Times New Roman"/>
              </a:rPr>
              <a:t>e.g., : “It seems like she doesn’t know how to listen or follow program guidelines.”</a:t>
            </a:r>
            <a:endParaRPr sz="2000" dirty="0">
              <a:solidFill>
                <a:srgbClr val="434343"/>
              </a:solidFill>
              <a:latin typeface="Times New Roman"/>
              <a:ea typeface="Times New Roman"/>
              <a:cs typeface="Times New Roman"/>
              <a:sym typeface="Times New Roman"/>
            </a:endParaRPr>
          </a:p>
          <a:p>
            <a:pPr lvl="2" indent="-381000">
              <a:buClr>
                <a:srgbClr val="434343"/>
              </a:buClr>
              <a:buSzPts val="2400"/>
              <a:buFont typeface="Times New Roman"/>
              <a:buChar char="•"/>
            </a:pPr>
            <a:r>
              <a:rPr lang="en-US" dirty="0">
                <a:solidFill>
                  <a:srgbClr val="434343"/>
                </a:solidFill>
                <a:latin typeface="Times New Roman"/>
                <a:ea typeface="Times New Roman"/>
                <a:cs typeface="Times New Roman"/>
              </a:rPr>
              <a:t>Alternative: "Patient appears to be having a difficult time following program guidelines, as evidenced by......."</a:t>
            </a:r>
          </a:p>
          <a:p>
            <a:pPr marL="457200" lvl="0" indent="-381000" algn="l" rtl="0">
              <a:spcBef>
                <a:spcPts val="1000"/>
              </a:spcBef>
              <a:spcAft>
                <a:spcPts val="0"/>
              </a:spcAft>
              <a:buClr>
                <a:srgbClr val="434343"/>
              </a:buClr>
              <a:buSzPts val="2400"/>
              <a:buFont typeface="Times New Roman"/>
              <a:buChar char="✗"/>
            </a:pPr>
            <a:r>
              <a:rPr lang="en-US" sz="2400" b="1" dirty="0">
                <a:solidFill>
                  <a:srgbClr val="434343"/>
                </a:solidFill>
                <a:latin typeface="Times New Roman"/>
                <a:ea typeface="Times New Roman"/>
                <a:cs typeface="Times New Roman"/>
                <a:sym typeface="Times New Roman"/>
              </a:rPr>
              <a:t>Don’t use jargon/subjective language/opinions of patient</a:t>
            </a:r>
            <a:r>
              <a:rPr lang="en-US" dirty="0">
                <a:solidFill>
                  <a:srgbClr val="434343"/>
                </a:solidFill>
                <a:latin typeface="Times New Roman"/>
                <a:ea typeface="Times New Roman"/>
                <a:cs typeface="Times New Roman"/>
                <a:sym typeface="Times New Roman"/>
              </a:rPr>
              <a:t> </a:t>
            </a:r>
            <a:r>
              <a:rPr lang="en-US" sz="2000" dirty="0">
                <a:solidFill>
                  <a:srgbClr val="434343"/>
                </a:solidFill>
                <a:latin typeface="Times New Roman"/>
                <a:ea typeface="Times New Roman"/>
                <a:cs typeface="Times New Roman"/>
                <a:sym typeface="Times New Roman"/>
              </a:rPr>
              <a:t>e.g.: “Patient looked irritated, is OCD about her clothes and seems rude to everyone.”</a:t>
            </a:r>
            <a:endParaRPr sz="2000" dirty="0">
              <a:solidFill>
                <a:srgbClr val="434343"/>
              </a:solidFill>
              <a:latin typeface="Times New Roman"/>
              <a:ea typeface="Times New Roman"/>
              <a:cs typeface="Times New Roman"/>
              <a:sym typeface="Times New Roman"/>
            </a:endParaRPr>
          </a:p>
          <a:p>
            <a:pPr lvl="2" indent="-381000">
              <a:buClr>
                <a:srgbClr val="434343"/>
              </a:buClr>
              <a:buSzPts val="2400"/>
              <a:buFont typeface="Times New Roman"/>
              <a:buChar char="•"/>
            </a:pPr>
            <a:r>
              <a:rPr lang="en-US" dirty="0">
                <a:solidFill>
                  <a:srgbClr val="434343"/>
                </a:solidFill>
                <a:latin typeface="Times New Roman"/>
                <a:ea typeface="Times New Roman"/>
                <a:cs typeface="Times New Roman"/>
              </a:rPr>
              <a:t>Alternative: "Patient was visibly upset, as evidenced by expressing feelings of discomfort related to her attire while interrupting peers during group."</a:t>
            </a:r>
          </a:p>
          <a:p>
            <a:pPr indent="-381000">
              <a:buClr>
                <a:srgbClr val="434343"/>
              </a:buClr>
              <a:buSzPts val="2400"/>
              <a:buFont typeface="Times New Roman"/>
              <a:buChar char="✗"/>
            </a:pPr>
            <a:r>
              <a:rPr lang="en-US" sz="2400" b="1" dirty="0">
                <a:solidFill>
                  <a:srgbClr val="434343"/>
                </a:solidFill>
                <a:latin typeface="Times New Roman"/>
                <a:ea typeface="Times New Roman"/>
                <a:cs typeface="Times New Roman"/>
                <a:sym typeface="Times New Roman"/>
              </a:rPr>
              <a:t>Avoid </a:t>
            </a:r>
            <a:r>
              <a:rPr lang="en-US" sz="2400" b="1" i="1" dirty="0">
                <a:solidFill>
                  <a:srgbClr val="434343"/>
                </a:solidFill>
                <a:latin typeface="Times New Roman"/>
                <a:ea typeface="Times New Roman"/>
                <a:cs typeface="Times New Roman"/>
                <a:sym typeface="Times New Roman"/>
              </a:rPr>
              <a:t>labeling or identifying</a:t>
            </a:r>
            <a:r>
              <a:rPr lang="en-US" sz="2400" b="1" dirty="0">
                <a:solidFill>
                  <a:srgbClr val="434343"/>
                </a:solidFill>
                <a:latin typeface="Times New Roman"/>
                <a:ea typeface="Times New Roman"/>
                <a:cs typeface="Times New Roman"/>
                <a:sym typeface="Times New Roman"/>
              </a:rPr>
              <a:t> the patient </a:t>
            </a:r>
            <a:r>
              <a:rPr lang="en-US" sz="2400" dirty="0">
                <a:solidFill>
                  <a:srgbClr val="434343"/>
                </a:solidFill>
                <a:latin typeface="Times New Roman"/>
                <a:ea typeface="Times New Roman"/>
                <a:cs typeface="Times New Roman"/>
                <a:sym typeface="Times New Roman"/>
              </a:rPr>
              <a:t>that may negatively impact them if  reviewing their chart. </a:t>
            </a:r>
            <a:r>
              <a:rPr lang="en-US" sz="2000" dirty="0">
                <a:solidFill>
                  <a:srgbClr val="434343"/>
                </a:solidFill>
                <a:latin typeface="Times New Roman"/>
                <a:ea typeface="Times New Roman"/>
                <a:cs typeface="Times New Roman"/>
                <a:sym typeface="Times New Roman"/>
              </a:rPr>
              <a:t>e.g.: “Patient is a cutter and a purger.” </a:t>
            </a:r>
            <a:endParaRPr lang="en-US" sz="2000" b="1" dirty="0">
              <a:solidFill>
                <a:srgbClr val="434343"/>
              </a:solidFill>
              <a:latin typeface="Times New Roman"/>
              <a:ea typeface="Times New Roman"/>
              <a:cs typeface="Times New Roman"/>
            </a:endParaRPr>
          </a:p>
          <a:p>
            <a:pPr lvl="2" indent="-381000" algn="l">
              <a:spcBef>
                <a:spcPts val="500"/>
              </a:spcBef>
              <a:spcAft>
                <a:spcPts val="0"/>
              </a:spcAft>
              <a:buClr>
                <a:srgbClr val="434343"/>
              </a:buClr>
              <a:buSzPts val="2400"/>
              <a:buFont typeface="Times New Roman"/>
              <a:buChar char="•"/>
            </a:pPr>
            <a:r>
              <a:rPr lang="en-US" i="1" dirty="0">
                <a:solidFill>
                  <a:srgbClr val="434343"/>
                </a:solidFill>
                <a:latin typeface="Times New Roman"/>
                <a:ea typeface="Times New Roman"/>
                <a:cs typeface="Times New Roman"/>
                <a:sym typeface="Times New Roman"/>
              </a:rPr>
              <a:t>Alternative:</a:t>
            </a:r>
            <a:r>
              <a:rPr lang="en-US" dirty="0">
                <a:solidFill>
                  <a:srgbClr val="434343"/>
                </a:solidFill>
                <a:latin typeface="Times New Roman"/>
                <a:ea typeface="Times New Roman"/>
                <a:cs typeface="Times New Roman"/>
                <a:sym typeface="Times New Roman"/>
              </a:rPr>
              <a:t> “Patient reported purging and engaging in self-injurious behavior.”</a:t>
            </a:r>
            <a:endParaRPr lang="en-US" dirty="0">
              <a:solidFill>
                <a:srgbClr val="434343"/>
              </a:solidFill>
              <a:latin typeface="Times New Roman"/>
              <a:ea typeface="Times New Roman"/>
              <a:cs typeface="Times New Roman"/>
            </a:endParaRPr>
          </a:p>
          <a:p>
            <a:pPr indent="-381000">
              <a:buClr>
                <a:srgbClr val="434343"/>
              </a:buClr>
              <a:buSzPts val="2400"/>
              <a:buFont typeface="Times New Roman"/>
              <a:buChar char="✗"/>
            </a:pPr>
            <a:r>
              <a:rPr lang="en-US" sz="2400" b="1" dirty="0">
                <a:solidFill>
                  <a:srgbClr val="434343"/>
                </a:solidFill>
                <a:latin typeface="Times New Roman"/>
                <a:cs typeface="Times New Roman"/>
                <a:sym typeface="Times New Roman"/>
              </a:rPr>
              <a:t>Don’t write “N/A” when it IS “A”!</a:t>
            </a:r>
            <a:endParaRPr lang="en-US" sz="2400" b="1" dirty="0">
              <a:solidFill>
                <a:srgbClr val="434343"/>
              </a:solidFill>
              <a:latin typeface="Times New Roman"/>
              <a:cs typeface="Times New Roman"/>
            </a:endParaRPr>
          </a:p>
          <a:p>
            <a:pPr lvl="1" indent="-381000">
              <a:buClr>
                <a:srgbClr val="434343"/>
              </a:buClr>
              <a:buSzPts val="2400"/>
              <a:buFont typeface="Times New Roman"/>
              <a:buChar char="•"/>
            </a:pPr>
            <a:r>
              <a:rPr lang="en-US" sz="2000" dirty="0">
                <a:solidFill>
                  <a:srgbClr val="434343"/>
                </a:solidFill>
                <a:latin typeface="Times New Roman"/>
                <a:cs typeface="Times New Roman"/>
                <a:sym typeface="Times New Roman"/>
              </a:rPr>
              <a:t>‘</a:t>
            </a:r>
            <a:r>
              <a:rPr lang="en-US" sz="1900" dirty="0">
                <a:solidFill>
                  <a:srgbClr val="434343"/>
                </a:solidFill>
                <a:latin typeface="Times New Roman"/>
                <a:cs typeface="Times New Roman"/>
                <a:sym typeface="Times New Roman"/>
              </a:rPr>
              <a:t>N/A’ should be reserved for when the response is Not Applicable (e.g., “How old are your children?” If patient does not have any children, ‘N/A’ would be an appropriate response)</a:t>
            </a:r>
            <a:endParaRPr lang="en-US" sz="1900" dirty="0">
              <a:solidFill>
                <a:srgbClr val="434343"/>
              </a:solidFill>
              <a:latin typeface="Times New Roman"/>
              <a:cs typeface="Times New Roman"/>
            </a:endParaRPr>
          </a:p>
          <a:p>
            <a:pPr lvl="1" indent="-381000">
              <a:buClr>
                <a:srgbClr val="434343"/>
              </a:buClr>
              <a:buSzPts val="2400"/>
              <a:buFont typeface="Times New Roman"/>
              <a:buChar char="•"/>
            </a:pPr>
            <a:r>
              <a:rPr lang="en-US" sz="1900" dirty="0">
                <a:solidFill>
                  <a:srgbClr val="434343"/>
                </a:solidFill>
                <a:latin typeface="Times New Roman"/>
                <a:cs typeface="Times New Roman"/>
                <a:sym typeface="Times New Roman"/>
              </a:rPr>
              <a:t>If a patient discharges against treatment advice (ATA), avoid using ‘N/A’ as a response in the aftercare appointment section of the Discharge Plan. Rather, indicate the circumstance (ATA) and give yourself credit; write out all attempts to make appointments and/or discuss aftercare with patient prior to them leaving ATA</a:t>
            </a:r>
            <a:r>
              <a:rPr lang="en-US" sz="2000" dirty="0">
                <a:solidFill>
                  <a:srgbClr val="434343"/>
                </a:solidFill>
                <a:latin typeface="Times New Roman"/>
                <a:cs typeface="Times New Roman"/>
                <a:sym typeface="Times New Roman"/>
              </a:rPr>
              <a:t>.</a:t>
            </a:r>
            <a:endParaRPr lang="en-US" dirty="0">
              <a:solidFill>
                <a:srgbClr val="434343"/>
              </a:solidFill>
              <a:latin typeface="Times New Roman"/>
              <a:ea typeface="Times New Roman"/>
              <a:cs typeface="Times New Roman"/>
              <a:sym typeface="Times New Roman"/>
            </a:endParaRPr>
          </a:p>
          <a:p>
            <a:pPr lvl="2" indent="-381000" algn="l">
              <a:spcBef>
                <a:spcPts val="500"/>
              </a:spcBef>
              <a:spcAft>
                <a:spcPts val="0"/>
              </a:spcAft>
              <a:buClr>
                <a:srgbClr val="434343"/>
              </a:buClr>
              <a:buSzPts val="2400"/>
              <a:buFont typeface="Times New Roman"/>
              <a:buChar char="•"/>
            </a:pPr>
            <a:endParaRPr lang="en-US" b="1">
              <a:solidFill>
                <a:srgbClr val="434343"/>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36C09510182B439C1A780D074D93BE" ma:contentTypeVersion="13" ma:contentTypeDescription="Create a new document." ma:contentTypeScope="" ma:versionID="4d1f0e138e4fd65338574e94a13d1deb">
  <xsd:schema xmlns:xsd="http://www.w3.org/2001/XMLSchema" xmlns:xs="http://www.w3.org/2001/XMLSchema" xmlns:p="http://schemas.microsoft.com/office/2006/metadata/properties" xmlns:ns2="7648c2b7-29bf-47f0-8e67-52d5fbc1eda9" xmlns:ns3="11e6675c-6d73-4874-b07a-7cc85692ac9f" targetNamespace="http://schemas.microsoft.com/office/2006/metadata/properties" ma:root="true" ma:fieldsID="2ccda550685fb6bc3e668b03aa5e1365" ns2:_="" ns3:_="">
    <xsd:import namespace="7648c2b7-29bf-47f0-8e67-52d5fbc1eda9"/>
    <xsd:import namespace="11e6675c-6d73-4874-b07a-7cc85692ac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48c2b7-29bf-47f0-8e67-52d5fbc1e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e6675c-6d73-4874-b07a-7cc85692ac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1e6675c-6d73-4874-b07a-7cc85692ac9f">
      <UserInfo>
        <DisplayName>Alyson Albano</DisplayName>
        <AccountId>17</AccountId>
        <AccountType/>
      </UserInfo>
      <UserInfo>
        <DisplayName>Orlie Petrola</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F9E7AE-0BF5-4A99-ADCE-8F64D4A0EB81}">
  <ds:schemaRefs>
    <ds:schemaRef ds:uri="11e6675c-6d73-4874-b07a-7cc85692ac9f"/>
    <ds:schemaRef ds:uri="7648c2b7-29bf-47f0-8e67-52d5fbc1ed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694E46A-16AF-4805-8BEB-B4532D1B9E8F}">
  <ds:schemaRefs>
    <ds:schemaRef ds:uri="11e6675c-6d73-4874-b07a-7cc85692ac9f"/>
    <ds:schemaRef ds:uri="7648c2b7-29bf-47f0-8e67-52d5fbc1ed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23D1E1F-4D63-40DE-AC66-460542CD1C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43</Slides>
  <Notes>43</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Clinical Services &amp; Quality Management   DBH Effective Documentation 2021  </vt:lpstr>
      <vt:lpstr>Table of Contents &amp; Guide</vt:lpstr>
      <vt:lpstr>Part I: Effective Documentation for DBH   MH Division</vt:lpstr>
      <vt:lpstr>Purpose and Objective of Annual Effective Documentation:</vt:lpstr>
      <vt:lpstr>The Role and Importance of Documentation</vt:lpstr>
      <vt:lpstr>Clinical Documentation and Medical Records </vt:lpstr>
      <vt:lpstr>Documentation Do’s:</vt:lpstr>
      <vt:lpstr>Documentation Do’s:</vt:lpstr>
      <vt:lpstr>Documentation Don’ts!</vt:lpstr>
      <vt:lpstr>Documentation Don’ts!</vt:lpstr>
      <vt:lpstr>Part II MH Behavioral Health Technicians MH Counselors  MH Nursing MH Psych   </vt:lpstr>
      <vt:lpstr>Documentation Support &amp; the FM’s role:</vt:lpstr>
      <vt:lpstr>Nursing and Medical Documentation: (1 of 3)</vt:lpstr>
      <vt:lpstr>Nursing and Medical Documentation: (2 of 3)</vt:lpstr>
      <vt:lpstr>Nursing and Medical Documentation: (3 of 3)</vt:lpstr>
      <vt:lpstr>Medical Documentation: (Psychiatrist)</vt:lpstr>
      <vt:lpstr>Clinical Documentation To Review (For MDs)</vt:lpstr>
      <vt:lpstr>Shift Notes:</vt:lpstr>
      <vt:lpstr>PowerPoint Presentation</vt:lpstr>
      <vt:lpstr>Group Notes: Documentation (1 of 3) </vt:lpstr>
      <vt:lpstr>Group Notes: How to incorporate the Golden Thread (2 of 3)</vt:lpstr>
      <vt:lpstr>Group Notes: Content (3 of 3)</vt:lpstr>
      <vt:lpstr>Suicide Protocols and Your Role </vt:lpstr>
      <vt:lpstr>Suicide Prevention Protocols and Policy</vt:lpstr>
      <vt:lpstr>MH Clinical</vt:lpstr>
      <vt:lpstr>The Golden Thread</vt:lpstr>
      <vt:lpstr>Group Notes: Documentation </vt:lpstr>
      <vt:lpstr>Group Notes: How to incorporate the Golden Thread</vt:lpstr>
      <vt:lpstr>Group Notes: Documentation (1 of 3) </vt:lpstr>
      <vt:lpstr>Group Notes: How to incorporate the Golden Thread (2 of 3)</vt:lpstr>
      <vt:lpstr>Group Notes: Content (3 of 3)</vt:lpstr>
      <vt:lpstr>PowerPoint Presentation</vt:lpstr>
      <vt:lpstr>PowerPoint Presentation</vt:lpstr>
      <vt:lpstr>Problem List versus Treatment Plan</vt:lpstr>
      <vt:lpstr>Treatment Planning: Clinical Information Reviewed</vt:lpstr>
      <vt:lpstr>PowerPoint Presentation</vt:lpstr>
      <vt:lpstr>PowerPoint Presentation</vt:lpstr>
      <vt:lpstr>PowerPoint Presentation</vt:lpstr>
      <vt:lpstr>Progress Notes: (1 of 2)</vt:lpstr>
      <vt:lpstr>Progress Notes: (2 of 2)</vt:lpstr>
      <vt:lpstr>Discharge Plan and Discharge Summary: (1 of 2)</vt:lpstr>
      <vt:lpstr>Discharge Plan, Summary and Referrals: (2 of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37</cp:revision>
  <dcterms:modified xsi:type="dcterms:W3CDTF">2022-03-04T21:10:58Z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0x010100D636C09510182B439C1A780D074D93BE</vt:lpwstr>
  </property>
  <property fmtid="{D5CDD505-2E9C-101B-9397-08002B2CF9AE}" pid="3" name="Order">
    <vt:r8>8100</vt:r8>
  </property>
  <property fmtid="{D5CDD505-2E9C-101B-9397-08002B2CF9AE}" pid="4" name="ComplianceAssetId">
    <vt:lpwstr/>
  </property>
</Properties>
</file>