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24" d="100"/>
          <a:sy n="124" d="100"/>
        </p:scale>
        <p:origin x="182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6D4F1E8-7B95-164C-BA8F-93FD0D9C33ED}" type="datetimeFigureOut">
              <a:rPr lang="en-US" smtClean="0"/>
              <a:t>4/21/17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22799F5-DEDD-304A-B7D7-EBEBCBFADEBD}" type="slidenum">
              <a:rPr lang="en-US" smtClean="0"/>
              <a:t>‹#›</a:t>
            </a:fld>
            <a:endParaRPr lang="en-US"/>
          </a:p>
        </p:txBody>
      </p:sp>
    </p:spTree>
    <p:extLst>
      <p:ext uri="{BB962C8B-B14F-4D97-AF65-F5344CB8AC3E}">
        <p14:creationId xmlns:p14="http://schemas.microsoft.com/office/powerpoint/2010/main" val="178841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3" name="Shape 33"/>
          <p:cNvSpPr>
            <a:spLocks noGrp="1" noRot="1" noChangeAspect="1"/>
          </p:cNvSpPr>
          <p:nvPr>
            <p:ph type="sldImg"/>
          </p:nvPr>
        </p:nvSpPr>
        <p:spPr>
          <a:xfrm>
            <a:off x="1143000" y="685800"/>
            <a:ext cx="4572000" cy="3429000"/>
          </a:xfrm>
          <a:prstGeom prst="rect">
            <a:avLst/>
          </a:prstGeom>
        </p:spPr>
        <p:txBody>
          <a:bodyPr/>
          <a:lstStyle/>
          <a:p>
            <a:endParaRPr/>
          </a:p>
        </p:txBody>
      </p:sp>
      <p:sp>
        <p:nvSpPr>
          <p:cNvPr id="34" name="Shape 3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8" name="Shape 18"/>
          <p:cNvSpPr>
            <a:spLocks noGrp="1"/>
          </p:cNvSpPr>
          <p:nvPr>
            <p:ph type="title"/>
          </p:nvPr>
        </p:nvSpPr>
        <p:spPr>
          <a:xfrm>
            <a:off x="457200" y="274637"/>
            <a:ext cx="8229600" cy="1143001"/>
          </a:xfrm>
          <a:prstGeom prst="rect">
            <a:avLst/>
          </a:prstGeom>
        </p:spPr>
        <p:txBody>
          <a:bodyPr>
            <a:normAutofit/>
          </a:bodyPr>
          <a:lstStyle/>
          <a:p>
            <a:r>
              <a:t>Title Text</a:t>
            </a:r>
          </a:p>
        </p:txBody>
      </p:sp>
      <p:sp>
        <p:nvSpPr>
          <p:cNvPr id="19" name="Shape 1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6" name="Shape 26"/>
          <p:cNvSpPr>
            <a:spLocks noGrp="1"/>
          </p:cNvSpPr>
          <p:nvPr>
            <p:ph type="body" idx="1"/>
          </p:nvPr>
        </p:nvSpPr>
        <p:spPr>
          <a:xfrm>
            <a:off x="457200" y="274637"/>
            <a:ext cx="8229600" cy="5851526"/>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7" name="Shape 2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pull/>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r>
              <a:t>Title Text</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8384892" y="6245225"/>
            <a:ext cx="301909" cy="288824"/>
          </a:xfrm>
          <a:prstGeom prst="rect">
            <a:avLst/>
          </a:prstGeom>
          <a:ln w="12700">
            <a:miter lim="400000"/>
          </a:ln>
        </p:spPr>
        <p:txBody>
          <a:bodyPr wrap="none" lIns="45719" rIns="45719">
            <a:spAutoFit/>
          </a:bodyPr>
          <a:lstStyle>
            <a:lvl1pPr algn="r">
              <a:defRPr sz="1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pull/>
  </p:transition>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j-lt"/>
          <a:ea typeface="+mj-ea"/>
          <a:cs typeface="+mj-cs"/>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j-lt"/>
          <a:ea typeface="+mj-ea"/>
          <a:cs typeface="+mj-cs"/>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j-lt"/>
          <a:ea typeface="+mj-ea"/>
          <a:cs typeface="+mj-cs"/>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j-lt"/>
          <a:ea typeface="+mj-ea"/>
          <a:cs typeface="+mj-cs"/>
          <a:sym typeface="Arial"/>
        </a:defRPr>
      </a:lvl4pPr>
      <a:lvl5pPr marL="22352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j-lt"/>
          <a:ea typeface="+mj-ea"/>
          <a:cs typeface="+mj-cs"/>
          <a:sym typeface="Arial"/>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j-lt"/>
          <a:ea typeface="+mj-ea"/>
          <a:cs typeface="+mj-cs"/>
          <a:sym typeface="Arial"/>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j-lt"/>
          <a:ea typeface="+mj-ea"/>
          <a:cs typeface="+mj-cs"/>
          <a:sym typeface="Arial"/>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j-lt"/>
          <a:ea typeface="+mj-ea"/>
          <a:cs typeface="+mj-cs"/>
          <a:sym typeface="Arial"/>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mj-lt"/>
          <a:ea typeface="+mj-ea"/>
          <a:cs typeface="+mj-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hape 36"/>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37" name="Shape 37"/>
          <p:cNvSpPr/>
          <p:nvPr/>
        </p:nvSpPr>
        <p:spPr>
          <a:xfrm>
            <a:off x="2131312" y="3032665"/>
            <a:ext cx="4881375" cy="792670"/>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lvl1pPr>
              <a:defRPr sz="2400" b="1"/>
            </a:lvl1pPr>
          </a:lstStyle>
          <a:p>
            <a:r>
              <a:t>Session 1: Real Estate Business</a:t>
            </a:r>
          </a:p>
        </p:txBody>
      </p:sp>
      <p:pic>
        <p:nvPicPr>
          <p:cNvPr id="38" name="Aprendiendo Real Estate - logo nuevo.png"/>
          <p:cNvPicPr>
            <a:picLocks noChangeAspect="1"/>
          </p:cNvPicPr>
          <p:nvPr/>
        </p:nvPicPr>
        <p:blipFill>
          <a:blip r:embed="rId2">
            <a:extLst/>
          </a:blip>
          <a:stretch>
            <a:fillRect/>
          </a:stretch>
        </p:blipFill>
        <p:spPr>
          <a:xfrm>
            <a:off x="3488306" y="292100"/>
            <a:ext cx="2167389" cy="1625541"/>
          </a:xfrm>
          <a:prstGeom prst="rect">
            <a:avLst/>
          </a:prstGeom>
          <a:ln w="12700">
            <a:miter lim="400000"/>
          </a:ln>
        </p:spPr>
      </p:pic>
    </p:spTree>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hape 84"/>
          <p:cNvSpPr/>
          <p:nvPr/>
        </p:nvSpPr>
        <p:spPr>
          <a:xfrm>
            <a:off x="3156307" y="6408080"/>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85" name="Shape 85"/>
          <p:cNvSpPr/>
          <p:nvPr/>
        </p:nvSpPr>
        <p:spPr>
          <a:xfrm>
            <a:off x="228600" y="690650"/>
            <a:ext cx="5410200" cy="1150762"/>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r>
              <a:t>It is advisable for licensees to work on a determined   </a:t>
            </a:r>
          </a:p>
          <a:p>
            <a:r>
              <a:t>area,  in that way he can acquire knowledge and </a:t>
            </a:r>
          </a:p>
          <a:p>
            <a:r>
              <a:t>become an expert in zoning, construction rules, </a:t>
            </a:r>
          </a:p>
          <a:p>
            <a:r>
              <a:t>etc. That is called </a:t>
            </a:r>
            <a:r>
              <a:rPr b="1">
                <a:solidFill>
                  <a:srgbClr val="0066CC"/>
                </a:solidFill>
              </a:rPr>
              <a:t>Farming.</a:t>
            </a:r>
            <a:r>
              <a:t> </a:t>
            </a:r>
          </a:p>
        </p:txBody>
      </p:sp>
      <p:sp>
        <p:nvSpPr>
          <p:cNvPr id="86" name="Shape 86"/>
          <p:cNvSpPr/>
          <p:nvPr/>
        </p:nvSpPr>
        <p:spPr>
          <a:xfrm>
            <a:off x="5715000" y="609600"/>
            <a:ext cx="2987675" cy="884062"/>
          </a:xfrm>
          <a:prstGeom prst="rect">
            <a:avLst/>
          </a:prstGeom>
          <a:solidFill>
            <a:srgbClr val="0066CC"/>
          </a:solidFill>
          <a:ln w="12700">
            <a:miter lim="400000"/>
          </a:ln>
          <a:extLst>
            <a:ext uri="{C572A759-6A51-4108-AA02-DFA0A04FC94B}">
              <ma14:wrappingTextBoxFlag xmlns:ma14="http://schemas.microsoft.com/office/mac/drawingml/2011/main" val="1"/>
            </a:ext>
          </a:extLst>
        </p:spPr>
        <p:txBody>
          <a:bodyPr lIns="45719" rIns="45719">
            <a:spAutoFit/>
          </a:bodyPr>
          <a:lstStyle/>
          <a:p>
            <a:pPr>
              <a:defRPr b="1" i="1">
                <a:solidFill>
                  <a:srgbClr val="FFFFFF"/>
                </a:solidFill>
              </a:defRPr>
            </a:pPr>
            <a:r>
              <a:t>Follow-up: </a:t>
            </a:r>
            <a:r>
              <a:rPr b="0"/>
              <a:t>Monitoring the customer after the transaction is closed</a:t>
            </a:r>
            <a:r>
              <a:rPr b="0" i="0"/>
              <a:t>.</a:t>
            </a:r>
          </a:p>
        </p:txBody>
      </p:sp>
      <p:sp>
        <p:nvSpPr>
          <p:cNvPr id="87" name="Shape 87"/>
          <p:cNvSpPr/>
          <p:nvPr/>
        </p:nvSpPr>
        <p:spPr>
          <a:xfrm>
            <a:off x="228600" y="2160763"/>
            <a:ext cx="8751014" cy="4247317"/>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pPr>
              <a:defRPr b="1">
                <a:solidFill>
                  <a:srgbClr val="0066CC"/>
                </a:solidFill>
              </a:defRPr>
            </a:pPr>
            <a:r>
              <a:rPr dirty="0"/>
              <a:t>Property Management</a:t>
            </a:r>
          </a:p>
          <a:p>
            <a:r>
              <a:rPr dirty="0"/>
              <a:t>This type of activity may occur when an owner will not administer his property (absentee owner) and gives it to a Real Estate company. For example, charging the leasing of a property, pay the taxes, control the maintenance. </a:t>
            </a:r>
          </a:p>
          <a:p>
            <a:endParaRPr dirty="0"/>
          </a:p>
          <a:p>
            <a:pPr>
              <a:defRPr b="1">
                <a:solidFill>
                  <a:srgbClr val="0066CC"/>
                </a:solidFill>
              </a:defRPr>
            </a:pPr>
            <a:r>
              <a:rPr dirty="0"/>
              <a:t>Appraisal</a:t>
            </a:r>
          </a:p>
          <a:p>
            <a:r>
              <a:rPr dirty="0"/>
              <a:t>The licensee can establish the approximate value of a property through a </a:t>
            </a:r>
            <a:r>
              <a:rPr b="1" dirty="0">
                <a:solidFill>
                  <a:srgbClr val="0066CC"/>
                </a:solidFill>
              </a:rPr>
              <a:t>CMA</a:t>
            </a:r>
            <a:r>
              <a:rPr dirty="0">
                <a:solidFill>
                  <a:srgbClr val="0066CC"/>
                </a:solidFill>
              </a:rPr>
              <a:t> </a:t>
            </a:r>
            <a:r>
              <a:rPr dirty="0"/>
              <a:t>(Comparative Market Analysis) using the properties on sale on the market, the ones which were sold and those which were not (within the last 12 months), </a:t>
            </a:r>
            <a:r>
              <a:rPr b="1" dirty="0">
                <a:solidFill>
                  <a:srgbClr val="0066CC"/>
                </a:solidFill>
              </a:rPr>
              <a:t>the licensee can charge</a:t>
            </a:r>
            <a:r>
              <a:rPr b="1" dirty="0"/>
              <a:t> </a:t>
            </a:r>
            <a:r>
              <a:rPr dirty="0"/>
              <a:t>for this service.</a:t>
            </a:r>
          </a:p>
          <a:p>
            <a:r>
              <a:rPr dirty="0"/>
              <a:t>Real estate broker or sales associate can, in the ordinary course of business, performs a comparative market analysis, gives a broker price opinion, or gives an opinion of value of real estate. However, in no event may this comparative market analysis, broker price opinion, or opinion of value of real </a:t>
            </a:r>
            <a:r>
              <a:rPr u="sng" dirty="0"/>
              <a:t>estate be referred to as an appraisal</a:t>
            </a:r>
            <a:r>
              <a:rPr dirty="0"/>
              <a:t>, as defined in s. 475.611.</a:t>
            </a:r>
          </a:p>
        </p:txBody>
      </p:sp>
    </p:spTree>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89"/>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90" name="Shape 90"/>
          <p:cNvSpPr/>
          <p:nvPr/>
        </p:nvSpPr>
        <p:spPr>
          <a:xfrm>
            <a:off x="113015" y="224929"/>
            <a:ext cx="8866599" cy="923330"/>
          </a:xfrm>
          <a:prstGeom prst="rect">
            <a:avLst/>
          </a:prstGeom>
          <a:ln w="12700">
            <a:miter lim="400000"/>
          </a:ln>
          <a:extLst>
            <a:ext uri="{C572A759-6A51-4108-AA02-DFA0A04FC94B}">
              <ma14:wrappingTextBoxFlag xmlns:ma14="http://schemas.microsoft.com/office/mac/drawingml/2011/main" val="1"/>
            </a:ext>
          </a:extLst>
        </p:spPr>
        <p:txBody>
          <a:bodyPr wrap="square" lIns="45719" rIns="45719" anchor="ctr">
            <a:spAutoFit/>
          </a:bodyPr>
          <a:lstStyle/>
          <a:p>
            <a:r>
              <a:rPr dirty="0"/>
              <a:t>You surely know the term Appraisal. This term refers to determining the value of the property based on established methods following the </a:t>
            </a:r>
            <a:r>
              <a:rPr b="1" dirty="0">
                <a:solidFill>
                  <a:srgbClr val="0066CC"/>
                </a:solidFill>
              </a:rPr>
              <a:t>USPAP</a:t>
            </a:r>
            <a:r>
              <a:rPr dirty="0">
                <a:solidFill>
                  <a:srgbClr val="0066CC"/>
                </a:solidFill>
              </a:rPr>
              <a:t>’s</a:t>
            </a:r>
            <a:r>
              <a:rPr dirty="0"/>
              <a:t> procedures </a:t>
            </a:r>
            <a:r>
              <a:rPr b="1" dirty="0">
                <a:solidFill>
                  <a:srgbClr val="0066CC"/>
                </a:solidFill>
              </a:rPr>
              <a:t>(Uniform Standards of Professional Appraisal Practices)</a:t>
            </a:r>
            <a:r>
              <a:rPr dirty="0">
                <a:solidFill>
                  <a:srgbClr val="0066CC"/>
                </a:solidFill>
              </a:rPr>
              <a:t>.                             </a:t>
            </a:r>
          </a:p>
        </p:txBody>
      </p:sp>
      <p:sp>
        <p:nvSpPr>
          <p:cNvPr id="91" name="Shape 91"/>
          <p:cNvSpPr/>
          <p:nvPr/>
        </p:nvSpPr>
        <p:spPr>
          <a:xfrm>
            <a:off x="228599" y="1524000"/>
            <a:ext cx="2454277" cy="617362"/>
          </a:xfrm>
          <a:prstGeom prst="rect">
            <a:avLst/>
          </a:prstGeom>
          <a:solidFill>
            <a:srgbClr val="0066CC"/>
          </a:solidFill>
          <a:ln w="12700">
            <a:miter lim="400000"/>
          </a:ln>
          <a:extLst>
            <a:ext uri="{C572A759-6A51-4108-AA02-DFA0A04FC94B}">
              <ma14:wrappingTextBoxFlag xmlns:ma14="http://schemas.microsoft.com/office/mac/drawingml/2011/main" val="1"/>
            </a:ext>
          </a:extLst>
        </p:spPr>
        <p:txBody>
          <a:bodyPr lIns="45719" rIns="45719">
            <a:spAutoFit/>
          </a:bodyPr>
          <a:lstStyle/>
          <a:p>
            <a:pPr>
              <a:defRPr b="1" i="1">
                <a:solidFill>
                  <a:srgbClr val="FFFFFF"/>
                </a:solidFill>
              </a:defRPr>
            </a:pPr>
            <a:r>
              <a:t>Appraiser:</a:t>
            </a:r>
            <a:r>
              <a:rPr b="0"/>
              <a:t>Are paid a </a:t>
            </a:r>
            <a:r>
              <a:t>fee</a:t>
            </a:r>
            <a:r>
              <a:rPr b="0"/>
              <a:t>, not a commission.</a:t>
            </a:r>
            <a:r>
              <a:rPr b="0" i="0"/>
              <a:t> </a:t>
            </a:r>
          </a:p>
        </p:txBody>
      </p:sp>
      <p:sp>
        <p:nvSpPr>
          <p:cNvPr id="92" name="Shape 92"/>
          <p:cNvSpPr/>
          <p:nvPr/>
        </p:nvSpPr>
        <p:spPr>
          <a:xfrm>
            <a:off x="3124200" y="1447800"/>
            <a:ext cx="5578475" cy="115076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r>
              <a:t>The Appraisal service is considered an </a:t>
            </a:r>
            <a:r>
              <a:rPr b="1">
                <a:solidFill>
                  <a:srgbClr val="0066CC"/>
                </a:solidFill>
              </a:rPr>
              <a:t>art</a:t>
            </a:r>
            <a:r>
              <a:t>, not a </a:t>
            </a:r>
            <a:r>
              <a:rPr b="1">
                <a:solidFill>
                  <a:srgbClr val="0066CC"/>
                </a:solidFill>
              </a:rPr>
              <a:t>science</a:t>
            </a:r>
            <a:r>
              <a:rPr>
                <a:solidFill>
                  <a:srgbClr val="0066CC"/>
                </a:solidFill>
              </a:rPr>
              <a:t>.</a:t>
            </a:r>
          </a:p>
          <a:p>
            <a:r>
              <a:t>The licensee Appraiser cannot charge a commission on the value of the property, he </a:t>
            </a:r>
            <a:r>
              <a:rPr b="1">
                <a:solidFill>
                  <a:srgbClr val="0066CC"/>
                </a:solidFill>
              </a:rPr>
              <a:t>must</a:t>
            </a:r>
            <a:r>
              <a:rPr b="1"/>
              <a:t> </a:t>
            </a:r>
            <a:r>
              <a:t>charge a </a:t>
            </a:r>
            <a:r>
              <a:rPr b="1">
                <a:solidFill>
                  <a:srgbClr val="0066CC"/>
                </a:solidFill>
              </a:rPr>
              <a:t>fee</a:t>
            </a:r>
            <a:r>
              <a:rPr>
                <a:solidFill>
                  <a:srgbClr val="0066CC"/>
                </a:solidFill>
              </a:rPr>
              <a:t>.</a:t>
            </a:r>
          </a:p>
        </p:txBody>
      </p:sp>
      <p:sp>
        <p:nvSpPr>
          <p:cNvPr id="93" name="Shape 93"/>
          <p:cNvSpPr/>
          <p:nvPr/>
        </p:nvSpPr>
        <p:spPr>
          <a:xfrm>
            <a:off x="113016" y="2895600"/>
            <a:ext cx="8866598" cy="2308324"/>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r>
              <a:rPr dirty="0"/>
              <a:t>All federally related transaction MUST have an appraisal.</a:t>
            </a:r>
          </a:p>
          <a:p>
            <a:r>
              <a:rPr dirty="0"/>
              <a:t>475.611 (L) say: "Federally related transaction" means any real estate-related financial transaction which a federal financial institutions regulatory agency or the Resolution Trust Corporation engages in, contracts for, or regulates, and which requires the services of a state-licensed or state-certified appraiser.</a:t>
            </a:r>
          </a:p>
          <a:p>
            <a:pPr>
              <a:defRPr b="1"/>
            </a:pPr>
            <a:endParaRPr dirty="0"/>
          </a:p>
          <a:p>
            <a:pPr>
              <a:defRPr b="1"/>
            </a:pPr>
            <a:r>
              <a:rPr dirty="0"/>
              <a:t>Note: </a:t>
            </a:r>
            <a:r>
              <a:rPr b="0" dirty="0"/>
              <a:t>any person pointed by a Court can make an Appraisal, even if he does not have a license (a Real Estate or Appraiser license).</a:t>
            </a:r>
          </a:p>
        </p:txBody>
      </p:sp>
    </p:spTree>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p:cNvSpPr>
          <p:nvPr>
            <p:ph type="body" idx="4294967295"/>
          </p:nvPr>
        </p:nvSpPr>
        <p:spPr>
          <a:prstGeom prst="rect">
            <a:avLst/>
          </a:prstGeom>
        </p:spPr>
        <p:txBody>
          <a:bodyPr/>
          <a:lstStyle/>
          <a:p>
            <a:pPr marL="0" indent="0" algn="just" defTabSz="449580">
              <a:lnSpc>
                <a:spcPct val="150000"/>
              </a:lnSpc>
              <a:spcBef>
                <a:spcPts val="0"/>
              </a:spcBef>
              <a:buSzTx/>
              <a:buNone/>
              <a:defRPr sz="1800" b="1">
                <a:solidFill>
                  <a:srgbClr val="075AD1"/>
                </a:solidFill>
                <a:uFill>
                  <a:solidFill>
                    <a:srgbClr val="000000"/>
                  </a:solidFill>
                </a:uFill>
              </a:defRPr>
            </a:pPr>
            <a:r>
              <a:t>BPO (Broker’s Price Opinion)</a:t>
            </a:r>
          </a:p>
          <a:p>
            <a:pPr marL="0" indent="0" algn="just" defTabSz="449580">
              <a:lnSpc>
                <a:spcPct val="120000"/>
              </a:lnSpc>
              <a:spcBef>
                <a:spcPts val="0"/>
              </a:spcBef>
              <a:buSzTx/>
              <a:buNone/>
              <a:defRPr sz="1800">
                <a:uFill>
                  <a:solidFill>
                    <a:srgbClr val="000000"/>
                  </a:solidFill>
                </a:uFill>
              </a:defRPr>
            </a:pPr>
            <a:r>
              <a:t>A BPO is the process used by a real estate agent to determine the potential selling price or estimated value of a real estate property. A BPO is popularly used in situations where a financial institution believes the expense and delay of an appraisal is unnecessary.</a:t>
            </a:r>
          </a:p>
          <a:p>
            <a:pPr marL="0" indent="0" algn="just" defTabSz="449580">
              <a:lnSpc>
                <a:spcPct val="120000"/>
              </a:lnSpc>
              <a:spcBef>
                <a:spcPts val="0"/>
              </a:spcBef>
              <a:buSzTx/>
              <a:buNone/>
              <a:defRPr sz="1800">
                <a:uFill>
                  <a:solidFill>
                    <a:srgbClr val="000000"/>
                  </a:solidFill>
                </a:uFill>
              </a:defRPr>
            </a:pPr>
            <a:r>
              <a:t>Broker's price opinions are initiated by financial institutions: banks, mortgage companies, and loss mitigation companies.</a:t>
            </a:r>
          </a:p>
          <a:p>
            <a:pPr marL="0" indent="0" algn="just" defTabSz="449580">
              <a:lnSpc>
                <a:spcPct val="120000"/>
              </a:lnSpc>
              <a:spcBef>
                <a:spcPts val="0"/>
              </a:spcBef>
              <a:buSzTx/>
              <a:buNone/>
              <a:defRPr sz="1800">
                <a:uFill>
                  <a:solidFill>
                    <a:srgbClr val="000000"/>
                  </a:solidFill>
                </a:uFill>
              </a:defRPr>
            </a:pPr>
            <a:r>
              <a:t>The BPO is performed by a real estate professional who is acting on behalf of the financial institution. Such a professional could be a </a:t>
            </a:r>
            <a:r>
              <a:rPr>
                <a:solidFill>
                  <a:srgbClr val="002275"/>
                </a:solidFill>
              </a:rPr>
              <a:t>real estate agent, a real estate broker, or an appraiser.</a:t>
            </a:r>
          </a:p>
        </p:txBody>
      </p:sp>
    </p:spTree>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Shape 97"/>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98" name="Shape 98"/>
          <p:cNvSpPr/>
          <p:nvPr/>
        </p:nvSpPr>
        <p:spPr>
          <a:xfrm>
            <a:off x="113016" y="535968"/>
            <a:ext cx="4592548" cy="1754326"/>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pPr>
              <a:defRPr b="1">
                <a:solidFill>
                  <a:srgbClr val="0066CC"/>
                </a:solidFill>
              </a:defRPr>
            </a:pPr>
            <a:r>
              <a:rPr dirty="0"/>
              <a:t>Financing</a:t>
            </a:r>
          </a:p>
          <a:p>
            <a:r>
              <a:rPr dirty="0"/>
              <a:t>It is not the Real Estate licensee’s job to get mortgage loans, but he must know the credit facilities (qualification procedures, interest rates, type of loans).</a:t>
            </a:r>
          </a:p>
          <a:p>
            <a:r>
              <a:rPr dirty="0"/>
              <a:t>494.001 F.S. say:</a:t>
            </a:r>
          </a:p>
        </p:txBody>
      </p:sp>
      <p:sp>
        <p:nvSpPr>
          <p:cNvPr id="99" name="Shape 99"/>
          <p:cNvSpPr/>
          <p:nvPr/>
        </p:nvSpPr>
        <p:spPr>
          <a:xfrm>
            <a:off x="4876800" y="1066800"/>
            <a:ext cx="4054475" cy="1150762"/>
          </a:xfrm>
          <a:prstGeom prst="rect">
            <a:avLst/>
          </a:prstGeom>
          <a:solidFill>
            <a:srgbClr val="0066CC"/>
          </a:solidFill>
          <a:ln w="12700">
            <a:miter lim="400000"/>
          </a:ln>
          <a:extLst>
            <a:ext uri="{C572A759-6A51-4108-AA02-DFA0A04FC94B}">
              <ma14:wrappingTextBoxFlag xmlns:ma14="http://schemas.microsoft.com/office/mac/drawingml/2011/main" val="1"/>
            </a:ext>
          </a:extLst>
        </p:spPr>
        <p:txBody>
          <a:bodyPr lIns="45719" rIns="45719">
            <a:spAutoFit/>
          </a:bodyPr>
          <a:lstStyle>
            <a:lvl1pPr>
              <a:defRPr i="1">
                <a:solidFill>
                  <a:srgbClr val="FFFFFF"/>
                </a:solidFill>
              </a:defRPr>
            </a:lvl1pPr>
          </a:lstStyle>
          <a:p>
            <a:r>
              <a:t>Loan Officer : the person licensed under Chapter 494 FS who is entitled to charge a commission for getting the loan to purchase a property.</a:t>
            </a:r>
          </a:p>
        </p:txBody>
      </p:sp>
      <p:sp>
        <p:nvSpPr>
          <p:cNvPr id="100" name="Shape 100"/>
          <p:cNvSpPr/>
          <p:nvPr/>
        </p:nvSpPr>
        <p:spPr>
          <a:xfrm>
            <a:off x="113015" y="2553425"/>
            <a:ext cx="8917969" cy="1754326"/>
          </a:xfrm>
          <a:prstGeom prst="rect">
            <a:avLst/>
          </a:prstGeom>
          <a:ln w="12700">
            <a:miter lim="400000"/>
          </a:ln>
          <a:extLst>
            <a:ext uri="{C572A759-6A51-4108-AA02-DFA0A04FC94B}">
              <ma14:wrappingTextBoxFlag xmlns:ma14="http://schemas.microsoft.com/office/mac/drawingml/2011/main" val="1"/>
            </a:ext>
          </a:extLst>
        </p:spPr>
        <p:txBody>
          <a:bodyPr wrap="square" lIns="45719" rIns="45719" anchor="ctr">
            <a:spAutoFit/>
          </a:bodyPr>
          <a:lstStyle/>
          <a:p>
            <a:pPr>
              <a:defRPr b="1"/>
            </a:pPr>
            <a:r>
              <a:t>“Act as a loan officer”</a:t>
            </a:r>
            <a:r>
              <a:rPr b="0"/>
              <a:t> means, for compensation or gain, or in the expectation of compensation or gain, either directly o indirectly, accepting or offering to accept an application for a mortgage loan, soliciting or offering to solicit a mortgage loan on behalf of a borrower, negotiation or offering to negotiate the terms or conditions of a mortgage loan on behalf of a lender, or negotiating or offering to negotiate the sale of an existing mortgage loan to a non-institutional investor.</a:t>
            </a:r>
          </a:p>
        </p:txBody>
      </p:sp>
      <p:sp>
        <p:nvSpPr>
          <p:cNvPr id="101" name="Shape 101"/>
          <p:cNvSpPr/>
          <p:nvPr/>
        </p:nvSpPr>
        <p:spPr>
          <a:xfrm>
            <a:off x="113014" y="4648200"/>
            <a:ext cx="8802385" cy="1200329"/>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pPr>
              <a:defRPr b="1">
                <a:solidFill>
                  <a:srgbClr val="0066CC"/>
                </a:solidFill>
              </a:defRPr>
            </a:pPr>
            <a:r>
              <a:rPr dirty="0"/>
              <a:t>Counselor</a:t>
            </a:r>
          </a:p>
          <a:p>
            <a:r>
              <a:rPr dirty="0"/>
              <a:t>The Real Estate licensee who has a lot of experience and knowledge in Real Estate procedures, investments, market’s activity and advises his customer on the best decision to make.</a:t>
            </a:r>
          </a:p>
        </p:txBody>
      </p:sp>
    </p:spTree>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03"/>
          <p:cNvSpPr/>
          <p:nvPr/>
        </p:nvSpPr>
        <p:spPr>
          <a:xfrm>
            <a:off x="3113925" y="6470510"/>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104" name="Shape 104"/>
          <p:cNvSpPr/>
          <p:nvPr/>
        </p:nvSpPr>
        <p:spPr>
          <a:xfrm>
            <a:off x="3581400" y="304800"/>
            <a:ext cx="1577985" cy="437069"/>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2400" b="1">
                <a:solidFill>
                  <a:srgbClr val="0066CC"/>
                </a:solidFill>
              </a:defRPr>
            </a:lvl1pPr>
          </a:lstStyle>
          <a:p>
            <a:r>
              <a:t>Developer</a:t>
            </a:r>
          </a:p>
        </p:txBody>
      </p:sp>
      <p:sp>
        <p:nvSpPr>
          <p:cNvPr id="105" name="Shape 105"/>
          <p:cNvSpPr/>
          <p:nvPr/>
        </p:nvSpPr>
        <p:spPr>
          <a:xfrm>
            <a:off x="92467" y="838199"/>
            <a:ext cx="8938517" cy="5632311"/>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r>
              <a:rPr dirty="0"/>
              <a:t>A licensee can work as a Developer for a company. There are three stages in this process.</a:t>
            </a:r>
          </a:p>
          <a:p>
            <a:pPr>
              <a:defRPr b="1">
                <a:solidFill>
                  <a:srgbClr val="0066CC"/>
                </a:solidFill>
              </a:defRPr>
            </a:pPr>
            <a:r>
              <a:rPr dirty="0"/>
              <a:t>1.- Lands Acquisition</a:t>
            </a:r>
          </a:p>
          <a:p>
            <a:r>
              <a:rPr dirty="0"/>
              <a:t>The developer acquires a tract for future projects. The licensee must be careful and study how to use the land and the kind of property established by the local government.</a:t>
            </a:r>
          </a:p>
          <a:p>
            <a:pPr>
              <a:defRPr b="1" u="sng"/>
            </a:pPr>
            <a:endParaRPr dirty="0"/>
          </a:p>
          <a:p>
            <a:pPr>
              <a:defRPr b="1">
                <a:solidFill>
                  <a:srgbClr val="0066CC"/>
                </a:solidFill>
              </a:defRPr>
            </a:pPr>
            <a:r>
              <a:rPr dirty="0"/>
              <a:t>2.-Subdivision and development</a:t>
            </a:r>
          </a:p>
          <a:p>
            <a:r>
              <a:rPr dirty="0"/>
              <a:t>Local Governments demand development companies to handle a </a:t>
            </a:r>
            <a:r>
              <a:rPr i="1" dirty="0">
                <a:solidFill>
                  <a:srgbClr val="0066CC"/>
                </a:solidFill>
              </a:rPr>
              <a:t>Subdivision plat map</a:t>
            </a:r>
            <a:r>
              <a:rPr i="1" dirty="0"/>
              <a:t> </a:t>
            </a:r>
            <a:r>
              <a:rPr dirty="0"/>
              <a:t>in which individual lots, streets, water connections and sewer services are present. This plat map is</a:t>
            </a:r>
            <a:r>
              <a:rPr dirty="0">
                <a:solidFill>
                  <a:srgbClr val="0066CC"/>
                </a:solidFill>
              </a:rPr>
              <a:t> recorded</a:t>
            </a:r>
            <a:r>
              <a:rPr b="1" dirty="0">
                <a:solidFill>
                  <a:srgbClr val="0066CC"/>
                </a:solidFill>
              </a:rPr>
              <a:t> </a:t>
            </a:r>
            <a:r>
              <a:rPr dirty="0"/>
              <a:t>in Court.</a:t>
            </a:r>
          </a:p>
          <a:p>
            <a:r>
              <a:rPr dirty="0"/>
              <a:t>The developer must build the streets and then give them to the city for their care and maintenance (the government imposes taxes to the property’s owner for this service).  That </a:t>
            </a:r>
            <a:r>
              <a:rPr dirty="0">
                <a:solidFill>
                  <a:srgbClr val="0066CC"/>
                </a:solidFill>
              </a:rPr>
              <a:t>gift </a:t>
            </a:r>
            <a:r>
              <a:rPr dirty="0"/>
              <a:t>is called </a:t>
            </a:r>
            <a:r>
              <a:rPr i="1" dirty="0">
                <a:solidFill>
                  <a:srgbClr val="0066CC"/>
                </a:solidFill>
              </a:rPr>
              <a:t>Dedication</a:t>
            </a:r>
            <a:r>
              <a:rPr dirty="0">
                <a:solidFill>
                  <a:srgbClr val="0066CC"/>
                </a:solidFill>
              </a:rPr>
              <a:t>.</a:t>
            </a:r>
          </a:p>
          <a:p>
            <a:r>
              <a:rPr dirty="0"/>
              <a:t>To maintain the value of the properties in the future, the developer can make use of uses’ limitations known as </a:t>
            </a:r>
            <a:r>
              <a:rPr dirty="0">
                <a:solidFill>
                  <a:srgbClr val="0066CC"/>
                </a:solidFill>
              </a:rPr>
              <a:t>restrictive covenants.</a:t>
            </a:r>
          </a:p>
          <a:p>
            <a:r>
              <a:rPr dirty="0"/>
              <a:t>These limitations can have different characteristics, for example, properties have to be painted with some specific colors, or you cannot park a lorry outside the property.</a:t>
            </a:r>
          </a:p>
          <a:p>
            <a:r>
              <a:rPr dirty="0"/>
              <a:t>All these limitations must be recorded in Court.</a:t>
            </a:r>
          </a:p>
          <a:p>
            <a:r>
              <a:rPr dirty="0"/>
              <a:t>That means that every person who buys a property in that subdivision receives the rights with the established limitations.</a:t>
            </a:r>
          </a:p>
        </p:txBody>
      </p:sp>
    </p:spTree>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p:nvPr/>
        </p:nvSpPr>
        <p:spPr>
          <a:xfrm>
            <a:off x="3134474" y="6378789"/>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pic>
        <p:nvPicPr>
          <p:cNvPr id="108" name="Ottawahillsplatmap.png"/>
          <p:cNvPicPr>
            <a:picLocks noChangeAspect="1"/>
          </p:cNvPicPr>
          <p:nvPr/>
        </p:nvPicPr>
        <p:blipFill>
          <a:blip r:embed="rId2">
            <a:extLst/>
          </a:blip>
          <a:stretch>
            <a:fillRect/>
          </a:stretch>
        </p:blipFill>
        <p:spPr>
          <a:xfrm>
            <a:off x="1298575" y="749300"/>
            <a:ext cx="6016625" cy="5376863"/>
          </a:xfrm>
          <a:prstGeom prst="rect">
            <a:avLst/>
          </a:prstGeom>
          <a:ln w="12700">
            <a:miter lim="400000"/>
          </a:ln>
        </p:spPr>
      </p:pic>
      <p:sp>
        <p:nvSpPr>
          <p:cNvPr id="109" name="Shape 109"/>
          <p:cNvSpPr/>
          <p:nvPr/>
        </p:nvSpPr>
        <p:spPr>
          <a:xfrm>
            <a:off x="3886200" y="228600"/>
            <a:ext cx="1044102" cy="35066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b="1">
                <a:solidFill>
                  <a:srgbClr val="0066CC"/>
                </a:solidFill>
              </a:defRPr>
            </a:lvl1pPr>
          </a:lstStyle>
          <a:p>
            <a:r>
              <a:t>Plat Map</a:t>
            </a:r>
          </a:p>
        </p:txBody>
      </p:sp>
    </p:spTree>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Shape 111"/>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112" name="Shape 112"/>
          <p:cNvSpPr/>
          <p:nvPr/>
        </p:nvSpPr>
        <p:spPr>
          <a:xfrm>
            <a:off x="215757" y="990600"/>
            <a:ext cx="8743308" cy="3416320"/>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pPr>
              <a:defRPr b="1" u="sng">
                <a:solidFill>
                  <a:srgbClr val="0066CC"/>
                </a:solidFill>
              </a:defRPr>
            </a:pPr>
            <a:r>
              <a:t>3</a:t>
            </a:r>
            <a:r>
              <a:rPr u="none"/>
              <a:t>.- Constructions</a:t>
            </a:r>
            <a:r>
              <a:rPr u="none">
                <a:solidFill>
                  <a:srgbClr val="000000"/>
                </a:solidFill>
              </a:rPr>
              <a:t>  </a:t>
            </a:r>
            <a:r>
              <a:rPr b="0" u="none">
                <a:solidFill>
                  <a:srgbClr val="000000"/>
                </a:solidFill>
              </a:rPr>
              <a:t>There are three categories or market types.</a:t>
            </a:r>
          </a:p>
          <a:p>
            <a:pPr>
              <a:defRPr b="1"/>
            </a:pPr>
            <a:endParaRPr b="0" u="none" dirty="0">
              <a:solidFill>
                <a:srgbClr val="000000"/>
              </a:solidFill>
            </a:endParaRPr>
          </a:p>
          <a:p>
            <a:pPr>
              <a:defRPr b="1">
                <a:solidFill>
                  <a:srgbClr val="0066CC"/>
                </a:solidFill>
              </a:defRPr>
            </a:pPr>
            <a:r>
              <a:rPr dirty="0"/>
              <a:t>Spec homes:</a:t>
            </a:r>
            <a:r>
              <a:rPr dirty="0">
                <a:solidFill>
                  <a:srgbClr val="000000"/>
                </a:solidFill>
              </a:rPr>
              <a:t> </a:t>
            </a:r>
            <a:r>
              <a:rPr b="0" dirty="0">
                <a:solidFill>
                  <a:srgbClr val="000000"/>
                </a:solidFill>
              </a:rPr>
              <a:t>the developer</a:t>
            </a:r>
            <a:r>
              <a:rPr dirty="0">
                <a:solidFill>
                  <a:srgbClr val="000000"/>
                </a:solidFill>
              </a:rPr>
              <a:t> </a:t>
            </a:r>
            <a:r>
              <a:rPr b="0" dirty="0">
                <a:solidFill>
                  <a:srgbClr val="000000"/>
                </a:solidFill>
              </a:rPr>
              <a:t>builds the units and then he sells them, speculating with price increase. He does </a:t>
            </a:r>
            <a:r>
              <a:rPr b="0" dirty="0"/>
              <a:t>not sell</a:t>
            </a:r>
            <a:r>
              <a:rPr b="0" dirty="0">
                <a:solidFill>
                  <a:srgbClr val="000000"/>
                </a:solidFill>
              </a:rPr>
              <a:t> until the subdivision is ready. The increase on the value of the properties from the beginning of the building work is in the power of the developer.</a:t>
            </a:r>
          </a:p>
          <a:p>
            <a:pPr>
              <a:defRPr b="1"/>
            </a:pPr>
            <a:endParaRPr b="0" dirty="0">
              <a:solidFill>
                <a:srgbClr val="000000"/>
              </a:solidFill>
            </a:endParaRPr>
          </a:p>
          <a:p>
            <a:pPr>
              <a:defRPr b="1">
                <a:solidFill>
                  <a:srgbClr val="0066CC"/>
                </a:solidFill>
              </a:defRPr>
            </a:pPr>
            <a:r>
              <a:rPr dirty="0"/>
              <a:t>Custom homes:</a:t>
            </a:r>
            <a:r>
              <a:rPr dirty="0">
                <a:solidFill>
                  <a:srgbClr val="000000"/>
                </a:solidFill>
              </a:rPr>
              <a:t> </a:t>
            </a:r>
            <a:r>
              <a:rPr b="0" dirty="0">
                <a:solidFill>
                  <a:srgbClr val="000000"/>
                </a:solidFill>
              </a:rPr>
              <a:t>the developer sells a lot to the customer and starts building it according to the buyer’s style. The buyer facilitates the building’s plans.</a:t>
            </a:r>
          </a:p>
          <a:p>
            <a:pPr>
              <a:defRPr b="1"/>
            </a:pPr>
            <a:endParaRPr b="0" dirty="0">
              <a:solidFill>
                <a:srgbClr val="000000"/>
              </a:solidFill>
            </a:endParaRPr>
          </a:p>
          <a:p>
            <a:pPr>
              <a:defRPr b="1">
                <a:solidFill>
                  <a:srgbClr val="0066CC"/>
                </a:solidFill>
              </a:defRPr>
            </a:pPr>
            <a:r>
              <a:rPr dirty="0"/>
              <a:t>Tract homes:</a:t>
            </a:r>
            <a:r>
              <a:rPr dirty="0">
                <a:solidFill>
                  <a:srgbClr val="000000"/>
                </a:solidFill>
              </a:rPr>
              <a:t> </a:t>
            </a:r>
            <a:r>
              <a:rPr b="0" dirty="0">
                <a:solidFill>
                  <a:srgbClr val="000000"/>
                </a:solidFill>
              </a:rPr>
              <a:t>the developer provides the buyer with different property models. the buyer chooses the model and the lot to build it.</a:t>
            </a:r>
          </a:p>
        </p:txBody>
      </p:sp>
    </p:spTree>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115" name="Shape 115"/>
          <p:cNvSpPr/>
          <p:nvPr/>
        </p:nvSpPr>
        <p:spPr>
          <a:xfrm>
            <a:off x="-1" y="289806"/>
            <a:ext cx="9144002" cy="39955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sz="2400" b="1">
                <a:solidFill>
                  <a:srgbClr val="0066CC"/>
                </a:solidFill>
              </a:defRPr>
            </a:pPr>
            <a:r>
              <a:t>Government influence on Real Estate</a:t>
            </a:r>
          </a:p>
          <a:p>
            <a:pPr algn="ctr">
              <a:defRPr sz="2400">
                <a:solidFill>
                  <a:srgbClr val="0066CC"/>
                </a:solidFill>
              </a:defRPr>
            </a:pPr>
            <a:endParaRPr/>
          </a:p>
          <a:p>
            <a:r>
              <a:t>A Real Estate licensee must know that the Government in its different levels influences Real Estate activities:</a:t>
            </a:r>
          </a:p>
          <a:p>
            <a:endParaRPr/>
          </a:p>
          <a:p>
            <a:pPr>
              <a:defRPr b="1">
                <a:solidFill>
                  <a:srgbClr val="0066CC"/>
                </a:solidFill>
              </a:defRPr>
            </a:pPr>
            <a:r>
              <a:t>Local government:</a:t>
            </a:r>
            <a:r>
              <a:rPr>
                <a:solidFill>
                  <a:srgbClr val="000000"/>
                </a:solidFill>
              </a:rPr>
              <a:t> </a:t>
            </a:r>
            <a:r>
              <a:rPr b="0">
                <a:solidFill>
                  <a:srgbClr val="000000"/>
                </a:solidFill>
              </a:rPr>
              <a:t>does it through zoning, charging taxes to the property, giving building permits.</a:t>
            </a:r>
          </a:p>
          <a:p>
            <a:endParaRPr b="0">
              <a:solidFill>
                <a:srgbClr val="000000"/>
              </a:solidFill>
            </a:endParaRPr>
          </a:p>
          <a:p>
            <a:pPr>
              <a:defRPr b="1">
                <a:solidFill>
                  <a:srgbClr val="0066CC"/>
                </a:solidFill>
              </a:defRPr>
            </a:pPr>
            <a:r>
              <a:t>State government:</a:t>
            </a:r>
            <a:r>
              <a:rPr>
                <a:solidFill>
                  <a:srgbClr val="000000"/>
                </a:solidFill>
              </a:rPr>
              <a:t> </a:t>
            </a:r>
            <a:r>
              <a:rPr b="0">
                <a:solidFill>
                  <a:srgbClr val="000000"/>
                </a:solidFill>
              </a:rPr>
              <a:t>does it through charging taxes on the sale and appraisal (Stamp tax on the Deed, on the Note and Intangible).</a:t>
            </a:r>
          </a:p>
          <a:p>
            <a:endParaRPr b="0">
              <a:solidFill>
                <a:srgbClr val="000000"/>
              </a:solidFill>
            </a:endParaRPr>
          </a:p>
          <a:p>
            <a:pPr>
              <a:defRPr b="1">
                <a:solidFill>
                  <a:srgbClr val="0066CC"/>
                </a:solidFill>
              </a:defRPr>
            </a:pPr>
            <a:r>
              <a:t>Federal government:</a:t>
            </a:r>
            <a:r>
              <a:rPr>
                <a:solidFill>
                  <a:srgbClr val="000000"/>
                </a:solidFill>
              </a:rPr>
              <a:t> </a:t>
            </a:r>
            <a:r>
              <a:rPr b="0">
                <a:solidFill>
                  <a:srgbClr val="000000"/>
                </a:solidFill>
              </a:rPr>
              <a:t>through monetary and tax policies, the creation of Departments as HUD (Department of Housing and Urban Development), EPA (Environmental Protection Agency) and through IRS and Federal Reserve policies.</a:t>
            </a:r>
          </a:p>
        </p:txBody>
      </p:sp>
    </p:spTree>
  </p:cSld>
  <p:clrMapOvr>
    <a:masterClrMapping/>
  </p:clrMapOvr>
  <p:transition spd="med">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118" name="Shape 118"/>
          <p:cNvSpPr/>
          <p:nvPr/>
        </p:nvSpPr>
        <p:spPr>
          <a:xfrm>
            <a:off x="164387" y="304800"/>
            <a:ext cx="8763856" cy="5539978"/>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pPr algn="ctr">
              <a:defRPr sz="2400" b="1">
                <a:solidFill>
                  <a:srgbClr val="0066CC"/>
                </a:solidFill>
              </a:defRPr>
            </a:pPr>
            <a:r>
              <a:rPr dirty="0"/>
              <a:t>Professional Real Estate Boards</a:t>
            </a:r>
          </a:p>
          <a:p>
            <a:pPr algn="ctr">
              <a:defRPr sz="2400">
                <a:solidFill>
                  <a:srgbClr val="0066CC"/>
                </a:solidFill>
              </a:defRPr>
            </a:pPr>
            <a:endParaRPr dirty="0"/>
          </a:p>
          <a:p>
            <a:r>
              <a:rPr dirty="0"/>
              <a:t>It is necessary to clarify a concept which is sometimes confusing for many people.</a:t>
            </a:r>
          </a:p>
          <a:p>
            <a:r>
              <a:rPr dirty="0"/>
              <a:t>What is the </a:t>
            </a:r>
            <a:r>
              <a:rPr dirty="0">
                <a:solidFill>
                  <a:srgbClr val="0066CC"/>
                </a:solidFill>
              </a:rPr>
              <a:t>difference</a:t>
            </a:r>
            <a:r>
              <a:rPr dirty="0"/>
              <a:t> between a </a:t>
            </a:r>
            <a:r>
              <a:rPr dirty="0">
                <a:solidFill>
                  <a:srgbClr val="0066CC"/>
                </a:solidFill>
              </a:rPr>
              <a:t>Real Estate licensee</a:t>
            </a:r>
            <a:r>
              <a:rPr dirty="0"/>
              <a:t> and a </a:t>
            </a:r>
            <a:r>
              <a:rPr dirty="0">
                <a:solidFill>
                  <a:srgbClr val="0066CC"/>
                </a:solidFill>
              </a:rPr>
              <a:t>Realtor? </a:t>
            </a:r>
          </a:p>
          <a:p>
            <a:endParaRPr dirty="0">
              <a:solidFill>
                <a:srgbClr val="0066CC"/>
              </a:solidFill>
            </a:endParaRPr>
          </a:p>
          <a:p>
            <a:pPr algn="just" defTabSz="449580">
              <a:defRPr>
                <a:uFill>
                  <a:solidFill>
                    <a:srgbClr val="000000"/>
                  </a:solidFill>
                </a:uFill>
              </a:defRPr>
            </a:pPr>
            <a:r>
              <a:rPr b="1" dirty="0">
                <a:solidFill>
                  <a:srgbClr val="0641AD"/>
                </a:solidFill>
              </a:rPr>
              <a:t>Real estate licensee</a:t>
            </a:r>
            <a:r>
              <a:rPr dirty="0"/>
              <a:t>: Anyone who earns a real estate license can be called a real estate agent, whether that license is as a sales professional, an associate broker or a broker. </a:t>
            </a:r>
          </a:p>
          <a:p>
            <a:pPr algn="just" defTabSz="449580">
              <a:defRPr>
                <a:uFill>
                  <a:solidFill>
                    <a:srgbClr val="000000"/>
                  </a:solidFill>
                </a:uFill>
              </a:defRPr>
            </a:pPr>
            <a:r>
              <a:rPr b="1" dirty="0"/>
              <a:t>REALTOR®</a:t>
            </a:r>
            <a:r>
              <a:rPr dirty="0"/>
              <a:t>: A real estate agent who is a member of the National Association of REALTORS®, which means that he or she must uphold the standards of the association and its code of ethics.</a:t>
            </a:r>
          </a:p>
          <a:p>
            <a:pPr algn="just" defTabSz="449580">
              <a:defRPr>
                <a:uFill>
                  <a:solidFill>
                    <a:srgbClr val="000000"/>
                  </a:solidFill>
                </a:uFill>
              </a:defRPr>
            </a:pPr>
            <a:r>
              <a:rPr dirty="0"/>
              <a:t>In summary, Licensee is the person who has a Real Estate license, Realtor® is a licensee who is member of the board of Real Estate licensees.</a:t>
            </a:r>
          </a:p>
          <a:p>
            <a:endParaRPr dirty="0"/>
          </a:p>
          <a:p>
            <a:r>
              <a:rPr dirty="0"/>
              <a:t>There are three boards of Realtors</a:t>
            </a:r>
            <a:r>
              <a:rPr dirty="0">
                <a:latin typeface="Times New Roman"/>
                <a:ea typeface="Times New Roman"/>
                <a:cs typeface="Times New Roman"/>
                <a:sym typeface="Times New Roman"/>
              </a:rPr>
              <a:t>®</a:t>
            </a:r>
            <a:r>
              <a:rPr dirty="0"/>
              <a:t>:</a:t>
            </a:r>
          </a:p>
          <a:p>
            <a:endParaRPr dirty="0"/>
          </a:p>
          <a:p>
            <a:pPr>
              <a:defRPr b="1">
                <a:solidFill>
                  <a:srgbClr val="0066CC"/>
                </a:solidFill>
              </a:defRPr>
            </a:pPr>
            <a:r>
              <a:rPr dirty="0"/>
              <a:t>NAR</a:t>
            </a:r>
            <a:r>
              <a:rPr b="0" dirty="0"/>
              <a:t> </a:t>
            </a:r>
            <a:r>
              <a:rPr b="0" dirty="0">
                <a:solidFill>
                  <a:srgbClr val="000000"/>
                </a:solidFill>
              </a:rPr>
              <a:t>(National Association of REALTORS</a:t>
            </a:r>
            <a:r>
              <a:rPr dirty="0">
                <a:solidFill>
                  <a:srgbClr val="000000"/>
                </a:solidFill>
                <a:latin typeface="Times New Roman"/>
                <a:ea typeface="Times New Roman"/>
                <a:cs typeface="Times New Roman"/>
                <a:sym typeface="Times New Roman"/>
              </a:rPr>
              <a:t>®</a:t>
            </a:r>
            <a:r>
              <a:rPr b="0" dirty="0">
                <a:solidFill>
                  <a:srgbClr val="000000"/>
                </a:solidFill>
              </a:rPr>
              <a:t>)</a:t>
            </a:r>
          </a:p>
          <a:p>
            <a:pPr>
              <a:defRPr b="1">
                <a:solidFill>
                  <a:srgbClr val="0066CC"/>
                </a:solidFill>
              </a:defRPr>
            </a:pPr>
            <a:r>
              <a:rPr dirty="0"/>
              <a:t>FAR</a:t>
            </a:r>
            <a:r>
              <a:rPr b="0" dirty="0">
                <a:solidFill>
                  <a:srgbClr val="000000"/>
                </a:solidFill>
              </a:rPr>
              <a:t> (Florida Association of REALTORS</a:t>
            </a:r>
            <a:r>
              <a:rPr dirty="0">
                <a:solidFill>
                  <a:srgbClr val="000000"/>
                </a:solidFill>
                <a:latin typeface="Times New Roman"/>
                <a:ea typeface="Times New Roman"/>
                <a:cs typeface="Times New Roman"/>
                <a:sym typeface="Times New Roman"/>
              </a:rPr>
              <a:t>®</a:t>
            </a:r>
            <a:r>
              <a:rPr b="0" dirty="0">
                <a:solidFill>
                  <a:srgbClr val="000000"/>
                </a:solidFill>
              </a:rPr>
              <a:t>)</a:t>
            </a:r>
          </a:p>
          <a:p>
            <a:pPr>
              <a:defRPr b="1">
                <a:solidFill>
                  <a:srgbClr val="0066CC"/>
                </a:solidFill>
              </a:defRPr>
            </a:pPr>
            <a:r>
              <a:rPr dirty="0"/>
              <a:t>Local</a:t>
            </a:r>
            <a:r>
              <a:rPr b="0" dirty="0">
                <a:solidFill>
                  <a:srgbClr val="000000"/>
                </a:solidFill>
              </a:rPr>
              <a:t> board of Realtors</a:t>
            </a:r>
            <a:r>
              <a:rPr dirty="0">
                <a:solidFill>
                  <a:srgbClr val="000000"/>
                </a:solidFill>
                <a:latin typeface="Times New Roman"/>
                <a:ea typeface="Times New Roman"/>
                <a:cs typeface="Times New Roman"/>
                <a:sym typeface="Times New Roman"/>
              </a:rPr>
              <a:t>®</a:t>
            </a:r>
            <a:r>
              <a:rPr b="0" dirty="0">
                <a:solidFill>
                  <a:srgbClr val="000000"/>
                </a:solidFill>
              </a:rPr>
              <a:t>.</a:t>
            </a:r>
          </a:p>
        </p:txBody>
      </p:sp>
    </p:spTree>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121" name="Shape 121"/>
          <p:cNvSpPr/>
          <p:nvPr/>
        </p:nvSpPr>
        <p:spPr>
          <a:xfrm>
            <a:off x="92467" y="304800"/>
            <a:ext cx="8835776" cy="5816977"/>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pPr algn="ctr">
              <a:defRPr sz="2400" b="1">
                <a:solidFill>
                  <a:srgbClr val="0066CC"/>
                </a:solidFill>
              </a:defRPr>
            </a:pPr>
            <a:r>
              <a:rPr dirty="0"/>
              <a:t>Ethics</a:t>
            </a:r>
          </a:p>
          <a:p>
            <a:pPr algn="ctr">
              <a:defRPr sz="2400">
                <a:solidFill>
                  <a:srgbClr val="0066CC"/>
                </a:solidFill>
              </a:defRPr>
            </a:pPr>
            <a:endParaRPr dirty="0"/>
          </a:p>
          <a:p>
            <a:pPr algn="just" defTabSz="449580">
              <a:defRPr>
                <a:uFill>
                  <a:solidFill>
                    <a:srgbClr val="000000"/>
                  </a:solidFill>
                </a:uFill>
              </a:defRPr>
            </a:pPr>
            <a:r>
              <a:rPr b="1" dirty="0">
                <a:solidFill>
                  <a:srgbClr val="0236B0"/>
                </a:solidFill>
              </a:rPr>
              <a:t>NAR</a:t>
            </a:r>
            <a:r>
              <a:rPr dirty="0"/>
              <a:t> promotes ethics and education in the real estate industry. Many of the state laws designed to promote professionalism and improve ethical standards begin in NAR’s REALTORS® Code of Ethics and Standards of Practice.</a:t>
            </a:r>
          </a:p>
          <a:p>
            <a:pPr algn="just" defTabSz="449580">
              <a:defRPr>
                <a:uFill>
                  <a:solidFill>
                    <a:srgbClr val="000000"/>
                  </a:solidFill>
                </a:uFill>
              </a:defRPr>
            </a:pPr>
            <a:endParaRPr dirty="0"/>
          </a:p>
          <a:p>
            <a:pPr algn="just" defTabSz="449580">
              <a:defRPr>
                <a:uFill>
                  <a:solidFill>
                    <a:srgbClr val="000000"/>
                  </a:solidFill>
                </a:uFill>
              </a:defRPr>
            </a:pPr>
            <a:r>
              <a:rPr b="1" dirty="0"/>
              <a:t>Ethics</a:t>
            </a:r>
            <a:r>
              <a:rPr dirty="0"/>
              <a:t> is not in conflict with enterprise or profit. Time and time again, ethical performance has proved to be good business. The most important factor influencing real estate agents to operate ethically is their personal code of behavior. The most important factor influencing real estate agents to operate unethically is the behavior of their employers and, then, other real estate agents.</a:t>
            </a:r>
          </a:p>
          <a:p>
            <a:pPr algn="just" defTabSz="449580">
              <a:defRPr>
                <a:uFill>
                  <a:solidFill>
                    <a:srgbClr val="000000"/>
                  </a:solidFill>
                </a:uFill>
              </a:defRPr>
            </a:pPr>
            <a:endParaRPr dirty="0"/>
          </a:p>
          <a:p>
            <a:pPr algn="just" defTabSz="449580">
              <a:defRPr>
                <a:uFill>
                  <a:solidFill>
                    <a:srgbClr val="000000"/>
                  </a:solidFill>
                </a:uFill>
              </a:defRPr>
            </a:pPr>
            <a:r>
              <a:rPr dirty="0"/>
              <a:t>Most professional and trade organizations have requirements designed to raise the professional and ethical standards of their members. The National Association of REALTORS® (NAR) adopted its Code of Ethics in 1913. The Code emphasizes fair dealings in three major areas: (1) with clients, (2) with other real estate brokers, and (3) with the general public. </a:t>
            </a:r>
          </a:p>
          <a:p>
            <a:pPr algn="just" defTabSz="449580">
              <a:defRPr>
                <a:uFill>
                  <a:solidFill>
                    <a:srgbClr val="000000"/>
                  </a:solidFill>
                </a:uFill>
              </a:defRPr>
            </a:pPr>
            <a:endParaRPr dirty="0"/>
          </a:p>
          <a:p>
            <a:pPr algn="just" defTabSz="449580">
              <a:defRPr>
                <a:uFill>
                  <a:solidFill>
                    <a:srgbClr val="000000"/>
                  </a:solidFill>
                </a:uFill>
              </a:defRPr>
            </a:pPr>
            <a:r>
              <a:rPr dirty="0"/>
              <a:t>Today, to maintain membership in NAR, REALTOR® members must complete three hours of ethics training every four years.</a:t>
            </a:r>
          </a:p>
        </p:txBody>
      </p:sp>
    </p:spTree>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hape 40"/>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41" name="Shape 41"/>
          <p:cNvSpPr/>
          <p:nvPr/>
        </p:nvSpPr>
        <p:spPr>
          <a:xfrm>
            <a:off x="381000" y="2455950"/>
            <a:ext cx="8382000" cy="1950862"/>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defRPr b="1">
                <a:solidFill>
                  <a:srgbClr val="0066CC"/>
                </a:solidFill>
              </a:defRPr>
            </a:pPr>
            <a:r>
              <a:t>Congratulations</a:t>
            </a:r>
            <a:r>
              <a:rPr b="0">
                <a:solidFill>
                  <a:srgbClr val="000000"/>
                </a:solidFill>
              </a:rPr>
              <a:t> for starting a new profession.</a:t>
            </a:r>
          </a:p>
          <a:p>
            <a:endParaRPr b="0">
              <a:solidFill>
                <a:srgbClr val="000000"/>
              </a:solidFill>
            </a:endParaRPr>
          </a:p>
          <a:p>
            <a:r>
              <a:t>This will give you freedom to </a:t>
            </a:r>
            <a:r>
              <a:rPr b="1">
                <a:solidFill>
                  <a:srgbClr val="0066CC"/>
                </a:solidFill>
              </a:rPr>
              <a:t>budget your time</a:t>
            </a:r>
            <a:r>
              <a:t> and to increase your</a:t>
            </a:r>
            <a:r>
              <a:rPr>
                <a:solidFill>
                  <a:srgbClr val="0066CC"/>
                </a:solidFill>
              </a:rPr>
              <a:t> </a:t>
            </a:r>
            <a:r>
              <a:rPr b="1">
                <a:solidFill>
                  <a:srgbClr val="0066CC"/>
                </a:solidFill>
              </a:rPr>
              <a:t>income</a:t>
            </a:r>
            <a:r>
              <a:t>.</a:t>
            </a:r>
          </a:p>
          <a:p>
            <a:r>
              <a:t>In this introduction we will teach you why you should have a Real Estate license.</a:t>
            </a:r>
          </a:p>
          <a:p>
            <a:endParaRPr/>
          </a:p>
          <a:p>
            <a:r>
              <a:t>With the </a:t>
            </a:r>
            <a:r>
              <a:rPr b="1">
                <a:solidFill>
                  <a:srgbClr val="0066CC"/>
                </a:solidFill>
              </a:rPr>
              <a:t>license in your hands</a:t>
            </a:r>
            <a:r>
              <a:t> your dreams will come true, so we invite you to read the book in order to achieve your aims as soon as possible.</a:t>
            </a:r>
          </a:p>
        </p:txBody>
      </p:sp>
      <p:pic>
        <p:nvPicPr>
          <p:cNvPr id="42" name="Aprendiendo Real Estate - logo nuevo.png"/>
          <p:cNvPicPr>
            <a:picLocks noChangeAspect="1"/>
          </p:cNvPicPr>
          <p:nvPr/>
        </p:nvPicPr>
        <p:blipFill>
          <a:blip r:embed="rId2">
            <a:extLst/>
          </a:blip>
          <a:stretch>
            <a:fillRect/>
          </a:stretch>
        </p:blipFill>
        <p:spPr>
          <a:xfrm>
            <a:off x="6498206" y="127000"/>
            <a:ext cx="2167389" cy="1625541"/>
          </a:xfrm>
          <a:prstGeom prst="rect">
            <a:avLst/>
          </a:prstGeom>
          <a:ln w="12700">
            <a:miter lim="400000"/>
          </a:ln>
        </p:spPr>
      </p:pic>
    </p:spTree>
  </p:cSld>
  <p:clrMapOvr>
    <a:masterClrMapping/>
  </p:clrMapOvr>
  <p:transition spd="med">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23"/>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124" name="Shape 124"/>
          <p:cNvSpPr/>
          <p:nvPr/>
        </p:nvSpPr>
        <p:spPr>
          <a:xfrm>
            <a:off x="113015" y="304800"/>
            <a:ext cx="8887147" cy="3877985"/>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pPr algn="ctr">
              <a:defRPr sz="2400" b="1">
                <a:solidFill>
                  <a:srgbClr val="0066CC"/>
                </a:solidFill>
              </a:defRPr>
            </a:pPr>
            <a:r>
              <a:t>MLS (Multiple Listing Services)</a:t>
            </a:r>
          </a:p>
          <a:p>
            <a:pPr algn="ctr">
              <a:defRPr sz="2400">
                <a:solidFill>
                  <a:srgbClr val="0066CC"/>
                </a:solidFill>
              </a:defRPr>
            </a:pPr>
            <a:endParaRPr dirty="0"/>
          </a:p>
          <a:p>
            <a:pPr algn="just" defTabSz="449580">
              <a:defRPr>
                <a:uFill>
                  <a:solidFill>
                    <a:srgbClr val="000000"/>
                  </a:solidFill>
                </a:uFill>
              </a:defRPr>
            </a:pPr>
            <a:r>
              <a:rPr dirty="0"/>
              <a:t>An important service created by NAR is the </a:t>
            </a:r>
            <a:r>
              <a:rPr b="1" dirty="0">
                <a:solidFill>
                  <a:srgbClr val="0045BA"/>
                </a:solidFill>
              </a:rPr>
              <a:t>Multiple Listing Service (MLS)</a:t>
            </a:r>
            <a:r>
              <a:rPr dirty="0">
                <a:solidFill>
                  <a:srgbClr val="0045BA"/>
                </a:solidFill>
              </a:rPr>
              <a:t>.</a:t>
            </a:r>
            <a:r>
              <a:rPr dirty="0"/>
              <a:t> The MLS is a database that allows real estate brokers representing sellers under a listing contract to share information about properties with real estate brokers who may represent potential buyers. The MLS compiles the listings of all member brokers, making the property information available to all brokers and their associates.</a:t>
            </a:r>
          </a:p>
          <a:p>
            <a:pPr algn="just" defTabSz="449580">
              <a:defRPr>
                <a:uFill>
                  <a:solidFill>
                    <a:srgbClr val="000000"/>
                  </a:solidFill>
                </a:uFill>
              </a:defRPr>
            </a:pPr>
            <a:endParaRPr dirty="0"/>
          </a:p>
          <a:p>
            <a:pPr algn="just" defTabSz="449580">
              <a:defRPr>
                <a:uFill>
                  <a:solidFill>
                    <a:srgbClr val="000000"/>
                  </a:solidFill>
                </a:uFill>
              </a:defRPr>
            </a:pPr>
            <a:r>
              <a:rPr dirty="0">
                <a:solidFill>
                  <a:srgbClr val="043EB5"/>
                </a:solidFill>
              </a:rPr>
              <a:t>To participate in an MLS</a:t>
            </a:r>
            <a:r>
              <a:rPr dirty="0"/>
              <a:t>, brokers agree to cooperate with each other in a sharing of the commission between the listing broker and the selling broker. The terms for division of commission can vary from broker to broker. Depending on the population of an area, a broker may be a member of more than one MLS. The MLS is not a copyrighted trademark of NAR. Anyone can create an MLS.</a:t>
            </a:r>
          </a:p>
        </p:txBody>
      </p:sp>
    </p:spTree>
  </p:cSld>
  <p:clrMapOvr>
    <a:masterClrMapping/>
  </p:clrMapOvr>
  <p:transition spd="med">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127" name="Shape 127"/>
          <p:cNvSpPr/>
          <p:nvPr/>
        </p:nvSpPr>
        <p:spPr>
          <a:xfrm>
            <a:off x="3316232" y="314865"/>
            <a:ext cx="2119423" cy="437070"/>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defRPr sz="2400" b="1">
                <a:solidFill>
                  <a:srgbClr val="0066CC"/>
                </a:solidFill>
              </a:defRPr>
            </a:pPr>
            <a:r>
              <a:t>Summarizing:</a:t>
            </a:r>
          </a:p>
        </p:txBody>
      </p:sp>
      <p:sp>
        <p:nvSpPr>
          <p:cNvPr id="128" name="Shape 128"/>
          <p:cNvSpPr/>
          <p:nvPr/>
        </p:nvSpPr>
        <p:spPr>
          <a:xfrm>
            <a:off x="195209" y="1513091"/>
            <a:ext cx="8733034" cy="3831818"/>
          </a:xfrm>
          <a:prstGeom prst="rect">
            <a:avLst/>
          </a:prstGeom>
          <a:ln w="12700">
            <a:miter lim="400000"/>
          </a:ln>
          <a:extLst>
            <a:ext uri="{C572A759-6A51-4108-AA02-DFA0A04FC94B}">
              <ma14:wrappingTextBoxFlag xmlns:ma14="http://schemas.microsoft.com/office/mac/drawingml/2011/main" val="1"/>
            </a:ext>
          </a:extLst>
        </p:spPr>
        <p:txBody>
          <a:bodyPr wrap="square" lIns="45719" rIns="45719" anchor="ctr">
            <a:spAutoFit/>
          </a:bodyPr>
          <a:lstStyle/>
          <a:p>
            <a:pPr algn="just" defTabSz="457200">
              <a:lnSpc>
                <a:spcPct val="150000"/>
              </a:lnSpc>
              <a:defRPr b="1">
                <a:solidFill>
                  <a:srgbClr val="1266CC"/>
                </a:solidFill>
                <a:uFill>
                  <a:solidFill>
                    <a:srgbClr val="000000"/>
                  </a:solidFill>
                </a:uFill>
              </a:defRPr>
            </a:pPr>
            <a:r>
              <a:t>What are the functions of a Real Estate License?</a:t>
            </a:r>
          </a:p>
          <a:p>
            <a:pPr marL="120315" indent="-120315" algn="just" defTabSz="457200">
              <a:lnSpc>
                <a:spcPct val="150000"/>
              </a:lnSpc>
              <a:buSzPct val="100000"/>
              <a:buChar char="•"/>
              <a:defRPr>
                <a:uFill>
                  <a:solidFill>
                    <a:srgbClr val="000000"/>
                  </a:solidFill>
                </a:uFill>
              </a:defRPr>
            </a:pPr>
            <a:r>
              <a:rPr dirty="0"/>
              <a:t>A real estate licensee is allowed to earn commissions or fees for the following reasons: purchase and sale, rents, appraisers, property administration or property management, for auctions and for given advice. </a:t>
            </a:r>
          </a:p>
          <a:p>
            <a:pPr marL="120315" indent="-120315" algn="just" defTabSz="457200">
              <a:lnSpc>
                <a:spcPct val="150000"/>
              </a:lnSpc>
              <a:buSzPct val="100000"/>
              <a:buChar char="•"/>
              <a:defRPr>
                <a:uFill>
                  <a:solidFill>
                    <a:srgbClr val="000000"/>
                  </a:solidFill>
                </a:uFill>
              </a:defRPr>
            </a:pPr>
            <a:r>
              <a:rPr dirty="0"/>
              <a:t>Real Estate Licenses can be use for: residential (up to 4 units and lots for up to 10 acres), commercial (more than 4 units and commercial businesses), industrial, agriculture and business opportunities. </a:t>
            </a:r>
          </a:p>
          <a:p>
            <a:pPr marL="120315" indent="-120315" algn="just" defTabSz="457200">
              <a:lnSpc>
                <a:spcPct val="150000"/>
              </a:lnSpc>
              <a:buSzPct val="100000"/>
              <a:buChar char="•"/>
              <a:defRPr>
                <a:uFill>
                  <a:solidFill>
                    <a:srgbClr val="000000"/>
                  </a:solidFill>
                </a:uFill>
              </a:defRPr>
            </a:pPr>
            <a:r>
              <a:rPr b="1" dirty="0"/>
              <a:t>Compensation</a:t>
            </a:r>
            <a:r>
              <a:rPr dirty="0"/>
              <a:t>: is the payment in the form of money, goods and services.</a:t>
            </a:r>
          </a:p>
          <a:p>
            <a:pPr marL="120315" indent="-120315" algn="just" defTabSz="457200">
              <a:lnSpc>
                <a:spcPct val="150000"/>
              </a:lnSpc>
              <a:buSzPct val="100000"/>
              <a:buChar char="•"/>
              <a:defRPr>
                <a:uFill>
                  <a:solidFill>
                    <a:srgbClr val="000000"/>
                  </a:solidFill>
                </a:uFill>
              </a:defRPr>
            </a:pPr>
            <a:r>
              <a:rPr b="1" dirty="0"/>
              <a:t>Compensation</a:t>
            </a:r>
            <a:r>
              <a:rPr dirty="0"/>
              <a:t>: is also the PROMISE of a future payment. </a:t>
            </a:r>
          </a:p>
        </p:txBody>
      </p:sp>
    </p:spTree>
  </p:cSld>
  <p:clrMapOvr>
    <a:masterClrMapping/>
  </p:clrMapOvr>
  <p:transition spd="med">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131" name="Shape 131"/>
          <p:cNvSpPr/>
          <p:nvPr/>
        </p:nvSpPr>
        <p:spPr>
          <a:xfrm>
            <a:off x="3316232" y="314865"/>
            <a:ext cx="2119423" cy="437070"/>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defRPr sz="2400" b="1">
                <a:solidFill>
                  <a:srgbClr val="0066CC"/>
                </a:solidFill>
              </a:defRPr>
            </a:pPr>
            <a:r>
              <a:t>Summarizing:</a:t>
            </a:r>
          </a:p>
        </p:txBody>
      </p:sp>
      <p:sp>
        <p:nvSpPr>
          <p:cNvPr id="132" name="Shape 132"/>
          <p:cNvSpPr/>
          <p:nvPr/>
        </p:nvSpPr>
        <p:spPr>
          <a:xfrm>
            <a:off x="205483" y="1928590"/>
            <a:ext cx="8763856" cy="3000821"/>
          </a:xfrm>
          <a:prstGeom prst="rect">
            <a:avLst/>
          </a:prstGeom>
          <a:ln w="12700">
            <a:miter lim="400000"/>
          </a:ln>
          <a:extLst>
            <a:ext uri="{C572A759-6A51-4108-AA02-DFA0A04FC94B}">
              <ma14:wrappingTextBoxFlag xmlns:ma14="http://schemas.microsoft.com/office/mac/drawingml/2011/main" val="1"/>
            </a:ext>
          </a:extLst>
        </p:spPr>
        <p:txBody>
          <a:bodyPr wrap="square" lIns="45719" rIns="45719" anchor="ctr">
            <a:spAutoFit/>
          </a:bodyPr>
          <a:lstStyle/>
          <a:p>
            <a:pPr algn="just" defTabSz="457200">
              <a:lnSpc>
                <a:spcPct val="150000"/>
              </a:lnSpc>
              <a:defRPr b="1">
                <a:solidFill>
                  <a:srgbClr val="1266CC"/>
                </a:solidFill>
                <a:uFill>
                  <a:solidFill>
                    <a:srgbClr val="000000"/>
                  </a:solidFill>
                </a:uFill>
              </a:defRPr>
            </a:pPr>
            <a:r>
              <a:rPr dirty="0"/>
              <a:t>What is a Property Manager?</a:t>
            </a:r>
          </a:p>
          <a:p>
            <a:pPr marL="120315" indent="-120315" algn="just" defTabSz="457200">
              <a:lnSpc>
                <a:spcPct val="150000"/>
              </a:lnSpc>
              <a:buSzPct val="100000"/>
              <a:buChar char="•"/>
              <a:defRPr>
                <a:uFill>
                  <a:solidFill>
                    <a:srgbClr val="000000"/>
                  </a:solidFill>
                </a:uFill>
              </a:defRPr>
            </a:pPr>
            <a:r>
              <a:rPr dirty="0"/>
              <a:t>The </a:t>
            </a:r>
            <a:r>
              <a:rPr b="1" dirty="0"/>
              <a:t>property manager</a:t>
            </a:r>
            <a:r>
              <a:rPr dirty="0"/>
              <a:t> or property administrator is a real estate licensee that manages a property when the owner is absentee. </a:t>
            </a:r>
          </a:p>
          <a:p>
            <a:pPr marL="120315" indent="-120315" algn="just" defTabSz="457200">
              <a:lnSpc>
                <a:spcPct val="150000"/>
              </a:lnSpc>
              <a:buSzPct val="100000"/>
              <a:buChar char="•"/>
              <a:defRPr>
                <a:uFill>
                  <a:solidFill>
                    <a:srgbClr val="000000"/>
                  </a:solidFill>
                </a:uFill>
              </a:defRPr>
            </a:pPr>
            <a:r>
              <a:rPr dirty="0"/>
              <a:t>Property Managers are responsible for improving good relations with the tenants, collect rents and manage the properties. </a:t>
            </a:r>
          </a:p>
          <a:p>
            <a:pPr marL="120315" indent="-120315" algn="just" defTabSz="457200">
              <a:lnSpc>
                <a:spcPct val="150000"/>
              </a:lnSpc>
              <a:buSzPct val="100000"/>
              <a:buChar char="•"/>
              <a:defRPr>
                <a:uFill>
                  <a:solidFill>
                    <a:srgbClr val="000000"/>
                  </a:solidFill>
                </a:uFill>
              </a:defRPr>
            </a:pPr>
            <a:r>
              <a:rPr dirty="0"/>
              <a:t>The increase of absentee owners increased the demand for property management.</a:t>
            </a:r>
          </a:p>
          <a:p>
            <a:pPr marL="120315" indent="-120315" algn="just" defTabSz="457200">
              <a:lnSpc>
                <a:spcPct val="150000"/>
              </a:lnSpc>
              <a:buSzPct val="100000"/>
              <a:buChar char="•"/>
              <a:defRPr>
                <a:uFill>
                  <a:solidFill>
                    <a:srgbClr val="000000"/>
                  </a:solidFill>
                </a:uFill>
              </a:defRPr>
            </a:pPr>
            <a:r>
              <a:rPr dirty="0"/>
              <a:t>Property management does NOT include the owner’s representation. </a:t>
            </a:r>
          </a:p>
        </p:txBody>
      </p:sp>
    </p:spTree>
  </p:cSld>
  <p:clrMapOvr>
    <a:masterClrMapping/>
  </p:clrMapOvr>
  <p:transition spd="med">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p:nvPr/>
        </p:nvSpPr>
        <p:spPr>
          <a:xfrm>
            <a:off x="3124200" y="6398724"/>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135" name="Shape 135"/>
          <p:cNvSpPr/>
          <p:nvPr/>
        </p:nvSpPr>
        <p:spPr>
          <a:xfrm>
            <a:off x="3316232" y="314865"/>
            <a:ext cx="2119423" cy="437070"/>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defRPr sz="2400" b="1">
                <a:solidFill>
                  <a:srgbClr val="0066CC"/>
                </a:solidFill>
              </a:defRPr>
            </a:pPr>
            <a:r>
              <a:t>Summarizing:</a:t>
            </a:r>
          </a:p>
        </p:txBody>
      </p:sp>
      <p:sp>
        <p:nvSpPr>
          <p:cNvPr id="136" name="Shape 136"/>
          <p:cNvSpPr/>
          <p:nvPr/>
        </p:nvSpPr>
        <p:spPr>
          <a:xfrm>
            <a:off x="205483" y="612845"/>
            <a:ext cx="8733034" cy="5632311"/>
          </a:xfrm>
          <a:prstGeom prst="rect">
            <a:avLst/>
          </a:prstGeom>
          <a:ln w="12700">
            <a:miter lim="400000"/>
          </a:ln>
          <a:extLst>
            <a:ext uri="{C572A759-6A51-4108-AA02-DFA0A04FC94B}">
              <ma14:wrappingTextBoxFlag xmlns:ma14="http://schemas.microsoft.com/office/mac/drawingml/2011/main" val="1"/>
            </a:ext>
          </a:extLst>
        </p:spPr>
        <p:txBody>
          <a:bodyPr wrap="square" lIns="45719" rIns="45719" anchor="ctr">
            <a:spAutoFit/>
          </a:bodyPr>
          <a:lstStyle/>
          <a:p>
            <a:pPr algn="just" defTabSz="457200">
              <a:lnSpc>
                <a:spcPct val="150000"/>
              </a:lnSpc>
              <a:defRPr sz="1600" b="1">
                <a:solidFill>
                  <a:srgbClr val="1266CC"/>
                </a:solidFill>
                <a:uFill>
                  <a:solidFill>
                    <a:srgbClr val="000000"/>
                  </a:solidFill>
                </a:uFill>
              </a:defRPr>
            </a:pPr>
            <a:r>
              <a:t>What are the duties of an appraiser?</a:t>
            </a:r>
          </a:p>
          <a:p>
            <a:pPr marL="120315" indent="-120315" algn="just" defTabSz="457200">
              <a:lnSpc>
                <a:spcPct val="150000"/>
              </a:lnSpc>
              <a:buSzPct val="100000"/>
              <a:buChar char="•"/>
              <a:defRPr sz="1600">
                <a:uFill>
                  <a:solidFill>
                    <a:srgbClr val="000000"/>
                  </a:solidFill>
                </a:uFill>
              </a:defRPr>
            </a:pPr>
            <a:r>
              <a:rPr dirty="0"/>
              <a:t>An </a:t>
            </a:r>
            <a:r>
              <a:rPr b="1" dirty="0"/>
              <a:t>appraiser</a:t>
            </a:r>
            <a:r>
              <a:rPr dirty="0"/>
              <a:t>, evaluator or assessors are in charge of establishing the value of a real estate property. Appraisers are paid a fee NOT a commission.</a:t>
            </a:r>
          </a:p>
          <a:p>
            <a:pPr marL="120315" indent="-120315" algn="just" defTabSz="457200">
              <a:lnSpc>
                <a:spcPct val="150000"/>
              </a:lnSpc>
              <a:buSzPct val="100000"/>
              <a:buChar char="•"/>
              <a:defRPr sz="1600">
                <a:uFill>
                  <a:solidFill>
                    <a:srgbClr val="000000"/>
                  </a:solidFill>
                </a:uFill>
              </a:defRPr>
            </a:pPr>
            <a:r>
              <a:rPr dirty="0"/>
              <a:t>The property appraisal is considered an Art.</a:t>
            </a:r>
          </a:p>
          <a:p>
            <a:pPr marL="120315" indent="-120315" algn="just" defTabSz="457200">
              <a:lnSpc>
                <a:spcPct val="150000"/>
              </a:lnSpc>
              <a:buSzPct val="100000"/>
              <a:buChar char="•"/>
              <a:defRPr sz="1600">
                <a:uFill>
                  <a:solidFill>
                    <a:srgbClr val="000000"/>
                  </a:solidFill>
                </a:uFill>
              </a:defRPr>
            </a:pPr>
            <a:r>
              <a:rPr dirty="0"/>
              <a:t>A real estate licensee CANNOT present an appraisal to a federal institution if the licensee does not have an appraiser license UNLESS IS REQUESTED TO THE LICENSEE BY A COURT.</a:t>
            </a:r>
          </a:p>
          <a:p>
            <a:pPr marL="120315" indent="-120315" algn="just" defTabSz="457200">
              <a:lnSpc>
                <a:spcPct val="150000"/>
              </a:lnSpc>
              <a:buSzPct val="100000"/>
              <a:buChar char="•"/>
              <a:defRPr sz="1600">
                <a:uFill>
                  <a:solidFill>
                    <a:srgbClr val="000000"/>
                  </a:solidFill>
                </a:uFill>
              </a:defRPr>
            </a:pPr>
            <a:r>
              <a:rPr dirty="0"/>
              <a:t>FIRREA is the law enacted to ensure that appraisals are performed up to standards. FIRREA regulates the financial transactions in Real Estate that involve a federal financial institution.</a:t>
            </a:r>
          </a:p>
          <a:p>
            <a:pPr marL="120315" indent="-120315" algn="just" defTabSz="457200">
              <a:lnSpc>
                <a:spcPct val="150000"/>
              </a:lnSpc>
              <a:buSzPct val="100000"/>
              <a:buChar char="•"/>
              <a:defRPr sz="1600">
                <a:uFill>
                  <a:solidFill>
                    <a:srgbClr val="000000"/>
                  </a:solidFill>
                </a:uFill>
              </a:defRPr>
            </a:pPr>
            <a:r>
              <a:rPr dirty="0"/>
              <a:t>A real estate licensee generally presents his/her clients with a CMA (Comparative Market Analysis). A real estate licensee can charge for that. </a:t>
            </a:r>
          </a:p>
          <a:p>
            <a:pPr marL="120315" indent="-120315" algn="just" defTabSz="457200">
              <a:lnSpc>
                <a:spcPct val="150000"/>
              </a:lnSpc>
              <a:buSzPct val="100000"/>
              <a:buChar char="•"/>
              <a:defRPr sz="1600">
                <a:uFill>
                  <a:solidFill>
                    <a:srgbClr val="000000"/>
                  </a:solidFill>
                </a:uFill>
              </a:defRPr>
            </a:pPr>
            <a:r>
              <a:rPr dirty="0"/>
              <a:t>Even though the law establishes that an appraisal can only be done by a person who is licensed as an appraiser, we have to clarify that when the court appoints a person to conduct an appraisal, this person DOES NOT need to be licensed and can earn a fee for the service provided. </a:t>
            </a:r>
          </a:p>
        </p:txBody>
      </p:sp>
    </p:spTree>
  </p:cSld>
  <p:clrMapOvr>
    <a:masterClrMapping/>
  </p:clrMapOvr>
  <p:transition spd="med">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139" name="Shape 139"/>
          <p:cNvSpPr/>
          <p:nvPr/>
        </p:nvSpPr>
        <p:spPr>
          <a:xfrm>
            <a:off x="3316232" y="314865"/>
            <a:ext cx="2119423" cy="437070"/>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defRPr sz="2400" b="1">
                <a:solidFill>
                  <a:srgbClr val="0066CC"/>
                </a:solidFill>
              </a:defRPr>
            </a:pPr>
            <a:r>
              <a:t>Summarizing:</a:t>
            </a:r>
          </a:p>
        </p:txBody>
      </p:sp>
      <p:sp>
        <p:nvSpPr>
          <p:cNvPr id="140" name="Shape 140"/>
          <p:cNvSpPr/>
          <p:nvPr/>
        </p:nvSpPr>
        <p:spPr>
          <a:xfrm>
            <a:off x="205483" y="889844"/>
            <a:ext cx="8733034" cy="5078313"/>
          </a:xfrm>
          <a:prstGeom prst="rect">
            <a:avLst/>
          </a:prstGeom>
          <a:ln w="12700">
            <a:miter lim="400000"/>
          </a:ln>
          <a:extLst>
            <a:ext uri="{C572A759-6A51-4108-AA02-DFA0A04FC94B}">
              <ma14:wrappingTextBoxFlag xmlns:ma14="http://schemas.microsoft.com/office/mac/drawingml/2011/main" val="1"/>
            </a:ext>
          </a:extLst>
        </p:spPr>
        <p:txBody>
          <a:bodyPr wrap="square" lIns="45719" rIns="45719" anchor="ctr">
            <a:spAutoFit/>
          </a:bodyPr>
          <a:lstStyle/>
          <a:p>
            <a:pPr algn="just" defTabSz="457200">
              <a:lnSpc>
                <a:spcPct val="150000"/>
              </a:lnSpc>
              <a:defRPr b="1">
                <a:solidFill>
                  <a:srgbClr val="0851CC"/>
                </a:solidFill>
                <a:uFill>
                  <a:solidFill>
                    <a:srgbClr val="000000"/>
                  </a:solidFill>
                </a:uFill>
              </a:defRPr>
            </a:pPr>
            <a:r>
              <a:t>Can a sales associate open a Real Estate office?</a:t>
            </a:r>
          </a:p>
          <a:p>
            <a:pPr algn="just" defTabSz="457200">
              <a:lnSpc>
                <a:spcPct val="150000"/>
              </a:lnSpc>
              <a:defRPr>
                <a:uFill>
                  <a:solidFill>
                    <a:srgbClr val="000000"/>
                  </a:solidFill>
                </a:uFill>
              </a:defRPr>
            </a:pPr>
            <a:r>
              <a:rPr dirty="0"/>
              <a:t>A sales associate CANNOT open a real estate office, is forbidden by the law.</a:t>
            </a:r>
          </a:p>
          <a:p>
            <a:pPr marL="228600" algn="just" defTabSz="457200">
              <a:lnSpc>
                <a:spcPct val="150000"/>
              </a:lnSpc>
              <a:defRPr>
                <a:uFill>
                  <a:solidFill>
                    <a:srgbClr val="000000"/>
                  </a:solidFill>
                </a:uFill>
              </a:defRPr>
            </a:pPr>
            <a:endParaRPr dirty="0"/>
          </a:p>
          <a:p>
            <a:pPr algn="just" defTabSz="457200">
              <a:lnSpc>
                <a:spcPct val="150000"/>
              </a:lnSpc>
              <a:defRPr>
                <a:solidFill>
                  <a:srgbClr val="0851CC"/>
                </a:solidFill>
                <a:uFill>
                  <a:solidFill>
                    <a:srgbClr val="000000"/>
                  </a:solidFill>
                </a:uFill>
              </a:defRPr>
            </a:pPr>
            <a:r>
              <a:rPr b="1" dirty="0"/>
              <a:t>What happens with</a:t>
            </a:r>
            <a:r>
              <a:rPr dirty="0"/>
              <a:t> </a:t>
            </a:r>
            <a:r>
              <a:rPr b="1" dirty="0"/>
              <a:t>referral fees</a:t>
            </a:r>
            <a:r>
              <a:rPr dirty="0"/>
              <a:t>?</a:t>
            </a:r>
          </a:p>
          <a:p>
            <a:pPr marL="348915" indent="-120315" algn="just" defTabSz="457200">
              <a:lnSpc>
                <a:spcPct val="150000"/>
              </a:lnSpc>
              <a:buSzPct val="100000"/>
              <a:buChar char="•"/>
              <a:defRPr>
                <a:uFill>
                  <a:solidFill>
                    <a:srgbClr val="000000"/>
                  </a:solidFill>
                </a:uFill>
              </a:defRPr>
            </a:pPr>
            <a:r>
              <a:rPr dirty="0"/>
              <a:t>A real estate broker from New York sends a client to Florida, can the Florida broker share the commission with the NY broker? The answer is YES, if there was a mutual agreement previous to sending the client. </a:t>
            </a:r>
          </a:p>
          <a:p>
            <a:pPr marL="348915" indent="-120315" algn="just" defTabSz="457200">
              <a:lnSpc>
                <a:spcPct val="150000"/>
              </a:lnSpc>
              <a:buSzPct val="100000"/>
              <a:buChar char="•"/>
              <a:defRPr>
                <a:uFill>
                  <a:solidFill>
                    <a:srgbClr val="000000"/>
                  </a:solidFill>
                </a:uFill>
              </a:defRPr>
            </a:pPr>
            <a:r>
              <a:rPr dirty="0"/>
              <a:t>A broker from New York travels with his client to Florida and shows the client many properties and then looks for a Florida broker to close the deal. Can the New York broker receive a commission?  The answer is NO because the New York broker acted in Florida as a real estate agent without being licensed in Florida.</a:t>
            </a:r>
          </a:p>
        </p:txBody>
      </p:sp>
    </p:spTree>
  </p:cSld>
  <p:clrMapOvr>
    <a:masterClrMapping/>
  </p:clrMapOvr>
  <p:transition spd="med">
    <p:pull/>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143" name="Shape 143"/>
          <p:cNvSpPr/>
          <p:nvPr/>
        </p:nvSpPr>
        <p:spPr>
          <a:xfrm>
            <a:off x="3316232" y="314865"/>
            <a:ext cx="2119423" cy="437070"/>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defRPr sz="2400" b="1">
                <a:solidFill>
                  <a:srgbClr val="0066CC"/>
                </a:solidFill>
              </a:defRPr>
            </a:pPr>
            <a:r>
              <a:t>Summarizing:</a:t>
            </a:r>
          </a:p>
        </p:txBody>
      </p:sp>
      <p:sp>
        <p:nvSpPr>
          <p:cNvPr id="144" name="Shape 144"/>
          <p:cNvSpPr/>
          <p:nvPr/>
        </p:nvSpPr>
        <p:spPr>
          <a:xfrm>
            <a:off x="174661" y="1668426"/>
            <a:ext cx="8866597" cy="3521148"/>
          </a:xfrm>
          <a:prstGeom prst="rect">
            <a:avLst/>
          </a:prstGeom>
          <a:ln w="12700">
            <a:miter lim="400000"/>
          </a:ln>
          <a:extLst>
            <a:ext uri="{C572A759-6A51-4108-AA02-DFA0A04FC94B}">
              <ma14:wrappingTextBoxFlag xmlns:ma14="http://schemas.microsoft.com/office/mac/drawingml/2011/main" val="1"/>
            </a:ext>
          </a:extLst>
        </p:spPr>
        <p:txBody>
          <a:bodyPr wrap="square" lIns="45719" rIns="45719" anchor="ctr">
            <a:spAutoFit/>
          </a:bodyPr>
          <a:lstStyle/>
          <a:p>
            <a:pPr marL="348915" indent="-120315" algn="just" defTabSz="457200">
              <a:lnSpc>
                <a:spcPct val="150000"/>
              </a:lnSpc>
              <a:buSzPct val="100000"/>
              <a:buChar char="•"/>
              <a:defRPr>
                <a:uFill>
                  <a:solidFill>
                    <a:srgbClr val="000000"/>
                  </a:solidFill>
                </a:uFill>
              </a:defRPr>
            </a:pPr>
            <a:r>
              <a:rPr dirty="0"/>
              <a:t>A New York broker travels with his client to Florida, he introduces the client at a Florida Broker and goes to spend the day at the beach. In the afternoon, after his referred client and the FL broker signed a sale contract for a property, the NY broker passed by the office to pick up his client. Can the New York broker receive a commission? YES because he did not participate in the negotiation. </a:t>
            </a:r>
          </a:p>
          <a:p>
            <a:pPr marL="348915" indent="-120315" algn="just" defTabSz="457200">
              <a:lnSpc>
                <a:spcPct val="150000"/>
              </a:lnSpc>
              <a:buSzPct val="100000"/>
              <a:buChar char="•"/>
              <a:defRPr>
                <a:uFill>
                  <a:solidFill>
                    <a:srgbClr val="000000"/>
                  </a:solidFill>
                </a:uFill>
              </a:defRPr>
            </a:pPr>
            <a:r>
              <a:rPr dirty="0"/>
              <a:t>A New York lawyer sends a client to Florida to invest on some properties. Can the lawyer claim a commission? The lawyer can ONLY claim a commission if he has a real estate license.</a:t>
            </a:r>
          </a:p>
        </p:txBody>
      </p:sp>
    </p:spTree>
  </p:cSld>
  <p:clrMapOvr>
    <a:masterClrMapping/>
  </p:clrMapOvr>
  <p:transition spd="med">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147" name="Shape 147"/>
          <p:cNvSpPr/>
          <p:nvPr/>
        </p:nvSpPr>
        <p:spPr>
          <a:xfrm>
            <a:off x="3316232" y="314865"/>
            <a:ext cx="2119423" cy="437070"/>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defRPr sz="2400" b="1">
                <a:solidFill>
                  <a:srgbClr val="0066CC"/>
                </a:solidFill>
              </a:defRPr>
            </a:pPr>
            <a:r>
              <a:t>Summarizing:</a:t>
            </a:r>
          </a:p>
        </p:txBody>
      </p:sp>
      <p:sp>
        <p:nvSpPr>
          <p:cNvPr id="148" name="Shape 148"/>
          <p:cNvSpPr/>
          <p:nvPr/>
        </p:nvSpPr>
        <p:spPr>
          <a:xfrm>
            <a:off x="154111" y="1395190"/>
            <a:ext cx="8835777" cy="3000821"/>
          </a:xfrm>
          <a:prstGeom prst="rect">
            <a:avLst/>
          </a:prstGeom>
          <a:ln w="12700">
            <a:miter lim="400000"/>
          </a:ln>
          <a:extLst>
            <a:ext uri="{C572A759-6A51-4108-AA02-DFA0A04FC94B}">
              <ma14:wrappingTextBoxFlag xmlns:ma14="http://schemas.microsoft.com/office/mac/drawingml/2011/main" val="1"/>
            </a:ext>
          </a:extLst>
        </p:spPr>
        <p:txBody>
          <a:bodyPr wrap="square" lIns="45719" rIns="45719" anchor="ctr">
            <a:spAutoFit/>
          </a:bodyPr>
          <a:lstStyle/>
          <a:p>
            <a:pPr algn="just" defTabSz="457200">
              <a:lnSpc>
                <a:spcPct val="150000"/>
              </a:lnSpc>
              <a:defRPr>
                <a:solidFill>
                  <a:srgbClr val="0851CC"/>
                </a:solidFill>
                <a:uFill>
                  <a:solidFill>
                    <a:srgbClr val="000000"/>
                  </a:solidFill>
                </a:uFill>
              </a:defRPr>
            </a:pPr>
            <a:r>
              <a:rPr b="1"/>
              <a:t>Who pays a sales associate the</a:t>
            </a:r>
            <a:r>
              <a:t> </a:t>
            </a:r>
            <a:r>
              <a:rPr b="1"/>
              <a:t>earned commission</a:t>
            </a:r>
            <a:r>
              <a:t>?</a:t>
            </a:r>
          </a:p>
          <a:p>
            <a:pPr marL="120315" indent="-120315" algn="just" defTabSz="457200">
              <a:lnSpc>
                <a:spcPct val="150000"/>
              </a:lnSpc>
              <a:buSzPct val="100000"/>
              <a:buChar char="•"/>
              <a:defRPr>
                <a:uFill>
                  <a:solidFill>
                    <a:srgbClr val="000000"/>
                  </a:solidFill>
                </a:uFill>
              </a:defRPr>
            </a:pPr>
            <a:r>
              <a:rPr dirty="0"/>
              <a:t>Only a broker or developer can give a sales associate his/her commission, never the property owner or the buyer. </a:t>
            </a:r>
          </a:p>
          <a:p>
            <a:pPr marL="120315" indent="-120315" algn="just" defTabSz="457200">
              <a:lnSpc>
                <a:spcPct val="150000"/>
              </a:lnSpc>
              <a:buSzPct val="100000"/>
              <a:buChar char="•"/>
              <a:defRPr>
                <a:uFill>
                  <a:solidFill>
                    <a:srgbClr val="000000"/>
                  </a:solidFill>
                </a:uFill>
              </a:defRPr>
            </a:pPr>
            <a:r>
              <a:rPr dirty="0"/>
              <a:t>If a licensee works and receives a commission from a broker and a developer at the same time, the licensee cannot work with a broker and a developer at the same time.</a:t>
            </a:r>
          </a:p>
          <a:p>
            <a:pPr marL="120315" indent="-120315" algn="just" defTabSz="457200">
              <a:lnSpc>
                <a:spcPct val="150000"/>
              </a:lnSpc>
              <a:buSzPct val="100000"/>
              <a:buChar char="•"/>
              <a:defRPr>
                <a:uFill>
                  <a:solidFill>
                    <a:srgbClr val="000000"/>
                  </a:solidFill>
                </a:uFill>
              </a:defRPr>
            </a:pPr>
            <a:r>
              <a:rPr dirty="0"/>
              <a:t>A licensee CAN work with a broker and developer at the same time if the licensee gets pay a salary with one of them.</a:t>
            </a:r>
          </a:p>
        </p:txBody>
      </p:sp>
    </p:spTree>
  </p:cSld>
  <p:clrMapOvr>
    <a:masterClrMapping/>
  </p:clrMapOvr>
  <p:transition spd="med">
    <p:pull/>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hape 150"/>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151" name="Shape 151"/>
          <p:cNvSpPr/>
          <p:nvPr/>
        </p:nvSpPr>
        <p:spPr>
          <a:xfrm>
            <a:off x="3316232" y="314865"/>
            <a:ext cx="2119423" cy="437070"/>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defRPr sz="2400" b="1">
                <a:solidFill>
                  <a:srgbClr val="0066CC"/>
                </a:solidFill>
              </a:defRPr>
            </a:pPr>
            <a:r>
              <a:t>Summarizing:</a:t>
            </a:r>
          </a:p>
        </p:txBody>
      </p:sp>
      <p:sp>
        <p:nvSpPr>
          <p:cNvPr id="152" name="Shape 152"/>
          <p:cNvSpPr/>
          <p:nvPr/>
        </p:nvSpPr>
        <p:spPr>
          <a:xfrm>
            <a:off x="102741" y="1310839"/>
            <a:ext cx="8897421" cy="2585323"/>
          </a:xfrm>
          <a:prstGeom prst="rect">
            <a:avLst/>
          </a:prstGeom>
          <a:ln w="12700">
            <a:miter lim="400000"/>
          </a:ln>
          <a:extLst>
            <a:ext uri="{C572A759-6A51-4108-AA02-DFA0A04FC94B}">
              <ma14:wrappingTextBoxFlag xmlns:ma14="http://schemas.microsoft.com/office/mac/drawingml/2011/main" val="1"/>
            </a:ext>
          </a:extLst>
        </p:spPr>
        <p:txBody>
          <a:bodyPr wrap="square" lIns="45719" rIns="45719" anchor="ctr">
            <a:spAutoFit/>
          </a:bodyPr>
          <a:lstStyle/>
          <a:p>
            <a:pPr algn="just" defTabSz="457200">
              <a:lnSpc>
                <a:spcPct val="150000"/>
              </a:lnSpc>
              <a:defRPr b="1">
                <a:solidFill>
                  <a:srgbClr val="0851CC"/>
                </a:solidFill>
                <a:uFill>
                  <a:solidFill>
                    <a:srgbClr val="000000"/>
                  </a:solidFill>
                </a:uFill>
              </a:defRPr>
            </a:pPr>
            <a:r>
              <a:t>How do the governments influence in the real estate market?</a:t>
            </a:r>
          </a:p>
          <a:p>
            <a:pPr marL="120315" indent="-120315" algn="just" defTabSz="457200">
              <a:lnSpc>
                <a:spcPct val="150000"/>
              </a:lnSpc>
              <a:buSzPct val="100000"/>
              <a:buChar char="•"/>
              <a:defRPr>
                <a:uFill>
                  <a:solidFill>
                    <a:srgbClr val="000000"/>
                  </a:solidFill>
                </a:uFill>
              </a:defRPr>
            </a:pPr>
            <a:r>
              <a:rPr dirty="0"/>
              <a:t>The state government influences in the real estate market when it charges taxes related with the sale or financing of a property.</a:t>
            </a:r>
          </a:p>
          <a:p>
            <a:pPr marL="120315" indent="-120315" algn="just" defTabSz="457200">
              <a:lnSpc>
                <a:spcPct val="150000"/>
              </a:lnSpc>
              <a:buSzPct val="100000"/>
              <a:buChar char="•"/>
              <a:defRPr>
                <a:uFill>
                  <a:solidFill>
                    <a:srgbClr val="000000"/>
                  </a:solidFill>
                </a:uFill>
              </a:defRPr>
            </a:pPr>
            <a:r>
              <a:rPr dirty="0"/>
              <a:t>The local government affects the real estate market when it modifies Property Taxes.</a:t>
            </a:r>
          </a:p>
          <a:p>
            <a:pPr marL="120315" indent="-120315" algn="just" defTabSz="457200">
              <a:lnSpc>
                <a:spcPct val="150000"/>
              </a:lnSpc>
              <a:buSzPct val="100000"/>
              <a:buChar char="•"/>
              <a:defRPr>
                <a:uFill>
                  <a:solidFill>
                    <a:srgbClr val="000000"/>
                  </a:solidFill>
                </a:uFill>
              </a:defRPr>
            </a:pPr>
            <a:r>
              <a:rPr dirty="0"/>
              <a:t>The federal government influences the market when it establishes new rules, when the Federal Reserve acts by regulating the market. </a:t>
            </a:r>
          </a:p>
        </p:txBody>
      </p:sp>
    </p:spTree>
  </p:cSld>
  <p:clrMapOvr>
    <a:masterClrMapping/>
  </p:clrMapOvr>
  <p:transition spd="med">
    <p:pull/>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155" name="Shape 155"/>
          <p:cNvSpPr/>
          <p:nvPr/>
        </p:nvSpPr>
        <p:spPr>
          <a:xfrm>
            <a:off x="3316232" y="314865"/>
            <a:ext cx="2119423" cy="437070"/>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defRPr sz="2400" b="1">
                <a:solidFill>
                  <a:srgbClr val="0066CC"/>
                </a:solidFill>
              </a:defRPr>
            </a:pPr>
            <a:r>
              <a:t>Summarizing:</a:t>
            </a:r>
          </a:p>
        </p:txBody>
      </p:sp>
      <p:sp>
        <p:nvSpPr>
          <p:cNvPr id="156" name="Shape 156"/>
          <p:cNvSpPr/>
          <p:nvPr/>
        </p:nvSpPr>
        <p:spPr>
          <a:xfrm>
            <a:off x="174661" y="895340"/>
            <a:ext cx="8866597" cy="3416320"/>
          </a:xfrm>
          <a:prstGeom prst="rect">
            <a:avLst/>
          </a:prstGeom>
          <a:ln w="12700">
            <a:miter lim="400000"/>
          </a:ln>
          <a:extLst>
            <a:ext uri="{C572A759-6A51-4108-AA02-DFA0A04FC94B}">
              <ma14:wrappingTextBoxFlag xmlns:ma14="http://schemas.microsoft.com/office/mac/drawingml/2011/main" val="1"/>
            </a:ext>
          </a:extLst>
        </p:spPr>
        <p:txBody>
          <a:bodyPr wrap="square" lIns="45719" rIns="45719" anchor="ctr">
            <a:spAutoFit/>
          </a:bodyPr>
          <a:lstStyle/>
          <a:p>
            <a:pPr algn="just" defTabSz="457200">
              <a:lnSpc>
                <a:spcPct val="150000"/>
              </a:lnSpc>
              <a:defRPr b="1">
                <a:solidFill>
                  <a:srgbClr val="0851CC"/>
                </a:solidFill>
                <a:uFill>
                  <a:solidFill>
                    <a:srgbClr val="000000"/>
                  </a:solidFill>
                </a:uFill>
                <a:latin typeface="Times New Roman"/>
                <a:ea typeface="Times New Roman"/>
                <a:cs typeface="Times New Roman"/>
                <a:sym typeface="Times New Roman"/>
              </a:defRPr>
            </a:pPr>
            <a:r>
              <a:rPr dirty="0"/>
              <a:t>What are the different ways that Developers use to sell their properties?</a:t>
            </a:r>
          </a:p>
          <a:p>
            <a:pPr marL="120315" indent="-120315" algn="just" defTabSz="457200">
              <a:lnSpc>
                <a:spcPct val="150000"/>
              </a:lnSpc>
              <a:buSzPct val="100000"/>
              <a:buChar char="•"/>
              <a:defRPr>
                <a:uFill>
                  <a:solidFill>
                    <a:srgbClr val="000000"/>
                  </a:solidFill>
                </a:uFill>
              </a:defRPr>
            </a:pPr>
            <a:r>
              <a:rPr b="1" dirty="0"/>
              <a:t>Spec homes</a:t>
            </a:r>
            <a:r>
              <a:rPr dirty="0"/>
              <a:t>: the developer builds the land, creates the development and then sells the properties. </a:t>
            </a:r>
          </a:p>
          <a:p>
            <a:pPr marL="120315" indent="-120315" algn="just" defTabSz="457200">
              <a:lnSpc>
                <a:spcPct val="150000"/>
              </a:lnSpc>
              <a:buSzPct val="100000"/>
              <a:buChar char="•"/>
              <a:defRPr>
                <a:uFill>
                  <a:solidFill>
                    <a:srgbClr val="000000"/>
                  </a:solidFill>
                </a:uFill>
              </a:defRPr>
            </a:pPr>
            <a:r>
              <a:rPr b="1" dirty="0"/>
              <a:t>Custom Homes</a:t>
            </a:r>
            <a:r>
              <a:rPr dirty="0"/>
              <a:t>: the developer sells the lot and builds accordingly with the floor plans presented by the buyer.</a:t>
            </a:r>
          </a:p>
          <a:p>
            <a:pPr marL="120315" indent="-120315" algn="just" defTabSz="457200">
              <a:lnSpc>
                <a:spcPct val="150000"/>
              </a:lnSpc>
              <a:buSzPct val="100000"/>
              <a:buChar char="•"/>
              <a:defRPr>
                <a:uFill>
                  <a:solidFill>
                    <a:srgbClr val="000000"/>
                  </a:solidFill>
                </a:uFill>
              </a:defRPr>
            </a:pPr>
            <a:r>
              <a:rPr b="1" dirty="0"/>
              <a:t>Tract Homes or pre-construction</a:t>
            </a:r>
            <a:r>
              <a:rPr dirty="0"/>
              <a:t>: the developer provides the buyers with different model homes, the buyer chooses the model homes and the lot where he/she wants to build it. </a:t>
            </a:r>
          </a:p>
        </p:txBody>
      </p:sp>
    </p:spTree>
  </p:cSld>
  <p:clrMapOvr>
    <a:masterClrMapping/>
  </p:clrMapOvr>
  <p:transition spd="med">
    <p:pull/>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159" name="Shape 159"/>
          <p:cNvSpPr/>
          <p:nvPr/>
        </p:nvSpPr>
        <p:spPr>
          <a:xfrm>
            <a:off x="3316232" y="314865"/>
            <a:ext cx="2119423" cy="437070"/>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lgn="ctr">
              <a:defRPr sz="2400" b="1">
                <a:solidFill>
                  <a:srgbClr val="0066CC"/>
                </a:solidFill>
              </a:defRPr>
            </a:pPr>
            <a:r>
              <a:t>Summarizing:</a:t>
            </a:r>
          </a:p>
        </p:txBody>
      </p:sp>
      <p:sp>
        <p:nvSpPr>
          <p:cNvPr id="160" name="Shape 160"/>
          <p:cNvSpPr/>
          <p:nvPr/>
        </p:nvSpPr>
        <p:spPr>
          <a:xfrm>
            <a:off x="205483" y="767393"/>
            <a:ext cx="8784405" cy="4662815"/>
          </a:xfrm>
          <a:prstGeom prst="rect">
            <a:avLst/>
          </a:prstGeom>
          <a:ln w="12700">
            <a:miter lim="400000"/>
          </a:ln>
          <a:extLst>
            <a:ext uri="{C572A759-6A51-4108-AA02-DFA0A04FC94B}">
              <ma14:wrappingTextBoxFlag xmlns:ma14="http://schemas.microsoft.com/office/mac/drawingml/2011/main" val="1"/>
            </a:ext>
          </a:extLst>
        </p:spPr>
        <p:txBody>
          <a:bodyPr wrap="square" lIns="45719" rIns="45719" anchor="ctr">
            <a:spAutoFit/>
          </a:bodyPr>
          <a:lstStyle/>
          <a:p>
            <a:pPr algn="just" defTabSz="457200">
              <a:lnSpc>
                <a:spcPct val="150000"/>
              </a:lnSpc>
              <a:defRPr b="1">
                <a:solidFill>
                  <a:srgbClr val="0851CC"/>
                </a:solidFill>
                <a:uFill>
                  <a:solidFill>
                    <a:srgbClr val="000000"/>
                  </a:solidFill>
                </a:uFill>
                <a:latin typeface="Times New Roman"/>
                <a:ea typeface="Times New Roman"/>
                <a:cs typeface="Times New Roman"/>
                <a:sym typeface="Times New Roman"/>
              </a:defRPr>
            </a:pPr>
            <a:r>
              <a:rPr i="1" u="sng"/>
              <a:t>REMINDER NOTES</a:t>
            </a:r>
          </a:p>
          <a:p>
            <a:pPr marL="120315" indent="-120315" algn="just" defTabSz="457200">
              <a:lnSpc>
                <a:spcPct val="150000"/>
              </a:lnSpc>
              <a:buSzPct val="100000"/>
              <a:buChar char="•"/>
              <a:defRPr>
                <a:uFill>
                  <a:solidFill>
                    <a:srgbClr val="000000"/>
                  </a:solidFill>
                </a:uFill>
                <a:latin typeface="Times New Roman"/>
                <a:ea typeface="Times New Roman"/>
                <a:cs typeface="Times New Roman"/>
                <a:sym typeface="Times New Roman"/>
              </a:defRPr>
            </a:pPr>
            <a:r>
              <a:rPr dirty="0"/>
              <a:t>One of the functions in real estate is the auction. </a:t>
            </a:r>
          </a:p>
          <a:p>
            <a:pPr marL="120315" indent="-120315" algn="just" defTabSz="457200">
              <a:lnSpc>
                <a:spcPct val="150000"/>
              </a:lnSpc>
              <a:buSzPct val="100000"/>
              <a:buChar char="•"/>
              <a:defRPr>
                <a:uFill>
                  <a:solidFill>
                    <a:srgbClr val="000000"/>
                  </a:solidFill>
                </a:uFill>
                <a:latin typeface="Times New Roman"/>
                <a:ea typeface="Times New Roman"/>
                <a:cs typeface="Times New Roman"/>
                <a:sym typeface="Times New Roman"/>
              </a:defRPr>
            </a:pPr>
            <a:r>
              <a:rPr b="1" dirty="0"/>
              <a:t>Survey</a:t>
            </a:r>
            <a:r>
              <a:rPr dirty="0"/>
              <a:t>: is NOT one of the duties that can be done by a real estate licensee without having the proper license. </a:t>
            </a:r>
          </a:p>
          <a:p>
            <a:pPr marL="120315" indent="-120315" algn="just" defTabSz="457200">
              <a:lnSpc>
                <a:spcPct val="150000"/>
              </a:lnSpc>
              <a:buSzPct val="100000"/>
              <a:buChar char="•"/>
              <a:defRPr>
                <a:uFill>
                  <a:solidFill>
                    <a:srgbClr val="000000"/>
                  </a:solidFill>
                </a:uFill>
                <a:latin typeface="Times New Roman"/>
                <a:ea typeface="Times New Roman"/>
                <a:cs typeface="Times New Roman"/>
                <a:sym typeface="Times New Roman"/>
              </a:defRPr>
            </a:pPr>
            <a:r>
              <a:rPr b="1" dirty="0"/>
              <a:t>Dedication</a:t>
            </a:r>
            <a:r>
              <a:rPr dirty="0"/>
              <a:t>: is the gift of common land (streets, parks, etc.) from a developer to the local state. </a:t>
            </a:r>
          </a:p>
          <a:p>
            <a:pPr marL="120315" indent="-120315" algn="just" defTabSz="457200">
              <a:lnSpc>
                <a:spcPct val="150000"/>
              </a:lnSpc>
              <a:buSzPct val="100000"/>
              <a:buChar char="•"/>
              <a:defRPr>
                <a:uFill>
                  <a:solidFill>
                    <a:srgbClr val="000000"/>
                  </a:solidFill>
                </a:uFill>
                <a:latin typeface="Times New Roman"/>
                <a:ea typeface="Times New Roman"/>
                <a:cs typeface="Times New Roman"/>
                <a:sym typeface="Times New Roman"/>
              </a:defRPr>
            </a:pPr>
            <a:r>
              <a:rPr b="1" dirty="0"/>
              <a:t>Restrictive Covenant</a:t>
            </a:r>
            <a:r>
              <a:rPr dirty="0"/>
              <a:t>: are the restrictions determined for the whole community. </a:t>
            </a:r>
          </a:p>
          <a:p>
            <a:pPr marL="120315" indent="-120315" algn="just" defTabSz="457200">
              <a:lnSpc>
                <a:spcPct val="150000"/>
              </a:lnSpc>
              <a:buSzPct val="100000"/>
              <a:buChar char="•"/>
              <a:defRPr>
                <a:uFill>
                  <a:solidFill>
                    <a:srgbClr val="000000"/>
                  </a:solidFill>
                </a:uFill>
                <a:latin typeface="Times New Roman"/>
                <a:ea typeface="Times New Roman"/>
                <a:cs typeface="Times New Roman"/>
                <a:sym typeface="Times New Roman"/>
              </a:defRPr>
            </a:pPr>
            <a:r>
              <a:rPr b="1" dirty="0"/>
              <a:t>The National Association of Realtors (NAR)</a:t>
            </a:r>
            <a:r>
              <a:rPr dirty="0"/>
              <a:t> is in charge of promoting education and ethics in the real estate industry.</a:t>
            </a:r>
          </a:p>
          <a:p>
            <a:pPr marL="120315" indent="-120315" algn="just" defTabSz="457200">
              <a:lnSpc>
                <a:spcPct val="150000"/>
              </a:lnSpc>
              <a:buSzPct val="100000"/>
              <a:buChar char="•"/>
              <a:defRPr>
                <a:uFill>
                  <a:solidFill>
                    <a:srgbClr val="000000"/>
                  </a:solidFill>
                </a:uFill>
                <a:latin typeface="Times New Roman"/>
                <a:ea typeface="Times New Roman"/>
                <a:cs typeface="Times New Roman"/>
                <a:sym typeface="Times New Roman"/>
              </a:defRPr>
            </a:pPr>
            <a:r>
              <a:rPr dirty="0"/>
              <a:t>Ethics does not produce conflict with the performance of a business.</a:t>
            </a:r>
          </a:p>
          <a:p>
            <a:pPr marL="120315" indent="-120315" algn="just" defTabSz="457200">
              <a:lnSpc>
                <a:spcPct val="150000"/>
              </a:lnSpc>
              <a:buSzPct val="100000"/>
              <a:buChar char="•"/>
              <a:defRPr>
                <a:uFill>
                  <a:solidFill>
                    <a:srgbClr val="000000"/>
                  </a:solidFill>
                </a:uFill>
                <a:latin typeface="Times New Roman"/>
                <a:ea typeface="Times New Roman"/>
                <a:cs typeface="Times New Roman"/>
                <a:sym typeface="Times New Roman"/>
              </a:defRPr>
            </a:pPr>
            <a:r>
              <a:rPr dirty="0"/>
              <a:t>The ethics is a good business. </a:t>
            </a:r>
          </a:p>
        </p:txBody>
      </p:sp>
    </p:spTree>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hape 44"/>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45" name="Shape 45"/>
          <p:cNvSpPr/>
          <p:nvPr/>
        </p:nvSpPr>
        <p:spPr>
          <a:xfrm>
            <a:off x="142875" y="1239267"/>
            <a:ext cx="8250975" cy="4385816"/>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p>
            <a:pPr>
              <a:defRPr b="1"/>
            </a:pPr>
            <a:endParaRPr dirty="0"/>
          </a:p>
          <a:p>
            <a:pPr>
              <a:defRPr b="1"/>
            </a:pPr>
            <a:endParaRPr dirty="0"/>
          </a:p>
          <a:p>
            <a:pPr>
              <a:defRPr b="1">
                <a:solidFill>
                  <a:srgbClr val="0066CC"/>
                </a:solidFill>
              </a:defRPr>
            </a:pPr>
            <a:r>
              <a:rPr dirty="0"/>
              <a:t>Learning Objectives</a:t>
            </a:r>
          </a:p>
          <a:p>
            <a:pPr>
              <a:defRPr b="1">
                <a:solidFill>
                  <a:srgbClr val="0066CC"/>
                </a:solidFill>
              </a:defRPr>
            </a:pPr>
            <a:endParaRPr dirty="0"/>
          </a:p>
          <a:p>
            <a:pPr marL="180473" indent="-180473" defTabSz="449580">
              <a:lnSpc>
                <a:spcPct val="150000"/>
              </a:lnSpc>
              <a:buSzPct val="100000"/>
              <a:buChar char="•"/>
              <a:defRPr i="1">
                <a:uFill>
                  <a:solidFill>
                    <a:srgbClr val="000000"/>
                  </a:solidFill>
                </a:uFill>
              </a:defRPr>
            </a:pPr>
            <a:r>
              <a:rPr dirty="0" smtClean="0"/>
              <a:t>Describe </a:t>
            </a:r>
            <a:r>
              <a:rPr dirty="0"/>
              <a:t>the various activities of real estate </a:t>
            </a:r>
            <a:r>
              <a:rPr dirty="0" smtClean="0"/>
              <a:t>brokera</a:t>
            </a:r>
            <a:r>
              <a:rPr lang="en-US" dirty="0" smtClean="0"/>
              <a:t>ge</a:t>
            </a:r>
            <a:endParaRPr lang="en-US" dirty="0" smtClean="0"/>
          </a:p>
          <a:p>
            <a:pPr marL="180473" indent="-180473" defTabSz="449580">
              <a:lnSpc>
                <a:spcPct val="150000"/>
              </a:lnSpc>
              <a:buSzPct val="100000"/>
              <a:buChar char="•"/>
              <a:defRPr i="1">
                <a:uFill>
                  <a:solidFill>
                    <a:srgbClr val="000000"/>
                  </a:solidFill>
                </a:uFill>
              </a:defRPr>
            </a:pPr>
            <a:r>
              <a:rPr dirty="0" smtClean="0"/>
              <a:t>Distinguish </a:t>
            </a:r>
            <a:r>
              <a:rPr dirty="0"/>
              <a:t>among the five major sales </a:t>
            </a:r>
            <a:r>
              <a:rPr dirty="0" smtClean="0"/>
              <a:t>specialties</a:t>
            </a:r>
            <a:endParaRPr lang="en-US" dirty="0" smtClean="0"/>
          </a:p>
          <a:p>
            <a:pPr marL="180473" indent="-180473" defTabSz="449580">
              <a:lnSpc>
                <a:spcPct val="150000"/>
              </a:lnSpc>
              <a:buSzPct val="100000"/>
              <a:buChar char="•"/>
              <a:defRPr i="1">
                <a:uFill>
                  <a:solidFill>
                    <a:srgbClr val="000000"/>
                  </a:solidFill>
                </a:uFill>
              </a:defRPr>
            </a:pPr>
            <a:r>
              <a:rPr dirty="0" smtClean="0"/>
              <a:t>Identify </a:t>
            </a:r>
            <a:r>
              <a:rPr dirty="0"/>
              <a:t>the role of property </a:t>
            </a:r>
            <a:r>
              <a:rPr dirty="0" smtClean="0"/>
              <a:t>managers</a:t>
            </a:r>
            <a:endParaRPr lang="en-US" dirty="0" smtClean="0"/>
          </a:p>
          <a:p>
            <a:pPr marL="180473" indent="-180473" defTabSz="449580">
              <a:lnSpc>
                <a:spcPct val="150000"/>
              </a:lnSpc>
              <a:buSzPct val="100000"/>
              <a:buChar char="•"/>
              <a:defRPr i="1">
                <a:uFill>
                  <a:solidFill>
                    <a:srgbClr val="000000"/>
                  </a:solidFill>
                </a:uFill>
              </a:defRPr>
            </a:pPr>
            <a:r>
              <a:rPr dirty="0" smtClean="0"/>
              <a:t>Explain </a:t>
            </a:r>
            <a:r>
              <a:rPr dirty="0"/>
              <a:t>the appraisal process and the role of </a:t>
            </a:r>
            <a:r>
              <a:rPr dirty="0" smtClean="0"/>
              <a:t>appraiser</a:t>
            </a:r>
            <a:endParaRPr lang="en-US" dirty="0" smtClean="0"/>
          </a:p>
          <a:p>
            <a:pPr marL="180473" indent="-180473" defTabSz="449580">
              <a:lnSpc>
                <a:spcPct val="150000"/>
              </a:lnSpc>
              <a:buSzPct val="100000"/>
              <a:buChar char="•"/>
              <a:defRPr i="1">
                <a:uFill>
                  <a:solidFill>
                    <a:srgbClr val="000000"/>
                  </a:solidFill>
                </a:uFill>
              </a:defRPr>
            </a:pPr>
            <a:r>
              <a:rPr dirty="0" smtClean="0"/>
              <a:t>Understand </a:t>
            </a:r>
            <a:r>
              <a:rPr dirty="0"/>
              <a:t>the mortgage process and the role of the mortgage loan </a:t>
            </a:r>
            <a:r>
              <a:rPr dirty="0" smtClean="0"/>
              <a:t>originator</a:t>
            </a:r>
            <a:endParaRPr lang="en-US" dirty="0" smtClean="0"/>
          </a:p>
          <a:p>
            <a:pPr marL="180473" indent="-180473" defTabSz="449580">
              <a:lnSpc>
                <a:spcPct val="150000"/>
              </a:lnSpc>
              <a:buSzPct val="100000"/>
              <a:buChar char="•"/>
              <a:defRPr i="1">
                <a:uFill>
                  <a:solidFill>
                    <a:srgbClr val="000000"/>
                  </a:solidFill>
                </a:uFill>
              </a:defRPr>
            </a:pPr>
            <a:r>
              <a:rPr dirty="0" smtClean="0"/>
              <a:t>Explain </a:t>
            </a:r>
            <a:r>
              <a:rPr dirty="0"/>
              <a:t>the three phases of development and </a:t>
            </a:r>
            <a:r>
              <a:rPr dirty="0" smtClean="0"/>
              <a:t>construction</a:t>
            </a:r>
            <a:endParaRPr lang="en-US" dirty="0" smtClean="0"/>
          </a:p>
          <a:p>
            <a:pPr marL="180473" indent="-180473" defTabSz="449580">
              <a:lnSpc>
                <a:spcPct val="150000"/>
              </a:lnSpc>
              <a:buSzPct val="100000"/>
              <a:buChar char="•"/>
              <a:defRPr i="1">
                <a:uFill>
                  <a:solidFill>
                    <a:srgbClr val="000000"/>
                  </a:solidFill>
                </a:uFill>
              </a:defRPr>
            </a:pPr>
            <a:r>
              <a:rPr dirty="0" smtClean="0"/>
              <a:t>Distinguish </a:t>
            </a:r>
            <a:r>
              <a:rPr dirty="0"/>
              <a:t>among the three categories of residential construction</a:t>
            </a:r>
            <a:endParaRPr dirty="0">
              <a:solidFill>
                <a:srgbClr val="0066CC"/>
              </a:solidFill>
            </a:endParaRPr>
          </a:p>
          <a:p>
            <a:pPr>
              <a:defRPr i="1"/>
            </a:pPr>
            <a:endParaRPr dirty="0">
              <a:solidFill>
                <a:srgbClr val="0066CC"/>
              </a:solidFill>
            </a:endParaRPr>
          </a:p>
        </p:txBody>
      </p:sp>
      <p:pic>
        <p:nvPicPr>
          <p:cNvPr id="46" name="Aprendiendo Real Estate - logo nuevo.png"/>
          <p:cNvPicPr>
            <a:picLocks noChangeAspect="1"/>
          </p:cNvPicPr>
          <p:nvPr/>
        </p:nvPicPr>
        <p:blipFill>
          <a:blip r:embed="rId2">
            <a:extLst/>
          </a:blip>
          <a:stretch>
            <a:fillRect/>
          </a:stretch>
        </p:blipFill>
        <p:spPr>
          <a:xfrm>
            <a:off x="6218806" y="-25400"/>
            <a:ext cx="2167389" cy="1625541"/>
          </a:xfrm>
          <a:prstGeom prst="rect">
            <a:avLst/>
          </a:prstGeom>
          <a:ln w="12700">
            <a:miter lim="400000"/>
          </a:ln>
        </p:spPr>
      </p:pic>
    </p:spTree>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hape 48"/>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49" name="Shape 49"/>
          <p:cNvSpPr/>
          <p:nvPr/>
        </p:nvSpPr>
        <p:spPr>
          <a:xfrm>
            <a:off x="288925" y="2208212"/>
            <a:ext cx="3868115" cy="435116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b="1">
                <a:solidFill>
                  <a:srgbClr val="0066CC"/>
                </a:solidFill>
              </a:defRPr>
            </a:pPr>
            <a:r>
              <a:t>Vocabulary List</a:t>
            </a:r>
          </a:p>
          <a:p>
            <a:pPr>
              <a:defRPr>
                <a:solidFill>
                  <a:srgbClr val="0066CC"/>
                </a:solidFill>
              </a:defRPr>
            </a:pPr>
            <a:endParaRPr/>
          </a:p>
          <a:p>
            <a:pPr>
              <a:buSzPct val="100000"/>
              <a:buChar char="•"/>
              <a:defRPr i="1"/>
            </a:pPr>
            <a:r>
              <a:t>absentee owner</a:t>
            </a:r>
          </a:p>
          <a:p>
            <a:pPr>
              <a:buSzPct val="100000"/>
              <a:buChar char="•"/>
              <a:defRPr i="1"/>
            </a:pPr>
            <a:r>
              <a:t>appraisal</a:t>
            </a:r>
          </a:p>
          <a:p>
            <a:pPr>
              <a:buSzPct val="100000"/>
              <a:buChar char="•"/>
              <a:defRPr i="1"/>
            </a:pPr>
            <a:r>
              <a:t>business opportunity</a:t>
            </a:r>
          </a:p>
          <a:p>
            <a:pPr>
              <a:buSzPct val="100000"/>
              <a:buChar char="•"/>
              <a:defRPr i="1"/>
            </a:pPr>
            <a:r>
              <a:t>BPO</a:t>
            </a:r>
          </a:p>
          <a:p>
            <a:pPr>
              <a:buSzPct val="100000"/>
              <a:buChar char="•"/>
              <a:defRPr i="1"/>
            </a:pPr>
            <a:r>
              <a:t>comparative market analysis (CMA)</a:t>
            </a:r>
          </a:p>
          <a:p>
            <a:pPr>
              <a:buSzPct val="100000"/>
              <a:buChar char="•"/>
              <a:defRPr i="1"/>
            </a:pPr>
            <a:r>
              <a:t>dedication</a:t>
            </a:r>
          </a:p>
          <a:p>
            <a:pPr>
              <a:buSzPct val="100000"/>
              <a:buChar char="•"/>
              <a:defRPr i="1"/>
            </a:pPr>
            <a:r>
              <a:t>farm area</a:t>
            </a:r>
          </a:p>
          <a:p>
            <a:pPr>
              <a:buSzPct val="100000"/>
              <a:buChar char="•"/>
              <a:defRPr i="1"/>
            </a:pPr>
            <a:r>
              <a:t>follow-up</a:t>
            </a:r>
          </a:p>
          <a:p>
            <a:pPr>
              <a:buSzPct val="100000"/>
              <a:buChar char="•"/>
              <a:defRPr i="1"/>
            </a:pPr>
            <a:r>
              <a:t>MLS</a:t>
            </a:r>
          </a:p>
          <a:p>
            <a:pPr>
              <a:buSzPct val="100000"/>
              <a:buChar char="•"/>
              <a:defRPr i="1"/>
            </a:pPr>
            <a:r>
              <a:t>property management</a:t>
            </a:r>
          </a:p>
          <a:p>
            <a:pPr>
              <a:buSzPct val="100000"/>
              <a:buChar char="•"/>
              <a:defRPr i="1"/>
            </a:pPr>
            <a:r>
              <a:t>real estate brokerage</a:t>
            </a:r>
          </a:p>
          <a:p>
            <a:pPr>
              <a:buSzPct val="100000"/>
              <a:buChar char="•"/>
              <a:defRPr i="1"/>
            </a:pPr>
            <a:r>
              <a:t>subdivision plat map</a:t>
            </a:r>
          </a:p>
          <a:p>
            <a:pPr>
              <a:buSzPct val="100000"/>
              <a:buChar char="•"/>
              <a:defRPr i="1"/>
            </a:pPr>
            <a:r>
              <a:t>USPAP</a:t>
            </a:r>
          </a:p>
        </p:txBody>
      </p:sp>
      <p:pic>
        <p:nvPicPr>
          <p:cNvPr id="50" name="Aprendiendo Real Estate - logo nuevo.png"/>
          <p:cNvPicPr>
            <a:picLocks noChangeAspect="1"/>
          </p:cNvPicPr>
          <p:nvPr/>
        </p:nvPicPr>
        <p:blipFill>
          <a:blip r:embed="rId2">
            <a:extLst/>
          </a:blip>
          <a:stretch>
            <a:fillRect/>
          </a:stretch>
        </p:blipFill>
        <p:spPr>
          <a:xfrm>
            <a:off x="6587106" y="-12700"/>
            <a:ext cx="2167389" cy="1625541"/>
          </a:xfrm>
          <a:prstGeom prst="rect">
            <a:avLst/>
          </a:prstGeom>
          <a:ln w="12700">
            <a:miter lim="400000"/>
          </a:ln>
        </p:spPr>
      </p:pic>
    </p:spTree>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53" name="Shape 53"/>
          <p:cNvSpPr/>
          <p:nvPr/>
        </p:nvSpPr>
        <p:spPr>
          <a:xfrm>
            <a:off x="-1" y="1001006"/>
            <a:ext cx="9144002" cy="37288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sz="2400" b="1">
                <a:solidFill>
                  <a:srgbClr val="0066CC"/>
                </a:solidFill>
              </a:defRPr>
            </a:pPr>
            <a:r>
              <a:t>Definitions</a:t>
            </a:r>
          </a:p>
          <a:p>
            <a:pPr algn="ctr"/>
            <a:endParaRPr sz="2400" b="1">
              <a:solidFill>
                <a:srgbClr val="0066CC"/>
              </a:solidFill>
            </a:endParaRPr>
          </a:p>
          <a:p>
            <a:r>
              <a:t>In the State of Florida, any person representing the </a:t>
            </a:r>
            <a:r>
              <a:rPr b="1">
                <a:solidFill>
                  <a:srgbClr val="0066CC"/>
                </a:solidFill>
              </a:rPr>
              <a:t>buyer, seller, landlord or tenant</a:t>
            </a:r>
            <a:r>
              <a:t> for a compensation must have a Real Estate License under Chapter 475 FS.</a:t>
            </a:r>
          </a:p>
          <a:p>
            <a:endParaRPr/>
          </a:p>
          <a:p>
            <a:pPr>
              <a:defRPr b="1">
                <a:solidFill>
                  <a:srgbClr val="0066CC"/>
                </a:solidFill>
              </a:defRPr>
            </a:pPr>
            <a:r>
              <a:t>Compensation</a:t>
            </a:r>
            <a:r>
              <a:rPr b="0">
                <a:solidFill>
                  <a:srgbClr val="000000"/>
                </a:solidFill>
              </a:rPr>
              <a:t> is the direct or indirect payment (money, assets and services) and also the promise of payment.</a:t>
            </a:r>
          </a:p>
          <a:p>
            <a:endParaRPr b="0">
              <a:solidFill>
                <a:srgbClr val="000000"/>
              </a:solidFill>
            </a:endParaRPr>
          </a:p>
          <a:p>
            <a:pPr>
              <a:defRPr b="1">
                <a:solidFill>
                  <a:srgbClr val="0066CC"/>
                </a:solidFill>
              </a:defRPr>
            </a:pPr>
            <a:r>
              <a:t>For example</a:t>
            </a:r>
            <a:r>
              <a:rPr b="0"/>
              <a:t>,</a:t>
            </a:r>
            <a:r>
              <a:rPr b="0">
                <a:solidFill>
                  <a:srgbClr val="000000"/>
                </a:solidFill>
              </a:rPr>
              <a:t> a retired person has many lots and asks her daughter to sell one of them promising to give her one in the future. This is </a:t>
            </a:r>
            <a:r>
              <a:t>clearly understood as compensation</a:t>
            </a:r>
            <a:r>
              <a:rPr b="0">
                <a:solidFill>
                  <a:srgbClr val="000000"/>
                </a:solidFill>
              </a:rPr>
              <a:t>, that is to say, a promise to pay in the future for providing a Real Estate service. For the promise, the daughter must have an </a:t>
            </a:r>
            <a:r>
              <a:t>active</a:t>
            </a:r>
            <a:r>
              <a:rPr b="0">
                <a:solidFill>
                  <a:srgbClr val="000000"/>
                </a:solidFill>
              </a:rPr>
              <a:t> Real Estate license.</a:t>
            </a:r>
          </a:p>
          <a:p>
            <a:r>
              <a:t>Remember that</a:t>
            </a:r>
            <a:r>
              <a:rPr>
                <a:solidFill>
                  <a:srgbClr val="0066CC"/>
                </a:solidFill>
              </a:rPr>
              <a:t> </a:t>
            </a:r>
            <a:r>
              <a:rPr b="1">
                <a:solidFill>
                  <a:srgbClr val="0066CC"/>
                </a:solidFill>
              </a:rPr>
              <a:t>compensation</a:t>
            </a:r>
            <a:r>
              <a:t> is a synonym of </a:t>
            </a:r>
            <a:r>
              <a:rPr b="1">
                <a:solidFill>
                  <a:srgbClr val="0066CC"/>
                </a:solidFill>
              </a:rPr>
              <a:t>commission.</a:t>
            </a:r>
          </a:p>
        </p:txBody>
      </p:sp>
    </p:spTree>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hape 55"/>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56" name="Shape 56"/>
          <p:cNvSpPr/>
          <p:nvPr/>
        </p:nvSpPr>
        <p:spPr>
          <a:xfrm>
            <a:off x="-1" y="1282788"/>
            <a:ext cx="9144002" cy="4084462"/>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r>
              <a:t>Florida’s Licensees usually work with other States’ Real Estate Licensees. When we say other States we mean everything outside Florida, and that includes in the same category the State of Georgia and Spain. Those licensees, even if they do not have a Florida license, can get a commission from a Florida Real Estate company when they </a:t>
            </a:r>
            <a:r>
              <a:rPr b="1">
                <a:solidFill>
                  <a:srgbClr val="0066CC"/>
                </a:solidFill>
              </a:rPr>
              <a:t>send a referred customer (finder-fee).</a:t>
            </a:r>
          </a:p>
          <a:p>
            <a:pPr>
              <a:defRPr>
                <a:solidFill>
                  <a:srgbClr val="0066CC"/>
                </a:solidFill>
              </a:defRPr>
            </a:pPr>
            <a:endParaRPr b="1">
              <a:solidFill>
                <a:srgbClr val="0066CC"/>
              </a:solidFill>
            </a:endParaRPr>
          </a:p>
          <a:p>
            <a:r>
              <a:t>For example, company A from Atlanta, Georgia, sends a customer to the Real Estate Company B of Florida. If this customer closes the transaction in Florida, the Atlanta broker can receive a commission for that referred customer.</a:t>
            </a:r>
          </a:p>
          <a:p>
            <a:endParaRPr/>
          </a:p>
          <a:p>
            <a:r>
              <a:t>It is important to point out that one licensee from another State is “sending” the referred customer and not “going with him/her”. If a licensee from another State goes with the referred customer to Florida (and stays with him/her during the transaction), he is considered a person without a license for the State of Florida, therefore he cannot get a commission.</a:t>
            </a:r>
          </a:p>
        </p:txBody>
      </p:sp>
    </p:spTree>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59" name="Shape 59"/>
          <p:cNvSpPr/>
          <p:nvPr/>
        </p:nvSpPr>
        <p:spPr>
          <a:xfrm>
            <a:off x="228600" y="432681"/>
            <a:ext cx="8610600" cy="3293888"/>
          </a:xfrm>
          <a:prstGeom prst="rect">
            <a:avLst/>
          </a:prstGeom>
          <a:ln>
            <a:solidFill>
              <a:srgbClr val="99CC00"/>
            </a:solidFill>
          </a:ln>
          <a:extLst>
            <a:ext uri="{C572A759-6A51-4108-AA02-DFA0A04FC94B}">
              <ma14:wrappingTextBoxFlag xmlns:ma14="http://schemas.microsoft.com/office/mac/drawingml/2011/main" val="1"/>
            </a:ext>
          </a:extLst>
        </p:spPr>
        <p:txBody>
          <a:bodyPr lIns="45719" rIns="45719" anchor="ctr">
            <a:spAutoFit/>
          </a:bodyPr>
          <a:lstStyle/>
          <a:p>
            <a:r>
              <a:t>Any other person (a lawyer, accountant, dealer, baker) from this State or from any other </a:t>
            </a:r>
            <a:r>
              <a:rPr b="1"/>
              <a:t>cannot get a commission</a:t>
            </a:r>
            <a:r>
              <a:t> unless he has a </a:t>
            </a:r>
            <a:r>
              <a:rPr b="1"/>
              <a:t>Real Estate License</a:t>
            </a:r>
            <a:r>
              <a:t>.</a:t>
            </a:r>
          </a:p>
          <a:p>
            <a:endParaRPr/>
          </a:p>
          <a:p>
            <a:r>
              <a:t>Commissions are shared by Real Estate companies. This means that a sales associate cannot pay a commission to another Sales Associate; this can only be made by one broker to another broker. </a:t>
            </a:r>
          </a:p>
          <a:p>
            <a:endParaRPr/>
          </a:p>
          <a:p>
            <a:r>
              <a:t>In Florida, the regulations for Real Estate activities are established in Chapter 475 FS (based on the principle </a:t>
            </a:r>
            <a:r>
              <a:rPr b="1"/>
              <a:t>Caveat Emptor </a:t>
            </a:r>
            <a:r>
              <a:t>“Buyer’s protection”). In Chapter 61J2 rules and regulations for the Real Estate practice are established.</a:t>
            </a:r>
          </a:p>
          <a:p>
            <a:endParaRPr/>
          </a:p>
        </p:txBody>
      </p:sp>
      <p:sp>
        <p:nvSpPr>
          <p:cNvPr id="60" name="Shape 60"/>
          <p:cNvSpPr/>
          <p:nvPr/>
        </p:nvSpPr>
        <p:spPr>
          <a:xfrm>
            <a:off x="304800" y="3886200"/>
            <a:ext cx="5029200" cy="195086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r>
              <a:t>There is also another Chapter, </a:t>
            </a:r>
            <a:r>
              <a:rPr b="1"/>
              <a:t>455 FS</a:t>
            </a:r>
            <a:r>
              <a:t>, regulated by DBPR (Department of Business and Professional Regulations) that establishes rules for all professions in Florida, within which we find the Real Estate one, under the </a:t>
            </a:r>
            <a:r>
              <a:rPr b="1"/>
              <a:t>Real Estate Department</a:t>
            </a:r>
            <a:r>
              <a:t>’s supervision (DRE).</a:t>
            </a:r>
          </a:p>
        </p:txBody>
      </p:sp>
      <p:sp>
        <p:nvSpPr>
          <p:cNvPr id="61" name="Shape 61"/>
          <p:cNvSpPr/>
          <p:nvPr/>
        </p:nvSpPr>
        <p:spPr>
          <a:xfrm>
            <a:off x="5334000" y="3886200"/>
            <a:ext cx="3581400" cy="1684162"/>
          </a:xfrm>
          <a:prstGeom prst="rect">
            <a:avLst/>
          </a:prstGeom>
          <a:solidFill>
            <a:srgbClr val="0066CC"/>
          </a:solidFill>
          <a:ln w="12700">
            <a:miter lim="400000"/>
          </a:ln>
          <a:extLst>
            <a:ext uri="{C572A759-6A51-4108-AA02-DFA0A04FC94B}">
              <ma14:wrappingTextBoxFlag xmlns:ma14="http://schemas.microsoft.com/office/mac/drawingml/2011/main" val="1"/>
            </a:ext>
          </a:extLst>
        </p:spPr>
        <p:txBody>
          <a:bodyPr lIns="45719" rIns="45719">
            <a:spAutoFit/>
          </a:bodyPr>
          <a:lstStyle/>
          <a:p>
            <a:pPr>
              <a:defRPr i="1">
                <a:solidFill>
                  <a:srgbClr val="FFFFFF"/>
                </a:solidFill>
              </a:defRPr>
            </a:pPr>
            <a:r>
              <a:t>Can a person who does not have a Real Estate license get some part of a commission?</a:t>
            </a:r>
            <a:r>
              <a:rPr i="0"/>
              <a:t> </a:t>
            </a:r>
            <a:r>
              <a:rPr b="1"/>
              <a:t>NO, unless he/she is part of the transaction (buyer or seller)</a:t>
            </a:r>
            <a:r>
              <a:rPr i="0"/>
              <a:t> </a:t>
            </a:r>
          </a:p>
        </p:txBody>
      </p:sp>
    </p:spTree>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Shape 63"/>
          <p:cNvSpPr/>
          <p:nvPr/>
        </p:nvSpPr>
        <p:spPr>
          <a:xfrm>
            <a:off x="3124200" y="6245225"/>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64" name="Shape 64"/>
          <p:cNvSpPr/>
          <p:nvPr/>
        </p:nvSpPr>
        <p:spPr>
          <a:xfrm>
            <a:off x="0" y="-294425"/>
            <a:ext cx="8991600" cy="2665300"/>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algn="ctr">
              <a:defRPr sz="2400" b="1">
                <a:solidFill>
                  <a:srgbClr val="0066CC"/>
                </a:solidFill>
              </a:defRPr>
            </a:pPr>
            <a:r>
              <a:t>Your license’s working field </a:t>
            </a:r>
          </a:p>
          <a:p>
            <a:pPr algn="ctr">
              <a:defRPr sz="2400">
                <a:solidFill>
                  <a:srgbClr val="0066CC"/>
                </a:solidFill>
              </a:defRPr>
            </a:pPr>
            <a:endParaRPr/>
          </a:p>
          <a:p>
            <a:r>
              <a:t>After establishing the legal framework for the Real Estate profession, let’s turn to the license’s working field.</a:t>
            </a:r>
          </a:p>
          <a:p>
            <a:r>
              <a:t>A licensee can get commissions from any these two areas (but not simultaneously): he can work with a </a:t>
            </a:r>
            <a:r>
              <a:rPr b="1">
                <a:solidFill>
                  <a:srgbClr val="0066CC"/>
                </a:solidFill>
              </a:rPr>
              <a:t>Real Estate Company</a:t>
            </a:r>
            <a:r>
              <a:t> or with a </a:t>
            </a:r>
            <a:r>
              <a:rPr b="1">
                <a:solidFill>
                  <a:srgbClr val="0066CC"/>
                </a:solidFill>
              </a:rPr>
              <a:t>Developer. </a:t>
            </a:r>
            <a:r>
              <a:rPr b="1">
                <a:latin typeface="Times New Roman"/>
                <a:ea typeface="Times New Roman"/>
                <a:cs typeface="Times New Roman"/>
                <a:sym typeface="Times New Roman"/>
              </a:rPr>
              <a:t>An owner-developer i</a:t>
            </a:r>
            <a:r>
              <a:rPr>
                <a:uFill>
                  <a:solidFill>
                    <a:srgbClr val="000000"/>
                  </a:solidFill>
                </a:uFill>
              </a:rPr>
              <a:t>s an unlicensed entity that sells, exchange, or leases its own property. A developer's sales staff must hold active real estate licenses in order to be paid a commission (is exempt from real estate licensure if paid strictly on a salaried basis).</a:t>
            </a:r>
          </a:p>
        </p:txBody>
      </p:sp>
      <p:grpSp>
        <p:nvGrpSpPr>
          <p:cNvPr id="76" name="Group 76"/>
          <p:cNvGrpSpPr/>
          <p:nvPr/>
        </p:nvGrpSpPr>
        <p:grpSpPr>
          <a:xfrm>
            <a:off x="1885950" y="2518937"/>
            <a:ext cx="5372100" cy="1143001"/>
            <a:chOff x="0" y="0"/>
            <a:chExt cx="5372100" cy="1143000"/>
          </a:xfrm>
        </p:grpSpPr>
        <p:sp>
          <p:nvSpPr>
            <p:cNvPr id="65" name="Shape 65"/>
            <p:cNvSpPr/>
            <p:nvPr/>
          </p:nvSpPr>
          <p:spPr>
            <a:xfrm rot="5400000" flipH="1">
              <a:off x="3271837" y="-128588"/>
              <a:ext cx="228601" cy="140017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0800" y="0"/>
                  </a:lnTo>
                  <a:lnTo>
                    <a:pt x="10800" y="21600"/>
                  </a:lnTo>
                  <a:lnTo>
                    <a:pt x="21600" y="21600"/>
                  </a:lnTo>
                </a:path>
              </a:pathLst>
            </a:custGeom>
            <a:noFill/>
            <a:ln w="38100" cap="flat">
              <a:solidFill>
                <a:schemeClr val="accent1"/>
              </a:solidFill>
              <a:prstDash val="solid"/>
              <a:round/>
            </a:ln>
            <a:effectLst/>
          </p:spPr>
          <p:txBody>
            <a:bodyPr wrap="square" lIns="45719" tIns="45719" rIns="45719" bIns="45719" numCol="1" anchor="t">
              <a:noAutofit/>
            </a:bodyPr>
            <a:lstStyle/>
            <a:p>
              <a:endParaRPr/>
            </a:p>
          </p:txBody>
        </p:sp>
        <p:sp>
          <p:nvSpPr>
            <p:cNvPr id="66" name="Shape 66"/>
            <p:cNvSpPr/>
            <p:nvPr/>
          </p:nvSpPr>
          <p:spPr>
            <a:xfrm rot="16200000">
              <a:off x="1871662" y="-128588"/>
              <a:ext cx="228601" cy="140017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0800" y="0"/>
                  </a:lnTo>
                  <a:lnTo>
                    <a:pt x="10800" y="21600"/>
                  </a:lnTo>
                  <a:lnTo>
                    <a:pt x="21600" y="21600"/>
                  </a:lnTo>
                </a:path>
              </a:pathLst>
            </a:custGeom>
            <a:noFill/>
            <a:ln w="38100" cap="flat">
              <a:solidFill>
                <a:schemeClr val="accent1"/>
              </a:solidFill>
              <a:prstDash val="solid"/>
              <a:round/>
            </a:ln>
            <a:effectLst/>
          </p:spPr>
          <p:txBody>
            <a:bodyPr wrap="square" lIns="45719" tIns="45719" rIns="45719" bIns="45719" numCol="1" anchor="t">
              <a:noAutofit/>
            </a:bodyPr>
            <a:lstStyle/>
            <a:p>
              <a:endParaRPr/>
            </a:p>
          </p:txBody>
        </p:sp>
        <p:grpSp>
          <p:nvGrpSpPr>
            <p:cNvPr id="69" name="Group 69"/>
            <p:cNvGrpSpPr/>
            <p:nvPr/>
          </p:nvGrpSpPr>
          <p:grpSpPr>
            <a:xfrm>
              <a:off x="1028700" y="0"/>
              <a:ext cx="3314700" cy="457200"/>
              <a:chOff x="0" y="0"/>
              <a:chExt cx="3314700" cy="457200"/>
            </a:xfrm>
          </p:grpSpPr>
          <p:sp>
            <p:nvSpPr>
              <p:cNvPr id="67" name="Shape 67"/>
              <p:cNvSpPr/>
              <p:nvPr/>
            </p:nvSpPr>
            <p:spPr>
              <a:xfrm>
                <a:off x="0" y="0"/>
                <a:ext cx="3314700" cy="457200"/>
              </a:xfrm>
              <a:prstGeom prst="roundRect">
                <a:avLst>
                  <a:gd name="adj" fmla="val 16667"/>
                </a:avLst>
              </a:prstGeom>
              <a:gradFill flip="none" rotWithShape="1">
                <a:gsLst>
                  <a:gs pos="0">
                    <a:schemeClr val="accent1"/>
                  </a:gs>
                  <a:gs pos="100000">
                    <a:srgbClr val="E4F3F4"/>
                  </a:gs>
                </a:gsLst>
                <a:path path="circle">
                  <a:fillToRect l="62278" t="119636" r="37721" b="-19636"/>
                </a:path>
              </a:gradFill>
              <a:ln w="12700" cap="flat">
                <a:noFill/>
                <a:miter lim="400000"/>
              </a:ln>
              <a:effectLst/>
            </p:spPr>
            <p:txBody>
              <a:bodyPr wrap="square" lIns="45719" tIns="45719" rIns="45719" bIns="45719" numCol="1" anchor="ctr">
                <a:noAutofit/>
              </a:bodyPr>
              <a:lstStyle/>
              <a:p>
                <a:pPr algn="ctr">
                  <a:defRPr b="1"/>
                </a:pPr>
                <a:endParaRPr/>
              </a:p>
            </p:txBody>
          </p:sp>
          <p:sp>
            <p:nvSpPr>
              <p:cNvPr id="68" name="Shape 68"/>
              <p:cNvSpPr/>
              <p:nvPr/>
            </p:nvSpPr>
            <p:spPr>
              <a:xfrm>
                <a:off x="74564" y="53269"/>
                <a:ext cx="3165572" cy="35066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5719" tIns="45719" rIns="45719" bIns="45719" numCol="1" anchor="ctr">
                <a:spAutoFit/>
              </a:bodyPr>
              <a:lstStyle>
                <a:lvl1pPr algn="ctr">
                  <a:defRPr b="1"/>
                </a:lvl1pPr>
              </a:lstStyle>
              <a:p>
                <a:r>
                  <a:t>Your license’s working  field</a:t>
                </a:r>
              </a:p>
            </p:txBody>
          </p:sp>
        </p:grpSp>
        <p:grpSp>
          <p:nvGrpSpPr>
            <p:cNvPr id="72" name="Group 72"/>
            <p:cNvGrpSpPr/>
            <p:nvPr/>
          </p:nvGrpSpPr>
          <p:grpSpPr>
            <a:xfrm>
              <a:off x="0" y="685800"/>
              <a:ext cx="2571750" cy="457200"/>
              <a:chOff x="0" y="0"/>
              <a:chExt cx="2571750" cy="457200"/>
            </a:xfrm>
          </p:grpSpPr>
          <p:sp>
            <p:nvSpPr>
              <p:cNvPr id="70" name="Shape 70"/>
              <p:cNvSpPr/>
              <p:nvPr/>
            </p:nvSpPr>
            <p:spPr>
              <a:xfrm>
                <a:off x="0" y="0"/>
                <a:ext cx="2571750" cy="457200"/>
              </a:xfrm>
              <a:prstGeom prst="roundRect">
                <a:avLst>
                  <a:gd name="adj" fmla="val 16667"/>
                </a:avLst>
              </a:prstGeom>
              <a:gradFill flip="none" rotWithShape="1">
                <a:gsLst>
                  <a:gs pos="0">
                    <a:schemeClr val="accent1"/>
                  </a:gs>
                  <a:gs pos="100000">
                    <a:srgbClr val="E4F3F4"/>
                  </a:gs>
                </a:gsLst>
                <a:path path="circle">
                  <a:fillToRect l="62278" t="119636" r="37721" b="-19636"/>
                </a:path>
              </a:gradFill>
              <a:ln w="12700" cap="flat">
                <a:noFill/>
                <a:miter lim="400000"/>
              </a:ln>
              <a:effectLst/>
            </p:spPr>
            <p:txBody>
              <a:bodyPr wrap="square" lIns="45719" tIns="45719" rIns="45719" bIns="45719" numCol="1" anchor="ctr">
                <a:noAutofit/>
              </a:bodyPr>
              <a:lstStyle/>
              <a:p>
                <a:pPr algn="ctr">
                  <a:defRPr b="1"/>
                </a:pPr>
                <a:endParaRPr/>
              </a:p>
            </p:txBody>
          </p:sp>
          <p:sp>
            <p:nvSpPr>
              <p:cNvPr id="71" name="Shape 71"/>
              <p:cNvSpPr/>
              <p:nvPr/>
            </p:nvSpPr>
            <p:spPr>
              <a:xfrm>
                <a:off x="65020" y="53269"/>
                <a:ext cx="2441710" cy="35066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5719" tIns="45719" rIns="45719" bIns="45719" numCol="1" anchor="ctr">
                <a:spAutoFit/>
              </a:bodyPr>
              <a:lstStyle>
                <a:lvl1pPr algn="ctr">
                  <a:defRPr b="1"/>
                </a:lvl1pPr>
              </a:lstStyle>
              <a:p>
                <a:r>
                  <a:t>Real Estate Company</a:t>
                </a:r>
              </a:p>
            </p:txBody>
          </p:sp>
        </p:grpSp>
        <p:grpSp>
          <p:nvGrpSpPr>
            <p:cNvPr id="75" name="Group 75"/>
            <p:cNvGrpSpPr/>
            <p:nvPr/>
          </p:nvGrpSpPr>
          <p:grpSpPr>
            <a:xfrm>
              <a:off x="2800350" y="685800"/>
              <a:ext cx="2571750" cy="457200"/>
              <a:chOff x="0" y="0"/>
              <a:chExt cx="2571750" cy="457200"/>
            </a:xfrm>
          </p:grpSpPr>
          <p:sp>
            <p:nvSpPr>
              <p:cNvPr id="73" name="Shape 73"/>
              <p:cNvSpPr/>
              <p:nvPr/>
            </p:nvSpPr>
            <p:spPr>
              <a:xfrm>
                <a:off x="0" y="0"/>
                <a:ext cx="2571750" cy="457200"/>
              </a:xfrm>
              <a:prstGeom prst="roundRect">
                <a:avLst>
                  <a:gd name="adj" fmla="val 16667"/>
                </a:avLst>
              </a:prstGeom>
              <a:gradFill flip="none" rotWithShape="1">
                <a:gsLst>
                  <a:gs pos="0">
                    <a:schemeClr val="accent1"/>
                  </a:gs>
                  <a:gs pos="100000">
                    <a:srgbClr val="E4F3F4"/>
                  </a:gs>
                </a:gsLst>
                <a:path path="circle">
                  <a:fillToRect l="62278" t="119636" r="37721" b="-19636"/>
                </a:path>
              </a:gradFill>
              <a:ln w="12700" cap="flat">
                <a:noFill/>
                <a:miter lim="400000"/>
              </a:ln>
              <a:effectLst/>
            </p:spPr>
            <p:txBody>
              <a:bodyPr wrap="square" lIns="45719" tIns="45719" rIns="45719" bIns="45719" numCol="1" anchor="ctr">
                <a:noAutofit/>
              </a:bodyPr>
              <a:lstStyle/>
              <a:p>
                <a:pPr algn="ctr">
                  <a:defRPr b="1"/>
                </a:pPr>
                <a:endParaRPr/>
              </a:p>
            </p:txBody>
          </p:sp>
          <p:sp>
            <p:nvSpPr>
              <p:cNvPr id="74" name="Shape 74"/>
              <p:cNvSpPr/>
              <p:nvPr/>
            </p:nvSpPr>
            <p:spPr>
              <a:xfrm>
                <a:off x="681113" y="53269"/>
                <a:ext cx="1209524" cy="35066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5719" tIns="45719" rIns="45719" bIns="45719" numCol="1" anchor="ctr">
                <a:spAutoFit/>
              </a:bodyPr>
              <a:lstStyle>
                <a:lvl1pPr algn="ctr">
                  <a:defRPr b="1"/>
                </a:lvl1pPr>
              </a:lstStyle>
              <a:p>
                <a:r>
                  <a:t>Developer</a:t>
                </a:r>
              </a:p>
            </p:txBody>
          </p:sp>
        </p:grpSp>
      </p:grpSp>
      <p:sp>
        <p:nvSpPr>
          <p:cNvPr id="77" name="Shape 77"/>
          <p:cNvSpPr/>
          <p:nvPr/>
        </p:nvSpPr>
        <p:spPr>
          <a:xfrm>
            <a:off x="1905000" y="3810000"/>
            <a:ext cx="2509463" cy="168416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buSzPct val="100000"/>
              <a:buChar char="•"/>
              <a:defRPr>
                <a:solidFill>
                  <a:srgbClr val="0066CC"/>
                </a:solidFill>
              </a:defRPr>
            </a:pPr>
            <a:r>
              <a:t>Sales and Leasing </a:t>
            </a:r>
          </a:p>
          <a:p>
            <a:pPr>
              <a:buSzPct val="100000"/>
              <a:buChar char="•"/>
              <a:defRPr>
                <a:solidFill>
                  <a:srgbClr val="0066CC"/>
                </a:solidFill>
              </a:defRPr>
            </a:pPr>
            <a:r>
              <a:t>Property Management</a:t>
            </a:r>
          </a:p>
          <a:p>
            <a:pPr>
              <a:buSzPct val="100000"/>
              <a:buChar char="•"/>
              <a:defRPr>
                <a:solidFill>
                  <a:srgbClr val="0066CC"/>
                </a:solidFill>
              </a:defRPr>
            </a:pPr>
            <a:r>
              <a:t>Appraisal</a:t>
            </a:r>
          </a:p>
          <a:p>
            <a:pPr>
              <a:buSzPct val="100000"/>
              <a:buChar char="•"/>
              <a:defRPr>
                <a:solidFill>
                  <a:srgbClr val="0066CC"/>
                </a:solidFill>
              </a:defRPr>
            </a:pPr>
            <a:r>
              <a:t>Financing</a:t>
            </a:r>
          </a:p>
          <a:p>
            <a:pPr>
              <a:buSzPct val="100000"/>
              <a:buChar char="•"/>
              <a:defRPr>
                <a:solidFill>
                  <a:srgbClr val="0066CC"/>
                </a:solidFill>
              </a:defRPr>
            </a:pPr>
            <a:r>
              <a:t>Counselor</a:t>
            </a:r>
          </a:p>
          <a:p>
            <a:r>
              <a:t>          </a:t>
            </a:r>
          </a:p>
        </p:txBody>
      </p:sp>
      <p:sp>
        <p:nvSpPr>
          <p:cNvPr id="78" name="Shape 78"/>
          <p:cNvSpPr/>
          <p:nvPr/>
        </p:nvSpPr>
        <p:spPr>
          <a:xfrm>
            <a:off x="4724400" y="3810000"/>
            <a:ext cx="3272170" cy="115076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buSzPct val="100000"/>
              <a:buChar char="•"/>
              <a:defRPr>
                <a:solidFill>
                  <a:srgbClr val="0066CC"/>
                </a:solidFill>
              </a:defRPr>
            </a:pPr>
            <a:r>
              <a:t>Lands Acquisition</a:t>
            </a:r>
          </a:p>
          <a:p>
            <a:pPr>
              <a:buSzPct val="100000"/>
              <a:buChar char="•"/>
              <a:defRPr>
                <a:solidFill>
                  <a:srgbClr val="0066CC"/>
                </a:solidFill>
              </a:defRPr>
            </a:pPr>
            <a:r>
              <a:t>Subdivision and Development</a:t>
            </a:r>
          </a:p>
          <a:p>
            <a:pPr>
              <a:buSzPct val="100000"/>
              <a:buChar char="•"/>
              <a:defRPr>
                <a:solidFill>
                  <a:srgbClr val="0066CC"/>
                </a:solidFill>
              </a:defRPr>
            </a:pPr>
            <a:r>
              <a:t>Construction</a:t>
            </a:r>
          </a:p>
        </p:txBody>
      </p:sp>
    </p:spTree>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hape 80"/>
          <p:cNvSpPr/>
          <p:nvPr/>
        </p:nvSpPr>
        <p:spPr>
          <a:xfrm>
            <a:off x="3124200" y="6204128"/>
            <a:ext cx="2895600" cy="2462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1400"/>
            </a:lvl1pPr>
          </a:lstStyle>
          <a:p>
            <a:r>
              <a:rPr sz="1000" dirty="0"/>
              <a:t>Aprendiendo Real Estate School</a:t>
            </a:r>
          </a:p>
        </p:txBody>
      </p:sp>
      <p:sp>
        <p:nvSpPr>
          <p:cNvPr id="81" name="Shape 81"/>
          <p:cNvSpPr/>
          <p:nvPr/>
        </p:nvSpPr>
        <p:spPr>
          <a:xfrm>
            <a:off x="3048000" y="533400"/>
            <a:ext cx="3220899" cy="437069"/>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2400" b="1">
                <a:solidFill>
                  <a:srgbClr val="0066CC"/>
                </a:solidFill>
              </a:defRPr>
            </a:lvl1pPr>
          </a:lstStyle>
          <a:p>
            <a:r>
              <a:t>Real Estate Company</a:t>
            </a:r>
          </a:p>
        </p:txBody>
      </p:sp>
      <p:sp>
        <p:nvSpPr>
          <p:cNvPr id="82" name="Shape 82"/>
          <p:cNvSpPr/>
          <p:nvPr/>
        </p:nvSpPr>
        <p:spPr>
          <a:xfrm>
            <a:off x="143838" y="1408112"/>
            <a:ext cx="8815228" cy="4247317"/>
          </a:xfrm>
          <a:prstGeom prst="rect">
            <a:avLst/>
          </a:prstGeom>
          <a:ln w="12700">
            <a:miter lim="400000"/>
          </a:ln>
          <a:extLst>
            <a:ext uri="{C572A759-6A51-4108-AA02-DFA0A04FC94B}">
              <ma14:wrappingTextBoxFlag xmlns:ma14="http://schemas.microsoft.com/office/mac/drawingml/2011/main" val="1"/>
            </a:ext>
          </a:extLst>
        </p:spPr>
        <p:txBody>
          <a:bodyPr wrap="square" lIns="45719" rIns="45719">
            <a:spAutoFit/>
          </a:bodyPr>
          <a:lstStyle/>
          <a:p>
            <a:pPr>
              <a:defRPr b="1">
                <a:solidFill>
                  <a:srgbClr val="0066CC"/>
                </a:solidFill>
              </a:defRPr>
            </a:pPr>
            <a:r>
              <a:rPr dirty="0"/>
              <a:t>Sales and Leasing</a:t>
            </a:r>
          </a:p>
          <a:p>
            <a:r>
              <a:rPr dirty="0"/>
              <a:t>Real Estate activity is mainly related to selling and leasing properties. </a:t>
            </a:r>
          </a:p>
          <a:p>
            <a:r>
              <a:rPr dirty="0"/>
              <a:t>These properties are divided according to different characteristics. Depending on the type of the transactions, different disclosures are needed.</a:t>
            </a:r>
          </a:p>
          <a:p>
            <a:pPr>
              <a:defRPr b="1" i="1"/>
            </a:pPr>
            <a:endParaRPr dirty="0"/>
          </a:p>
          <a:p>
            <a:pPr>
              <a:buSzPct val="100000"/>
              <a:buChar char="•"/>
              <a:defRPr b="1" i="1">
                <a:solidFill>
                  <a:srgbClr val="0066CC"/>
                </a:solidFill>
              </a:defRPr>
            </a:pPr>
            <a:r>
              <a:rPr dirty="0"/>
              <a:t>Residential:</a:t>
            </a:r>
            <a:r>
              <a:rPr dirty="0">
                <a:solidFill>
                  <a:srgbClr val="000000"/>
                </a:solidFill>
              </a:rPr>
              <a:t> </a:t>
            </a:r>
            <a:r>
              <a:rPr b="0" i="0" dirty="0">
                <a:solidFill>
                  <a:srgbClr val="000000"/>
                </a:solidFill>
              </a:rPr>
              <a:t>sale or leasing of up to </a:t>
            </a:r>
            <a:r>
              <a:rPr i="0" dirty="0">
                <a:solidFill>
                  <a:srgbClr val="000000"/>
                </a:solidFill>
              </a:rPr>
              <a:t>4 units</a:t>
            </a:r>
            <a:r>
              <a:rPr b="0" i="0" dirty="0">
                <a:solidFill>
                  <a:srgbClr val="000000"/>
                </a:solidFill>
              </a:rPr>
              <a:t>, vacant lot for 4 or less units and agricultural properties of </a:t>
            </a:r>
            <a:r>
              <a:rPr i="0" dirty="0">
                <a:solidFill>
                  <a:srgbClr val="000000"/>
                </a:solidFill>
              </a:rPr>
              <a:t>up to 10 acres</a:t>
            </a:r>
            <a:r>
              <a:rPr b="0" i="0" dirty="0">
                <a:solidFill>
                  <a:srgbClr val="000000"/>
                </a:solidFill>
              </a:rPr>
              <a:t>. </a:t>
            </a:r>
          </a:p>
          <a:p>
            <a:pPr>
              <a:defRPr b="1" i="1"/>
            </a:pPr>
            <a:endParaRPr b="0" i="0" dirty="0">
              <a:solidFill>
                <a:srgbClr val="000000"/>
              </a:solidFill>
            </a:endParaRPr>
          </a:p>
          <a:p>
            <a:pPr>
              <a:buSzPct val="100000"/>
              <a:buChar char="•"/>
              <a:defRPr b="1" i="1">
                <a:solidFill>
                  <a:srgbClr val="0066CC"/>
                </a:solidFill>
              </a:defRPr>
            </a:pPr>
            <a:r>
              <a:rPr dirty="0"/>
              <a:t>Commercial:</a:t>
            </a:r>
            <a:r>
              <a:rPr dirty="0">
                <a:solidFill>
                  <a:srgbClr val="000000"/>
                </a:solidFill>
              </a:rPr>
              <a:t> </a:t>
            </a:r>
            <a:r>
              <a:rPr b="0" i="0" dirty="0">
                <a:solidFill>
                  <a:srgbClr val="000000"/>
                </a:solidFill>
              </a:rPr>
              <a:t>properties of more than 4 units, business premises, office buildings.</a:t>
            </a:r>
          </a:p>
          <a:p>
            <a:pPr>
              <a:defRPr b="1" i="1"/>
            </a:pPr>
            <a:endParaRPr b="0" i="0" dirty="0">
              <a:solidFill>
                <a:srgbClr val="000000"/>
              </a:solidFill>
            </a:endParaRPr>
          </a:p>
          <a:p>
            <a:pPr>
              <a:buSzPct val="100000"/>
              <a:buChar char="•"/>
              <a:defRPr b="1" i="1">
                <a:solidFill>
                  <a:srgbClr val="0066CC"/>
                </a:solidFill>
              </a:defRPr>
            </a:pPr>
            <a:r>
              <a:rPr dirty="0"/>
              <a:t>Industrial:</a:t>
            </a:r>
            <a:r>
              <a:rPr dirty="0">
                <a:solidFill>
                  <a:srgbClr val="000000"/>
                </a:solidFill>
              </a:rPr>
              <a:t> </a:t>
            </a:r>
            <a:r>
              <a:rPr b="0" i="0" dirty="0">
                <a:solidFill>
                  <a:srgbClr val="000000"/>
                </a:solidFill>
              </a:rPr>
              <a:t>properties located in industrial parks, lots in industrial areas. </a:t>
            </a:r>
          </a:p>
          <a:p>
            <a:pPr>
              <a:defRPr b="1" i="1"/>
            </a:pPr>
            <a:endParaRPr b="0" i="0" dirty="0">
              <a:solidFill>
                <a:srgbClr val="000000"/>
              </a:solidFill>
            </a:endParaRPr>
          </a:p>
          <a:p>
            <a:pPr>
              <a:buSzPct val="100000"/>
              <a:buChar char="•"/>
              <a:defRPr b="1" i="1">
                <a:solidFill>
                  <a:srgbClr val="0066CC"/>
                </a:solidFill>
              </a:defRPr>
            </a:pPr>
            <a:r>
              <a:rPr dirty="0"/>
              <a:t>Agricultural:</a:t>
            </a:r>
            <a:r>
              <a:rPr dirty="0">
                <a:solidFill>
                  <a:srgbClr val="000000"/>
                </a:solidFill>
              </a:rPr>
              <a:t> </a:t>
            </a:r>
            <a:r>
              <a:rPr b="0" i="0" dirty="0">
                <a:solidFill>
                  <a:srgbClr val="000000"/>
                </a:solidFill>
              </a:rPr>
              <a:t>properties of more than 10 acres.</a:t>
            </a:r>
          </a:p>
          <a:p>
            <a:pPr>
              <a:defRPr b="1" i="1"/>
            </a:pPr>
            <a:endParaRPr b="0" i="0" dirty="0">
              <a:solidFill>
                <a:srgbClr val="000000"/>
              </a:solidFill>
            </a:endParaRPr>
          </a:p>
          <a:p>
            <a:pPr>
              <a:buSzPct val="100000"/>
              <a:buChar char="•"/>
              <a:defRPr b="1" i="1">
                <a:solidFill>
                  <a:srgbClr val="0066CC"/>
                </a:solidFill>
              </a:defRPr>
            </a:pPr>
            <a:r>
              <a:rPr dirty="0"/>
              <a:t>Businesses:</a:t>
            </a:r>
            <a:r>
              <a:rPr dirty="0">
                <a:solidFill>
                  <a:srgbClr val="000000"/>
                </a:solidFill>
              </a:rPr>
              <a:t> </a:t>
            </a:r>
            <a:r>
              <a:rPr b="0" i="0" dirty="0">
                <a:solidFill>
                  <a:srgbClr val="000000"/>
                </a:solidFill>
              </a:rPr>
              <a:t>purchase/sale of stores (bakeries, laundries, computer’s stores).</a:t>
            </a:r>
          </a:p>
        </p:txBody>
      </p:sp>
    </p:spTree>
  </p:cSld>
  <p:clrMapOvr>
    <a:masterClrMapping/>
  </p:clrMapOvr>
  <p:transition spd="med">
    <p:pull/>
  </p:transition>
</p:sld>
</file>

<file path=ppt/theme/theme1.xml><?xml version="1.0" encoding="utf-8"?>
<a:theme xmlns:a="http://schemas.openxmlformats.org/drawingml/2006/main" name="Default Design">
  <a:themeElements>
    <a:clrScheme name="Default Desig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Default Design">
      <a:majorFont>
        <a:latin typeface="Arial"/>
        <a:ea typeface="Arial"/>
        <a:cs typeface="Arial"/>
      </a:majorFont>
      <a:minorFont>
        <a:latin typeface="Helvetica"/>
        <a:ea typeface="Helvetica"/>
        <a:cs typeface="Helvetica"/>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Design">
  <a:themeElements>
    <a:clrScheme name="Default Desig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Default Design">
      <a:majorFont>
        <a:latin typeface="Arial"/>
        <a:ea typeface="Arial"/>
        <a:cs typeface="Arial"/>
      </a:majorFont>
      <a:minorFont>
        <a:latin typeface="Helvetica"/>
        <a:ea typeface="Helvetica"/>
        <a:cs typeface="Helvetica"/>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3602</Words>
  <Application>Microsoft Macintosh PowerPoint</Application>
  <PresentationFormat>On-screen Show (4:3)</PresentationFormat>
  <Paragraphs>252</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Calibri Light</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Alberto Vrillaud</cp:lastModifiedBy>
  <cp:revision>5</cp:revision>
  <cp:lastPrinted>2017-03-08T16:10:52Z</cp:lastPrinted>
  <dcterms:modified xsi:type="dcterms:W3CDTF">2017-04-21T20:10:52Z</dcterms:modified>
</cp:coreProperties>
</file>