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456"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ED257E-4976-48A5-8B1D-C22333E90704}" type="datetimeFigureOut">
              <a:rPr lang="en-US" smtClean="0"/>
              <a:t>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33EEA-F0B6-4D03-B7C4-73961A79D633}" type="slidenum">
              <a:rPr lang="en-US" smtClean="0"/>
              <a:t>‹#›</a:t>
            </a:fld>
            <a:endParaRPr lang="en-US"/>
          </a:p>
        </p:txBody>
      </p:sp>
    </p:spTree>
    <p:extLst>
      <p:ext uri="{BB962C8B-B14F-4D97-AF65-F5344CB8AC3E}">
        <p14:creationId xmlns:p14="http://schemas.microsoft.com/office/powerpoint/2010/main" val="606703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ED257E-4976-48A5-8B1D-C22333E90704}" type="datetimeFigureOut">
              <a:rPr lang="en-US" smtClean="0"/>
              <a:t>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33EEA-F0B6-4D03-B7C4-73961A79D633}" type="slidenum">
              <a:rPr lang="en-US" smtClean="0"/>
              <a:t>‹#›</a:t>
            </a:fld>
            <a:endParaRPr lang="en-US"/>
          </a:p>
        </p:txBody>
      </p:sp>
    </p:spTree>
    <p:extLst>
      <p:ext uri="{BB962C8B-B14F-4D97-AF65-F5344CB8AC3E}">
        <p14:creationId xmlns:p14="http://schemas.microsoft.com/office/powerpoint/2010/main" val="3275651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ED257E-4976-48A5-8B1D-C22333E90704}" type="datetimeFigureOut">
              <a:rPr lang="en-US" smtClean="0"/>
              <a:t>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33EEA-F0B6-4D03-B7C4-73961A79D633}" type="slidenum">
              <a:rPr lang="en-US" smtClean="0"/>
              <a:t>‹#›</a:t>
            </a:fld>
            <a:endParaRPr lang="en-US"/>
          </a:p>
        </p:txBody>
      </p:sp>
    </p:spTree>
    <p:extLst>
      <p:ext uri="{BB962C8B-B14F-4D97-AF65-F5344CB8AC3E}">
        <p14:creationId xmlns:p14="http://schemas.microsoft.com/office/powerpoint/2010/main" val="1060451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ED257E-4976-48A5-8B1D-C22333E90704}" type="datetimeFigureOut">
              <a:rPr lang="en-US" smtClean="0"/>
              <a:t>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33EEA-F0B6-4D03-B7C4-73961A79D633}" type="slidenum">
              <a:rPr lang="en-US" smtClean="0"/>
              <a:t>‹#›</a:t>
            </a:fld>
            <a:endParaRPr lang="en-US"/>
          </a:p>
        </p:txBody>
      </p:sp>
    </p:spTree>
    <p:extLst>
      <p:ext uri="{BB962C8B-B14F-4D97-AF65-F5344CB8AC3E}">
        <p14:creationId xmlns:p14="http://schemas.microsoft.com/office/powerpoint/2010/main" val="1808636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ED257E-4976-48A5-8B1D-C22333E90704}" type="datetimeFigureOut">
              <a:rPr lang="en-US" smtClean="0"/>
              <a:t>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33EEA-F0B6-4D03-B7C4-73961A79D633}" type="slidenum">
              <a:rPr lang="en-US" smtClean="0"/>
              <a:t>‹#›</a:t>
            </a:fld>
            <a:endParaRPr lang="en-US"/>
          </a:p>
        </p:txBody>
      </p:sp>
    </p:spTree>
    <p:extLst>
      <p:ext uri="{BB962C8B-B14F-4D97-AF65-F5344CB8AC3E}">
        <p14:creationId xmlns:p14="http://schemas.microsoft.com/office/powerpoint/2010/main" val="158575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0ED257E-4976-48A5-8B1D-C22333E90704}" type="datetimeFigureOut">
              <a:rPr lang="en-US" smtClean="0"/>
              <a:t>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833EEA-F0B6-4D03-B7C4-73961A79D633}" type="slidenum">
              <a:rPr lang="en-US" smtClean="0"/>
              <a:t>‹#›</a:t>
            </a:fld>
            <a:endParaRPr lang="en-US"/>
          </a:p>
        </p:txBody>
      </p:sp>
    </p:spTree>
    <p:extLst>
      <p:ext uri="{BB962C8B-B14F-4D97-AF65-F5344CB8AC3E}">
        <p14:creationId xmlns:p14="http://schemas.microsoft.com/office/powerpoint/2010/main" val="2491346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0ED257E-4976-48A5-8B1D-C22333E90704}" type="datetimeFigureOut">
              <a:rPr lang="en-US" smtClean="0"/>
              <a:t>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833EEA-F0B6-4D03-B7C4-73961A79D633}" type="slidenum">
              <a:rPr lang="en-US" smtClean="0"/>
              <a:t>‹#›</a:t>
            </a:fld>
            <a:endParaRPr lang="en-US"/>
          </a:p>
        </p:txBody>
      </p:sp>
    </p:spTree>
    <p:extLst>
      <p:ext uri="{BB962C8B-B14F-4D97-AF65-F5344CB8AC3E}">
        <p14:creationId xmlns:p14="http://schemas.microsoft.com/office/powerpoint/2010/main" val="3147350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ED257E-4976-48A5-8B1D-C22333E90704}" type="datetimeFigureOut">
              <a:rPr lang="en-US" smtClean="0"/>
              <a:t>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833EEA-F0B6-4D03-B7C4-73961A79D633}" type="slidenum">
              <a:rPr lang="en-US" smtClean="0"/>
              <a:t>‹#›</a:t>
            </a:fld>
            <a:endParaRPr lang="en-US"/>
          </a:p>
        </p:txBody>
      </p:sp>
    </p:spTree>
    <p:extLst>
      <p:ext uri="{BB962C8B-B14F-4D97-AF65-F5344CB8AC3E}">
        <p14:creationId xmlns:p14="http://schemas.microsoft.com/office/powerpoint/2010/main" val="1969315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ED257E-4976-48A5-8B1D-C22333E90704}" type="datetimeFigureOut">
              <a:rPr lang="en-US" smtClean="0"/>
              <a:t>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833EEA-F0B6-4D03-B7C4-73961A79D633}" type="slidenum">
              <a:rPr lang="en-US" smtClean="0"/>
              <a:t>‹#›</a:t>
            </a:fld>
            <a:endParaRPr lang="en-US"/>
          </a:p>
        </p:txBody>
      </p:sp>
    </p:spTree>
    <p:extLst>
      <p:ext uri="{BB962C8B-B14F-4D97-AF65-F5344CB8AC3E}">
        <p14:creationId xmlns:p14="http://schemas.microsoft.com/office/powerpoint/2010/main" val="2130159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ED257E-4976-48A5-8B1D-C22333E90704}" type="datetimeFigureOut">
              <a:rPr lang="en-US" smtClean="0"/>
              <a:t>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833EEA-F0B6-4D03-B7C4-73961A79D633}" type="slidenum">
              <a:rPr lang="en-US" smtClean="0"/>
              <a:t>‹#›</a:t>
            </a:fld>
            <a:endParaRPr lang="en-US"/>
          </a:p>
        </p:txBody>
      </p:sp>
    </p:spTree>
    <p:extLst>
      <p:ext uri="{BB962C8B-B14F-4D97-AF65-F5344CB8AC3E}">
        <p14:creationId xmlns:p14="http://schemas.microsoft.com/office/powerpoint/2010/main" val="1232550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ED257E-4976-48A5-8B1D-C22333E90704}" type="datetimeFigureOut">
              <a:rPr lang="en-US" smtClean="0"/>
              <a:t>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833EEA-F0B6-4D03-B7C4-73961A79D633}" type="slidenum">
              <a:rPr lang="en-US" smtClean="0"/>
              <a:t>‹#›</a:t>
            </a:fld>
            <a:endParaRPr lang="en-US"/>
          </a:p>
        </p:txBody>
      </p:sp>
    </p:spTree>
    <p:extLst>
      <p:ext uri="{BB962C8B-B14F-4D97-AF65-F5344CB8AC3E}">
        <p14:creationId xmlns:p14="http://schemas.microsoft.com/office/powerpoint/2010/main" val="998048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ED257E-4976-48A5-8B1D-C22333E90704}" type="datetimeFigureOut">
              <a:rPr lang="en-US" smtClean="0"/>
              <a:t>1/4/2017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833EEA-F0B6-4D03-B7C4-73961A79D633}" type="slidenum">
              <a:rPr lang="en-US" smtClean="0"/>
              <a:t>‹#›</a:t>
            </a:fld>
            <a:endParaRPr lang="en-US"/>
          </a:p>
        </p:txBody>
      </p:sp>
    </p:spTree>
    <p:extLst>
      <p:ext uri="{BB962C8B-B14F-4D97-AF65-F5344CB8AC3E}">
        <p14:creationId xmlns:p14="http://schemas.microsoft.com/office/powerpoint/2010/main" val="3370682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chemeClr val="accent2"/>
                </a:solidFill>
              </a:rPr>
              <a:t>Quality checks</a:t>
            </a:r>
            <a:endParaRPr lang="en-US" b="1" dirty="0">
              <a:solidFill>
                <a:schemeClr val="accent2"/>
              </a:solidFill>
            </a:endParaRPr>
          </a:p>
        </p:txBody>
      </p:sp>
      <p:sp>
        <p:nvSpPr>
          <p:cNvPr id="3" name="Subtitle 2"/>
          <p:cNvSpPr>
            <a:spLocks noGrp="1"/>
          </p:cNvSpPr>
          <p:nvPr>
            <p:ph type="subTitle" idx="1"/>
          </p:nvPr>
        </p:nvSpPr>
        <p:spPr/>
        <p:txBody>
          <a:bodyPr/>
          <a:lstStyle/>
          <a:p>
            <a:r>
              <a:rPr lang="en-US" dirty="0" smtClean="0"/>
              <a:t>A mandatory process to be followed while filling the flat file</a:t>
            </a:r>
            <a:endParaRPr lang="en-US" dirty="0"/>
          </a:p>
        </p:txBody>
      </p:sp>
    </p:spTree>
    <p:extLst>
      <p:ext uri="{BB962C8B-B14F-4D97-AF65-F5344CB8AC3E}">
        <p14:creationId xmlns:p14="http://schemas.microsoft.com/office/powerpoint/2010/main" val="1486524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93651" y="78046"/>
            <a:ext cx="10515600" cy="1325563"/>
          </a:xfrm>
        </p:spPr>
        <p:txBody>
          <a:bodyPr>
            <a:noAutofit/>
          </a:bodyPr>
          <a:lstStyle/>
          <a:p>
            <a:r>
              <a:rPr lang="en-US" sz="4000" b="1" dirty="0" smtClean="0">
                <a:solidFill>
                  <a:schemeClr val="accent2"/>
                </a:solidFill>
              </a:rPr>
              <a:t>Title</a:t>
            </a:r>
            <a:endParaRPr lang="en-US" sz="4000" b="1" dirty="0">
              <a:solidFill>
                <a:schemeClr val="accent2"/>
              </a:solidFill>
            </a:endParaRPr>
          </a:p>
        </p:txBody>
      </p:sp>
      <p:sp>
        <p:nvSpPr>
          <p:cNvPr id="5" name="Rectangle 4"/>
          <p:cNvSpPr/>
          <p:nvPr/>
        </p:nvSpPr>
        <p:spPr>
          <a:xfrm>
            <a:off x="593651" y="943138"/>
            <a:ext cx="11477581" cy="5355312"/>
          </a:xfrm>
          <a:prstGeom prst="rect">
            <a:avLst/>
          </a:prstGeom>
        </p:spPr>
        <p:txBody>
          <a:bodyPr wrap="square">
            <a:spAutoFit/>
          </a:bodyPr>
          <a:lstStyle/>
          <a:p>
            <a:endParaRPr lang="en-US" b="1" dirty="0"/>
          </a:p>
          <a:p>
            <a:pPr algn="just"/>
            <a:r>
              <a:rPr lang="en-US" dirty="0"/>
              <a:t>A customer should be able to make the purchase based on information in the title alone. Clear and concise titles will improve search results and catch the customer’s attention. Title should be formatted as follows:</a:t>
            </a:r>
          </a:p>
          <a:p>
            <a:pPr algn="just"/>
            <a:endParaRPr lang="en-US" dirty="0"/>
          </a:p>
          <a:p>
            <a:pPr marL="285750" indent="-285750" algn="just">
              <a:buFont typeface="Arial" panose="020B0604020202020204" pitchFamily="34" charset="0"/>
              <a:buChar char="•"/>
            </a:pPr>
            <a:r>
              <a:rPr lang="en-US" dirty="0"/>
              <a:t>Brand name first, then product line, then description, then quantity/</a:t>
            </a:r>
            <a:r>
              <a:rPr lang="en-US" dirty="0" err="1"/>
              <a:t>colour</a:t>
            </a:r>
            <a:r>
              <a:rPr lang="en-US" dirty="0"/>
              <a:t> preceded by a comma</a:t>
            </a:r>
          </a:p>
          <a:p>
            <a:pPr marL="285750" indent="-285750" algn="just">
              <a:buFont typeface="Arial" panose="020B0604020202020204" pitchFamily="34" charset="0"/>
              <a:buChar char="•"/>
            </a:pPr>
            <a:r>
              <a:rPr lang="en-US" dirty="0"/>
              <a:t>Include model number when necessary (small appliances, vacuums, some personal care items)</a:t>
            </a:r>
          </a:p>
          <a:p>
            <a:pPr marL="285750" indent="-285750" algn="just">
              <a:buFont typeface="Arial" panose="020B0604020202020204" pitchFamily="34" charset="0"/>
              <a:buChar char="•"/>
            </a:pPr>
            <a:r>
              <a:rPr lang="en-US" dirty="0"/>
              <a:t>Capitalize the first letter of each word</a:t>
            </a:r>
          </a:p>
          <a:p>
            <a:pPr marL="285750" indent="-285750" algn="just">
              <a:buFont typeface="Arial" panose="020B0604020202020204" pitchFamily="34" charset="0"/>
              <a:buChar char="•"/>
            </a:pPr>
            <a:r>
              <a:rPr lang="en-US" dirty="0"/>
              <a:t>Spell out quantities such as Quart and Inch</a:t>
            </a:r>
          </a:p>
          <a:p>
            <a:pPr marL="285750" indent="-285750" algn="just">
              <a:buFont typeface="Arial" panose="020B0604020202020204" pitchFamily="34" charset="0"/>
              <a:buChar char="•"/>
            </a:pPr>
            <a:r>
              <a:rPr lang="en-US" dirty="0"/>
              <a:t>Avoid dashes, use commas</a:t>
            </a:r>
          </a:p>
          <a:p>
            <a:pPr algn="just"/>
            <a:endParaRPr lang="en-US" dirty="0"/>
          </a:p>
          <a:p>
            <a:pPr algn="just"/>
            <a:r>
              <a:rPr lang="en-US" dirty="0"/>
              <a:t>The basic format for the title is:</a:t>
            </a:r>
          </a:p>
          <a:p>
            <a:pPr algn="just"/>
            <a:endParaRPr lang="en-US" dirty="0"/>
          </a:p>
          <a:p>
            <a:pPr algn="just"/>
            <a:r>
              <a:rPr lang="en-US" b="1" dirty="0">
                <a:solidFill>
                  <a:schemeClr val="accent1"/>
                </a:solidFill>
              </a:rPr>
              <a:t>[Brand]+[Product Title]+[</a:t>
            </a:r>
            <a:r>
              <a:rPr lang="en-US" b="1" dirty="0" err="1">
                <a:solidFill>
                  <a:schemeClr val="accent1"/>
                </a:solidFill>
              </a:rPr>
              <a:t>Colour_name</a:t>
            </a:r>
            <a:r>
              <a:rPr lang="en-US" b="1" dirty="0">
                <a:solidFill>
                  <a:schemeClr val="accent1"/>
                </a:solidFill>
              </a:rPr>
              <a:t>]+[</a:t>
            </a:r>
            <a:r>
              <a:rPr lang="en-US" b="1" dirty="0" err="1">
                <a:solidFill>
                  <a:schemeClr val="accent1"/>
                </a:solidFill>
              </a:rPr>
              <a:t>Size_name</a:t>
            </a:r>
            <a:r>
              <a:rPr lang="en-US" b="1" dirty="0">
                <a:solidFill>
                  <a:schemeClr val="accent1"/>
                </a:solidFill>
              </a:rPr>
              <a:t>]</a:t>
            </a:r>
          </a:p>
          <a:p>
            <a:pPr algn="just"/>
            <a:endParaRPr lang="en-US" b="1" dirty="0"/>
          </a:p>
          <a:p>
            <a:pPr algn="just"/>
            <a:r>
              <a:rPr lang="en-US" b="1" i="1" dirty="0"/>
              <a:t>Good Title: </a:t>
            </a:r>
            <a:r>
              <a:rPr lang="en-US" i="1" dirty="0"/>
              <a:t>Samsung S5570 Galaxy Pop GSM Cell Phone</a:t>
            </a:r>
          </a:p>
          <a:p>
            <a:pPr algn="just"/>
            <a:r>
              <a:rPr lang="en-US" b="1" i="1" dirty="0"/>
              <a:t>Bad Title: </a:t>
            </a:r>
            <a:r>
              <a:rPr lang="en-US" i="1" dirty="0" smtClean="0"/>
              <a:t>S5570</a:t>
            </a:r>
          </a:p>
          <a:p>
            <a:pPr algn="just"/>
            <a:endParaRPr lang="en-US" i="1" dirty="0"/>
          </a:p>
          <a:p>
            <a:pPr algn="just"/>
            <a:r>
              <a:rPr lang="en-US" dirty="0"/>
              <a:t>Note: Amazon uses the words in product titles to display your products in search results and a product with bad title might be suppressed from search results and the customer might never view your products. </a:t>
            </a:r>
          </a:p>
        </p:txBody>
      </p:sp>
      <p:pic>
        <p:nvPicPr>
          <p:cNvPr id="2" name="Picture 1"/>
          <p:cNvPicPr>
            <a:picLocks noChangeAspect="1"/>
          </p:cNvPicPr>
          <p:nvPr/>
        </p:nvPicPr>
        <p:blipFill rotWithShape="1">
          <a:blip r:embed="rId2"/>
          <a:srcRect l="14774" t="10413" r="49287" b="69434"/>
          <a:stretch/>
        </p:blipFill>
        <p:spPr>
          <a:xfrm>
            <a:off x="6145619" y="2851203"/>
            <a:ext cx="5763176" cy="1921058"/>
          </a:xfrm>
          <a:prstGeom prst="rect">
            <a:avLst/>
          </a:prstGeom>
        </p:spPr>
      </p:pic>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77587" y="6003220"/>
            <a:ext cx="814413" cy="8547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293854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602031" y="970674"/>
            <a:ext cx="11477581" cy="5078313"/>
          </a:xfrm>
          <a:prstGeom prst="rect">
            <a:avLst/>
          </a:prstGeom>
        </p:spPr>
        <p:txBody>
          <a:bodyPr wrap="square">
            <a:spAutoFit/>
          </a:bodyPr>
          <a:lstStyle/>
          <a:p>
            <a:endParaRPr lang="en-US" b="1" dirty="0" smtClean="0"/>
          </a:p>
          <a:p>
            <a:r>
              <a:rPr lang="en-US" b="1" dirty="0"/>
              <a:t>Baby product: </a:t>
            </a:r>
            <a:r>
              <a:rPr lang="en-US" dirty="0"/>
              <a:t>[Brand]+[Product Line]+[Color]+[Size]</a:t>
            </a:r>
          </a:p>
          <a:p>
            <a:r>
              <a:rPr lang="en-US" b="1" i="1" dirty="0">
                <a:solidFill>
                  <a:schemeClr val="accent1"/>
                </a:solidFill>
              </a:rPr>
              <a:t>Example</a:t>
            </a:r>
            <a:r>
              <a:rPr lang="en-US" i="1" dirty="0">
                <a:solidFill>
                  <a:schemeClr val="accent1"/>
                </a:solidFill>
              </a:rPr>
              <a:t>: Philips AVENT Natural Feeding Bottle, 11 Ounce</a:t>
            </a:r>
          </a:p>
          <a:p>
            <a:r>
              <a:rPr lang="en-US" dirty="0"/>
              <a:t> </a:t>
            </a:r>
          </a:p>
          <a:p>
            <a:r>
              <a:rPr lang="en-US" b="1" dirty="0"/>
              <a:t>Clothing: </a:t>
            </a:r>
            <a:r>
              <a:rPr lang="en-US" dirty="0"/>
              <a:t>[Brand]+[Product Name/Style]+[Color]+[Size] </a:t>
            </a:r>
          </a:p>
          <a:p>
            <a:r>
              <a:rPr lang="en-US" b="1" i="1" dirty="0">
                <a:solidFill>
                  <a:schemeClr val="accent1"/>
                </a:solidFill>
              </a:rPr>
              <a:t>Example: </a:t>
            </a:r>
            <a:r>
              <a:rPr lang="en-US" i="1" dirty="0">
                <a:solidFill>
                  <a:schemeClr val="accent1"/>
                </a:solidFill>
              </a:rPr>
              <a:t>Lee Men's Regular Fit Straight Leg Jean, Size: 34</a:t>
            </a:r>
          </a:p>
          <a:p>
            <a:r>
              <a:rPr lang="en-US" b="1" dirty="0"/>
              <a:t> </a:t>
            </a:r>
            <a:endParaRPr lang="en-US" dirty="0"/>
          </a:p>
          <a:p>
            <a:r>
              <a:rPr lang="en-US" b="1" dirty="0"/>
              <a:t>Electronics: </a:t>
            </a:r>
            <a:r>
              <a:rPr lang="en-US" dirty="0"/>
              <a:t>Brand + Series Name + Model Name + Form Factor + “with” Unique Thing* [if applicable] +  (color, packaging* [if applicable])</a:t>
            </a:r>
          </a:p>
          <a:p>
            <a:r>
              <a:rPr lang="en-US" b="1" i="1" dirty="0">
                <a:solidFill>
                  <a:schemeClr val="accent1"/>
                </a:solidFill>
              </a:rPr>
              <a:t>Example</a:t>
            </a:r>
            <a:r>
              <a:rPr lang="en-US" i="1" dirty="0">
                <a:solidFill>
                  <a:schemeClr val="accent1"/>
                </a:solidFill>
              </a:rPr>
              <a:t>: Canon EOS Rebel </a:t>
            </a:r>
            <a:r>
              <a:rPr lang="en-US" i="1" dirty="0" err="1">
                <a:solidFill>
                  <a:schemeClr val="accent1"/>
                </a:solidFill>
              </a:rPr>
              <a:t>XTi</a:t>
            </a:r>
            <a:r>
              <a:rPr lang="en-US" i="1" dirty="0">
                <a:solidFill>
                  <a:schemeClr val="accent1"/>
                </a:solidFill>
              </a:rPr>
              <a:t> 10.1MP Digital SLR Camera with 2.5-Inch LCD (Black, Body Only)</a:t>
            </a:r>
          </a:p>
          <a:p>
            <a:r>
              <a:rPr lang="en-US" dirty="0"/>
              <a:t> </a:t>
            </a:r>
          </a:p>
          <a:p>
            <a:r>
              <a:rPr lang="en-US" b="1" dirty="0"/>
              <a:t>Eyewear</a:t>
            </a:r>
            <a:r>
              <a:rPr lang="en-US" dirty="0"/>
              <a:t>: [Brand]+[Gender*]+[Style Name]+[Frame Color]+[Lens Color]+[Glasses Type]+[Sunglasses OR Glasses]+[Strength]</a:t>
            </a:r>
          </a:p>
          <a:p>
            <a:r>
              <a:rPr lang="en-US" b="1" i="1" dirty="0">
                <a:solidFill>
                  <a:schemeClr val="accent1"/>
                </a:solidFill>
              </a:rPr>
              <a:t>Example</a:t>
            </a:r>
            <a:r>
              <a:rPr lang="en-US" i="1" dirty="0">
                <a:solidFill>
                  <a:schemeClr val="accent1"/>
                </a:solidFill>
              </a:rPr>
              <a:t>: Ray-Ban RB2140 Wayfarer Black Plastic Sunglasses – 55 mm</a:t>
            </a:r>
          </a:p>
          <a:p>
            <a:r>
              <a:rPr lang="en-US" dirty="0"/>
              <a:t> </a:t>
            </a:r>
          </a:p>
          <a:p>
            <a:r>
              <a:rPr lang="en-US" b="1" dirty="0"/>
              <a:t>HPC: </a:t>
            </a:r>
            <a:r>
              <a:rPr lang="en-US" dirty="0"/>
              <a:t>[Brand] + [Feature] + [Product Type] + [Model Number ] + [Size] + [package count] + [Color]+ [Scent]+[Flavor] </a:t>
            </a:r>
          </a:p>
          <a:p>
            <a:r>
              <a:rPr lang="en-US" b="1" i="1" dirty="0">
                <a:solidFill>
                  <a:schemeClr val="accent1"/>
                </a:solidFill>
              </a:rPr>
              <a:t>Example</a:t>
            </a:r>
            <a:r>
              <a:rPr lang="en-US" i="1" dirty="0">
                <a:solidFill>
                  <a:schemeClr val="accent1"/>
                </a:solidFill>
              </a:rPr>
              <a:t>: </a:t>
            </a:r>
            <a:r>
              <a:rPr lang="en-US" i="1" dirty="0" err="1">
                <a:solidFill>
                  <a:schemeClr val="accent1"/>
                </a:solidFill>
              </a:rPr>
              <a:t>Biofreeze</a:t>
            </a:r>
            <a:r>
              <a:rPr lang="en-US" i="1" dirty="0">
                <a:solidFill>
                  <a:schemeClr val="accent1"/>
                </a:solidFill>
              </a:rPr>
              <a:t> Pain Relieving Roll On, 3-Ounce </a:t>
            </a:r>
          </a:p>
          <a:p>
            <a:r>
              <a:rPr lang="en-US" dirty="0"/>
              <a:t> </a:t>
            </a:r>
          </a:p>
        </p:txBody>
      </p:sp>
      <p:sp>
        <p:nvSpPr>
          <p:cNvPr id="3" name="Title 2"/>
          <p:cNvSpPr>
            <a:spLocks noGrp="1"/>
          </p:cNvSpPr>
          <p:nvPr>
            <p:ph type="title"/>
          </p:nvPr>
        </p:nvSpPr>
        <p:spPr>
          <a:xfrm>
            <a:off x="474440" y="148403"/>
            <a:ext cx="10515600" cy="1325563"/>
          </a:xfrm>
        </p:spPr>
        <p:txBody>
          <a:bodyPr>
            <a:noAutofit/>
          </a:bodyPr>
          <a:lstStyle/>
          <a:p>
            <a:r>
              <a:rPr lang="en-US" sz="4000" b="1" dirty="0" smtClean="0">
                <a:solidFill>
                  <a:schemeClr val="accent2"/>
                </a:solidFill>
              </a:rPr>
              <a:t>Title formats</a:t>
            </a:r>
            <a:endParaRPr lang="en-US" sz="4000" b="1" dirty="0">
              <a:solidFill>
                <a:schemeClr val="accent2"/>
              </a:solidFill>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904621" y="5618093"/>
            <a:ext cx="842211" cy="8547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904799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63770" y="0"/>
            <a:ext cx="10515600" cy="1325563"/>
          </a:xfrm>
        </p:spPr>
        <p:txBody>
          <a:bodyPr>
            <a:noAutofit/>
          </a:bodyPr>
          <a:lstStyle/>
          <a:p>
            <a:r>
              <a:rPr lang="en-US" sz="4000" b="1" dirty="0" smtClean="0">
                <a:solidFill>
                  <a:schemeClr val="accent2"/>
                </a:solidFill>
              </a:rPr>
              <a:t>Product description</a:t>
            </a:r>
            <a:endParaRPr lang="en-US" sz="4000" b="1" dirty="0">
              <a:solidFill>
                <a:schemeClr val="accent2"/>
              </a:solidFill>
            </a:endParaRPr>
          </a:p>
        </p:txBody>
      </p:sp>
      <p:sp>
        <p:nvSpPr>
          <p:cNvPr id="10" name="Rectangle 9"/>
          <p:cNvSpPr/>
          <p:nvPr/>
        </p:nvSpPr>
        <p:spPr>
          <a:xfrm>
            <a:off x="357209" y="1244939"/>
            <a:ext cx="11477581" cy="4524315"/>
          </a:xfrm>
          <a:prstGeom prst="rect">
            <a:avLst/>
          </a:prstGeom>
        </p:spPr>
        <p:txBody>
          <a:bodyPr wrap="square">
            <a:spAutoFit/>
          </a:bodyPr>
          <a:lstStyle/>
          <a:p>
            <a:pPr algn="just"/>
            <a:endParaRPr lang="en-US" b="1" dirty="0" smtClean="0"/>
          </a:p>
          <a:p>
            <a:pPr algn="just"/>
            <a:r>
              <a:rPr lang="en-US" b="1" i="1" dirty="0"/>
              <a:t>Elaborate on the features and uses of your product.</a:t>
            </a:r>
          </a:p>
          <a:p>
            <a:pPr algn="just"/>
            <a:endParaRPr lang="en-US" dirty="0"/>
          </a:p>
          <a:p>
            <a:pPr algn="just"/>
            <a:r>
              <a:rPr lang="en-US" dirty="0"/>
              <a:t>As you describe your product, you might want to include some key features listed in your bullet points. However, go beyond a simple to-the-point description. Well-written product descriptions help the customer imagine the experience of owning or handling your product. Put yourself in your customers' shoes: what would they want to feel, touch, understand? Incorporating information about the feel, usage and benefits of your product can fire the customer's imagination. This is as close as you can come to creating an in-store experience. Product Descriptions are limited to 2000 characters</a:t>
            </a:r>
            <a:r>
              <a:rPr lang="en-US" dirty="0" smtClean="0"/>
              <a:t>.</a:t>
            </a:r>
          </a:p>
          <a:p>
            <a:pPr algn="just"/>
            <a:endParaRPr lang="en-US" dirty="0"/>
          </a:p>
          <a:p>
            <a:pPr algn="just"/>
            <a:endParaRPr lang="en-US" dirty="0" smtClean="0"/>
          </a:p>
          <a:p>
            <a:pPr algn="just"/>
            <a:r>
              <a:rPr lang="en-US" b="1" dirty="0">
                <a:solidFill>
                  <a:schemeClr val="accent1"/>
                </a:solidFill>
              </a:rPr>
              <a:t>Clean the descriptions and remove the special characters</a:t>
            </a:r>
            <a:r>
              <a:rPr lang="en-US" dirty="0">
                <a:solidFill>
                  <a:schemeClr val="accent1"/>
                </a:solidFill>
              </a:rPr>
              <a:t> like: €“ ® â © * ˜ ° ™ Ã ¢ ~ and html tags except (&lt;li&gt; &lt;p&gt; and &lt;</a:t>
            </a:r>
            <a:r>
              <a:rPr lang="en-US" dirty="0" err="1">
                <a:solidFill>
                  <a:schemeClr val="accent1"/>
                </a:solidFill>
              </a:rPr>
              <a:t>br</a:t>
            </a:r>
            <a:r>
              <a:rPr lang="en-US" dirty="0">
                <a:solidFill>
                  <a:schemeClr val="accent1"/>
                </a:solidFill>
              </a:rPr>
              <a:t>&gt;)</a:t>
            </a:r>
          </a:p>
          <a:p>
            <a:pPr algn="just"/>
            <a:r>
              <a:rPr lang="en-US" b="1" dirty="0">
                <a:solidFill>
                  <a:schemeClr val="accent1"/>
                </a:solidFill>
              </a:rPr>
              <a:t>Remove seller oriented words/phrases</a:t>
            </a:r>
            <a:r>
              <a:rPr lang="en-US" dirty="0">
                <a:solidFill>
                  <a:schemeClr val="accent1"/>
                </a:solidFill>
              </a:rPr>
              <a:t> like "gift" "contact-9898****" "free shipping" "website links" "promotions" * * * NEW! * * * </a:t>
            </a:r>
          </a:p>
          <a:p>
            <a:pPr algn="just"/>
            <a:endParaRPr lang="en-US"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904621" y="5618093"/>
            <a:ext cx="842211" cy="8547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705708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779839" y="1484237"/>
            <a:ext cx="10670097" cy="3449270"/>
          </a:xfrm>
        </p:spPr>
        <p:txBody>
          <a:bodyPr>
            <a:normAutofit/>
          </a:bodyPr>
          <a:lstStyle/>
          <a:p>
            <a:pPr marL="0" indent="0" algn="just">
              <a:buNone/>
            </a:pPr>
            <a:r>
              <a:rPr lang="en-US" sz="2400" b="1" dirty="0">
                <a:solidFill>
                  <a:schemeClr val="accent1"/>
                </a:solidFill>
              </a:rPr>
              <a:t>Good Product Description:</a:t>
            </a:r>
          </a:p>
          <a:p>
            <a:pPr marL="0" indent="0" algn="just">
              <a:buNone/>
            </a:pPr>
            <a:r>
              <a:rPr lang="en-US" sz="2000" dirty="0"/>
              <a:t>This Casio Sea analog illuminator watch offers all the </a:t>
            </a:r>
            <a:r>
              <a:rPr lang="en-US" sz="2000" b="1" i="1" dirty="0"/>
              <a:t>convenience and durability of a sports watch</a:t>
            </a:r>
            <a:r>
              <a:rPr lang="en-US" sz="2000" dirty="0"/>
              <a:t>, with an adaptable style well suited for a </a:t>
            </a:r>
            <a:r>
              <a:rPr lang="en-US" sz="2000" b="1" i="1" dirty="0"/>
              <a:t>work day</a:t>
            </a:r>
            <a:r>
              <a:rPr lang="en-US" sz="2000" dirty="0"/>
              <a:t>. The </a:t>
            </a:r>
            <a:r>
              <a:rPr lang="en-US" sz="2000" b="1" i="1" dirty="0"/>
              <a:t>large round dial is black with white and luminous indexes, two luminous hands, and a red arrow-tipped seconds hand</a:t>
            </a:r>
            <a:r>
              <a:rPr lang="en-US" sz="2000" dirty="0"/>
              <a:t>. The </a:t>
            </a:r>
            <a:r>
              <a:rPr lang="en-US" sz="2000" b="1" i="1" dirty="0"/>
              <a:t>black stainless steel bezel </a:t>
            </a:r>
            <a:r>
              <a:rPr lang="en-US" sz="2000" dirty="0"/>
              <a:t>offers additional </a:t>
            </a:r>
            <a:r>
              <a:rPr lang="en-US" sz="2000" b="1" i="1" dirty="0"/>
              <a:t>Arabic numeral and dot indexes</a:t>
            </a:r>
            <a:r>
              <a:rPr lang="en-US" sz="2000" dirty="0"/>
              <a:t> and a one-way rotation to make timing easy. The bezel's distinctive cog-like edge also gives the watch a </a:t>
            </a:r>
            <a:r>
              <a:rPr lang="en-US" sz="2000" b="1" i="1" dirty="0"/>
              <a:t>stylishly industrial edge</a:t>
            </a:r>
            <a:r>
              <a:rPr lang="en-US" sz="2000" dirty="0"/>
              <a:t>. The date displays subtly at four o'clock, and a </a:t>
            </a:r>
            <a:r>
              <a:rPr lang="en-US" sz="2000" b="1" i="1" dirty="0"/>
              <a:t>super illuminator </a:t>
            </a:r>
            <a:r>
              <a:rPr lang="en-US" sz="2000" dirty="0"/>
              <a:t>light makes the watch easy to read at any time. The band is made out of rugged black resin with a buckle clasp. This </a:t>
            </a:r>
            <a:r>
              <a:rPr lang="en-US" sz="2000" b="1" i="1" dirty="0"/>
              <a:t>analog quartz </a:t>
            </a:r>
            <a:r>
              <a:rPr lang="en-US" sz="2000" dirty="0"/>
              <a:t>powered timepiece is </a:t>
            </a:r>
            <a:r>
              <a:rPr lang="en-US" sz="2000" b="1" i="1" dirty="0"/>
              <a:t>water resistant up to 660 feet (200 meters) </a:t>
            </a:r>
            <a:r>
              <a:rPr lang="en-US" sz="2000" dirty="0"/>
              <a:t>and offers a </a:t>
            </a:r>
            <a:r>
              <a:rPr lang="en-US" sz="2000" b="1" i="1" dirty="0"/>
              <a:t>battery life of approximately three years</a:t>
            </a:r>
            <a:r>
              <a:rPr lang="en-US" sz="2000" dirty="0"/>
              <a:t>. It is backed by a </a:t>
            </a:r>
            <a:r>
              <a:rPr lang="en-US" sz="2000" b="1" i="1" dirty="0"/>
              <a:t>1-year limited manufacturer's </a:t>
            </a:r>
            <a:r>
              <a:rPr lang="en-US" sz="2000" b="1" i="1" dirty="0" smtClean="0"/>
              <a:t>warranty</a:t>
            </a:r>
            <a:r>
              <a:rPr lang="en-US" sz="2000" dirty="0" smtClean="0"/>
              <a:t>.</a:t>
            </a:r>
            <a:endParaRPr lang="en-US" sz="2000" b="1" dirty="0" smtClean="0"/>
          </a:p>
        </p:txBody>
      </p:sp>
      <p:sp>
        <p:nvSpPr>
          <p:cNvPr id="3" name="Title 2"/>
          <p:cNvSpPr>
            <a:spLocks noGrp="1"/>
          </p:cNvSpPr>
          <p:nvPr>
            <p:ph type="title"/>
          </p:nvPr>
        </p:nvSpPr>
        <p:spPr>
          <a:xfrm>
            <a:off x="540411" y="0"/>
            <a:ext cx="6899031" cy="975580"/>
          </a:xfrm>
        </p:spPr>
        <p:txBody>
          <a:bodyPr>
            <a:noAutofit/>
          </a:bodyPr>
          <a:lstStyle/>
          <a:p>
            <a:r>
              <a:rPr lang="en-US" sz="4000" b="1" dirty="0">
                <a:solidFill>
                  <a:schemeClr val="accent2"/>
                </a:solidFill>
              </a:rPr>
              <a:t>Product Description</a:t>
            </a:r>
          </a:p>
        </p:txBody>
      </p:sp>
      <p:pic>
        <p:nvPicPr>
          <p:cNvPr id="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904621" y="5618093"/>
            <a:ext cx="842211" cy="8547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369190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0411" y="43059"/>
            <a:ext cx="7578969" cy="802693"/>
          </a:xfrm>
        </p:spPr>
        <p:txBody>
          <a:bodyPr>
            <a:noAutofit/>
          </a:bodyPr>
          <a:lstStyle/>
          <a:p>
            <a:r>
              <a:rPr lang="en-US" sz="4000" b="1" dirty="0">
                <a:solidFill>
                  <a:schemeClr val="accent2"/>
                </a:solidFill>
              </a:rPr>
              <a:t>Product Description</a:t>
            </a:r>
          </a:p>
        </p:txBody>
      </p:sp>
      <p:sp>
        <p:nvSpPr>
          <p:cNvPr id="7" name="Rectangle 6"/>
          <p:cNvSpPr/>
          <p:nvPr/>
        </p:nvSpPr>
        <p:spPr>
          <a:xfrm>
            <a:off x="762000" y="1207237"/>
            <a:ext cx="3360022" cy="461665"/>
          </a:xfrm>
          <a:prstGeom prst="rect">
            <a:avLst/>
          </a:prstGeom>
        </p:spPr>
        <p:txBody>
          <a:bodyPr wrap="none">
            <a:spAutoFit/>
          </a:bodyPr>
          <a:lstStyle/>
          <a:p>
            <a:r>
              <a:rPr lang="en-US" sz="2400" b="1" dirty="0">
                <a:solidFill>
                  <a:schemeClr val="accent1"/>
                </a:solidFill>
              </a:rPr>
              <a:t>Bad Product Description:</a:t>
            </a:r>
            <a:endParaRPr lang="en-US" sz="2400" dirty="0">
              <a:solidFill>
                <a:schemeClr val="accent1"/>
              </a:solidFill>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882084"/>
            <a:ext cx="10115550" cy="3641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904621" y="5618093"/>
            <a:ext cx="842211" cy="8547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02573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4"/>
          <p:cNvGraphicFramePr>
            <a:graphicFrameLocks noGrp="1"/>
          </p:cNvGraphicFramePr>
          <p:nvPr>
            <p:ph idx="1"/>
            <p:extLst/>
          </p:nvPr>
        </p:nvGraphicFramePr>
        <p:xfrm>
          <a:off x="1602653" y="1361649"/>
          <a:ext cx="8229600" cy="4326770"/>
        </p:xfrm>
        <a:graphic>
          <a:graphicData uri="http://schemas.openxmlformats.org/drawingml/2006/table">
            <a:tbl>
              <a:tblPr firstRow="1" bandRow="1">
                <a:tableStyleId>{073A0DAA-6AF3-43AB-8588-CEC1D06C72B9}</a:tableStyleId>
              </a:tblPr>
              <a:tblGrid>
                <a:gridCol w="4267200"/>
                <a:gridCol w="3962400"/>
              </a:tblGrid>
              <a:tr h="437528">
                <a:tc>
                  <a:txBody>
                    <a:bodyPr/>
                    <a:lstStyle/>
                    <a:p>
                      <a:pPr algn="ctr"/>
                      <a:r>
                        <a:rPr lang="en-US" dirty="0" smtClean="0"/>
                        <a:t>DO’s</a:t>
                      </a:r>
                      <a:endParaRPr lang="en-US" dirty="0"/>
                    </a:p>
                  </a:txBody>
                  <a:tcPr/>
                </a:tc>
                <a:tc>
                  <a:txBody>
                    <a:bodyPr/>
                    <a:lstStyle/>
                    <a:p>
                      <a:pPr algn="ctr"/>
                      <a:r>
                        <a:rPr lang="en-US" dirty="0" smtClean="0"/>
                        <a:t>DO NOT</a:t>
                      </a:r>
                      <a:endParaRPr lang="en-US" dirty="0"/>
                    </a:p>
                  </a:txBody>
                  <a:tcPr/>
                </a:tc>
              </a:tr>
              <a:tr h="3889242">
                <a:tc>
                  <a:txBody>
                    <a:bodyPr/>
                    <a:lstStyle/>
                    <a:p>
                      <a:pPr marL="285750" indent="-285750">
                        <a:buFont typeface="Arial" pitchFamily="34" charset="0"/>
                        <a:buChar char="•"/>
                      </a:pPr>
                      <a:r>
                        <a:rPr lang="en-US" dirty="0" smtClean="0"/>
                        <a:t>Describe the major product features and list product information including size, used-for and style.</a:t>
                      </a:r>
                    </a:p>
                    <a:p>
                      <a:pPr marL="0" indent="0">
                        <a:buFont typeface="Arial" pitchFamily="34" charset="0"/>
                        <a:buNone/>
                      </a:pPr>
                      <a:endParaRPr lang="en-US" dirty="0" smtClean="0"/>
                    </a:p>
                    <a:p>
                      <a:pPr marL="285750" indent="-285750">
                        <a:buFont typeface="Arial" pitchFamily="34" charset="0"/>
                        <a:buChar char="•"/>
                      </a:pPr>
                      <a:r>
                        <a:rPr lang="en-US" dirty="0" smtClean="0"/>
                        <a:t>Keep it short, but include critical information</a:t>
                      </a:r>
                    </a:p>
                    <a:p>
                      <a:pPr marL="0" indent="0">
                        <a:buFont typeface="Arial" pitchFamily="34" charset="0"/>
                        <a:buNone/>
                      </a:pPr>
                      <a:endParaRPr lang="en-US" dirty="0" smtClean="0"/>
                    </a:p>
                    <a:p>
                      <a:pPr marL="285750" indent="-285750">
                        <a:buFont typeface="Arial" pitchFamily="34" charset="0"/>
                        <a:buChar char="•"/>
                      </a:pPr>
                      <a:r>
                        <a:rPr lang="en-US" dirty="0" smtClean="0"/>
                        <a:t>Include accurate dimensions, care instructions and warranty information</a:t>
                      </a:r>
                    </a:p>
                    <a:p>
                      <a:pPr marL="0" indent="0">
                        <a:buFont typeface="Arial" pitchFamily="34" charset="0"/>
                        <a:buNone/>
                      </a:pPr>
                      <a:endParaRPr lang="en-US" dirty="0" smtClean="0"/>
                    </a:p>
                    <a:p>
                      <a:pPr marL="285750" indent="-285750">
                        <a:buFont typeface="Arial" pitchFamily="34" charset="0"/>
                        <a:buChar char="•"/>
                      </a:pPr>
                      <a:r>
                        <a:rPr lang="en-US" dirty="0" smtClean="0"/>
                        <a:t> Please use correct grammar and complete sentences </a:t>
                      </a:r>
                      <a:endParaRPr lang="en-US" dirty="0"/>
                    </a:p>
                  </a:txBody>
                  <a:tcPr/>
                </a:tc>
                <a:tc>
                  <a:txBody>
                    <a:bodyPr/>
                    <a:lstStyle/>
                    <a:p>
                      <a:pPr marL="285750" indent="-285750">
                        <a:buFont typeface="Arial" pitchFamily="34" charset="0"/>
                        <a:buChar char="•"/>
                      </a:pPr>
                      <a:r>
                        <a:rPr lang="en-US" dirty="0" smtClean="0"/>
                        <a:t>Do not include your merchant name, e-mail address, website, or any company-specific information </a:t>
                      </a:r>
                    </a:p>
                    <a:p>
                      <a:pPr marL="0" indent="0">
                        <a:buFont typeface="Arial" pitchFamily="34" charset="0"/>
                        <a:buNone/>
                      </a:pPr>
                      <a:endParaRPr lang="en-US" dirty="0" smtClean="0"/>
                    </a:p>
                    <a:p>
                      <a:pPr marL="285750" indent="-285750">
                        <a:buFont typeface="Arial" pitchFamily="34" charset="0"/>
                        <a:buChar char="•"/>
                      </a:pPr>
                      <a:r>
                        <a:rPr lang="en-US" dirty="0" smtClean="0"/>
                        <a:t> Do not write about anything but the product for sale; this is your opportunity to tell the customer what they are buying</a:t>
                      </a:r>
                    </a:p>
                    <a:p>
                      <a:pPr marL="0" indent="0">
                        <a:buFont typeface="Arial" pitchFamily="34" charset="0"/>
                        <a:buNone/>
                      </a:pPr>
                      <a:endParaRPr lang="en-US" dirty="0" smtClean="0"/>
                    </a:p>
                    <a:p>
                      <a:pPr marL="285750" indent="-285750">
                        <a:buFont typeface="Arial" pitchFamily="34" charset="0"/>
                        <a:buChar char="•"/>
                      </a:pPr>
                      <a:r>
                        <a:rPr lang="en-US" dirty="0" smtClean="0"/>
                        <a:t> Do not include promotional language such as "sale" or "free ship" (use the Manage Promotions tool</a:t>
                      </a:r>
                      <a:endParaRPr lang="en-US" dirty="0"/>
                    </a:p>
                  </a:txBody>
                  <a:tcPr/>
                </a:tc>
              </a:tr>
            </a:tbl>
          </a:graphicData>
        </a:graphic>
      </p:graphicFrame>
      <p:sp>
        <p:nvSpPr>
          <p:cNvPr id="3" name="Title 2"/>
          <p:cNvSpPr>
            <a:spLocks noGrp="1"/>
          </p:cNvSpPr>
          <p:nvPr>
            <p:ph type="title"/>
          </p:nvPr>
        </p:nvSpPr>
        <p:spPr>
          <a:xfrm>
            <a:off x="386861" y="0"/>
            <a:ext cx="8317523" cy="1092811"/>
          </a:xfrm>
        </p:spPr>
        <p:txBody>
          <a:bodyPr>
            <a:noAutofit/>
          </a:bodyPr>
          <a:lstStyle/>
          <a:p>
            <a:r>
              <a:rPr lang="en-US" sz="4000" b="1" dirty="0" smtClean="0">
                <a:solidFill>
                  <a:schemeClr val="accent2"/>
                </a:solidFill>
              </a:rPr>
              <a:t>Product Description Guidelines</a:t>
            </a:r>
            <a:endParaRPr lang="en-US" sz="4000" b="1" dirty="0">
              <a:solidFill>
                <a:schemeClr val="accent2"/>
              </a:solidFill>
            </a:endParaRP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904621" y="5618093"/>
            <a:ext cx="842211" cy="8547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637404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661</Words>
  <Application>Microsoft Office PowerPoint</Application>
  <PresentationFormat>Widescreen</PresentationFormat>
  <Paragraphs>66</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Quality checks</vt:lpstr>
      <vt:lpstr>Title</vt:lpstr>
      <vt:lpstr>Title formats</vt:lpstr>
      <vt:lpstr>Product description</vt:lpstr>
      <vt:lpstr>Product Description</vt:lpstr>
      <vt:lpstr>Product Description</vt:lpstr>
      <vt:lpstr>Product Description Guidelines</vt:lpstr>
    </vt:vector>
  </TitlesOfParts>
  <Company>Amazon.com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 checks</dc:title>
  <dc:creator>Sivakumar, Lavanya Vasudevan</dc:creator>
  <cp:lastModifiedBy>Sivakumar, Lavanya Vasudevan</cp:lastModifiedBy>
  <cp:revision>1</cp:revision>
  <dcterms:created xsi:type="dcterms:W3CDTF">2017-01-04T11:23:37Z</dcterms:created>
  <dcterms:modified xsi:type="dcterms:W3CDTF">2017-01-04T11:23:50Z</dcterms:modified>
</cp:coreProperties>
</file>