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7"/>
  </p:notesMasterIdLst>
  <p:sldIdLst>
    <p:sldId id="256" r:id="rId2"/>
    <p:sldId id="267" r:id="rId3"/>
    <p:sldId id="257" r:id="rId4"/>
    <p:sldId id="258" r:id="rId5"/>
    <p:sldId id="259" r:id="rId6"/>
    <p:sldId id="260" r:id="rId7"/>
    <p:sldId id="261" r:id="rId8"/>
    <p:sldId id="268" r:id="rId9"/>
    <p:sldId id="262" r:id="rId10"/>
    <p:sldId id="263" r:id="rId11"/>
    <p:sldId id="264" r:id="rId12"/>
    <p:sldId id="265" r:id="rId13"/>
    <p:sldId id="266"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12"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72471-F798-4B26-84CD-9EEAD1838A96}"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CC3FB-AB3D-4D34-B832-3CB60A9A3872}" type="slidenum">
              <a:rPr lang="en-US" smtClean="0"/>
              <a:t>‹#›</a:t>
            </a:fld>
            <a:endParaRPr lang="en-US"/>
          </a:p>
        </p:txBody>
      </p:sp>
    </p:spTree>
    <p:extLst>
      <p:ext uri="{BB962C8B-B14F-4D97-AF65-F5344CB8AC3E}">
        <p14:creationId xmlns:p14="http://schemas.microsoft.com/office/powerpoint/2010/main" val="268429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phone calls.  No social media.  Tell friends you have appointments.  Who does she think she is? </a:t>
            </a:r>
          </a:p>
        </p:txBody>
      </p:sp>
      <p:sp>
        <p:nvSpPr>
          <p:cNvPr id="4" name="Slide Number Placeholder 3"/>
          <p:cNvSpPr>
            <a:spLocks noGrp="1"/>
          </p:cNvSpPr>
          <p:nvPr>
            <p:ph type="sldNum" sz="quarter" idx="5"/>
          </p:nvPr>
        </p:nvSpPr>
        <p:spPr/>
        <p:txBody>
          <a:bodyPr/>
          <a:lstStyle/>
          <a:p>
            <a:fld id="{F82CC3FB-AB3D-4D34-B832-3CB60A9A3872}" type="slidenum">
              <a:rPr lang="en-US" smtClean="0"/>
              <a:t>3</a:t>
            </a:fld>
            <a:endParaRPr lang="en-US"/>
          </a:p>
        </p:txBody>
      </p:sp>
    </p:spTree>
    <p:extLst>
      <p:ext uri="{BB962C8B-B14F-4D97-AF65-F5344CB8AC3E}">
        <p14:creationId xmlns:p14="http://schemas.microsoft.com/office/powerpoint/2010/main" val="14628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books like Traction – check BlackMoney103.com for more information on the reading list </a:t>
            </a:r>
          </a:p>
        </p:txBody>
      </p:sp>
      <p:sp>
        <p:nvSpPr>
          <p:cNvPr id="4" name="Slide Number Placeholder 3"/>
          <p:cNvSpPr>
            <a:spLocks noGrp="1"/>
          </p:cNvSpPr>
          <p:nvPr>
            <p:ph type="sldNum" sz="quarter" idx="5"/>
          </p:nvPr>
        </p:nvSpPr>
        <p:spPr/>
        <p:txBody>
          <a:bodyPr/>
          <a:lstStyle/>
          <a:p>
            <a:fld id="{F82CC3FB-AB3D-4D34-B832-3CB60A9A3872}" type="slidenum">
              <a:rPr lang="en-US" smtClean="0"/>
              <a:t>6</a:t>
            </a:fld>
            <a:endParaRPr lang="en-US"/>
          </a:p>
        </p:txBody>
      </p:sp>
    </p:spTree>
    <p:extLst>
      <p:ext uri="{BB962C8B-B14F-4D97-AF65-F5344CB8AC3E}">
        <p14:creationId xmlns:p14="http://schemas.microsoft.com/office/powerpoint/2010/main" val="172879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married to the game or just playing around? </a:t>
            </a:r>
          </a:p>
        </p:txBody>
      </p:sp>
      <p:sp>
        <p:nvSpPr>
          <p:cNvPr id="4" name="Slide Number Placeholder 3"/>
          <p:cNvSpPr>
            <a:spLocks noGrp="1"/>
          </p:cNvSpPr>
          <p:nvPr>
            <p:ph type="sldNum" sz="quarter" idx="5"/>
          </p:nvPr>
        </p:nvSpPr>
        <p:spPr/>
        <p:txBody>
          <a:bodyPr/>
          <a:lstStyle/>
          <a:p>
            <a:fld id="{F82CC3FB-AB3D-4D34-B832-3CB60A9A3872}" type="slidenum">
              <a:rPr lang="en-US" smtClean="0"/>
              <a:t>10</a:t>
            </a:fld>
            <a:endParaRPr lang="en-US"/>
          </a:p>
        </p:txBody>
      </p:sp>
    </p:spTree>
    <p:extLst>
      <p:ext uri="{BB962C8B-B14F-4D97-AF65-F5344CB8AC3E}">
        <p14:creationId xmlns:p14="http://schemas.microsoft.com/office/powerpoint/2010/main" val="169428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Loaning money to relatives – a no-no</a:t>
            </a:r>
          </a:p>
          <a:p>
            <a:r>
              <a:rPr lang="en-US" dirty="0"/>
              <a:t>Don’t try to save everybody because your business is making money</a:t>
            </a:r>
          </a:p>
          <a:p>
            <a:r>
              <a:rPr lang="en-US" dirty="0"/>
              <a:t>Don’t tell anybody how much money you make </a:t>
            </a:r>
          </a:p>
        </p:txBody>
      </p:sp>
      <p:sp>
        <p:nvSpPr>
          <p:cNvPr id="4" name="Slide Number Placeholder 3"/>
          <p:cNvSpPr>
            <a:spLocks noGrp="1"/>
          </p:cNvSpPr>
          <p:nvPr>
            <p:ph type="sldNum" sz="quarter" idx="5"/>
          </p:nvPr>
        </p:nvSpPr>
        <p:spPr/>
        <p:txBody>
          <a:bodyPr/>
          <a:lstStyle/>
          <a:p>
            <a:fld id="{F82CC3FB-AB3D-4D34-B832-3CB60A9A3872}" type="slidenum">
              <a:rPr lang="en-US" smtClean="0"/>
              <a:t>12</a:t>
            </a:fld>
            <a:endParaRPr lang="en-US"/>
          </a:p>
        </p:txBody>
      </p:sp>
    </p:spTree>
    <p:extLst>
      <p:ext uri="{BB962C8B-B14F-4D97-AF65-F5344CB8AC3E}">
        <p14:creationId xmlns:p14="http://schemas.microsoft.com/office/powerpoint/2010/main" val="274638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get paid because you are productive, efficient and smart.  There is always more money out there for you, but you have to go find it.  This is the challenge and excitement of being an entrepreneur.  Think small and win small. </a:t>
            </a:r>
          </a:p>
        </p:txBody>
      </p:sp>
      <p:sp>
        <p:nvSpPr>
          <p:cNvPr id="4" name="Slide Number Placeholder 3"/>
          <p:cNvSpPr>
            <a:spLocks noGrp="1"/>
          </p:cNvSpPr>
          <p:nvPr>
            <p:ph type="sldNum" sz="quarter" idx="5"/>
          </p:nvPr>
        </p:nvSpPr>
        <p:spPr/>
        <p:txBody>
          <a:bodyPr/>
          <a:lstStyle/>
          <a:p>
            <a:fld id="{F82CC3FB-AB3D-4D34-B832-3CB60A9A3872}" type="slidenum">
              <a:rPr lang="en-US" smtClean="0"/>
              <a:t>13</a:t>
            </a:fld>
            <a:endParaRPr lang="en-US"/>
          </a:p>
        </p:txBody>
      </p:sp>
    </p:spTree>
    <p:extLst>
      <p:ext uri="{BB962C8B-B14F-4D97-AF65-F5344CB8AC3E}">
        <p14:creationId xmlns:p14="http://schemas.microsoft.com/office/powerpoint/2010/main" val="2267664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51040D1-FC2E-4110-96D5-9F55E2C872D5}" type="datetimeFigureOut">
              <a:rPr lang="en-US" smtClean="0"/>
              <a:t>11/1/2018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266717707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1040D1-FC2E-4110-96D5-9F55E2C872D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189099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1040D1-FC2E-4110-96D5-9F55E2C872D5}" type="datetimeFigureOut">
              <a:rPr lang="en-US" smtClean="0"/>
              <a:t>11/1/2018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280419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1040D1-FC2E-4110-96D5-9F55E2C872D5}" type="datetimeFigureOut">
              <a:rPr lang="en-US" smtClean="0"/>
              <a:t>11/1/2018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3BD01B1-CD10-454B-BDE6-58A10EAEE6F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104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1040D1-FC2E-4110-96D5-9F55E2C872D5}" type="datetimeFigureOut">
              <a:rPr lang="en-US" smtClean="0"/>
              <a:t>11/1/2018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23605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51040D1-FC2E-4110-96D5-9F55E2C872D5}"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179365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51040D1-FC2E-4110-96D5-9F55E2C872D5}"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352578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040D1-FC2E-4110-96D5-9F55E2C872D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143917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51040D1-FC2E-4110-96D5-9F55E2C872D5}" type="datetimeFigureOut">
              <a:rPr lang="en-US" smtClean="0"/>
              <a:t>11/1/2018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275383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040D1-FC2E-4110-96D5-9F55E2C872D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416430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51040D1-FC2E-4110-96D5-9F55E2C872D5}" type="datetimeFigureOut">
              <a:rPr lang="en-US" smtClean="0"/>
              <a:t>11/1/2018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148613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1040D1-FC2E-4110-96D5-9F55E2C872D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308848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040D1-FC2E-4110-96D5-9F55E2C872D5}"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18630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1040D1-FC2E-4110-96D5-9F55E2C872D5}"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278868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040D1-FC2E-4110-96D5-9F55E2C872D5}"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405063427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1040D1-FC2E-4110-96D5-9F55E2C872D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29597881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1040D1-FC2E-4110-96D5-9F55E2C872D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D01B1-CD10-454B-BDE6-58A10EAEE6F9}" type="slidenum">
              <a:rPr lang="en-US" smtClean="0"/>
              <a:t>‹#›</a:t>
            </a:fld>
            <a:endParaRPr lang="en-US"/>
          </a:p>
        </p:txBody>
      </p:sp>
    </p:spTree>
    <p:extLst>
      <p:ext uri="{BB962C8B-B14F-4D97-AF65-F5344CB8AC3E}">
        <p14:creationId xmlns:p14="http://schemas.microsoft.com/office/powerpoint/2010/main" val="259187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1040D1-FC2E-4110-96D5-9F55E2C872D5}" type="datetimeFigureOut">
              <a:rPr lang="en-US" smtClean="0"/>
              <a:t>11/1/2018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3BD01B1-CD10-454B-BDE6-58A10EAEE6F9}" type="slidenum">
              <a:rPr lang="en-US" smtClean="0"/>
              <a:t>‹#›</a:t>
            </a:fld>
            <a:endParaRPr lang="en-US"/>
          </a:p>
        </p:txBody>
      </p:sp>
    </p:spTree>
    <p:extLst>
      <p:ext uri="{BB962C8B-B14F-4D97-AF65-F5344CB8AC3E}">
        <p14:creationId xmlns:p14="http://schemas.microsoft.com/office/powerpoint/2010/main" val="182307623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C033-2D5F-489B-B9ED-4FE6BC1916C9}"/>
              </a:ext>
            </a:extLst>
          </p:cNvPr>
          <p:cNvSpPr>
            <a:spLocks noGrp="1"/>
          </p:cNvSpPr>
          <p:nvPr>
            <p:ph type="ctrTitle"/>
          </p:nvPr>
        </p:nvSpPr>
        <p:spPr/>
        <p:txBody>
          <a:bodyPr>
            <a:normAutofit fontScale="90000"/>
          </a:bodyPr>
          <a:lstStyle/>
          <a:p>
            <a:r>
              <a:rPr lang="en-US" dirty="0"/>
              <a:t>How to think like a business owner and not an employee </a:t>
            </a:r>
          </a:p>
        </p:txBody>
      </p:sp>
      <p:sp>
        <p:nvSpPr>
          <p:cNvPr id="3" name="Subtitle 2">
            <a:extLst>
              <a:ext uri="{FF2B5EF4-FFF2-40B4-BE49-F238E27FC236}">
                <a16:creationId xmlns:a16="http://schemas.microsoft.com/office/drawing/2014/main" id="{6FE46293-C32A-44B5-8A6C-B2A2AFFA21CC}"/>
              </a:ext>
            </a:extLst>
          </p:cNvPr>
          <p:cNvSpPr>
            <a:spLocks noGrp="1"/>
          </p:cNvSpPr>
          <p:nvPr>
            <p:ph type="subTitle" idx="1"/>
          </p:nvPr>
        </p:nvSpPr>
        <p:spPr/>
        <p:txBody>
          <a:bodyPr>
            <a:normAutofit fontScale="47500" lnSpcReduction="20000"/>
          </a:bodyPr>
          <a:lstStyle/>
          <a:p>
            <a:r>
              <a:rPr lang="en-US" dirty="0"/>
              <a:t>By </a:t>
            </a:r>
          </a:p>
          <a:p>
            <a:r>
              <a:rPr lang="en-US" dirty="0"/>
              <a:t>Dr Boyce Watkins </a:t>
            </a:r>
          </a:p>
          <a:p>
            <a:r>
              <a:rPr lang="en-US" dirty="0"/>
              <a:t>The Black Business School </a:t>
            </a:r>
          </a:p>
        </p:txBody>
      </p:sp>
    </p:spTree>
    <p:extLst>
      <p:ext uri="{BB962C8B-B14F-4D97-AF65-F5344CB8AC3E}">
        <p14:creationId xmlns:p14="http://schemas.microsoft.com/office/powerpoint/2010/main" val="38723584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E6F7-711C-4997-84BC-497877565445}"/>
              </a:ext>
            </a:extLst>
          </p:cNvPr>
          <p:cNvSpPr>
            <a:spLocks noGrp="1"/>
          </p:cNvSpPr>
          <p:nvPr>
            <p:ph type="title"/>
          </p:nvPr>
        </p:nvSpPr>
        <p:spPr/>
        <p:txBody>
          <a:bodyPr>
            <a:normAutofit/>
          </a:bodyPr>
          <a:lstStyle/>
          <a:p>
            <a:r>
              <a:rPr lang="en-US" dirty="0"/>
              <a:t>#7:  Till death do you part, stop waffling </a:t>
            </a:r>
          </a:p>
        </p:txBody>
      </p:sp>
      <p:pic>
        <p:nvPicPr>
          <p:cNvPr id="5" name="Content Placeholder 4">
            <a:extLst>
              <a:ext uri="{FF2B5EF4-FFF2-40B4-BE49-F238E27FC236}">
                <a16:creationId xmlns:a16="http://schemas.microsoft.com/office/drawing/2014/main" id="{09BDDDD7-032E-4B82-B321-7560464FBB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2525" y="2282438"/>
            <a:ext cx="5673047" cy="4183872"/>
          </a:xfrm>
        </p:spPr>
      </p:pic>
    </p:spTree>
    <p:extLst>
      <p:ext uri="{BB962C8B-B14F-4D97-AF65-F5344CB8AC3E}">
        <p14:creationId xmlns:p14="http://schemas.microsoft.com/office/powerpoint/2010/main" val="28080408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E37C-063C-414C-A62D-ED3728B27111}"/>
              </a:ext>
            </a:extLst>
          </p:cNvPr>
          <p:cNvSpPr>
            <a:spLocks noGrp="1"/>
          </p:cNvSpPr>
          <p:nvPr>
            <p:ph type="title"/>
          </p:nvPr>
        </p:nvSpPr>
        <p:spPr/>
        <p:txBody>
          <a:bodyPr>
            <a:normAutofit fontScale="90000"/>
          </a:bodyPr>
          <a:lstStyle/>
          <a:p>
            <a:r>
              <a:rPr lang="en-US" dirty="0"/>
              <a:t>#8:  The difference between being a good king and a good man </a:t>
            </a:r>
          </a:p>
        </p:txBody>
      </p:sp>
      <p:pic>
        <p:nvPicPr>
          <p:cNvPr id="5" name="Content Placeholder 4">
            <a:extLst>
              <a:ext uri="{FF2B5EF4-FFF2-40B4-BE49-F238E27FC236}">
                <a16:creationId xmlns:a16="http://schemas.microsoft.com/office/drawing/2014/main" id="{B17E3DCE-07F1-4166-9CB6-935745B10B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3125" y="2193925"/>
            <a:ext cx="5365750" cy="4024313"/>
          </a:xfrm>
        </p:spPr>
      </p:pic>
    </p:spTree>
    <p:extLst>
      <p:ext uri="{BB962C8B-B14F-4D97-AF65-F5344CB8AC3E}">
        <p14:creationId xmlns:p14="http://schemas.microsoft.com/office/powerpoint/2010/main" val="25069118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2162-07E5-408B-BE14-7F1CD9092C94}"/>
              </a:ext>
            </a:extLst>
          </p:cNvPr>
          <p:cNvSpPr>
            <a:spLocks noGrp="1"/>
          </p:cNvSpPr>
          <p:nvPr>
            <p:ph type="title"/>
          </p:nvPr>
        </p:nvSpPr>
        <p:spPr/>
        <p:txBody>
          <a:bodyPr>
            <a:normAutofit fontScale="90000"/>
          </a:bodyPr>
          <a:lstStyle/>
          <a:p>
            <a:r>
              <a:rPr lang="en-US" dirty="0"/>
              <a:t>#9: Managing the financial leeches and emotional drains of your life </a:t>
            </a:r>
          </a:p>
        </p:txBody>
      </p:sp>
      <p:pic>
        <p:nvPicPr>
          <p:cNvPr id="5" name="Content Placeholder 4">
            <a:extLst>
              <a:ext uri="{FF2B5EF4-FFF2-40B4-BE49-F238E27FC236}">
                <a16:creationId xmlns:a16="http://schemas.microsoft.com/office/drawing/2014/main" id="{2EAA018F-CA97-4F69-A1E9-E5B3B98B54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0" y="2491581"/>
            <a:ext cx="5601128" cy="4200846"/>
          </a:xfrm>
        </p:spPr>
      </p:pic>
    </p:spTree>
    <p:extLst>
      <p:ext uri="{BB962C8B-B14F-4D97-AF65-F5344CB8AC3E}">
        <p14:creationId xmlns:p14="http://schemas.microsoft.com/office/powerpoint/2010/main" val="899409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A72E-373C-401E-9245-E9B7843CA509}"/>
              </a:ext>
            </a:extLst>
          </p:cNvPr>
          <p:cNvSpPr>
            <a:spLocks noGrp="1"/>
          </p:cNvSpPr>
          <p:nvPr>
            <p:ph type="title"/>
          </p:nvPr>
        </p:nvSpPr>
        <p:spPr>
          <a:xfrm>
            <a:off x="534256" y="764373"/>
            <a:ext cx="10971944" cy="1293028"/>
          </a:xfrm>
        </p:spPr>
        <p:txBody>
          <a:bodyPr>
            <a:normAutofit fontScale="90000"/>
          </a:bodyPr>
          <a:lstStyle/>
          <a:p>
            <a:r>
              <a:rPr lang="en-US" dirty="0"/>
              <a:t>#10:  Remember why you get paid – million dollar mindset vs minimum wage mentality </a:t>
            </a:r>
          </a:p>
        </p:txBody>
      </p:sp>
      <p:pic>
        <p:nvPicPr>
          <p:cNvPr id="5" name="Content Placeholder 4">
            <a:extLst>
              <a:ext uri="{FF2B5EF4-FFF2-40B4-BE49-F238E27FC236}">
                <a16:creationId xmlns:a16="http://schemas.microsoft.com/office/drawing/2014/main" id="{AA26DC2A-3DC3-41EE-82A8-0ED71864B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0827" y="2424701"/>
            <a:ext cx="5967703" cy="4475778"/>
          </a:xfrm>
        </p:spPr>
      </p:pic>
    </p:spTree>
    <p:extLst>
      <p:ext uri="{BB962C8B-B14F-4D97-AF65-F5344CB8AC3E}">
        <p14:creationId xmlns:p14="http://schemas.microsoft.com/office/powerpoint/2010/main" val="18214997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009C-7050-4A03-BA4E-ED87279DFB7A}"/>
              </a:ext>
            </a:extLst>
          </p:cNvPr>
          <p:cNvSpPr>
            <a:spLocks noGrp="1"/>
          </p:cNvSpPr>
          <p:nvPr>
            <p:ph type="title"/>
          </p:nvPr>
        </p:nvSpPr>
        <p:spPr>
          <a:xfrm>
            <a:off x="421240" y="764373"/>
            <a:ext cx="11084960" cy="1293028"/>
          </a:xfrm>
        </p:spPr>
        <p:txBody>
          <a:bodyPr/>
          <a:lstStyle/>
          <a:p>
            <a:pPr algn="ctr"/>
            <a:r>
              <a:rPr lang="en-US" b="1" dirty="0">
                <a:solidFill>
                  <a:srgbClr val="FFFF00"/>
                </a:solidFill>
              </a:rPr>
              <a:t>Follow up on your learning </a:t>
            </a:r>
          </a:p>
        </p:txBody>
      </p:sp>
      <p:sp>
        <p:nvSpPr>
          <p:cNvPr id="3" name="Content Placeholder 2">
            <a:extLst>
              <a:ext uri="{FF2B5EF4-FFF2-40B4-BE49-F238E27FC236}">
                <a16:creationId xmlns:a16="http://schemas.microsoft.com/office/drawing/2014/main" id="{990C6E2F-E01C-43DE-ADB9-E39BED12D1E8}"/>
              </a:ext>
            </a:extLst>
          </p:cNvPr>
          <p:cNvSpPr>
            <a:spLocks noGrp="1"/>
          </p:cNvSpPr>
          <p:nvPr>
            <p:ph idx="1"/>
          </p:nvPr>
        </p:nvSpPr>
        <p:spPr/>
        <p:txBody>
          <a:bodyPr>
            <a:normAutofit/>
          </a:bodyPr>
          <a:lstStyle/>
          <a:p>
            <a:pPr marL="0" indent="0" algn="ctr">
              <a:buNone/>
            </a:pPr>
            <a:r>
              <a:rPr lang="en-US" sz="4400" dirty="0"/>
              <a:t>BlackMoney103.com</a:t>
            </a:r>
          </a:p>
          <a:p>
            <a:pPr marL="0" indent="0" algn="ctr">
              <a:buNone/>
            </a:pPr>
            <a:r>
              <a:rPr lang="en-US" sz="4400" dirty="0"/>
              <a:t>TheBlackLegalProgram.com </a:t>
            </a:r>
          </a:p>
          <a:p>
            <a:pPr marL="0" indent="0" algn="ctr">
              <a:buNone/>
            </a:pPr>
            <a:r>
              <a:rPr lang="en-US" sz="4400" dirty="0"/>
              <a:t>TheBlackStockMarketProgram.com </a:t>
            </a:r>
          </a:p>
          <a:p>
            <a:pPr marL="0" indent="0" algn="ctr">
              <a:buNone/>
            </a:pPr>
            <a:r>
              <a:rPr lang="en-US" sz="4400" dirty="0"/>
              <a:t>BlackMillionairesOfTomorrow.com</a:t>
            </a:r>
          </a:p>
          <a:p>
            <a:pPr marL="0" indent="0" algn="ctr">
              <a:buNone/>
            </a:pPr>
            <a:r>
              <a:rPr lang="en-US" sz="4400" dirty="0"/>
              <a:t>BlackDragonDiscount.com </a:t>
            </a:r>
          </a:p>
        </p:txBody>
      </p:sp>
    </p:spTree>
    <p:extLst>
      <p:ext uri="{BB962C8B-B14F-4D97-AF65-F5344CB8AC3E}">
        <p14:creationId xmlns:p14="http://schemas.microsoft.com/office/powerpoint/2010/main" val="16921480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E927-4873-4B2C-AB19-0968FCB21414}"/>
              </a:ext>
            </a:extLst>
          </p:cNvPr>
          <p:cNvSpPr>
            <a:spLocks noGrp="1"/>
          </p:cNvSpPr>
          <p:nvPr>
            <p:ph type="title"/>
          </p:nvPr>
        </p:nvSpPr>
        <p:spPr>
          <a:xfrm>
            <a:off x="498297" y="764373"/>
            <a:ext cx="11007903" cy="1293028"/>
          </a:xfrm>
        </p:spPr>
        <p:txBody>
          <a:bodyPr>
            <a:normAutofit/>
          </a:bodyPr>
          <a:lstStyle/>
          <a:p>
            <a:pPr algn="ctr"/>
            <a:r>
              <a:rPr lang="en-US" sz="5400" b="1" dirty="0">
                <a:solidFill>
                  <a:srgbClr val="FFFF00"/>
                </a:solidFill>
              </a:rPr>
              <a:t>The black business school </a:t>
            </a:r>
          </a:p>
        </p:txBody>
      </p:sp>
      <p:pic>
        <p:nvPicPr>
          <p:cNvPr id="5" name="Content Placeholder 4">
            <a:extLst>
              <a:ext uri="{FF2B5EF4-FFF2-40B4-BE49-F238E27FC236}">
                <a16:creationId xmlns:a16="http://schemas.microsoft.com/office/drawing/2014/main" id="{2270DA5D-8239-45F4-937A-768D585F30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5407" y="2430467"/>
            <a:ext cx="5601185" cy="3551228"/>
          </a:xfrm>
        </p:spPr>
      </p:pic>
    </p:spTree>
    <p:extLst>
      <p:ext uri="{BB962C8B-B14F-4D97-AF65-F5344CB8AC3E}">
        <p14:creationId xmlns:p14="http://schemas.microsoft.com/office/powerpoint/2010/main" val="27552698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CF6F-7C29-4C5E-8106-CFE6C5AFED0D}"/>
              </a:ext>
            </a:extLst>
          </p:cNvPr>
          <p:cNvSpPr>
            <a:spLocks noGrp="1"/>
          </p:cNvSpPr>
          <p:nvPr>
            <p:ph type="title"/>
          </p:nvPr>
        </p:nvSpPr>
        <p:spPr/>
        <p:txBody>
          <a:bodyPr/>
          <a:lstStyle/>
          <a:p>
            <a:r>
              <a:rPr lang="en-US" dirty="0"/>
              <a:t>When I quit my job </a:t>
            </a:r>
          </a:p>
        </p:txBody>
      </p:sp>
      <p:sp>
        <p:nvSpPr>
          <p:cNvPr id="3" name="Content Placeholder 2">
            <a:extLst>
              <a:ext uri="{FF2B5EF4-FFF2-40B4-BE49-F238E27FC236}">
                <a16:creationId xmlns:a16="http://schemas.microsoft.com/office/drawing/2014/main" id="{A9FB162B-8FBE-42B9-9BA4-06BFD2DDF306}"/>
              </a:ext>
            </a:extLst>
          </p:cNvPr>
          <p:cNvSpPr>
            <a:spLocks noGrp="1"/>
          </p:cNvSpPr>
          <p:nvPr>
            <p:ph idx="1"/>
          </p:nvPr>
        </p:nvSpPr>
        <p:spPr/>
        <p:txBody>
          <a:bodyPr/>
          <a:lstStyle/>
          <a:p>
            <a:r>
              <a:rPr lang="en-US" dirty="0"/>
              <a:t>I didn’t quite know what I was doing</a:t>
            </a:r>
          </a:p>
          <a:p>
            <a:r>
              <a:rPr lang="en-US" dirty="0"/>
              <a:t>I didn’t know if I was going to be successful</a:t>
            </a:r>
          </a:p>
          <a:p>
            <a:r>
              <a:rPr lang="en-US" dirty="0"/>
              <a:t>I didn’t have enough money to do the things I wanted to do</a:t>
            </a:r>
          </a:p>
          <a:p>
            <a:r>
              <a:rPr lang="en-US" dirty="0"/>
              <a:t>I was scared to death </a:t>
            </a:r>
          </a:p>
        </p:txBody>
      </p:sp>
      <p:pic>
        <p:nvPicPr>
          <p:cNvPr id="5" name="Picture 4">
            <a:extLst>
              <a:ext uri="{FF2B5EF4-FFF2-40B4-BE49-F238E27FC236}">
                <a16:creationId xmlns:a16="http://schemas.microsoft.com/office/drawing/2014/main" id="{EFB203D9-8CED-4B54-8895-879592B6D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102" y="4171308"/>
            <a:ext cx="4318571" cy="3238928"/>
          </a:xfrm>
          <a:prstGeom prst="rect">
            <a:avLst/>
          </a:prstGeom>
        </p:spPr>
      </p:pic>
      <p:pic>
        <p:nvPicPr>
          <p:cNvPr id="7" name="Picture 6">
            <a:extLst>
              <a:ext uri="{FF2B5EF4-FFF2-40B4-BE49-F238E27FC236}">
                <a16:creationId xmlns:a16="http://schemas.microsoft.com/office/drawing/2014/main" id="{4CA6E135-C862-4FD2-A94C-09B62B545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146" y="4126992"/>
            <a:ext cx="1822704" cy="2731008"/>
          </a:xfrm>
          <a:prstGeom prst="rect">
            <a:avLst/>
          </a:prstGeom>
        </p:spPr>
      </p:pic>
      <p:pic>
        <p:nvPicPr>
          <p:cNvPr id="9" name="Picture 8">
            <a:extLst>
              <a:ext uri="{FF2B5EF4-FFF2-40B4-BE49-F238E27FC236}">
                <a16:creationId xmlns:a16="http://schemas.microsoft.com/office/drawing/2014/main" id="{DA19873F-845D-4C35-A0CC-C3A8A2E9C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126992"/>
            <a:ext cx="3595420" cy="2693095"/>
          </a:xfrm>
          <a:prstGeom prst="rect">
            <a:avLst/>
          </a:prstGeom>
        </p:spPr>
      </p:pic>
    </p:spTree>
    <p:extLst>
      <p:ext uri="{BB962C8B-B14F-4D97-AF65-F5344CB8AC3E}">
        <p14:creationId xmlns:p14="http://schemas.microsoft.com/office/powerpoint/2010/main" val="11123975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7F44-E287-4E2B-9F41-EB1AC988F4BE}"/>
              </a:ext>
            </a:extLst>
          </p:cNvPr>
          <p:cNvSpPr>
            <a:spLocks noGrp="1"/>
          </p:cNvSpPr>
          <p:nvPr>
            <p:ph type="title"/>
          </p:nvPr>
        </p:nvSpPr>
        <p:spPr/>
        <p:txBody>
          <a:bodyPr>
            <a:normAutofit/>
          </a:bodyPr>
          <a:lstStyle/>
          <a:p>
            <a:r>
              <a:rPr lang="en-US" dirty="0"/>
              <a:t>#1:  Protect your time like you’re President Obama </a:t>
            </a:r>
          </a:p>
        </p:txBody>
      </p:sp>
      <p:pic>
        <p:nvPicPr>
          <p:cNvPr id="5" name="Content Placeholder 4">
            <a:extLst>
              <a:ext uri="{FF2B5EF4-FFF2-40B4-BE49-F238E27FC236}">
                <a16:creationId xmlns:a16="http://schemas.microsoft.com/office/drawing/2014/main" id="{935A7E64-76EF-4F8E-B70C-F6EDD64D77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8833" y="2193925"/>
            <a:ext cx="7154334" cy="4024313"/>
          </a:xfrm>
        </p:spPr>
      </p:pic>
    </p:spTree>
    <p:extLst>
      <p:ext uri="{BB962C8B-B14F-4D97-AF65-F5344CB8AC3E}">
        <p14:creationId xmlns:p14="http://schemas.microsoft.com/office/powerpoint/2010/main" val="33089181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D2DE-47C6-4698-91CB-FA75595268CF}"/>
              </a:ext>
            </a:extLst>
          </p:cNvPr>
          <p:cNvSpPr>
            <a:spLocks noGrp="1"/>
          </p:cNvSpPr>
          <p:nvPr>
            <p:ph type="title"/>
          </p:nvPr>
        </p:nvSpPr>
        <p:spPr/>
        <p:txBody>
          <a:bodyPr>
            <a:normAutofit/>
          </a:bodyPr>
          <a:lstStyle/>
          <a:p>
            <a:r>
              <a:rPr lang="en-US" dirty="0"/>
              <a:t>#2: Learn the art of structured commitments </a:t>
            </a:r>
          </a:p>
        </p:txBody>
      </p:sp>
      <p:pic>
        <p:nvPicPr>
          <p:cNvPr id="5" name="Content Placeholder 4">
            <a:extLst>
              <a:ext uri="{FF2B5EF4-FFF2-40B4-BE49-F238E27FC236}">
                <a16:creationId xmlns:a16="http://schemas.microsoft.com/office/drawing/2014/main" id="{474F41EC-2BF0-4A55-8696-741D7E8847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2831941"/>
            <a:ext cx="4831724" cy="3630504"/>
          </a:xfrm>
        </p:spPr>
      </p:pic>
    </p:spTree>
    <p:extLst>
      <p:ext uri="{BB962C8B-B14F-4D97-AF65-F5344CB8AC3E}">
        <p14:creationId xmlns:p14="http://schemas.microsoft.com/office/powerpoint/2010/main" val="7841162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FD19-CE2D-4468-9CAF-E23FC9811C0E}"/>
              </a:ext>
            </a:extLst>
          </p:cNvPr>
          <p:cNvSpPr>
            <a:spLocks noGrp="1"/>
          </p:cNvSpPr>
          <p:nvPr>
            <p:ph type="title"/>
          </p:nvPr>
        </p:nvSpPr>
        <p:spPr/>
        <p:txBody>
          <a:bodyPr>
            <a:normAutofit fontScale="90000"/>
          </a:bodyPr>
          <a:lstStyle/>
          <a:p>
            <a:r>
              <a:rPr lang="en-US" dirty="0"/>
              <a:t>#3: Avoid the slave thinking – don’t try to work 80 hours a week, work 800 </a:t>
            </a:r>
          </a:p>
        </p:txBody>
      </p:sp>
      <p:pic>
        <p:nvPicPr>
          <p:cNvPr id="5" name="Content Placeholder 4">
            <a:extLst>
              <a:ext uri="{FF2B5EF4-FFF2-40B4-BE49-F238E27FC236}">
                <a16:creationId xmlns:a16="http://schemas.microsoft.com/office/drawing/2014/main" id="{E2D0B622-E264-4AF1-8FF1-32ABCB30A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6596" y="2603525"/>
            <a:ext cx="3690333" cy="4024741"/>
          </a:xfrm>
        </p:spPr>
      </p:pic>
    </p:spTree>
    <p:extLst>
      <p:ext uri="{BB962C8B-B14F-4D97-AF65-F5344CB8AC3E}">
        <p14:creationId xmlns:p14="http://schemas.microsoft.com/office/powerpoint/2010/main" val="17804462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13AD-B5B5-4625-84CB-4AB26D878AED}"/>
              </a:ext>
            </a:extLst>
          </p:cNvPr>
          <p:cNvSpPr>
            <a:spLocks noGrp="1"/>
          </p:cNvSpPr>
          <p:nvPr>
            <p:ph type="title"/>
          </p:nvPr>
        </p:nvSpPr>
        <p:spPr/>
        <p:txBody>
          <a:bodyPr>
            <a:normAutofit/>
          </a:bodyPr>
          <a:lstStyle/>
          <a:p>
            <a:r>
              <a:rPr lang="en-US" dirty="0"/>
              <a:t>#4: Learn to manage people and processes </a:t>
            </a:r>
          </a:p>
        </p:txBody>
      </p:sp>
      <p:pic>
        <p:nvPicPr>
          <p:cNvPr id="5" name="Content Placeholder 4">
            <a:extLst>
              <a:ext uri="{FF2B5EF4-FFF2-40B4-BE49-F238E27FC236}">
                <a16:creationId xmlns:a16="http://schemas.microsoft.com/office/drawing/2014/main" id="{EE7A2CD0-8167-4FB2-8FAC-143667DD10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2544" y="2522306"/>
            <a:ext cx="7459766" cy="3970521"/>
          </a:xfrm>
        </p:spPr>
      </p:pic>
    </p:spTree>
    <p:extLst>
      <p:ext uri="{BB962C8B-B14F-4D97-AF65-F5344CB8AC3E}">
        <p14:creationId xmlns:p14="http://schemas.microsoft.com/office/powerpoint/2010/main" val="37397554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AA39-4C5D-49DE-9F2B-2ACAB235A87B}"/>
              </a:ext>
            </a:extLst>
          </p:cNvPr>
          <p:cNvSpPr>
            <a:spLocks noGrp="1"/>
          </p:cNvSpPr>
          <p:nvPr>
            <p:ph type="title"/>
          </p:nvPr>
        </p:nvSpPr>
        <p:spPr/>
        <p:txBody>
          <a:bodyPr>
            <a:normAutofit/>
          </a:bodyPr>
          <a:lstStyle/>
          <a:p>
            <a:r>
              <a:rPr lang="en-US" dirty="0"/>
              <a:t>#5:  Cut all distractions – learn to work in silos  </a:t>
            </a:r>
          </a:p>
        </p:txBody>
      </p:sp>
      <p:pic>
        <p:nvPicPr>
          <p:cNvPr id="5" name="Content Placeholder 4">
            <a:extLst>
              <a:ext uri="{FF2B5EF4-FFF2-40B4-BE49-F238E27FC236}">
                <a16:creationId xmlns:a16="http://schemas.microsoft.com/office/drawing/2014/main" id="{6E50D70B-4912-475E-893C-0BBDB42C09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2346446"/>
            <a:ext cx="5286053" cy="4031386"/>
          </a:xfrm>
        </p:spPr>
      </p:pic>
    </p:spTree>
    <p:extLst>
      <p:ext uri="{BB962C8B-B14F-4D97-AF65-F5344CB8AC3E}">
        <p14:creationId xmlns:p14="http://schemas.microsoft.com/office/powerpoint/2010/main" val="35218623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D9A3-157C-48F1-B57B-8E96528E9393}"/>
              </a:ext>
            </a:extLst>
          </p:cNvPr>
          <p:cNvSpPr>
            <a:spLocks noGrp="1"/>
          </p:cNvSpPr>
          <p:nvPr>
            <p:ph type="title"/>
          </p:nvPr>
        </p:nvSpPr>
        <p:spPr/>
        <p:txBody>
          <a:bodyPr/>
          <a:lstStyle/>
          <a:p>
            <a:r>
              <a:rPr lang="en-US" dirty="0"/>
              <a:t>Listen to warren </a:t>
            </a:r>
            <a:r>
              <a:rPr lang="en-US" dirty="0" err="1"/>
              <a:t>buffett</a:t>
            </a:r>
            <a:endParaRPr lang="en-US" dirty="0"/>
          </a:p>
        </p:txBody>
      </p:sp>
      <p:pic>
        <p:nvPicPr>
          <p:cNvPr id="5" name="Content Placeholder 4">
            <a:extLst>
              <a:ext uri="{FF2B5EF4-FFF2-40B4-BE49-F238E27FC236}">
                <a16:creationId xmlns:a16="http://schemas.microsoft.com/office/drawing/2014/main" id="{4CE9B86D-7318-4132-8586-E37FDCC6D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0783" y="2193925"/>
            <a:ext cx="4730433" cy="4024313"/>
          </a:xfrm>
        </p:spPr>
      </p:pic>
    </p:spTree>
    <p:extLst>
      <p:ext uri="{BB962C8B-B14F-4D97-AF65-F5344CB8AC3E}">
        <p14:creationId xmlns:p14="http://schemas.microsoft.com/office/powerpoint/2010/main" val="358257014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FC13-81F1-4D8A-BF65-73B8DF568057}"/>
              </a:ext>
            </a:extLst>
          </p:cNvPr>
          <p:cNvSpPr>
            <a:spLocks noGrp="1"/>
          </p:cNvSpPr>
          <p:nvPr>
            <p:ph type="title"/>
          </p:nvPr>
        </p:nvSpPr>
        <p:spPr/>
        <p:txBody>
          <a:bodyPr>
            <a:normAutofit fontScale="90000"/>
          </a:bodyPr>
          <a:lstStyle/>
          <a:p>
            <a:r>
              <a:rPr lang="en-US" dirty="0"/>
              <a:t>#6: Risk and self-sacrifice are on the menu, and they must be your friend </a:t>
            </a:r>
          </a:p>
        </p:txBody>
      </p:sp>
      <p:sp>
        <p:nvSpPr>
          <p:cNvPr id="3" name="Content Placeholder 2">
            <a:extLst>
              <a:ext uri="{FF2B5EF4-FFF2-40B4-BE49-F238E27FC236}">
                <a16:creationId xmlns:a16="http://schemas.microsoft.com/office/drawing/2014/main" id="{90988A63-4FF7-4472-BCC6-E9A858D0AD12}"/>
              </a:ext>
            </a:extLst>
          </p:cNvPr>
          <p:cNvSpPr>
            <a:spLocks noGrp="1"/>
          </p:cNvSpPr>
          <p:nvPr>
            <p:ph idx="1"/>
          </p:nvPr>
        </p:nvSpPr>
        <p:spPr/>
        <p:txBody>
          <a:bodyPr/>
          <a:lstStyle/>
          <a:p>
            <a:r>
              <a:rPr lang="en-US" dirty="0"/>
              <a:t>No bougie entrepreneurs </a:t>
            </a:r>
          </a:p>
          <a:p>
            <a:r>
              <a:rPr lang="en-US" dirty="0"/>
              <a:t>No more paychecks</a:t>
            </a:r>
          </a:p>
        </p:txBody>
      </p:sp>
      <p:pic>
        <p:nvPicPr>
          <p:cNvPr id="5" name="Picture 4">
            <a:extLst>
              <a:ext uri="{FF2B5EF4-FFF2-40B4-BE49-F238E27FC236}">
                <a16:creationId xmlns:a16="http://schemas.microsoft.com/office/drawing/2014/main" id="{EE3F3F23-FDAA-4D63-89E2-04F3002A8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268" y="2022724"/>
            <a:ext cx="6557657" cy="3684570"/>
          </a:xfrm>
          <a:prstGeom prst="rect">
            <a:avLst/>
          </a:prstGeom>
        </p:spPr>
      </p:pic>
    </p:spTree>
    <p:extLst>
      <p:ext uri="{BB962C8B-B14F-4D97-AF65-F5344CB8AC3E}">
        <p14:creationId xmlns:p14="http://schemas.microsoft.com/office/powerpoint/2010/main" val="8565177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1024</TotalTime>
  <Words>350</Words>
  <Application>Microsoft Office PowerPoint</Application>
  <PresentationFormat>Widescreen</PresentationFormat>
  <Paragraphs>41</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How to think like a business owner and not an employee </vt:lpstr>
      <vt:lpstr>When I quit my job </vt:lpstr>
      <vt:lpstr>#1:  Protect your time like you’re President Obama </vt:lpstr>
      <vt:lpstr>#2: Learn the art of structured commitments </vt:lpstr>
      <vt:lpstr>#3: Avoid the slave thinking – don’t try to work 80 hours a week, work 800 </vt:lpstr>
      <vt:lpstr>#4: Learn to manage people and processes </vt:lpstr>
      <vt:lpstr>#5:  Cut all distractions – learn to work in silos  </vt:lpstr>
      <vt:lpstr>Listen to warren buffett</vt:lpstr>
      <vt:lpstr>#6: Risk and self-sacrifice are on the menu, and they must be your friend </vt:lpstr>
      <vt:lpstr>#7:  Till death do you part, stop waffling </vt:lpstr>
      <vt:lpstr>#8:  The difference between being a good king and a good man </vt:lpstr>
      <vt:lpstr>#9: Managing the financial leeches and emotional drains of your life </vt:lpstr>
      <vt:lpstr>#10:  Remember why you get paid – million dollar mindset vs minimum wage mentality </vt:lpstr>
      <vt:lpstr>Follow up on your learning </vt:lpstr>
      <vt:lpstr>The black business school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CEO and not an employee </dc:title>
  <dc:creator>Boyce Watkins</dc:creator>
  <cp:lastModifiedBy>Boyce Watkins</cp:lastModifiedBy>
  <cp:revision>44</cp:revision>
  <dcterms:created xsi:type="dcterms:W3CDTF">2018-11-01T06:40:38Z</dcterms:created>
  <dcterms:modified xsi:type="dcterms:W3CDTF">2018-11-01T23:45:30Z</dcterms:modified>
</cp:coreProperties>
</file>