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5" r:id="rId5"/>
    <p:sldId id="260" r:id="rId6"/>
    <p:sldId id="266" r:id="rId7"/>
    <p:sldId id="261" r:id="rId8"/>
    <p:sldId id="267" r:id="rId9"/>
    <p:sldId id="262" r:id="rId10"/>
    <p:sldId id="263" r:id="rId11"/>
    <p:sldId id="264"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94588" autoAdjust="0"/>
  </p:normalViewPr>
  <p:slideViewPr>
    <p:cSldViewPr snapToGrid="0" snapToObjects="1">
      <p:cViewPr>
        <p:scale>
          <a:sx n="76" d="100"/>
          <a:sy n="76" d="100"/>
        </p:scale>
        <p:origin x="-1752" y="-152"/>
      </p:cViewPr>
      <p:guideLst>
        <p:guide orient="horz" pos="2160"/>
        <p:guide pos="2880"/>
      </p:guideLst>
    </p:cSldViewPr>
  </p:slideViewPr>
  <p:outlineViewPr>
    <p:cViewPr>
      <p:scale>
        <a:sx n="33" d="100"/>
        <a:sy n="33" d="100"/>
      </p:scale>
      <p:origin x="0" y="798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73741" y="6122894"/>
            <a:ext cx="2133600" cy="259317"/>
          </a:xfrm>
        </p:spPr>
        <p:txBody>
          <a:bodyPr/>
          <a:lstStyle/>
          <a:p>
            <a:fld id="{7D290233-0DD1-4A80-BB1E-9ADC3556DBB6}" type="datetimeFigureOut">
              <a:rPr lang="en-US" smtClean="0"/>
              <a:t>10/7/13 </a:t>
            </a:fld>
            <a:endParaRPr lang="en-US"/>
          </a:p>
        </p:txBody>
      </p:sp>
      <p:sp>
        <p:nvSpPr>
          <p:cNvPr id="5" name="Footer Placeholder 4"/>
          <p:cNvSpPr>
            <a:spLocks noGrp="1"/>
          </p:cNvSpPr>
          <p:nvPr>
            <p:ph type="ftr" sz="quarter" idx="11"/>
          </p:nvPr>
        </p:nvSpPr>
        <p:spPr>
          <a:xfrm>
            <a:off x="5638800" y="6122894"/>
            <a:ext cx="2895600" cy="257810"/>
          </a:xfrm>
        </p:spPr>
        <p:txBody>
          <a:bodyPr/>
          <a:lstStyle/>
          <a:p>
            <a:endParaRPr lang="en-US"/>
          </a:p>
        </p:txBody>
      </p:sp>
      <p:sp>
        <p:nvSpPr>
          <p:cNvPr id="6" name="Slide Number Placeholder 5"/>
          <p:cNvSpPr>
            <a:spLocks noGrp="1"/>
          </p:cNvSpPr>
          <p:nvPr>
            <p:ph type="sldNum" sz="quarter" idx="12"/>
          </p:nvPr>
        </p:nvSpPr>
        <p:spPr>
          <a:xfrm>
            <a:off x="4191000" y="6122894"/>
            <a:ext cx="762000" cy="271463"/>
          </a:xfrm>
        </p:spPr>
        <p:txBody>
          <a:bodyPr/>
          <a:lstStyle/>
          <a:p>
            <a:fld id="{CFE4BAC9-6D41-4691-9299-18EF07EF017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10/7/13 </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10/7/13 </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US" smtClean="0"/>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10/7/13 </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10/7/13 </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10/7/13 </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10/7/13 </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69259" y="6122894"/>
            <a:ext cx="2133600" cy="259317"/>
          </a:xfrm>
        </p:spPr>
        <p:txBody>
          <a:bodyPr/>
          <a:lstStyle/>
          <a:p>
            <a:fld id="{7D290233-0DD1-4A80-BB1E-9ADC3556DBB6}" type="datetimeFigureOut">
              <a:rPr lang="en-US" smtClean="0"/>
              <a:t>10/7/13 </a:t>
            </a:fld>
            <a:endParaRPr lang="en-US"/>
          </a:p>
        </p:txBody>
      </p:sp>
      <p:sp>
        <p:nvSpPr>
          <p:cNvPr id="5" name="Footer Placeholder 4"/>
          <p:cNvSpPr>
            <a:spLocks noGrp="1"/>
          </p:cNvSpPr>
          <p:nvPr>
            <p:ph type="ftr" sz="quarter" idx="11"/>
          </p:nvPr>
        </p:nvSpPr>
        <p:spPr>
          <a:xfrm>
            <a:off x="5638800" y="6124401"/>
            <a:ext cx="2895600" cy="257810"/>
          </a:xfrm>
        </p:spPr>
        <p:txBody>
          <a:bodyPr/>
          <a:lstStyle/>
          <a:p>
            <a:endParaRPr lang="en-US"/>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290233-0DD1-4A80-BB1E-9ADC3556DBB6}" type="datetimeFigureOut">
              <a:rPr lang="en-US" smtClean="0"/>
              <a:t>10/7/13 </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D290233-0DD1-4A80-BB1E-9ADC3556DBB6}" type="datetimeFigureOut">
              <a:rPr lang="en-US" smtClean="0"/>
              <a:t>10/7/13 </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D290233-0DD1-4A80-BB1E-9ADC3556DBB6}" type="datetimeFigureOut">
              <a:rPr lang="en-US" smtClean="0"/>
              <a:t>10/7/13 </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D290233-0DD1-4A80-BB1E-9ADC3556DBB6}" type="datetimeFigureOut">
              <a:rPr lang="en-US" smtClean="0"/>
              <a:t>10/7/13 </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7D290233-0DD1-4A80-BB1E-9ADC3556DBB6}" type="datetimeFigureOut">
              <a:rPr lang="en-US" smtClean="0"/>
              <a:t>10/7/13 </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10/7/13 </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US" smtClean="0"/>
              <a:t>Click to edit Master title style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7D290233-0DD1-4A80-BB1E-9ADC3556DBB6}" type="datetimeFigureOut">
              <a:rPr lang="en-US" smtClean="0"/>
              <a:t>10/7/13 </a:t>
            </a:fld>
            <a:endParaRPr lang="en-US"/>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CFE4BAC9-6D41-4691-9299-18EF07EF017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jpg"/><Relationship Id="rId5" Type="http://schemas.openxmlformats.org/officeDocument/2006/relationships/image" Target="../media/image5.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11.wav"/><Relationship Id="rId2" Type="http://schemas.openxmlformats.org/officeDocument/2006/relationships/audio" Target="../media/media1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5.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jpg"/><Relationship Id="rId5" Type="http://schemas.openxmlformats.org/officeDocument/2006/relationships/image" Target="../media/image5.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smtClean="0"/>
              <a:t>Disaster Management: Vulnerability and Resilience in Disaster Recovery in Thailand</a:t>
            </a:r>
            <a:endParaRPr lang="en-US" sz="3600" dirty="0"/>
          </a:p>
        </p:txBody>
      </p:sp>
      <p:sp>
        <p:nvSpPr>
          <p:cNvPr id="3" name="Subtitle 2"/>
          <p:cNvSpPr>
            <a:spLocks noGrp="1"/>
          </p:cNvSpPr>
          <p:nvPr>
            <p:ph type="subTitle" idx="1"/>
          </p:nvPr>
        </p:nvSpPr>
        <p:spPr>
          <a:xfrm>
            <a:off x="914400" y="3429000"/>
            <a:ext cx="7035882" cy="1368366"/>
          </a:xfrm>
        </p:spPr>
        <p:txBody>
          <a:bodyPr>
            <a:normAutofit fontScale="92500" lnSpcReduction="20000"/>
          </a:bodyPr>
          <a:lstStyle/>
          <a:p>
            <a:r>
              <a:rPr lang="en-US" sz="3200" dirty="0" smtClean="0"/>
              <a:t>Pattamaporn Busapathumrong</a:t>
            </a:r>
          </a:p>
          <a:p>
            <a:r>
              <a:rPr lang="en-US" sz="3200" dirty="0" smtClean="0"/>
              <a:t>Faculty of Liberal Arts,  </a:t>
            </a:r>
          </a:p>
          <a:p>
            <a:r>
              <a:rPr lang="en-US" sz="3200" dirty="0" smtClean="0"/>
              <a:t>Asian University, Thailand</a:t>
            </a:r>
          </a:p>
        </p:txBody>
      </p:sp>
      <p:pic>
        <p:nvPicPr>
          <p:cNvPr id="6" name="Picture 5" descr="Pattamaporn Busapathumro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2526" y="4565430"/>
            <a:ext cx="1498600" cy="1498600"/>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45653687"/>
      </p:ext>
    </p:extLst>
  </p:cSld>
  <p:clrMapOvr>
    <a:masterClrMapping/>
  </p:clrMapOvr>
  <mc:AlternateContent xmlns:mc="http://schemas.openxmlformats.org/markup-compatibility/2006" xmlns:p14="http://schemas.microsoft.com/office/powerpoint/2010/main">
    <mc:Choice Requires="p14">
      <p:transition spd="slow" p14:dur="2000" advTm="17501">
        <p14:ferris dir="l"/>
      </p:transition>
    </mc:Choice>
    <mc:Fallback xmlns="">
      <p:transition xmlns:p14="http://schemas.microsoft.com/office/powerpoint/2010/main" spd="slow" advTm="17501">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5. Discussions and Recommendations</a:t>
            </a:r>
          </a:p>
        </p:txBody>
      </p:sp>
      <p:sp>
        <p:nvSpPr>
          <p:cNvPr id="3" name="Content Placeholder 2"/>
          <p:cNvSpPr>
            <a:spLocks noGrp="1"/>
          </p:cNvSpPr>
          <p:nvPr>
            <p:ph idx="1"/>
          </p:nvPr>
        </p:nvSpPr>
        <p:spPr/>
        <p:txBody>
          <a:bodyPr>
            <a:normAutofit fontScale="85000" lnSpcReduction="10000"/>
          </a:bodyPr>
          <a:lstStyle/>
          <a:p>
            <a:r>
              <a:rPr lang="en-US" sz="2000" dirty="0" smtClean="0"/>
              <a:t>Discussing five models of disaster management: 1) royal projects and the Red Cross, 2) the ASEAN SCC Blueprint, 3) the rights-based approach, 4</a:t>
            </a:r>
            <a:r>
              <a:rPr lang="en-US" sz="2000" dirty="0" smtClean="0"/>
              <a:t>)  </a:t>
            </a:r>
            <a:r>
              <a:rPr lang="en-US" sz="2000" dirty="0" smtClean="0"/>
              <a:t>the welfare mix </a:t>
            </a:r>
            <a:r>
              <a:rPr lang="en-US" sz="2000" dirty="0" smtClean="0"/>
              <a:t>model and 5) </a:t>
            </a:r>
            <a:r>
              <a:rPr lang="en-US" sz="2000" smtClean="0"/>
              <a:t>knowledge management.</a:t>
            </a:r>
            <a:endParaRPr lang="en-US" sz="2000" dirty="0" smtClean="0"/>
          </a:p>
          <a:p>
            <a:r>
              <a:rPr lang="en-US" sz="2000" dirty="0"/>
              <a:t>1. Respond to the needs and urgent needs of the population by applying these five models of disaster management in Thailand to build resilience. </a:t>
            </a:r>
          </a:p>
          <a:p>
            <a:r>
              <a:rPr lang="en-US" sz="2000" dirty="0"/>
              <a:t>2. Plan and implement for short-, medium-, and long-term development for quality of life and social quality in Thailand to cover subpopulations of marginalized people and those in need. </a:t>
            </a:r>
          </a:p>
          <a:p>
            <a:r>
              <a:rPr lang="en-US" sz="2000" dirty="0"/>
              <a:t>3. A rights-based approach and paradigm shift on human rights as discussed earlier are essential components to build resilience. </a:t>
            </a:r>
          </a:p>
          <a:p>
            <a:r>
              <a:rPr lang="en-US" sz="2000" dirty="0"/>
              <a:t>4. The ASEAN SCC Blueprint as a model enables the regional communities to cooperate and yield fruitful participation.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34067276"/>
      </p:ext>
    </p:extLst>
  </p:cSld>
  <p:clrMapOvr>
    <a:masterClrMapping/>
  </p:clrMapOvr>
  <mc:AlternateContent xmlns:mc="http://schemas.openxmlformats.org/markup-compatibility/2006" xmlns:p14="http://schemas.microsoft.com/office/powerpoint/2010/main">
    <mc:Choice Requires="p14">
      <p:transition spd="slow" advTm="59152">
        <p14:flash/>
      </p:transition>
    </mc:Choice>
    <mc:Fallback xmlns="">
      <p:transition xmlns:p14="http://schemas.microsoft.com/office/powerpoint/2010/main" spd="slow" advTm="59152">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Conclusion</a:t>
            </a:r>
          </a:p>
        </p:txBody>
      </p:sp>
      <p:sp>
        <p:nvSpPr>
          <p:cNvPr id="3" name="Content Placeholder 2"/>
          <p:cNvSpPr>
            <a:spLocks noGrp="1"/>
          </p:cNvSpPr>
          <p:nvPr>
            <p:ph idx="1"/>
          </p:nvPr>
        </p:nvSpPr>
        <p:spPr/>
        <p:txBody>
          <a:bodyPr>
            <a:normAutofit fontScale="92500" lnSpcReduction="20000"/>
          </a:bodyPr>
          <a:lstStyle/>
          <a:p>
            <a:r>
              <a:rPr lang="en-US" dirty="0" smtClean="0"/>
              <a:t>This research explores the current models that contribute to disaster management in Thailand.</a:t>
            </a:r>
          </a:p>
          <a:p>
            <a:r>
              <a:rPr lang="en-US" dirty="0"/>
              <a:t>To conclude, this research explores the current models that contribute to disaster management in Thailand. Among these five models, applications are varied and further research can be designed and conducted in the future. Vulnerability and resilience concepts, when applied to the case of Thailand, have been reflected in the National Economic and Social Development’s latest plan and the participation of several organizations. As disasters have become globalized, urgent needs and responses are required by all involved parties. </a:t>
            </a:r>
          </a:p>
          <a:p>
            <a:endParaRPr lang="en-US" dirty="0" smtClean="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91622466"/>
      </p:ext>
    </p:extLst>
  </p:cSld>
  <p:clrMapOvr>
    <a:masterClrMapping/>
  </p:clrMapOvr>
  <mc:AlternateContent xmlns:mc="http://schemas.openxmlformats.org/markup-compatibility/2006" xmlns:p14="http://schemas.microsoft.com/office/powerpoint/2010/main">
    <mc:Choice Requires="p14">
      <p:transition spd="slow" advTm="38844">
        <p14:flash/>
      </p:transition>
    </mc:Choice>
    <mc:Fallback xmlns="">
      <p:transition xmlns:p14="http://schemas.microsoft.com/office/powerpoint/2010/main" spd="slow" advTm="38844">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Presentation</a:t>
            </a:r>
            <a:endParaRPr lang="en-US" dirty="0"/>
          </a:p>
        </p:txBody>
      </p:sp>
      <p:sp>
        <p:nvSpPr>
          <p:cNvPr id="3" name="Content Placeholder 2"/>
          <p:cNvSpPr>
            <a:spLocks noGrp="1"/>
          </p:cNvSpPr>
          <p:nvPr>
            <p:ph idx="1"/>
          </p:nvPr>
        </p:nvSpPr>
        <p:spPr/>
        <p:txBody>
          <a:bodyPr/>
          <a:lstStyle/>
          <a:p>
            <a:r>
              <a:rPr lang="en-US" sz="2000" dirty="0" smtClean="0"/>
              <a:t>1. Background on the research</a:t>
            </a:r>
          </a:p>
          <a:p>
            <a:r>
              <a:rPr lang="en-US" sz="2000" dirty="0" smtClean="0"/>
              <a:t>2. Disaster management in Thailand</a:t>
            </a:r>
          </a:p>
          <a:p>
            <a:r>
              <a:rPr lang="en-US" sz="2000" dirty="0" smtClean="0"/>
              <a:t>3. Vulnerability and Resilience: Concepts and Models</a:t>
            </a:r>
          </a:p>
          <a:p>
            <a:r>
              <a:rPr lang="en-US" sz="2000" dirty="0" smtClean="0"/>
              <a:t>4. Resilience (Women, Children, Elderly and People with Disabilities)</a:t>
            </a:r>
          </a:p>
          <a:p>
            <a:r>
              <a:rPr lang="en-US" sz="2000" dirty="0" smtClean="0"/>
              <a:t>5. Discussions and Recommendations</a:t>
            </a:r>
          </a:p>
          <a:p>
            <a:r>
              <a:rPr lang="en-US" sz="2000" dirty="0" smtClean="0"/>
              <a:t>6. Conclusion</a:t>
            </a:r>
          </a:p>
          <a:p>
            <a:endParaRPr lang="en-US" dirty="0" smtClean="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4966175"/>
      </p:ext>
    </p:extLst>
  </p:cSld>
  <p:clrMapOvr>
    <a:masterClrMapping/>
  </p:clrMapOvr>
  <p:transition xmlns:p14="http://schemas.microsoft.com/office/powerpoint/2010/main" spd="slow" advTm="24252">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 Background on the research</a:t>
            </a:r>
          </a:p>
        </p:txBody>
      </p:sp>
      <p:sp>
        <p:nvSpPr>
          <p:cNvPr id="3" name="Content Placeholder 2"/>
          <p:cNvSpPr>
            <a:spLocks noGrp="1"/>
          </p:cNvSpPr>
          <p:nvPr>
            <p:ph idx="1"/>
          </p:nvPr>
        </p:nvSpPr>
        <p:spPr/>
        <p:txBody>
          <a:bodyPr/>
          <a:lstStyle/>
          <a:p>
            <a:r>
              <a:rPr lang="en-US" dirty="0" smtClean="0"/>
              <a:t>Objectives</a:t>
            </a:r>
          </a:p>
          <a:p>
            <a:r>
              <a:rPr lang="en-US" dirty="0"/>
              <a:t>(a) to explore models of disaster management in Thailand; </a:t>
            </a:r>
            <a:r>
              <a:rPr lang="en-US" dirty="0" smtClean="0"/>
              <a:t>and</a:t>
            </a:r>
          </a:p>
          <a:p>
            <a:r>
              <a:rPr lang="en-US" dirty="0" smtClean="0"/>
              <a:t> </a:t>
            </a:r>
            <a:r>
              <a:rPr lang="en-US" dirty="0"/>
              <a:t>(b) to explore building resilience for social recovery for women, children, and the elderly and disabled population. This project discusses five models of disaster management: </a:t>
            </a:r>
          </a:p>
          <a:p>
            <a:endParaRPr lang="en-US" dirty="0" smtClean="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67321514"/>
      </p:ext>
    </p:extLst>
  </p:cSld>
  <p:clrMapOvr>
    <a:masterClrMapping/>
  </p:clrMapOvr>
  <mc:AlternateContent xmlns:mc="http://schemas.openxmlformats.org/markup-compatibility/2006" xmlns:p14="http://schemas.microsoft.com/office/powerpoint/2010/main">
    <mc:Choice Requires="p14">
      <p:transition spd="slow" p14:dur="1500" advTm="73862">
        <p:split orient="vert"/>
      </p:transition>
    </mc:Choice>
    <mc:Fallback xmlns="">
      <p:transition xmlns:p14="http://schemas.microsoft.com/office/powerpoint/2010/main" spd="slow" advTm="73862">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of the research</a:t>
            </a:r>
            <a:endParaRPr lang="en-US" dirty="0"/>
          </a:p>
        </p:txBody>
      </p:sp>
      <p:sp>
        <p:nvSpPr>
          <p:cNvPr id="3" name="Content Placeholder 2"/>
          <p:cNvSpPr>
            <a:spLocks noGrp="1"/>
          </p:cNvSpPr>
          <p:nvPr>
            <p:ph idx="1"/>
          </p:nvPr>
        </p:nvSpPr>
        <p:spPr/>
        <p:txBody>
          <a:bodyPr>
            <a:normAutofit fontScale="85000" lnSpcReduction="10000"/>
          </a:bodyPr>
          <a:lstStyle/>
          <a:p>
            <a:r>
              <a:rPr lang="en-US" dirty="0"/>
              <a:t>This project discusses five models of disaster management</a:t>
            </a:r>
            <a:r>
              <a:rPr lang="en-US" dirty="0" smtClean="0"/>
              <a:t>:</a:t>
            </a:r>
          </a:p>
          <a:p>
            <a:r>
              <a:rPr lang="en-US" dirty="0" smtClean="0"/>
              <a:t> </a:t>
            </a:r>
            <a:r>
              <a:rPr lang="en-US" dirty="0"/>
              <a:t>(a) royal projects on disaster preparedness and the Red Cross; </a:t>
            </a:r>
            <a:endParaRPr lang="en-US" dirty="0" smtClean="0"/>
          </a:p>
          <a:p>
            <a:r>
              <a:rPr lang="en-US" dirty="0" smtClean="0"/>
              <a:t>(</a:t>
            </a:r>
            <a:r>
              <a:rPr lang="en-US" dirty="0"/>
              <a:t>b) the Association of Southeast Asian Nations (ASEAN) Socio-Cultural (SCC) Blueprint</a:t>
            </a:r>
            <a:r>
              <a:rPr lang="en-US" dirty="0" smtClean="0"/>
              <a:t>;</a:t>
            </a:r>
          </a:p>
          <a:p>
            <a:r>
              <a:rPr lang="en-US" dirty="0" smtClean="0"/>
              <a:t> </a:t>
            </a:r>
            <a:r>
              <a:rPr lang="en-US" dirty="0"/>
              <a:t>(c) the rights-based approach</a:t>
            </a:r>
            <a:r>
              <a:rPr lang="en-US" dirty="0" smtClean="0"/>
              <a:t>;</a:t>
            </a:r>
          </a:p>
          <a:p>
            <a:r>
              <a:rPr lang="en-US" dirty="0" smtClean="0"/>
              <a:t> </a:t>
            </a:r>
            <a:r>
              <a:rPr lang="en-US" dirty="0"/>
              <a:t>(d) the welfare mix model on state, private and family, and community sectors; </a:t>
            </a:r>
            <a:r>
              <a:rPr lang="en-US" dirty="0" smtClean="0"/>
              <a:t>and</a:t>
            </a:r>
          </a:p>
          <a:p>
            <a:r>
              <a:rPr lang="en-US" dirty="0" smtClean="0"/>
              <a:t> </a:t>
            </a:r>
            <a:r>
              <a:rPr lang="en-US" dirty="0"/>
              <a:t>(e) knowledge management. </a:t>
            </a:r>
          </a:p>
          <a:p>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41439118"/>
      </p:ext>
    </p:extLst>
  </p:cSld>
  <p:clrMapOvr>
    <a:masterClrMapping/>
  </p:clrMapOvr>
  <mc:AlternateContent xmlns:mc="http://schemas.openxmlformats.org/markup-compatibility/2006" xmlns:p14="http://schemas.microsoft.com/office/powerpoint/2010/main">
    <mc:Choice Requires="p14">
      <p:transition spd="slow" p14:dur="3400" advTm="30136">
        <p14:reveal/>
      </p:transition>
    </mc:Choice>
    <mc:Fallback xmlns="">
      <p:transition xmlns:p14="http://schemas.microsoft.com/office/powerpoint/2010/main" spd="slow" advTm="3013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 Disaster management in Thailand</a:t>
            </a:r>
          </a:p>
        </p:txBody>
      </p:sp>
      <p:sp>
        <p:nvSpPr>
          <p:cNvPr id="3" name="Content Placeholder 2"/>
          <p:cNvSpPr>
            <a:spLocks noGrp="1"/>
          </p:cNvSpPr>
          <p:nvPr>
            <p:ph idx="1"/>
          </p:nvPr>
        </p:nvSpPr>
        <p:spPr>
          <a:xfrm>
            <a:off x="664896" y="2133601"/>
            <a:ext cx="7345363" cy="1448025"/>
          </a:xfrm>
        </p:spPr>
        <p:txBody>
          <a:bodyPr/>
          <a:lstStyle/>
          <a:p>
            <a:r>
              <a:rPr lang="en-US" dirty="0" smtClean="0"/>
              <a:t>Public relief in Thailand</a:t>
            </a:r>
          </a:p>
          <a:p>
            <a:r>
              <a:rPr lang="en-US" dirty="0" err="1" smtClean="0"/>
              <a:t>Karn-bantao-sataranapai</a:t>
            </a:r>
            <a:r>
              <a:rPr lang="en-US" dirty="0" smtClean="0"/>
              <a:t> (</a:t>
            </a:r>
            <a:r>
              <a:rPr lang="th-TH" dirty="0" smtClean="0"/>
              <a:t>การบรรเทาสาธารณภัย)</a:t>
            </a:r>
            <a:endParaRPr lang="en-US" dirty="0" smtClean="0"/>
          </a:p>
        </p:txBody>
      </p:sp>
      <p:pic>
        <p:nvPicPr>
          <p:cNvPr id="5" name="Picture 4" descr="ๅ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575" y="3622973"/>
            <a:ext cx="3517900" cy="2311400"/>
          </a:xfrm>
          <a:prstGeom prst="rect">
            <a:avLst/>
          </a:prstGeom>
        </p:spPr>
      </p:pic>
      <p:pic>
        <p:nvPicPr>
          <p:cNvPr id="7" name="Picture 6"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4567" y="3581626"/>
            <a:ext cx="2260281" cy="2352747"/>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7208385"/>
      </p:ext>
    </p:extLst>
  </p:cSld>
  <p:clrMapOvr>
    <a:masterClrMapping/>
  </p:clrMapOvr>
  <mc:AlternateContent xmlns:mc="http://schemas.openxmlformats.org/markup-compatibility/2006" xmlns:p14="http://schemas.microsoft.com/office/powerpoint/2010/main">
    <mc:Choice Requires="p14">
      <p:transition spd="slow" p14:dur="800" advTm="44522">
        <p:circle/>
      </p:transition>
    </mc:Choice>
    <mc:Fallback xmlns="">
      <p:transition xmlns:p14="http://schemas.microsoft.com/office/powerpoint/2010/main" spd="slow" advTm="44522">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Merit making in Thai Buddhist Society</a:t>
            </a:r>
            <a:endParaRPr lang="en-US" dirty="0"/>
          </a:p>
        </p:txBody>
      </p:sp>
      <p:sp>
        <p:nvSpPr>
          <p:cNvPr id="3" name="Content Placeholder 2"/>
          <p:cNvSpPr>
            <a:spLocks noGrp="1"/>
          </p:cNvSpPr>
          <p:nvPr>
            <p:ph idx="1"/>
          </p:nvPr>
        </p:nvSpPr>
        <p:spPr>
          <a:xfrm>
            <a:off x="900112" y="2133601"/>
            <a:ext cx="7345363" cy="2062282"/>
          </a:xfrm>
        </p:spPr>
        <p:txBody>
          <a:bodyPr>
            <a:normAutofit fontScale="85000" lnSpcReduction="10000"/>
          </a:bodyPr>
          <a:lstStyle/>
          <a:p>
            <a:r>
              <a:rPr lang="en-US" dirty="0" smtClean="0"/>
              <a:t>Meritorious accumulation</a:t>
            </a:r>
          </a:p>
          <a:p>
            <a:r>
              <a:rPr lang="en-US" dirty="0" smtClean="0"/>
              <a:t>Tam-bun (</a:t>
            </a:r>
            <a:r>
              <a:rPr lang="th-TH" dirty="0" smtClean="0"/>
              <a:t>ทำบุญ</a:t>
            </a:r>
            <a:r>
              <a:rPr lang="en-US" dirty="0" smtClean="0"/>
              <a:t>)</a:t>
            </a:r>
            <a:endParaRPr lang="th-TH" dirty="0" smtClean="0"/>
          </a:p>
          <a:p>
            <a:r>
              <a:rPr lang="en-US" dirty="0" smtClean="0"/>
              <a:t>Philanthropic giving</a:t>
            </a:r>
          </a:p>
          <a:p>
            <a:r>
              <a:rPr lang="en-US" dirty="0" smtClean="0"/>
              <a:t>Individual, group, community giving for disaster survivors</a:t>
            </a:r>
            <a:endParaRPr lang="th-TH" dirty="0" smtClean="0"/>
          </a:p>
          <a:p>
            <a:endParaRPr lang="en-US" dirty="0" smtClean="0"/>
          </a:p>
          <a:p>
            <a:endParaRPr lang="en-US" dirty="0"/>
          </a:p>
        </p:txBody>
      </p:sp>
      <p:pic>
        <p:nvPicPr>
          <p:cNvPr id="6" name="Picture 5" descr="ทำบุญ.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113" y="4565215"/>
            <a:ext cx="2448982" cy="1631634"/>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65311272"/>
      </p:ext>
    </p:extLst>
  </p:cSld>
  <p:clrMapOvr>
    <a:masterClrMapping/>
  </p:clrMapOvr>
  <mc:AlternateContent xmlns:mc="http://schemas.openxmlformats.org/markup-compatibility/2006" xmlns:p14="http://schemas.microsoft.com/office/powerpoint/2010/main">
    <mc:Choice Requires="p14">
      <p:transition spd="slow" p14:dur="1500" advTm="59367">
        <p:split orient="vert"/>
      </p:transition>
    </mc:Choice>
    <mc:Fallback xmlns="">
      <p:transition xmlns:p14="http://schemas.microsoft.com/office/powerpoint/2010/main" spd="slow" advTm="59367">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3. Vulnerability and Resilience: Concepts and Models</a:t>
            </a:r>
          </a:p>
        </p:txBody>
      </p:sp>
      <p:sp>
        <p:nvSpPr>
          <p:cNvPr id="3" name="Content Placeholder 2"/>
          <p:cNvSpPr>
            <a:spLocks noGrp="1"/>
          </p:cNvSpPr>
          <p:nvPr>
            <p:ph idx="1"/>
          </p:nvPr>
        </p:nvSpPr>
        <p:spPr/>
        <p:txBody>
          <a:bodyPr/>
          <a:lstStyle/>
          <a:p>
            <a:r>
              <a:rPr lang="en-US" dirty="0" smtClean="0"/>
              <a:t>Vulnerability and resilience</a:t>
            </a:r>
          </a:p>
          <a:p>
            <a:r>
              <a:rPr lang="en-US" dirty="0" smtClean="0"/>
              <a:t>Vulnerability refers to susceptibility to physical or emotional injury.</a:t>
            </a:r>
          </a:p>
          <a:p>
            <a:r>
              <a:rPr lang="en-US" dirty="0" smtClean="0"/>
              <a:t>Building resilience of communities </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01709252"/>
      </p:ext>
    </p:extLst>
  </p:cSld>
  <p:clrMapOvr>
    <a:masterClrMapping/>
  </p:clrMapOvr>
  <p:transition xmlns:p14="http://schemas.microsoft.com/office/powerpoint/2010/main" spd="slow" advTm="109831">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3. Vulnerability and Resilience: Concepts and Models</a:t>
            </a:r>
          </a:p>
        </p:txBody>
      </p:sp>
      <p:sp>
        <p:nvSpPr>
          <p:cNvPr id="3" name="Content Placeholder 2"/>
          <p:cNvSpPr>
            <a:spLocks noGrp="1"/>
          </p:cNvSpPr>
          <p:nvPr>
            <p:ph idx="1"/>
          </p:nvPr>
        </p:nvSpPr>
        <p:spPr/>
        <p:txBody>
          <a:bodyPr>
            <a:normAutofit fontScale="85000" lnSpcReduction="10000"/>
          </a:bodyPr>
          <a:lstStyle/>
          <a:p>
            <a:r>
              <a:rPr lang="en-US" dirty="0" smtClean="0"/>
              <a:t>Models</a:t>
            </a:r>
          </a:p>
          <a:p>
            <a:r>
              <a:rPr lang="en-US" dirty="0" smtClean="0"/>
              <a:t>1) Royal activities on disaster preparedness and the Red Cross</a:t>
            </a:r>
          </a:p>
          <a:p>
            <a:r>
              <a:rPr lang="en-US" dirty="0" smtClean="0"/>
              <a:t>2) ASEAN Model focusing on SCC Blueprint</a:t>
            </a:r>
          </a:p>
          <a:p>
            <a:r>
              <a:rPr lang="en-US" dirty="0" smtClean="0"/>
              <a:t>3) Rights-based Approach</a:t>
            </a:r>
          </a:p>
          <a:p>
            <a:r>
              <a:rPr lang="en-US" dirty="0" smtClean="0"/>
              <a:t> Strength perspective and integration with community</a:t>
            </a:r>
          </a:p>
          <a:p>
            <a:r>
              <a:rPr lang="en-US" dirty="0"/>
              <a:t>4</a:t>
            </a:r>
            <a:r>
              <a:rPr lang="en-US" dirty="0" smtClean="0"/>
              <a:t>) Knowledge Management for resilience in disaster management</a:t>
            </a:r>
          </a:p>
          <a:p>
            <a:r>
              <a:rPr lang="en-US" dirty="0"/>
              <a:t>5</a:t>
            </a:r>
            <a:r>
              <a:rPr lang="en-US" dirty="0" smtClean="0"/>
              <a:t>) Welfare Mix Model on state/private and family</a:t>
            </a:r>
            <a:r>
              <a:rPr lang="en-US" smtClean="0"/>
              <a:t>/community</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77753011"/>
      </p:ext>
    </p:extLst>
  </p:cSld>
  <p:clrMapOvr>
    <a:masterClrMapping/>
  </p:clrMapOvr>
  <p:transition xmlns:p14="http://schemas.microsoft.com/office/powerpoint/2010/main" spd="slow" advTm="188386">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4. Resilience (Women, Children, Elderly and People with Disabilities)</a:t>
            </a:r>
          </a:p>
        </p:txBody>
      </p:sp>
      <p:sp>
        <p:nvSpPr>
          <p:cNvPr id="3" name="Content Placeholder 2"/>
          <p:cNvSpPr>
            <a:spLocks noGrp="1"/>
          </p:cNvSpPr>
          <p:nvPr>
            <p:ph idx="1"/>
          </p:nvPr>
        </p:nvSpPr>
        <p:spPr/>
        <p:txBody>
          <a:bodyPr/>
          <a:lstStyle/>
          <a:p>
            <a:r>
              <a:rPr lang="en-US" dirty="0" smtClean="0"/>
              <a:t>Women</a:t>
            </a:r>
          </a:p>
          <a:p>
            <a:r>
              <a:rPr lang="en-US" dirty="0" smtClean="0"/>
              <a:t>Children</a:t>
            </a:r>
          </a:p>
          <a:p>
            <a:r>
              <a:rPr lang="en-US" dirty="0" smtClean="0"/>
              <a:t>Elderly</a:t>
            </a:r>
          </a:p>
          <a:p>
            <a:r>
              <a:rPr lang="en-US" dirty="0" smtClean="0"/>
              <a:t>People with Disabilities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6867497"/>
      </p:ext>
    </p:extLst>
  </p:cSld>
  <p:clrMapOvr>
    <a:masterClrMapping/>
  </p:clrMapOvr>
  <p:transition xmlns:p14="http://schemas.microsoft.com/office/powerpoint/2010/main" spd="slow" advTm="254938">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143</TotalTime>
  <Words>616</Words>
  <Application>Microsoft Macintosh PowerPoint</Application>
  <PresentationFormat>On-screen Show (4:3)</PresentationFormat>
  <Paragraphs>56</Paragraphs>
  <Slides>11</Slides>
  <Notes>0</Notes>
  <HiddenSlides>0</HiddenSlides>
  <MMClips>11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Capital</vt:lpstr>
      <vt:lpstr>Disaster Management: Vulnerability and Resilience in Disaster Recovery in Thailand</vt:lpstr>
      <vt:lpstr>Outline of Presentation</vt:lpstr>
      <vt:lpstr>1. Background on the research</vt:lpstr>
      <vt:lpstr>Background of the research</vt:lpstr>
      <vt:lpstr>2. Disaster management in Thailand</vt:lpstr>
      <vt:lpstr>Merit making in Thai Buddhist Society</vt:lpstr>
      <vt:lpstr>3. Vulnerability and Resilience: Concepts and Models</vt:lpstr>
      <vt:lpstr>3. Vulnerability and Resilience: Concepts and Models</vt:lpstr>
      <vt:lpstr>4. Resilience (Women, Children, Elderly and People with Disabilities)</vt:lpstr>
      <vt:lpstr>5. Discussions and Recommendations</vt:lpstr>
      <vt:lpstr>6. Conclusion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Pattamaporn Busapathumrong</dc:creator>
  <cp:lastModifiedBy>Pattamaporn Busapathumrong</cp:lastModifiedBy>
  <cp:revision>51</cp:revision>
  <dcterms:created xsi:type="dcterms:W3CDTF">2013-10-06T13:43:15Z</dcterms:created>
  <dcterms:modified xsi:type="dcterms:W3CDTF">2013-10-07T01:03:51Z</dcterms:modified>
</cp:coreProperties>
</file>