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05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06" r:id="rId12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92828"/>
    <a:srgbClr val="3178B3"/>
    <a:srgbClr val="AF1E1E"/>
    <a:srgbClr val="D26E3E"/>
    <a:srgbClr val="B84343"/>
    <a:srgbClr val="D0242C"/>
    <a:srgbClr val="50BBA4"/>
    <a:srgbClr val="D45F59"/>
    <a:srgbClr val="DC8640"/>
    <a:srgbClr val="F3B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45" autoAdjust="0"/>
    <p:restoredTop sz="99855" autoAdjust="0"/>
  </p:normalViewPr>
  <p:slideViewPr>
    <p:cSldViewPr snapToGrid="0" snapToObjects="1">
      <p:cViewPr varScale="1">
        <p:scale>
          <a:sx n="151" d="100"/>
          <a:sy n="151" d="100"/>
        </p:scale>
        <p:origin x="-408" y="-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up-arrows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1556"/>
            <a:ext cx="3474805" cy="616655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652" y="5140791"/>
            <a:ext cx="2393308" cy="45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1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op_lines-cre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8004" cy="225702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5658135"/>
            <a:ext cx="9148004" cy="66343"/>
          </a:xfrm>
          <a:prstGeom prst="rect">
            <a:avLst/>
          </a:prstGeom>
          <a:solidFill>
            <a:srgbClr val="E2615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SM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171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eam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1414" y="46013"/>
            <a:ext cx="9066276" cy="5631180"/>
          </a:xfrm>
          <a:prstGeom prst="rect">
            <a:avLst/>
          </a:prstGeom>
          <a:noFill/>
          <a:ln w="63500" cmpd="sng">
            <a:solidFill>
              <a:srgbClr val="F4D98C"/>
            </a:solidFill>
            <a:miter lim="800000"/>
          </a:ln>
          <a:scene3d>
            <a:camera prst="orthographicFront"/>
            <a:lightRig rig="threePt" dir="t"/>
          </a:scene3d>
          <a:sp3d>
            <a:bevelT prst="convex"/>
            <a:bevelB prst="slop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61864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11581" y="128945"/>
            <a:ext cx="8924544" cy="5486400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821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44253" y="39072"/>
            <a:ext cx="9062219" cy="5625983"/>
          </a:xfrm>
          <a:prstGeom prst="rect">
            <a:avLst/>
          </a:prstGeom>
          <a:noFill/>
          <a:ln w="28575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91861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2435" y="85998"/>
            <a:ext cx="8971650" cy="5531067"/>
          </a:xfrm>
          <a:prstGeom prst="rect">
            <a:avLst/>
          </a:prstGeom>
          <a:noFill/>
          <a:ln w="12700" cmpd="sng">
            <a:solidFill>
              <a:schemeClr val="tx1">
                <a:lumMod val="85000"/>
                <a:lumOff val="15000"/>
              </a:schemeClr>
            </a:solidFill>
            <a:prstDash val="dot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SSM-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0816" y="5316378"/>
            <a:ext cx="1387844" cy="263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ick peac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11467" y="123842"/>
            <a:ext cx="8927401" cy="5471539"/>
          </a:xfrm>
          <a:prstGeom prst="rect">
            <a:avLst/>
          </a:prstGeom>
          <a:noFill/>
          <a:ln w="215900" cmpd="sng">
            <a:solidFill>
              <a:srgbClr val="C65651"/>
            </a:solidFill>
            <a:miter lim="800000"/>
          </a:ln>
          <a:scene3d>
            <a:camera prst="orthographicFront"/>
            <a:lightRig rig="threePt" dir="t"/>
          </a:scene3d>
          <a:sp3d>
            <a:bevelT w="25400" h="25400" prst="divot"/>
            <a:bevelB w="25400" h="254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263465" y="281456"/>
            <a:ext cx="8617776" cy="5166405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11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507492" y="729238"/>
            <a:ext cx="8129018" cy="4243295"/>
          </a:xfrm>
          <a:prstGeom prst="rect">
            <a:avLst/>
          </a:prstGeom>
          <a:solidFill>
            <a:srgbClr val="D35F59"/>
          </a:solidFill>
          <a:ln w="215900" cmpd="sng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142876" y="145522"/>
            <a:ext cx="8858249" cy="5410728"/>
          </a:xfrm>
          <a:prstGeom prst="rect">
            <a:avLst/>
          </a:prstGeom>
          <a:noFill/>
          <a:ln w="254000" cmpd="sng">
            <a:solidFill>
              <a:srgbClr val="D35F59"/>
            </a:solidFill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77983" y="300439"/>
            <a:ext cx="8591130" cy="5115954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20408" y="343051"/>
            <a:ext cx="8505368" cy="5028233"/>
          </a:xfrm>
          <a:prstGeom prst="rect">
            <a:avLst/>
          </a:prstGeom>
          <a:noFill/>
          <a:ln w="12700" cmpd="sng">
            <a:solidFill>
              <a:srgbClr val="7F7F7F"/>
            </a:solidFill>
            <a:prstDash val="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558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ach Transition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>
            <a:cxnSpLocks noGrp="1" noRot="1" noChangeAspect="1" noMove="1" noResize="1" noEditPoints="1" noAdjustHandles="1" noChangeArrowheads="1" noChangeShapeType="1"/>
          </p:cNvCxnSpPr>
          <p:nvPr userDrawn="1"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2423160" y="3687422"/>
            <a:ext cx="2743200" cy="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36066" y="113404"/>
            <a:ext cx="8902802" cy="5481978"/>
          </a:xfrm>
          <a:prstGeom prst="rect">
            <a:avLst/>
          </a:prstGeom>
          <a:noFill/>
          <a:ln w="19050" cmpd="sng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53073" y="132302"/>
            <a:ext cx="8869745" cy="5433857"/>
          </a:xfrm>
          <a:prstGeom prst="rect">
            <a:avLst/>
          </a:prstGeom>
          <a:solidFill>
            <a:srgbClr val="D35F59"/>
          </a:solidFill>
          <a:ln w="19050" cmpd="sng">
            <a:noFill/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93546" y="75602"/>
            <a:ext cx="8988800" cy="5562600"/>
          </a:xfrm>
          <a:prstGeom prst="rect">
            <a:avLst/>
          </a:prstGeom>
          <a:noFill/>
          <a:ln w="12700" cap="sq" cmpd="sng">
            <a:solidFill>
              <a:srgbClr val="7F7F7F"/>
            </a:solidFill>
            <a:prstDash val="dot"/>
            <a:miter lim="800000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9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cap or transi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1" y="41772"/>
            <a:ext cx="9088283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155376" y="2106083"/>
            <a:ext cx="5204222" cy="2751667"/>
          </a:xfrm>
          <a:prstGeom prst="rect">
            <a:avLst/>
          </a:prstGeom>
        </p:spPr>
        <p:txBody>
          <a:bodyPr vert="horz"/>
          <a:lstStyle>
            <a:lvl1pPr marL="178308" indent="-178308">
              <a:buClr>
                <a:srgbClr val="EA9643"/>
              </a:buClr>
              <a:buFont typeface="Wingdings" charset="2"/>
              <a:buChar char="§"/>
              <a:defRPr sz="1900">
                <a:solidFill>
                  <a:srgbClr val="404040"/>
                </a:solidFill>
                <a:latin typeface="Gotham Book"/>
                <a:cs typeface="Gotham Book"/>
              </a:defRPr>
            </a:lvl1pPr>
            <a:lvl2pPr>
              <a:defRPr sz="1900">
                <a:latin typeface="Gotham Book"/>
                <a:cs typeface="Gotham Book"/>
              </a:defRPr>
            </a:lvl2pPr>
            <a:lvl3pPr>
              <a:defRPr sz="1900">
                <a:latin typeface="Gotham Book"/>
                <a:cs typeface="Gotham Book"/>
              </a:defRPr>
            </a:lvl3pPr>
            <a:lvl4pPr>
              <a:defRPr sz="1900">
                <a:latin typeface="Gotham Book"/>
                <a:cs typeface="Gotham Book"/>
              </a:defRPr>
            </a:lvl4pPr>
            <a:lvl5pPr>
              <a:defRPr sz="1900">
                <a:latin typeface="Gotham Book"/>
                <a:cs typeface="Gotham Book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588599"/>
            <a:ext cx="7886700" cy="1104636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400"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772"/>
            <a:ext cx="368710" cy="5673228"/>
          </a:xfrm>
          <a:prstGeom prst="rect">
            <a:avLst/>
          </a:prstGeom>
          <a:solidFill>
            <a:srgbClr val="D35F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36283" y="5562376"/>
            <a:ext cx="9073841" cy="0"/>
          </a:xfrm>
          <a:prstGeom prst="line">
            <a:avLst/>
          </a:prstGeom>
          <a:ln w="19050" cap="rnd" cmpd="sng">
            <a:solidFill>
              <a:schemeClr val="tx1">
                <a:lumMod val="50000"/>
                <a:lumOff val="50000"/>
              </a:schemeClr>
            </a:solidFill>
            <a:prstDash val="dot"/>
            <a:rou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9191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dotted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850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rrow Divi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1" y="5528359"/>
            <a:ext cx="9073841" cy="0"/>
          </a:xfrm>
          <a:prstGeom prst="line">
            <a:avLst/>
          </a:prstGeom>
          <a:ln w="25400" cap="rnd" cmpd="sng">
            <a:solidFill>
              <a:schemeClr val="tx1"/>
            </a:solidFill>
            <a:prstDash val="dot"/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418975" y="2138948"/>
            <a:ext cx="4180973" cy="1749034"/>
          </a:xfrm>
          <a:prstGeom prst="rect">
            <a:avLst/>
          </a:prstGeom>
        </p:spPr>
        <p:txBody>
          <a:bodyPr anchor="ctr" anchorCtr="0"/>
          <a:lstStyle>
            <a:lvl1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 descr="background1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9001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8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6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9" r:id="rId3"/>
    <p:sldLayoutId id="2147483652" r:id="rId4"/>
    <p:sldLayoutId id="2147483658" r:id="rId5"/>
    <p:sldLayoutId id="2147483655" r:id="rId6"/>
    <p:sldLayoutId id="2147483657" r:id="rId7"/>
    <p:sldLayoutId id="2147483650" r:id="rId8"/>
    <p:sldLayoutId id="2147483656" r:id="rId9"/>
    <p:sldLayoutId id="2147483661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379126" y="2268635"/>
            <a:ext cx="6400800" cy="14605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>SOCIAL MEDIA</a:t>
            </a:r>
            <a: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  <a:t/>
            </a:r>
            <a:br>
              <a:rPr lang="en-US" sz="2400" dirty="0" smtClean="0">
                <a:solidFill>
                  <a:srgbClr val="2B2D2C"/>
                </a:solidFill>
                <a:latin typeface="Gotham"/>
                <a:cs typeface="Gotham"/>
              </a:rPr>
            </a:br>
            <a:r>
              <a:rPr lang="en-US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Overview and t</a:t>
            </a:r>
            <a:r>
              <a:rPr lang="en-US" dirty="0" smtClean="0">
                <a:solidFill>
                  <a:srgbClr val="2B2D2C"/>
                </a:solidFill>
                <a:latin typeface="Thirsty Script Extrabold Demo"/>
                <a:cs typeface="Thirsty Script Extrabold Demo"/>
              </a:rPr>
              <a:t>rends</a:t>
            </a:r>
            <a:endParaRPr lang="en-US" sz="4000" dirty="0">
              <a:solidFill>
                <a:srgbClr val="2B2D2C"/>
              </a:solidFill>
              <a:latin typeface="Thirsty Script Extrabold Demo"/>
              <a:cs typeface="Thirsty Script Extrabold Demo"/>
            </a:endParaRPr>
          </a:p>
        </p:txBody>
      </p:sp>
      <p:pic>
        <p:nvPicPr>
          <p:cNvPr id="9" name="Picture 8" descr="school-material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38" y="1513541"/>
            <a:ext cx="653043" cy="65304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rgbClr val="F4D9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177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70108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err="1" smtClean="0">
                <a:solidFill>
                  <a:srgbClr val="404040"/>
                </a:solidFill>
                <a:latin typeface="Gotham"/>
                <a:cs typeface="Gotham"/>
              </a:rPr>
              <a:t>Instagram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 Stories, Listening, and Analytics</a:t>
            </a:r>
            <a:endParaRPr lang="en-US" sz="28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4889" y="1571036"/>
            <a:ext cx="746007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err="1" smtClean="0">
                <a:latin typeface="Gotham"/>
                <a:cs typeface="Gotham"/>
              </a:rPr>
              <a:t>Instagram</a:t>
            </a:r>
            <a:r>
              <a:rPr lang="en-US" sz="2000" b="1" dirty="0" smtClean="0">
                <a:latin typeface="Gotham"/>
                <a:cs typeface="Gotham"/>
              </a:rPr>
              <a:t> Stories </a:t>
            </a:r>
            <a:r>
              <a:rPr lang="en-US" sz="2000" dirty="0" smtClean="0">
                <a:latin typeface="Gotham"/>
                <a:cs typeface="Gotham"/>
              </a:rPr>
              <a:t>to drive traffic and sell products</a:t>
            </a:r>
            <a:endParaRPr lang="en-US" sz="2000" dirty="0">
              <a:latin typeface="Gotham"/>
              <a:cs typeface="Gotham"/>
            </a:endParaRPr>
          </a:p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The importance of listening to your audience </a:t>
            </a:r>
            <a:r>
              <a:rPr lang="en-US" sz="2000" dirty="0" smtClean="0">
                <a:latin typeface="Gotham"/>
                <a:cs typeface="Gotham"/>
              </a:rPr>
              <a:t>(</a:t>
            </a:r>
            <a:r>
              <a:rPr lang="en-US" sz="2000" dirty="0">
                <a:latin typeface="Gotham"/>
                <a:cs typeface="Gotham"/>
              </a:rPr>
              <a:t>what they’re saying and what they’re sharing) as well as the audiences of your competitors.</a:t>
            </a:r>
          </a:p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Personalizing your content </a:t>
            </a:r>
            <a:r>
              <a:rPr lang="en-US" sz="2000" dirty="0" smtClean="0">
                <a:latin typeface="Gotham"/>
                <a:cs typeface="Gotham"/>
              </a:rPr>
              <a:t>will continue to be important.</a:t>
            </a:r>
          </a:p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Facebook ads + Facebook groups </a:t>
            </a:r>
            <a:r>
              <a:rPr lang="en-US" sz="2000" dirty="0" smtClean="0">
                <a:latin typeface="Gotham"/>
                <a:cs typeface="Gotham"/>
              </a:rPr>
              <a:t>over organic.</a:t>
            </a:r>
          </a:p>
        </p:txBody>
      </p:sp>
    </p:spTree>
    <p:extLst>
      <p:ext uri="{BB962C8B-B14F-4D97-AF65-F5344CB8AC3E}">
        <p14:creationId xmlns:p14="http://schemas.microsoft.com/office/powerpoint/2010/main" val="1206322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545754" y="2417443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b="1" dirty="0" smtClean="0">
                <a:solidFill>
                  <a:schemeClr val="bg1"/>
                </a:solidFill>
                <a:latin typeface="Gotham"/>
                <a:cs typeface="Gotham"/>
              </a:rPr>
              <a:t>Social Media Overview</a:t>
            </a:r>
            <a:endParaRPr lang="en-US" b="1" dirty="0" smtClean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721597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 txBox="1">
            <a:spLocks/>
          </p:cNvSpPr>
          <p:nvPr/>
        </p:nvSpPr>
        <p:spPr>
          <a:xfrm>
            <a:off x="545754" y="2417443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b="1" dirty="0" smtClean="0">
                <a:solidFill>
                  <a:schemeClr val="bg1"/>
                </a:solidFill>
                <a:latin typeface="Gotham"/>
                <a:cs typeface="Gotham"/>
              </a:rPr>
              <a:t>Social Media Trends</a:t>
            </a:r>
            <a:endParaRPr lang="en-US" b="1" dirty="0" smtClean="0">
              <a:solidFill>
                <a:schemeClr val="bg1"/>
              </a:solidFill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2303279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70108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Video, Demographics, and KPIs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4889" y="1552222"/>
            <a:ext cx="746007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Video is on the rise</a:t>
            </a:r>
            <a:r>
              <a:rPr lang="en-US" sz="2000" dirty="0">
                <a:latin typeface="Gotham"/>
                <a:cs typeface="Gotham"/>
              </a:rPr>
              <a:t>: </a:t>
            </a:r>
            <a:r>
              <a:rPr lang="en-US" sz="2000" dirty="0" smtClean="0">
                <a:latin typeface="Gotham"/>
                <a:cs typeface="Gotham"/>
              </a:rPr>
              <a:t>social </a:t>
            </a:r>
            <a:r>
              <a:rPr lang="en-US" sz="2000" dirty="0">
                <a:latin typeface="Gotham"/>
                <a:cs typeface="Gotham"/>
              </a:rPr>
              <a:t>video is considered the most authentic form of </a:t>
            </a:r>
            <a:r>
              <a:rPr lang="en-US" sz="2000" dirty="0" smtClean="0">
                <a:latin typeface="Gotham"/>
                <a:cs typeface="Gotham"/>
              </a:rPr>
              <a:t>content</a:t>
            </a: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544516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70108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Video, Demographics, and KPIs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4889" y="1552222"/>
            <a:ext cx="746007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Video is on the rise</a:t>
            </a:r>
            <a:r>
              <a:rPr lang="en-US" sz="2000" dirty="0">
                <a:latin typeface="Gotham"/>
                <a:cs typeface="Gotham"/>
              </a:rPr>
              <a:t>: </a:t>
            </a:r>
            <a:r>
              <a:rPr lang="en-US" sz="2000" dirty="0" smtClean="0">
                <a:latin typeface="Gotham"/>
                <a:cs typeface="Gotham"/>
              </a:rPr>
              <a:t>social </a:t>
            </a:r>
            <a:r>
              <a:rPr lang="en-US" sz="2000" dirty="0">
                <a:latin typeface="Gotham"/>
                <a:cs typeface="Gotham"/>
              </a:rPr>
              <a:t>video is considered the most authentic form of </a:t>
            </a:r>
            <a:r>
              <a:rPr lang="en-US" sz="2000" dirty="0" smtClean="0">
                <a:latin typeface="Gotham"/>
                <a:cs typeface="Gotham"/>
              </a:rPr>
              <a:t>content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Facebook</a:t>
            </a:r>
            <a:r>
              <a:rPr lang="en-US" sz="2000" dirty="0" smtClean="0">
                <a:latin typeface="Gotham"/>
                <a:cs typeface="Gotham"/>
              </a:rPr>
              <a:t> is working towards becoming a video-only platform</a:t>
            </a: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803555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70108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Video, Demographics, and KPIs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4889" y="1552222"/>
            <a:ext cx="746007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Video is on the rise</a:t>
            </a:r>
            <a:r>
              <a:rPr lang="en-US" sz="2000" dirty="0">
                <a:latin typeface="Gotham"/>
                <a:cs typeface="Gotham"/>
              </a:rPr>
              <a:t>: </a:t>
            </a:r>
            <a:r>
              <a:rPr lang="en-US" sz="2000" dirty="0" smtClean="0">
                <a:latin typeface="Gotham"/>
                <a:cs typeface="Gotham"/>
              </a:rPr>
              <a:t>social </a:t>
            </a:r>
            <a:r>
              <a:rPr lang="en-US" sz="2000" dirty="0">
                <a:latin typeface="Gotham"/>
                <a:cs typeface="Gotham"/>
              </a:rPr>
              <a:t>video is considered the most authentic form of </a:t>
            </a:r>
            <a:r>
              <a:rPr lang="en-US" sz="2000" dirty="0" smtClean="0">
                <a:latin typeface="Gotham"/>
                <a:cs typeface="Gotham"/>
              </a:rPr>
              <a:t>content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Facebook</a:t>
            </a:r>
            <a:r>
              <a:rPr lang="en-US" sz="2000" dirty="0" smtClean="0">
                <a:latin typeface="Gotham"/>
                <a:cs typeface="Gotham"/>
              </a:rPr>
              <a:t> is working towards becoming a video-only platform</a:t>
            </a: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Social media demographics are skewing older</a:t>
            </a:r>
            <a:r>
              <a:rPr lang="en-US" sz="2000" dirty="0" smtClean="0">
                <a:latin typeface="Gotham"/>
                <a:cs typeface="Gotham"/>
              </a:rPr>
              <a:t>: over half of </a:t>
            </a:r>
            <a:r>
              <a:rPr lang="en-US" sz="2000" dirty="0" smtClean="0">
                <a:latin typeface="Gotham"/>
                <a:cs typeface="Gotham"/>
              </a:rPr>
              <a:t>Facebook </a:t>
            </a:r>
            <a:r>
              <a:rPr lang="en-US" sz="2000" dirty="0" smtClean="0">
                <a:latin typeface="Gotham"/>
                <a:cs typeface="Gotham"/>
              </a:rPr>
              <a:t>users are 35+*</a:t>
            </a: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>
              <a:buClr>
                <a:srgbClr val="D45F59"/>
              </a:buClr>
            </a:pP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54518" y="5291141"/>
            <a:ext cx="2276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latin typeface="Gotham"/>
                <a:cs typeface="Gotham"/>
              </a:rPr>
              <a:t>* Source: </a:t>
            </a:r>
            <a:r>
              <a:rPr lang="en-US" sz="1000" dirty="0" err="1" smtClean="0">
                <a:latin typeface="Gotham"/>
                <a:cs typeface="Gotham"/>
              </a:rPr>
              <a:t>eMarketer</a:t>
            </a:r>
            <a:r>
              <a:rPr lang="en-US" sz="1000" dirty="0" smtClean="0">
                <a:latin typeface="Gotham"/>
                <a:cs typeface="Gotham"/>
              </a:rPr>
              <a:t>, 2017</a:t>
            </a:r>
            <a:endParaRPr lang="en-US" sz="10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968599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70108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Video, Demographics, and KPIs</a:t>
            </a:r>
            <a:endParaRPr lang="en-US" sz="2800" b="1" dirty="0" smtClean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4889" y="1552222"/>
            <a:ext cx="74600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Video is on the rise</a:t>
            </a:r>
            <a:r>
              <a:rPr lang="en-US" sz="2000" dirty="0">
                <a:latin typeface="Gotham"/>
                <a:cs typeface="Gotham"/>
              </a:rPr>
              <a:t>: </a:t>
            </a:r>
            <a:r>
              <a:rPr lang="en-US" sz="2000" dirty="0" smtClean="0">
                <a:latin typeface="Gotham"/>
                <a:cs typeface="Gotham"/>
              </a:rPr>
              <a:t>social </a:t>
            </a:r>
            <a:r>
              <a:rPr lang="en-US" sz="2000" dirty="0">
                <a:latin typeface="Gotham"/>
                <a:cs typeface="Gotham"/>
              </a:rPr>
              <a:t>video is considered the most authentic form of </a:t>
            </a:r>
            <a:r>
              <a:rPr lang="en-US" sz="2000" dirty="0" smtClean="0">
                <a:latin typeface="Gotham"/>
                <a:cs typeface="Gotham"/>
              </a:rPr>
              <a:t>content</a:t>
            </a: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Facebook</a:t>
            </a:r>
            <a:r>
              <a:rPr lang="en-US" sz="2000" dirty="0" smtClean="0">
                <a:latin typeface="Gotham"/>
                <a:cs typeface="Gotham"/>
              </a:rPr>
              <a:t> is working towards becoming a video-only platform</a:t>
            </a: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Social media demographics are skewing older</a:t>
            </a:r>
            <a:r>
              <a:rPr lang="en-US" sz="2000" dirty="0" smtClean="0">
                <a:latin typeface="Gotham"/>
                <a:cs typeface="Gotham"/>
              </a:rPr>
              <a:t>: over half of </a:t>
            </a:r>
            <a:r>
              <a:rPr lang="en-US" sz="2000" dirty="0" smtClean="0">
                <a:latin typeface="Gotham"/>
                <a:cs typeface="Gotham"/>
              </a:rPr>
              <a:t>Facebook </a:t>
            </a:r>
            <a:r>
              <a:rPr lang="en-US" sz="2000" dirty="0" smtClean="0">
                <a:latin typeface="Gotham"/>
                <a:cs typeface="Gotham"/>
              </a:rPr>
              <a:t>users are 35+*</a:t>
            </a: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Social media revenue </a:t>
            </a:r>
            <a:r>
              <a:rPr lang="en-US" sz="2000" dirty="0" err="1" smtClean="0">
                <a:latin typeface="Gotham"/>
                <a:cs typeface="Gotham"/>
              </a:rPr>
              <a:t>vs</a:t>
            </a:r>
            <a:r>
              <a:rPr lang="en-US" sz="2000" dirty="0" smtClean="0">
                <a:latin typeface="Gotham"/>
                <a:cs typeface="Gotham"/>
              </a:rPr>
              <a:t> followers and growth</a:t>
            </a: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 smtClean="0">
              <a:latin typeface="Gotham"/>
              <a:cs typeface="Gotham"/>
            </a:endParaRPr>
          </a:p>
          <a:p>
            <a:pPr marL="342900" indent="-342900">
              <a:buClr>
                <a:srgbClr val="D45F59"/>
              </a:buClr>
              <a:buFont typeface="Wingdings" charset="2"/>
              <a:buChar char="§"/>
            </a:pPr>
            <a:endParaRPr lang="en-US" sz="2000" dirty="0">
              <a:latin typeface="Gotham"/>
              <a:cs typeface="Gotham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54518" y="5291141"/>
            <a:ext cx="22765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00" dirty="0" smtClean="0">
                <a:latin typeface="Gotham"/>
                <a:cs typeface="Gotham"/>
              </a:rPr>
              <a:t>* Source: </a:t>
            </a:r>
            <a:r>
              <a:rPr lang="en-US" sz="1000" dirty="0" err="1" smtClean="0">
                <a:latin typeface="Gotham"/>
                <a:cs typeface="Gotham"/>
              </a:rPr>
              <a:t>eMarketer</a:t>
            </a:r>
            <a:r>
              <a:rPr lang="en-US" sz="1000" dirty="0" smtClean="0">
                <a:latin typeface="Gotham"/>
                <a:cs typeface="Gotham"/>
              </a:rPr>
              <a:t>, 2017</a:t>
            </a:r>
            <a:endParaRPr lang="en-US" sz="10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3788443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70108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err="1" smtClean="0">
                <a:solidFill>
                  <a:srgbClr val="404040"/>
                </a:solidFill>
                <a:latin typeface="Gotham"/>
                <a:cs typeface="Gotham"/>
              </a:rPr>
              <a:t>Instagram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 Stories, Listening, and Analytics</a:t>
            </a:r>
            <a:endParaRPr lang="en-US" sz="28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4889" y="1571036"/>
            <a:ext cx="7460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err="1" smtClean="0">
                <a:latin typeface="Gotham"/>
                <a:cs typeface="Gotham"/>
              </a:rPr>
              <a:t>Instagram</a:t>
            </a:r>
            <a:r>
              <a:rPr lang="en-US" sz="2000" b="1" dirty="0" smtClean="0">
                <a:latin typeface="Gotham"/>
                <a:cs typeface="Gotham"/>
              </a:rPr>
              <a:t> Stories </a:t>
            </a:r>
            <a:r>
              <a:rPr lang="en-US" sz="2000" dirty="0" smtClean="0">
                <a:latin typeface="Gotham"/>
                <a:cs typeface="Gotham"/>
              </a:rPr>
              <a:t>to drive traffic and sell products</a:t>
            </a:r>
            <a:endParaRPr lang="en-US" sz="20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265939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70108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err="1" smtClean="0">
                <a:solidFill>
                  <a:srgbClr val="404040"/>
                </a:solidFill>
                <a:latin typeface="Gotham"/>
                <a:cs typeface="Gotham"/>
              </a:rPr>
              <a:t>Instagram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 Stories, Listening, and Analytics</a:t>
            </a:r>
            <a:endParaRPr lang="en-US" sz="28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4889" y="1571036"/>
            <a:ext cx="7460074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err="1" smtClean="0">
                <a:latin typeface="Gotham"/>
                <a:cs typeface="Gotham"/>
              </a:rPr>
              <a:t>Instagram</a:t>
            </a:r>
            <a:r>
              <a:rPr lang="en-US" sz="2000" b="1" dirty="0" smtClean="0">
                <a:latin typeface="Gotham"/>
                <a:cs typeface="Gotham"/>
              </a:rPr>
              <a:t> Stories </a:t>
            </a:r>
            <a:r>
              <a:rPr lang="en-US" sz="2000" dirty="0" smtClean="0">
                <a:latin typeface="Gotham"/>
                <a:cs typeface="Gotham"/>
              </a:rPr>
              <a:t>to drive traffic and sell products</a:t>
            </a:r>
            <a:endParaRPr lang="en-US" sz="2000" dirty="0">
              <a:latin typeface="Gotham"/>
              <a:cs typeface="Gotham"/>
            </a:endParaRPr>
          </a:p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The importance of listening to your audience </a:t>
            </a:r>
            <a:r>
              <a:rPr lang="en-US" sz="2000" dirty="0" smtClean="0">
                <a:latin typeface="Gotham"/>
                <a:cs typeface="Gotham"/>
              </a:rPr>
              <a:t>(</a:t>
            </a:r>
            <a:r>
              <a:rPr lang="en-US" sz="2000" dirty="0">
                <a:latin typeface="Gotham"/>
                <a:cs typeface="Gotham"/>
              </a:rPr>
              <a:t>what they’re saying and what they’re sharing) as well as the audiences of your competitors</a:t>
            </a:r>
            <a:r>
              <a:rPr lang="en-US" sz="2000" dirty="0" smtClean="0">
                <a:latin typeface="Gotham"/>
                <a:cs typeface="Gotham"/>
              </a:rPr>
              <a:t>.</a:t>
            </a:r>
            <a:endParaRPr lang="en-US" sz="2000" dirty="0">
              <a:latin typeface="Gotham"/>
              <a:cs typeface="Gotham"/>
            </a:endParaRPr>
          </a:p>
        </p:txBody>
      </p:sp>
    </p:spTree>
    <p:extLst>
      <p:ext uri="{BB962C8B-B14F-4D97-AF65-F5344CB8AC3E}">
        <p14:creationId xmlns:p14="http://schemas.microsoft.com/office/powerpoint/2010/main" val="14065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545754" y="470108"/>
            <a:ext cx="8060364" cy="58148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2000"/>
              </a:spcAft>
              <a:buClr>
                <a:srgbClr val="D35F59"/>
              </a:buClr>
              <a:buNone/>
            </a:pPr>
            <a:r>
              <a:rPr lang="en-US" sz="2800" b="1" dirty="0" err="1" smtClean="0">
                <a:solidFill>
                  <a:srgbClr val="404040"/>
                </a:solidFill>
                <a:latin typeface="Gotham"/>
                <a:cs typeface="Gotham"/>
              </a:rPr>
              <a:t>Instagram</a:t>
            </a:r>
            <a:r>
              <a:rPr lang="en-US" sz="2800" b="1" dirty="0" smtClean="0">
                <a:solidFill>
                  <a:srgbClr val="404040"/>
                </a:solidFill>
                <a:latin typeface="Gotham"/>
                <a:cs typeface="Gotham"/>
              </a:rPr>
              <a:t> Stories, Listening, and Analytics</a:t>
            </a:r>
            <a:endParaRPr lang="en-US" sz="2800" b="1" dirty="0">
              <a:solidFill>
                <a:srgbClr val="404040"/>
              </a:solidFill>
              <a:latin typeface="Gotham"/>
              <a:cs typeface="Gotham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74889" y="1571036"/>
            <a:ext cx="7460074" cy="245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err="1" smtClean="0">
                <a:latin typeface="Gotham"/>
                <a:cs typeface="Gotham"/>
              </a:rPr>
              <a:t>Instagram</a:t>
            </a:r>
            <a:r>
              <a:rPr lang="en-US" sz="2000" b="1" dirty="0" smtClean="0">
                <a:latin typeface="Gotham"/>
                <a:cs typeface="Gotham"/>
              </a:rPr>
              <a:t> Stories </a:t>
            </a:r>
            <a:r>
              <a:rPr lang="en-US" sz="2000" dirty="0" smtClean="0">
                <a:latin typeface="Gotham"/>
                <a:cs typeface="Gotham"/>
              </a:rPr>
              <a:t>to drive traffic and sell products</a:t>
            </a:r>
            <a:endParaRPr lang="en-US" sz="2000" dirty="0">
              <a:latin typeface="Gotham"/>
              <a:cs typeface="Gotham"/>
            </a:endParaRPr>
          </a:p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The importance of listening to your audience </a:t>
            </a:r>
            <a:r>
              <a:rPr lang="en-US" sz="2000" dirty="0" smtClean="0">
                <a:latin typeface="Gotham"/>
                <a:cs typeface="Gotham"/>
              </a:rPr>
              <a:t>(</a:t>
            </a:r>
            <a:r>
              <a:rPr lang="en-US" sz="2000" dirty="0">
                <a:latin typeface="Gotham"/>
                <a:cs typeface="Gotham"/>
              </a:rPr>
              <a:t>what they’re saying and what they’re sharing) as well as the audiences of your competitors.</a:t>
            </a:r>
          </a:p>
          <a:p>
            <a:pPr marL="342900" indent="-342900">
              <a:spcAft>
                <a:spcPts val="2000"/>
              </a:spcAft>
              <a:buClr>
                <a:srgbClr val="D45F59"/>
              </a:buClr>
              <a:buFont typeface="Wingdings" charset="2"/>
              <a:buChar char="§"/>
            </a:pPr>
            <a:r>
              <a:rPr lang="en-US" sz="2000" b="1" dirty="0" smtClean="0">
                <a:latin typeface="Gotham"/>
                <a:cs typeface="Gotham"/>
              </a:rPr>
              <a:t>Personalizing your content </a:t>
            </a:r>
            <a:r>
              <a:rPr lang="en-US" sz="2000" dirty="0" smtClean="0">
                <a:latin typeface="Gotham"/>
                <a:cs typeface="Gotham"/>
              </a:rPr>
              <a:t>will continue to be important.</a:t>
            </a:r>
          </a:p>
        </p:txBody>
      </p:sp>
    </p:spTree>
    <p:extLst>
      <p:ext uri="{BB962C8B-B14F-4D97-AF65-F5344CB8AC3E}">
        <p14:creationId xmlns:p14="http://schemas.microsoft.com/office/powerpoint/2010/main" val="1724162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2017</TotalTime>
  <Words>338</Words>
  <Application>Microsoft Macintosh PowerPoint</Application>
  <PresentationFormat>On-screen Show (16:10)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Sandra Clayton</dc:creator>
  <cp:lastModifiedBy>Sandra Clayton</cp:lastModifiedBy>
  <cp:revision>78</cp:revision>
  <cp:lastPrinted>2017-08-06T03:08:43Z</cp:lastPrinted>
  <dcterms:created xsi:type="dcterms:W3CDTF">2017-08-06T02:36:09Z</dcterms:created>
  <dcterms:modified xsi:type="dcterms:W3CDTF">2017-11-03T19:37:11Z</dcterms:modified>
</cp:coreProperties>
</file>