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8" r:id="rId3"/>
    <p:sldId id="263" r:id="rId4"/>
    <p:sldId id="264" r:id="rId5"/>
    <p:sldId id="259" r:id="rId6"/>
    <p:sldId id="265" r:id="rId7"/>
    <p:sldId id="266" r:id="rId8"/>
    <p:sldId id="260" r:id="rId9"/>
    <p:sldId id="261" r:id="rId10"/>
    <p:sldId id="269" r:id="rId11"/>
    <p:sldId id="267" r:id="rId12"/>
    <p:sldId id="268" r:id="rId13"/>
    <p:sldId id="26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2772" y="1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BC879F-1E61-4E30-98E8-BE467FCFD19F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7C9E65-B29B-4EFD-AAD4-BBA83C7A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3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9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4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FA08-B7AC-40E8-B958-761C8463DB2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C86E-A31C-4AF6-9487-E5F9108E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374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Interest Rate Risk and Equity Values of Life Insurance Companies: A GARCH-M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1049"/>
            <a:ext cx="9144000" cy="1655762"/>
          </a:xfrm>
        </p:spPr>
        <p:txBody>
          <a:bodyPr/>
          <a:lstStyle/>
          <a:p>
            <a:pPr algn="l"/>
            <a:r>
              <a:rPr lang="en-US" dirty="0" err="1" smtClean="0"/>
              <a:t>Yas</a:t>
            </a:r>
            <a:r>
              <a:rPr lang="en-US" dirty="0" smtClean="0"/>
              <a:t> </a:t>
            </a:r>
            <a:r>
              <a:rPr lang="en-US" dirty="0" err="1" smtClean="0"/>
              <a:t>Suttakulpiboon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5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67" t="29644" r="22933" b="15778"/>
          <a:stretch/>
        </p:blipFill>
        <p:spPr>
          <a:xfrm>
            <a:off x="0" y="219456"/>
            <a:ext cx="7879388" cy="638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651" t="77409" r="47297" b="14579"/>
          <a:stretch/>
        </p:blipFill>
        <p:spPr>
          <a:xfrm>
            <a:off x="7738643" y="1144015"/>
            <a:ext cx="3596336" cy="1790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628" t="77409" r="35150" b="14579"/>
          <a:stretch/>
        </p:blipFill>
        <p:spPr>
          <a:xfrm>
            <a:off x="7336307" y="3425371"/>
            <a:ext cx="4855693" cy="17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067" t="27510" r="27733" b="25556"/>
          <a:stretch/>
        </p:blipFill>
        <p:spPr>
          <a:xfrm>
            <a:off x="310895" y="201168"/>
            <a:ext cx="6817683" cy="638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651" t="77409" r="47297" b="14579"/>
          <a:stretch/>
        </p:blipFill>
        <p:spPr>
          <a:xfrm>
            <a:off x="7336307" y="1129501"/>
            <a:ext cx="3596336" cy="1790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628" t="77409" r="35150" b="14579"/>
          <a:stretch/>
        </p:blipFill>
        <p:spPr>
          <a:xfrm>
            <a:off x="7336307" y="3425370"/>
            <a:ext cx="4855693" cy="17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6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167" t="26267" r="27633" b="26444"/>
          <a:stretch/>
        </p:blipFill>
        <p:spPr>
          <a:xfrm>
            <a:off x="256031" y="201168"/>
            <a:ext cx="6805199" cy="641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651" t="77409" r="47297" b="14579"/>
          <a:stretch/>
        </p:blipFill>
        <p:spPr>
          <a:xfrm>
            <a:off x="7336307" y="1129501"/>
            <a:ext cx="3596336" cy="1790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628" t="77409" r="35150" b="14579"/>
          <a:stretch/>
        </p:blipFill>
        <p:spPr>
          <a:xfrm>
            <a:off x="7336307" y="3425370"/>
            <a:ext cx="4855693" cy="17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stock returns </a:t>
            </a:r>
            <a:r>
              <a:rPr lang="en-US" dirty="0" smtClean="0"/>
              <a:t>of life </a:t>
            </a:r>
            <a:r>
              <a:rPr lang="en-US" dirty="0"/>
              <a:t>insurers are </a:t>
            </a:r>
            <a:r>
              <a:rPr lang="en-US" dirty="0">
                <a:solidFill>
                  <a:srgbClr val="FF0000"/>
                </a:solidFill>
              </a:rPr>
              <a:t>negatively correlated </a:t>
            </a:r>
            <a:r>
              <a:rPr lang="en-US" dirty="0"/>
              <a:t>with changes in interest </a:t>
            </a:r>
            <a:r>
              <a:rPr lang="en-US" dirty="0" smtClean="0"/>
              <a:t>rate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coefficients in the volatility of stock returns equation show that </a:t>
            </a:r>
            <a:r>
              <a:rPr lang="en-US" dirty="0" smtClean="0">
                <a:solidFill>
                  <a:srgbClr val="FF0000"/>
                </a:solidFill>
              </a:rPr>
              <a:t>volatility is </a:t>
            </a:r>
            <a:r>
              <a:rPr lang="en-US" dirty="0">
                <a:solidFill>
                  <a:srgbClr val="FF0000"/>
                </a:solidFill>
              </a:rPr>
              <a:t>time varying and evolves over time </a:t>
            </a:r>
            <a:r>
              <a:rPr lang="en-US" dirty="0"/>
              <a:t>as a function of its own lagged value, as </a:t>
            </a:r>
            <a:r>
              <a:rPr lang="en-US" dirty="0" smtClean="0"/>
              <a:t>well as </a:t>
            </a:r>
            <a:r>
              <a:rPr lang="en-US" dirty="0"/>
              <a:t>the intensity of the innovation that occurred in the market in the previous </a:t>
            </a:r>
            <a:r>
              <a:rPr lang="en-US" dirty="0" smtClean="0"/>
              <a:t>period.</a:t>
            </a:r>
          </a:p>
          <a:p>
            <a:r>
              <a:rPr lang="en-US" dirty="0" smtClean="0"/>
              <a:t>Life </a:t>
            </a:r>
            <a:r>
              <a:rPr lang="en-US" dirty="0"/>
              <a:t>insurers with low market betas exhibit significant interest rate sensitivity, and </a:t>
            </a:r>
            <a:r>
              <a:rPr lang="en-US" dirty="0" smtClean="0"/>
              <a:t>that equity </a:t>
            </a:r>
            <a:r>
              <a:rPr lang="en-US" dirty="0"/>
              <a:t>returns among smaller life insurers are more sensitive to movements in </a:t>
            </a:r>
            <a:r>
              <a:rPr lang="en-US" dirty="0" smtClean="0"/>
              <a:t>the stock </a:t>
            </a:r>
            <a:r>
              <a:rPr lang="en-US" dirty="0"/>
              <a:t>market than to movements in interest </a:t>
            </a:r>
            <a:r>
              <a:rPr lang="en-US" dirty="0" smtClean="0"/>
              <a:t>rates.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1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The Relation Between </a:t>
            </a:r>
            <a:r>
              <a:rPr lang="en-US" sz="3600" dirty="0" smtClean="0"/>
              <a:t>Capital Structure</a:t>
            </a:r>
            <a:r>
              <a:rPr lang="en-US" sz="3600" dirty="0"/>
              <a:t>,</a:t>
            </a:r>
            <a:br>
              <a:rPr lang="en-US" sz="3600" dirty="0"/>
            </a:br>
            <a:r>
              <a:rPr lang="en-US" sz="3600" dirty="0"/>
              <a:t>Interest Rate Sensitivity, and Market Value in</a:t>
            </a:r>
            <a:br>
              <a:rPr lang="en-US" sz="3600" dirty="0"/>
            </a:br>
            <a:r>
              <a:rPr lang="en-US" sz="3600" dirty="0"/>
              <a:t>the Property-Liability Insurance </a:t>
            </a:r>
            <a:r>
              <a:rPr lang="en-US" sz="3600" dirty="0" smtClean="0"/>
              <a:t>Industry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Yas</a:t>
            </a:r>
            <a:r>
              <a:rPr lang="en-US" dirty="0" smtClean="0"/>
              <a:t> </a:t>
            </a:r>
            <a:r>
              <a:rPr lang="en-US" dirty="0" err="1" smtClean="0"/>
              <a:t>Suttakulpiboon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0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article focuses on the joint role of capital structure and interest </a:t>
            </a:r>
            <a:r>
              <a:rPr lang="en-US" dirty="0" smtClean="0"/>
              <a:t>rate risk </a:t>
            </a:r>
            <a:r>
              <a:rPr lang="en-US" dirty="0"/>
              <a:t>management as related elements in an insurer's overall financial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0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405" y="1690688"/>
            <a:ext cx="11091190" cy="3599769"/>
            <a:chOff x="838200" y="1690688"/>
            <a:chExt cx="7445830" cy="24166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7827" t="41587" r="21458" b="45080"/>
            <a:stretch/>
          </p:blipFill>
          <p:spPr>
            <a:xfrm>
              <a:off x="838200" y="1690688"/>
              <a:ext cx="7445830" cy="1371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7827" t="75944" r="21458" b="13897"/>
            <a:stretch/>
          </p:blipFill>
          <p:spPr>
            <a:xfrm>
              <a:off x="838200" y="3062288"/>
              <a:ext cx="7445830" cy="1045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85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31" t="55714" r="21369" b="26667"/>
          <a:stretch/>
        </p:blipFill>
        <p:spPr>
          <a:xfrm>
            <a:off x="898070" y="1959430"/>
            <a:ext cx="10280815" cy="25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53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988" t="42063" r="21815" b="18096"/>
          <a:stretch/>
        </p:blipFill>
        <p:spPr>
          <a:xfrm>
            <a:off x="1273629" y="587827"/>
            <a:ext cx="9567177" cy="5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452" t="54920" r="21548" b="20159"/>
          <a:stretch/>
        </p:blipFill>
        <p:spPr>
          <a:xfrm>
            <a:off x="838200" y="1690688"/>
            <a:ext cx="10970863" cy="38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xcepting </a:t>
            </a:r>
            <a:r>
              <a:rPr lang="en-US" dirty="0"/>
              <a:t>the early works of Scott and Peterson (1986) and Bae (1990), little attention has </a:t>
            </a:r>
            <a:r>
              <a:rPr lang="en-US" dirty="0" smtClean="0"/>
              <a:t>been paid </a:t>
            </a:r>
            <a:r>
              <a:rPr lang="en-US" dirty="0"/>
              <a:t>to the interest sensitivity of life insurer equity returns.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investigate the </a:t>
            </a:r>
            <a:r>
              <a:rPr lang="en-US" dirty="0">
                <a:solidFill>
                  <a:srgbClr val="FF0000"/>
                </a:solidFill>
              </a:rPr>
              <a:t>interest rate sensitivities of monthly stock </a:t>
            </a:r>
            <a:r>
              <a:rPr lang="en-US" dirty="0" smtClean="0">
                <a:solidFill>
                  <a:srgbClr val="FF0000"/>
                </a:solidFill>
              </a:rPr>
              <a:t>returns of </a:t>
            </a:r>
            <a:r>
              <a:rPr lang="en-US" dirty="0">
                <a:solidFill>
                  <a:srgbClr val="FF0000"/>
                </a:solidFill>
              </a:rPr>
              <a:t>life insurers.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8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542" t="42381" r="21280" b="5873"/>
          <a:stretch/>
        </p:blipFill>
        <p:spPr>
          <a:xfrm>
            <a:off x="2901042" y="365125"/>
            <a:ext cx="8452758" cy="61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8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49" t="29524" r="25566" b="15080"/>
          <a:stretch/>
        </p:blipFill>
        <p:spPr>
          <a:xfrm>
            <a:off x="2824842" y="262909"/>
            <a:ext cx="6727371" cy="65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99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274" t="39047" r="26548" b="27302"/>
          <a:stretch/>
        </p:blipFill>
        <p:spPr>
          <a:xfrm>
            <a:off x="1224642" y="375556"/>
            <a:ext cx="10074880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6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evidence supports the hypothesis that insurers manage both </a:t>
            </a:r>
            <a:r>
              <a:rPr lang="en-US" dirty="0" smtClean="0"/>
              <a:t>capital structure </a:t>
            </a:r>
            <a:r>
              <a:rPr lang="en-US" dirty="0"/>
              <a:t>(leverage) and interest rate risk (surplus duration) as part of </a:t>
            </a:r>
            <a:r>
              <a:rPr lang="en-US" dirty="0" smtClean="0"/>
              <a:t>their effort </a:t>
            </a:r>
            <a:r>
              <a:rPr lang="en-US" dirty="0"/>
              <a:t>to </a:t>
            </a:r>
            <a:r>
              <a:rPr lang="en-US" dirty="0" smtClean="0"/>
              <a:t>maximize </a:t>
            </a:r>
            <a:r>
              <a:rPr lang="en-US" dirty="0"/>
              <a:t>value and may indeed be signaling the existence of </a:t>
            </a:r>
            <a:r>
              <a:rPr lang="en-US" dirty="0" smtClean="0"/>
              <a:t>franchise </a:t>
            </a:r>
            <a:r>
              <a:rPr lang="en-US" dirty="0"/>
              <a:t>value to outside investors via these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3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75" t="24992" r="24444" b="20687"/>
          <a:stretch/>
        </p:blipFill>
        <p:spPr>
          <a:xfrm>
            <a:off x="2249712" y="159656"/>
            <a:ext cx="7895773" cy="6454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8629" y="5297714"/>
            <a:ext cx="6574971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78628" y="4158343"/>
            <a:ext cx="6574971" cy="7377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evaluate the systematic factors </a:t>
            </a:r>
            <a:r>
              <a:rPr lang="en-US" dirty="0" smtClean="0"/>
              <a:t>that generate </a:t>
            </a:r>
            <a:r>
              <a:rPr lang="en-US" dirty="0"/>
              <a:t>life insurer common stock returns by utilizing a </a:t>
            </a:r>
            <a:r>
              <a:rPr lang="en-US" dirty="0">
                <a:solidFill>
                  <a:srgbClr val="FF0000"/>
                </a:solidFill>
              </a:rPr>
              <a:t>GARCH-M</a:t>
            </a:r>
            <a:r>
              <a:rPr lang="en-US" dirty="0"/>
              <a:t> (</a:t>
            </a:r>
            <a:r>
              <a:rPr lang="en-US" dirty="0" smtClean="0"/>
              <a:t>generalized autoregressive </a:t>
            </a:r>
            <a:r>
              <a:rPr lang="en-US" dirty="0"/>
              <a:t>conditionally heteroskedastic in the mean) </a:t>
            </a:r>
            <a:endParaRPr lang="en-US" dirty="0" smtClean="0"/>
          </a:p>
          <a:p>
            <a:r>
              <a:rPr lang="en-US" dirty="0" smtClean="0"/>
              <a:t>Second</a:t>
            </a:r>
            <a:r>
              <a:rPr lang="en-US" dirty="0"/>
              <a:t>, the study </a:t>
            </a:r>
            <a:r>
              <a:rPr lang="en-US" dirty="0">
                <a:solidFill>
                  <a:srgbClr val="FF0000"/>
                </a:solidFill>
              </a:rPr>
              <a:t>tests if the interest rate sensitivity of </a:t>
            </a:r>
            <a:r>
              <a:rPr lang="en-US" dirty="0" smtClean="0">
                <a:solidFill>
                  <a:srgbClr val="FF0000"/>
                </a:solidFill>
              </a:rPr>
              <a:t>life insurers </a:t>
            </a:r>
            <a:r>
              <a:rPr lang="en-US" dirty="0">
                <a:solidFill>
                  <a:srgbClr val="FF0000"/>
                </a:solidFill>
              </a:rPr>
              <a:t>stock returns and overall stock return volatility of these firms remain </a:t>
            </a:r>
            <a:r>
              <a:rPr lang="en-US" dirty="0" smtClean="0">
                <a:solidFill>
                  <a:srgbClr val="FF0000"/>
                </a:solidFill>
              </a:rPr>
              <a:t>constant </a:t>
            </a:r>
            <a:r>
              <a:rPr lang="en-US" dirty="0">
                <a:solidFill>
                  <a:srgbClr val="FF0000"/>
                </a:solidFill>
              </a:rPr>
              <a:t>over time</a:t>
            </a:r>
            <a:r>
              <a:rPr lang="en-US" dirty="0"/>
              <a:t>, when the Fed adopts different interest rate strategies, and </a:t>
            </a:r>
            <a:r>
              <a:rPr lang="en-US" dirty="0" smtClean="0"/>
              <a:t>interest rate </a:t>
            </a:r>
            <a:r>
              <a:rPr lang="en-US" dirty="0"/>
              <a:t>volatility changes as a </a:t>
            </a:r>
            <a:r>
              <a:rPr lang="en-US" dirty="0" smtClean="0"/>
              <a:t>result.</a:t>
            </a:r>
          </a:p>
          <a:p>
            <a:r>
              <a:rPr lang="en-US" dirty="0" smtClean="0"/>
              <a:t>Third</a:t>
            </a:r>
            <a:r>
              <a:rPr lang="en-US" dirty="0"/>
              <a:t>, the study employs </a:t>
            </a:r>
            <a:r>
              <a:rPr lang="en-US" dirty="0">
                <a:solidFill>
                  <a:srgbClr val="FF0000"/>
                </a:solidFill>
              </a:rPr>
              <a:t>a comprehensive </a:t>
            </a:r>
            <a:r>
              <a:rPr lang="en-US" dirty="0" smtClean="0">
                <a:solidFill>
                  <a:srgbClr val="FF0000"/>
                </a:solidFill>
              </a:rPr>
              <a:t>data set </a:t>
            </a:r>
            <a:r>
              <a:rPr lang="en-US" dirty="0"/>
              <a:t>for the period from 1975 through </a:t>
            </a:r>
            <a:r>
              <a:rPr lang="en-US" dirty="0" smtClean="0"/>
              <a:t>2000.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sample is disaggregated and portfolios are formed </a:t>
            </a:r>
            <a:r>
              <a:rPr lang="en-US" dirty="0" smtClean="0"/>
              <a:t>based on </a:t>
            </a:r>
            <a:r>
              <a:rPr lang="en-US" dirty="0"/>
              <a:t>high-beta and low-beta firms as well as small, medium, and large </a:t>
            </a:r>
            <a:r>
              <a:rPr lang="en-US" dirty="0" smtClean="0"/>
              <a:t>insurers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18" t="37408" r="13571" b="22099"/>
          <a:stretch/>
        </p:blipFill>
        <p:spPr>
          <a:xfrm>
            <a:off x="838200" y="1690688"/>
            <a:ext cx="10261601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81" t="42628" r="13730" b="39876"/>
          <a:stretch/>
        </p:blipFill>
        <p:spPr>
          <a:xfrm>
            <a:off x="838200" y="2264229"/>
            <a:ext cx="10527065" cy="21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3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06" t="29083" r="19682" b="14621"/>
          <a:stretch/>
        </p:blipFill>
        <p:spPr>
          <a:xfrm>
            <a:off x="1509484" y="261257"/>
            <a:ext cx="8824687" cy="64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16" t="27530" r="21746" b="12646"/>
          <a:stretch/>
        </p:blipFill>
        <p:spPr>
          <a:xfrm>
            <a:off x="2416628" y="365125"/>
            <a:ext cx="7358744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651" t="27390" r="27063" b="25806"/>
          <a:stretch/>
        </p:blipFill>
        <p:spPr>
          <a:xfrm>
            <a:off x="145142" y="203198"/>
            <a:ext cx="7168429" cy="644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51" t="77409" r="47297" b="14579"/>
          <a:stretch/>
        </p:blipFill>
        <p:spPr>
          <a:xfrm>
            <a:off x="7336307" y="1129501"/>
            <a:ext cx="3596336" cy="1790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628" t="77409" r="35150" b="14579"/>
          <a:stretch/>
        </p:blipFill>
        <p:spPr>
          <a:xfrm>
            <a:off x="7336307" y="3425370"/>
            <a:ext cx="4855693" cy="17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4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361</Words>
  <Application>Microsoft Office PowerPoint</Application>
  <PresentationFormat>Widescreen</PresentationFormat>
  <Paragraphs>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Interest Rate Risk and Equity Values of Life Insurance Companies: A GARCH-M Model</vt:lpstr>
      <vt:lpstr>Research Question</vt:lpstr>
      <vt:lpstr>PowerPoint Presentation</vt:lpstr>
      <vt:lpstr>Contribution</vt:lpstr>
      <vt:lpstr>Methodology</vt:lpstr>
      <vt:lpstr>Methodology</vt:lpstr>
      <vt:lpstr>PowerPoint Presentation</vt:lpstr>
      <vt:lpstr>Data</vt:lpstr>
      <vt:lpstr>PowerPoint Presentation</vt:lpstr>
      <vt:lpstr>PowerPoint Presentation</vt:lpstr>
      <vt:lpstr>PowerPoint Presentation</vt:lpstr>
      <vt:lpstr>PowerPoint Presentation</vt:lpstr>
      <vt:lpstr>Conclusion</vt:lpstr>
      <vt:lpstr>The Relation Between Capital Structure, Interest Rate Sensitivity, and Market Value in the Property-Liability Insurance Industry</vt:lpstr>
      <vt:lpstr>Research Question</vt:lpstr>
      <vt:lpstr>Methodology</vt:lpstr>
      <vt:lpstr>PowerPoint Presentation</vt:lpstr>
      <vt:lpstr>PowerPoint Presentation</vt:lpstr>
      <vt:lpstr>Data</vt:lpstr>
      <vt:lpstr>Result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Rate Risk and Equity Values of Life Insurance Companies: A GARCH-M Model</dc:title>
  <dc:creator>Windows User</dc:creator>
  <cp:lastModifiedBy>Windows User</cp:lastModifiedBy>
  <cp:revision>6</cp:revision>
  <cp:lastPrinted>2017-10-25T09:46:45Z</cp:lastPrinted>
  <dcterms:created xsi:type="dcterms:W3CDTF">2017-10-25T08:38:24Z</dcterms:created>
  <dcterms:modified xsi:type="dcterms:W3CDTF">2017-10-25T10:26:55Z</dcterms:modified>
</cp:coreProperties>
</file>