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8"/>
  </p:notesMasterIdLst>
  <p:sldIdLst>
    <p:sldId id="2158" r:id="rId2"/>
    <p:sldId id="2172" r:id="rId3"/>
    <p:sldId id="2171" r:id="rId4"/>
    <p:sldId id="2178" r:id="rId5"/>
    <p:sldId id="2170" r:id="rId6"/>
    <p:sldId id="2177" r:id="rId7"/>
    <p:sldId id="2179" r:id="rId8"/>
    <p:sldId id="2169" r:id="rId9"/>
    <p:sldId id="2180" r:id="rId10"/>
    <p:sldId id="2182" r:id="rId11"/>
    <p:sldId id="2181" r:id="rId12"/>
    <p:sldId id="2183" r:id="rId13"/>
    <p:sldId id="2184" r:id="rId14"/>
    <p:sldId id="2185" r:id="rId15"/>
    <p:sldId id="2186" r:id="rId16"/>
    <p:sldId id="2187" r:id="rId17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521415D9-36F7-43E2-AB2F-B90AF26B5E84}">
      <p14:sectionLst xmlns:p14="http://schemas.microsoft.com/office/powerpoint/2010/main">
        <p14:section name="Default Section" id="{485C48FF-166F-D44A-9C58-CC89663D978F}">
          <p14:sldIdLst>
            <p14:sldId id="2158"/>
            <p14:sldId id="2172"/>
            <p14:sldId id="2171"/>
            <p14:sldId id="2178"/>
            <p14:sldId id="2170"/>
            <p14:sldId id="2177"/>
            <p14:sldId id="2179"/>
            <p14:sldId id="2169"/>
            <p14:sldId id="2180"/>
            <p14:sldId id="2182"/>
            <p14:sldId id="2181"/>
            <p14:sldId id="2183"/>
            <p14:sldId id="2184"/>
            <p14:sldId id="2185"/>
            <p14:sldId id="2186"/>
            <p14:sldId id="218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3395"/>
    <a:srgbClr val="161C23"/>
    <a:srgbClr val="1D252F"/>
    <a:srgbClr val="171B23"/>
    <a:srgbClr val="DDCDCD"/>
    <a:srgbClr val="943334"/>
    <a:srgbClr val="F9B742"/>
    <a:srgbClr val="06A2FF"/>
    <a:srgbClr val="13CFE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DBA27EB-6FAA-4C75-B53A-2E459C41F3A7}">
  <a:tblStyle styleId="{5DBA27EB-6FAA-4C75-B53A-2E459C41F3A7}" styleName="Table_0">
    <a:wholeTbl>
      <a:tcStyle>
        <a:tcBdr>
          <a:left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DA382DB0-DFFE-4DBB-8A46-F71926E32167}" styleName="Table_1">
    <a:wholeTbl>
      <a:tcStyle>
        <a:tcBdr>
          <a:left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18"/>
    <p:restoredTop sz="97623" autoAdjust="0"/>
  </p:normalViewPr>
  <p:slideViewPr>
    <p:cSldViewPr snapToGrid="0" snapToObjects="1">
      <p:cViewPr varScale="1">
        <p:scale>
          <a:sx n="131" d="100"/>
          <a:sy n="131" d="100"/>
        </p:scale>
        <p:origin x="-240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-336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129079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4816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375775"/>
            <a:ext cx="4919699" cy="3891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6400"/>
            </a:lvl1pPr>
            <a:lvl2pPr>
              <a:spcBef>
                <a:spcPts val="0"/>
              </a:spcBef>
              <a:buSzPct val="100000"/>
              <a:defRPr sz="6400"/>
            </a:lvl2pPr>
            <a:lvl3pPr>
              <a:spcBef>
                <a:spcPts val="0"/>
              </a:spcBef>
              <a:buSzPct val="100000"/>
              <a:defRPr sz="6400"/>
            </a:lvl3pPr>
            <a:lvl4pPr>
              <a:spcBef>
                <a:spcPts val="0"/>
              </a:spcBef>
              <a:buSzPct val="100000"/>
              <a:defRPr sz="6400"/>
            </a:lvl4pPr>
            <a:lvl5pPr>
              <a:spcBef>
                <a:spcPts val="0"/>
              </a:spcBef>
              <a:buSzPct val="100000"/>
              <a:defRPr sz="6400"/>
            </a:lvl5pPr>
            <a:lvl6pPr>
              <a:spcBef>
                <a:spcPts val="0"/>
              </a:spcBef>
              <a:buSzPct val="100000"/>
              <a:defRPr sz="6400"/>
            </a:lvl6pPr>
            <a:lvl7pPr>
              <a:spcBef>
                <a:spcPts val="0"/>
              </a:spcBef>
              <a:buSzPct val="100000"/>
              <a:defRPr sz="6400"/>
            </a:lvl7pPr>
            <a:lvl8pPr>
              <a:spcBef>
                <a:spcPts val="0"/>
              </a:spcBef>
              <a:buSzPct val="100000"/>
              <a:defRPr sz="6400"/>
            </a:lvl8pPr>
            <a:lvl9pPr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4266975"/>
            <a:ext cx="4074000" cy="784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18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None/>
              <a:defRPr sz="18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None/>
              <a:defRPr sz="18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548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1721687-68EF-D644-BF26-53E33F2DA5BA}" type="datetimeFigureOut">
              <a:rPr lang="en-US" smtClean="0"/>
              <a:t>1/17/18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55BF-0EFD-914B-9E5B-CD2E02254F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13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3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3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3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3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3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3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3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3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3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buFont typeface="Merriweather"/>
              <a:defRPr sz="3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buFont typeface="Merriweather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buFont typeface="Merriweather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buFont typeface="Merriweather"/>
              <a:defRPr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buFont typeface="Merriweather"/>
              <a:defRPr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buFont typeface="Merriweather"/>
              <a:defRPr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buFont typeface="Merriweather"/>
              <a:defRPr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buFont typeface="Merriweather"/>
              <a:defRPr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buFont typeface="Merriweather"/>
              <a:defRPr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Montserrat-Regular"/>
          <a:ea typeface="Arial"/>
          <a:cs typeface="Montserrat-Regular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20" Type="http://schemas.openxmlformats.org/officeDocument/2006/relationships/image" Target="../media/image22.png"/><Relationship Id="rId21" Type="http://schemas.openxmlformats.org/officeDocument/2006/relationships/image" Target="../media/image23.png"/><Relationship Id="rId22" Type="http://schemas.openxmlformats.org/officeDocument/2006/relationships/image" Target="../media/image24.png"/><Relationship Id="rId23" Type="http://schemas.openxmlformats.org/officeDocument/2006/relationships/image" Target="../media/image25.png"/><Relationship Id="rId24" Type="http://schemas.openxmlformats.org/officeDocument/2006/relationships/image" Target="../media/image26.jp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hyperlink" Target="http://www.ybrikman.com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3CFE7"/>
            </a:gs>
            <a:gs pos="77000">
              <a:srgbClr val="06A2FF"/>
            </a:gs>
          </a:gsLst>
          <a:lin ang="5400000" scaled="0"/>
          <a:tileRect/>
        </a:gra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-footer-square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65" b="22441"/>
          <a:stretch/>
        </p:blipFill>
        <p:spPr>
          <a:xfrm flipV="1">
            <a:off x="4685654" y="-4"/>
            <a:ext cx="4458346" cy="1913580"/>
          </a:xfrm>
          <a:prstGeom prst="rect">
            <a:avLst/>
          </a:prstGeom>
        </p:spPr>
      </p:pic>
      <p:sp>
        <p:nvSpPr>
          <p:cNvPr id="31" name="Shape 31"/>
          <p:cNvSpPr txBox="1"/>
          <p:nvPr/>
        </p:nvSpPr>
        <p:spPr>
          <a:xfrm>
            <a:off x="2989203" y="1493027"/>
            <a:ext cx="5465335" cy="2441865"/>
          </a:xfrm>
          <a:prstGeom prst="rect">
            <a:avLst/>
          </a:prstGeom>
          <a:noFill/>
          <a:ln>
            <a:noFill/>
          </a:ln>
        </p:spPr>
        <p:txBody>
          <a:bodyPr lIns="0" tIns="365760" rIns="91425" bIns="91425" anchor="t" anchorCtr="0">
            <a:noAutofit/>
          </a:bodyPr>
          <a:lstStyle/>
          <a:p>
            <a:pPr marL="457200"/>
            <a:r>
              <a:rPr lang="en-US" sz="5000" b="1" dirty="0" err="1" smtClean="0">
                <a:solidFill>
                  <a:schemeClr val="bg1"/>
                </a:solidFill>
                <a:latin typeface="Montserrat-Regular"/>
                <a:ea typeface="Montserrat"/>
                <a:cs typeface="Montserrat-Regular"/>
                <a:sym typeface="Montserrat"/>
              </a:rPr>
              <a:t>Gruntwork</a:t>
            </a:r>
            <a:endParaRPr lang="en-US" sz="5000" dirty="0" smtClean="0">
              <a:solidFill>
                <a:schemeClr val="bg1"/>
              </a:solidFill>
              <a:latin typeface="Montserrat-Regular"/>
              <a:ea typeface="Montserrat"/>
              <a:cs typeface="Montserrat-Regular"/>
              <a:sym typeface="Montserrat"/>
            </a:endParaRPr>
          </a:p>
          <a:p>
            <a:pPr marL="457200"/>
            <a:r>
              <a:rPr lang="en-US" sz="2200" dirty="0" smtClean="0">
                <a:solidFill>
                  <a:schemeClr val="bg1"/>
                </a:solidFill>
                <a:latin typeface="Montserrat-Regular"/>
                <a:ea typeface="Montserrat"/>
                <a:cs typeface="Montserrat-Regular"/>
                <a:sym typeface="Montserrat"/>
              </a:rPr>
              <a:t>Reference Architecture Walkthrough</a:t>
            </a:r>
          </a:p>
          <a:p>
            <a:pPr marL="457200"/>
            <a:endParaRPr lang="en-US" sz="3600" i="1" dirty="0">
              <a:solidFill>
                <a:schemeClr val="bg1"/>
              </a:solidFill>
              <a:latin typeface="Droid Serif"/>
              <a:ea typeface="Montserrat"/>
              <a:cs typeface="Droid Serif"/>
              <a:sym typeface="Montserrat"/>
            </a:endParaRPr>
          </a:p>
          <a:p>
            <a:pPr marL="457200"/>
            <a:endParaRPr lang="en-US" sz="3600" i="1" dirty="0">
              <a:solidFill>
                <a:schemeClr val="bg1"/>
              </a:solidFill>
              <a:latin typeface="Droid Serif"/>
              <a:ea typeface="Montserrat"/>
              <a:cs typeface="Droid Serif"/>
              <a:sym typeface="Montserrat"/>
            </a:endParaRPr>
          </a:p>
          <a:p>
            <a:pPr marL="457200"/>
            <a:endParaRPr lang="en-US" sz="2800" i="1" dirty="0" smtClean="0">
              <a:solidFill>
                <a:schemeClr val="bg1"/>
              </a:solidFill>
              <a:latin typeface="Droid Serif"/>
              <a:ea typeface="Montserrat"/>
              <a:cs typeface="Droid Serif"/>
              <a:sym typeface="Montserrat"/>
            </a:endParaRPr>
          </a:p>
          <a:p>
            <a:pPr marL="457200"/>
            <a:endParaRPr lang="en-US" sz="2000" i="1" dirty="0" smtClean="0">
              <a:solidFill>
                <a:schemeClr val="bg1"/>
              </a:solidFill>
              <a:latin typeface="Droid Serif"/>
              <a:ea typeface="Montserrat"/>
              <a:cs typeface="Droid Serif"/>
              <a:sym typeface="Montserrat"/>
            </a:endParaRPr>
          </a:p>
          <a:p>
            <a:pPr marL="457200"/>
            <a:endParaRPr lang="en-US" sz="5400" b="1" dirty="0" smtClean="0">
              <a:solidFill>
                <a:schemeClr val="bg1"/>
              </a:solidFill>
              <a:latin typeface="Montserrat-Regular"/>
              <a:ea typeface="Montserrat"/>
              <a:cs typeface="Montserrat-Regular"/>
              <a:sym typeface="Montserrat"/>
            </a:endParaRPr>
          </a:p>
        </p:txBody>
      </p:sp>
      <p:pic>
        <p:nvPicPr>
          <p:cNvPr id="4" name="Picture 3" descr="bg-footer-square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8" r="2984"/>
          <a:stretch/>
        </p:blipFill>
        <p:spPr>
          <a:xfrm flipH="1">
            <a:off x="1" y="3063174"/>
            <a:ext cx="9144000" cy="2080326"/>
          </a:xfrm>
          <a:prstGeom prst="rect">
            <a:avLst/>
          </a:prstGeom>
        </p:spPr>
      </p:pic>
      <p:pic>
        <p:nvPicPr>
          <p:cNvPr id="6" name="Picture 5" descr="grunty-box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10" y="1173733"/>
            <a:ext cx="1912435" cy="322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7919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3395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/>
        </p:nvSpPr>
        <p:spPr>
          <a:xfrm>
            <a:off x="3176506" y="1263827"/>
            <a:ext cx="5439222" cy="16012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-US" sz="40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Co-founder of</a:t>
            </a:r>
            <a:endParaRPr lang="en" sz="4000" b="1" dirty="0">
              <a:solidFill>
                <a:schemeClr val="bg2">
                  <a:lumMod val="20000"/>
                  <a:lumOff val="8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r" rtl="0">
              <a:spcBef>
                <a:spcPts val="0"/>
              </a:spcBef>
              <a:buNone/>
            </a:pPr>
            <a:r>
              <a:rPr lang="en-US" sz="4000" b="1" dirty="0" err="1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Gruntwork</a:t>
            </a:r>
            <a:endParaRPr lang="en-US" sz="4000" b="1" dirty="0" smtClean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Shape 114"/>
          <p:cNvSpPr txBox="1"/>
          <p:nvPr/>
        </p:nvSpPr>
        <p:spPr>
          <a:xfrm>
            <a:off x="978975" y="4119179"/>
            <a:ext cx="3104424" cy="7952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200" b="1" dirty="0" err="1" smtClean="0">
                <a:solidFill>
                  <a:srgbClr val="C2C2C2"/>
                </a:solidFill>
                <a:latin typeface="Montserrat"/>
                <a:ea typeface="Montserrat"/>
                <a:cs typeface="Montserrat"/>
                <a:sym typeface="Montserrat"/>
              </a:rPr>
              <a:t>gruntwork.io</a:t>
            </a:r>
            <a:endParaRPr lang="en-US" sz="3200" b="1" dirty="0" smtClean="0">
              <a:solidFill>
                <a:srgbClr val="C2C2C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Picture 1" descr="grunt-onl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790" y="534401"/>
            <a:ext cx="2555446" cy="358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349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65941" y="0"/>
            <a:ext cx="4578059" cy="5143500"/>
          </a:xfrm>
          <a:prstGeom prst="rect">
            <a:avLst/>
          </a:prstGeom>
          <a:solidFill>
            <a:srgbClr val="E1E4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rraform-up-and-running-cover-3d-large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55" y="378127"/>
            <a:ext cx="3170161" cy="4765373"/>
          </a:xfrm>
          <a:prstGeom prst="rect">
            <a:avLst/>
          </a:prstGeom>
        </p:spPr>
      </p:pic>
      <p:pic>
        <p:nvPicPr>
          <p:cNvPr id="2" name="Picture 1" descr="hello-startup-lar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041" y="289103"/>
            <a:ext cx="3009946" cy="4854396"/>
          </a:xfrm>
          <a:prstGeom prst="rect">
            <a:avLst/>
          </a:prstGeom>
        </p:spPr>
      </p:pic>
      <p:sp>
        <p:nvSpPr>
          <p:cNvPr id="6" name="Shape 37"/>
          <p:cNvSpPr txBox="1"/>
          <p:nvPr/>
        </p:nvSpPr>
        <p:spPr>
          <a:xfrm>
            <a:off x="-5312" y="4169095"/>
            <a:ext cx="9154624" cy="974404"/>
          </a:xfrm>
          <a:prstGeom prst="rect">
            <a:avLst/>
          </a:prstGeom>
          <a:noFill/>
          <a:ln>
            <a:noFill/>
          </a:ln>
        </p:spPr>
        <p:txBody>
          <a:bodyPr lIns="91425" tIns="91425" rIns="274320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65760" lvl="0"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pPr algn="ctr"/>
            <a:r>
              <a:rPr lang="en-US" sz="4000" dirty="0" smtClean="0">
                <a:solidFill>
                  <a:schemeClr val="tx1"/>
                </a:solidFill>
                <a:sym typeface="Droid Serif"/>
              </a:rPr>
              <a:t>Author</a:t>
            </a:r>
            <a:endParaRPr lang="en" sz="4000" dirty="0">
              <a:solidFill>
                <a:schemeClr val="tx1"/>
              </a:solidFill>
              <a:sym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416867717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7"/>
          <p:cNvSpPr txBox="1"/>
          <p:nvPr/>
        </p:nvSpPr>
        <p:spPr>
          <a:xfrm>
            <a:off x="0" y="3725333"/>
            <a:ext cx="9154624" cy="141816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5000"/>
                </a:schemeClr>
              </a:gs>
              <a:gs pos="100000">
                <a:schemeClr val="bg1">
                  <a:alpha val="0"/>
                </a:schemeClr>
              </a:gs>
              <a:gs pos="66000">
                <a:schemeClr val="bg1">
                  <a:alpha val="93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91425" tIns="91425" rIns="274320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65760" lvl="0"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US" sz="3600" dirty="0" smtClean="0">
                <a:solidFill>
                  <a:schemeClr val="tx1"/>
                </a:solidFill>
                <a:sym typeface="Droid Serif"/>
              </a:rPr>
              <a:t>We’ll start the walkthrough in the </a:t>
            </a:r>
            <a:r>
              <a:rPr lang="en-US" sz="3600" b="0" dirty="0" smtClean="0">
                <a:solidFill>
                  <a:schemeClr val="tx1"/>
                </a:solidFill>
                <a:latin typeface="Consolas"/>
                <a:cs typeface="Consolas"/>
                <a:sym typeface="Droid Serif"/>
              </a:rPr>
              <a:t>infrastructure-live</a:t>
            </a:r>
            <a:r>
              <a:rPr lang="en-US" sz="3600" dirty="0" smtClean="0">
                <a:solidFill>
                  <a:schemeClr val="tx1"/>
                </a:solidFill>
                <a:sym typeface="Droid Serif"/>
              </a:rPr>
              <a:t> repo</a:t>
            </a:r>
            <a:endParaRPr lang="en" sz="3600" dirty="0">
              <a:solidFill>
                <a:schemeClr val="tx1"/>
              </a:solidFill>
              <a:sym typeface="Droid Serif"/>
            </a:endParaRPr>
          </a:p>
        </p:txBody>
      </p:sp>
      <p:pic>
        <p:nvPicPr>
          <p:cNvPr id="5" name="Picture 4" descr="docs-01-infra-liv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641" y="0"/>
            <a:ext cx="4742719" cy="396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58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cs-01-infra-live-highli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641" y="-1"/>
            <a:ext cx="4742719" cy="3963263"/>
          </a:xfrm>
          <a:prstGeom prst="rect">
            <a:avLst/>
          </a:prstGeom>
        </p:spPr>
      </p:pic>
      <p:sp>
        <p:nvSpPr>
          <p:cNvPr id="4" name="Shape 37"/>
          <p:cNvSpPr txBox="1"/>
          <p:nvPr/>
        </p:nvSpPr>
        <p:spPr>
          <a:xfrm>
            <a:off x="0" y="3725333"/>
            <a:ext cx="9154624" cy="141816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5000"/>
                </a:schemeClr>
              </a:gs>
              <a:gs pos="100000">
                <a:schemeClr val="bg1">
                  <a:alpha val="0"/>
                </a:schemeClr>
              </a:gs>
              <a:gs pos="66000">
                <a:schemeClr val="bg1">
                  <a:alpha val="93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91425" tIns="91425" rIns="274320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65760" lvl="0"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US" sz="3600" dirty="0" smtClean="0">
                <a:solidFill>
                  <a:schemeClr val="tx1"/>
                </a:solidFill>
                <a:sym typeface="Droid Serif"/>
              </a:rPr>
              <a:t>Click on the walkthrough docs link (which goes to the </a:t>
            </a:r>
            <a:r>
              <a:rPr lang="en-US" sz="3600" b="0" dirty="0" smtClean="0">
                <a:solidFill>
                  <a:schemeClr val="tx1"/>
                </a:solidFill>
                <a:latin typeface="Consolas"/>
                <a:cs typeface="Consolas"/>
                <a:sym typeface="Droid Serif"/>
              </a:rPr>
              <a:t>_docs</a:t>
            </a:r>
            <a:r>
              <a:rPr lang="en-US" sz="3600" dirty="0" smtClean="0">
                <a:solidFill>
                  <a:schemeClr val="tx1"/>
                </a:solidFill>
                <a:sym typeface="Droid Serif"/>
              </a:rPr>
              <a:t> folder)</a:t>
            </a:r>
            <a:endParaRPr lang="en" sz="3600" dirty="0">
              <a:solidFill>
                <a:schemeClr val="tx1"/>
              </a:solidFill>
              <a:sym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4103682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s-02-out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23" y="0"/>
            <a:ext cx="4216955" cy="3965082"/>
          </a:xfrm>
          <a:prstGeom prst="rect">
            <a:avLst/>
          </a:prstGeom>
        </p:spPr>
      </p:pic>
      <p:sp>
        <p:nvSpPr>
          <p:cNvPr id="4" name="Shape 37"/>
          <p:cNvSpPr txBox="1"/>
          <p:nvPr/>
        </p:nvSpPr>
        <p:spPr>
          <a:xfrm>
            <a:off x="0" y="3725333"/>
            <a:ext cx="9154624" cy="141816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5000"/>
                </a:schemeClr>
              </a:gs>
              <a:gs pos="100000">
                <a:schemeClr val="bg1">
                  <a:alpha val="0"/>
                </a:schemeClr>
              </a:gs>
              <a:gs pos="66000">
                <a:schemeClr val="bg1">
                  <a:alpha val="93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91425" tIns="91425" rIns="274320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65760" lvl="0"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US" sz="3600" dirty="0" smtClean="0">
                <a:solidFill>
                  <a:schemeClr val="tx1"/>
                </a:solidFill>
                <a:sym typeface="Droid Serif"/>
              </a:rPr>
              <a:t>This takes you to the written version of this walkthrough</a:t>
            </a:r>
            <a:endParaRPr lang="en" sz="3600" dirty="0">
              <a:solidFill>
                <a:schemeClr val="tx1"/>
              </a:solidFill>
              <a:sym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3081065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cs-02-outline-highli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23" y="0"/>
            <a:ext cx="4216955" cy="3965082"/>
          </a:xfrm>
          <a:prstGeom prst="rect">
            <a:avLst/>
          </a:prstGeom>
        </p:spPr>
      </p:pic>
      <p:sp>
        <p:nvSpPr>
          <p:cNvPr id="4" name="Shape 37"/>
          <p:cNvSpPr txBox="1"/>
          <p:nvPr/>
        </p:nvSpPr>
        <p:spPr>
          <a:xfrm>
            <a:off x="0" y="3725333"/>
            <a:ext cx="9154624" cy="141816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5000"/>
                </a:schemeClr>
              </a:gs>
              <a:gs pos="100000">
                <a:schemeClr val="bg1">
                  <a:alpha val="0"/>
                </a:schemeClr>
              </a:gs>
              <a:gs pos="66000">
                <a:schemeClr val="bg1">
                  <a:alpha val="93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91425" tIns="91425" rIns="274320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65760" lvl="0"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pPr algn="ctr"/>
            <a:r>
              <a:rPr lang="en-US" sz="3600" dirty="0" smtClean="0">
                <a:solidFill>
                  <a:schemeClr val="tx1"/>
                </a:solidFill>
                <a:sym typeface="Droid Serif"/>
              </a:rPr>
              <a:t>We’ll follow a similar outline</a:t>
            </a:r>
            <a:endParaRPr lang="en" sz="3600" dirty="0">
              <a:solidFill>
                <a:schemeClr val="tx1"/>
              </a:solidFill>
              <a:sym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3831659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nding-r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3" y="-10671"/>
            <a:ext cx="9204490" cy="51541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" y="0"/>
            <a:ext cx="9193817" cy="5143500"/>
          </a:xfrm>
          <a:prstGeom prst="rect">
            <a:avLst/>
          </a:prstGeom>
          <a:solidFill>
            <a:schemeClr val="tx1">
              <a:alpha val="2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hape 37"/>
          <p:cNvSpPr txBox="1"/>
          <p:nvPr/>
        </p:nvSpPr>
        <p:spPr>
          <a:xfrm>
            <a:off x="0" y="984115"/>
            <a:ext cx="9204491" cy="4159385"/>
          </a:xfrm>
          <a:prstGeom prst="rect">
            <a:avLst/>
          </a:prstGeom>
          <a:noFill/>
          <a:ln>
            <a:noFill/>
          </a:ln>
        </p:spPr>
        <p:txBody>
          <a:bodyPr lIns="91425" tIns="91440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65760" lvl="0"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endParaRPr lang="en-US" sz="2200" dirty="0" smtClean="0">
              <a:sym typeface="Droid Serif"/>
            </a:endParaRPr>
          </a:p>
          <a:p>
            <a:pPr marL="1028700" indent="-739775">
              <a:buFont typeface="+mj-lt"/>
              <a:buAutoNum type="arabicPeriod"/>
            </a:pPr>
            <a:r>
              <a:rPr lang="en-US" sz="3200" dirty="0" smtClean="0">
                <a:sym typeface="Droid Serif"/>
              </a:rPr>
              <a:t>Architecture overview</a:t>
            </a:r>
          </a:p>
          <a:p>
            <a:pPr marL="1028700" indent="-739775">
              <a:buFont typeface="+mj-lt"/>
              <a:buAutoNum type="arabicPeriod"/>
            </a:pPr>
            <a:r>
              <a:rPr lang="en-US" sz="3200" dirty="0" smtClean="0">
                <a:sym typeface="Droid Serif"/>
              </a:rPr>
              <a:t>How the code is organized</a:t>
            </a:r>
          </a:p>
          <a:p>
            <a:pPr marL="1028700" indent="-739775">
              <a:buFont typeface="+mj-lt"/>
              <a:buAutoNum type="arabicPeriod"/>
            </a:pPr>
            <a:r>
              <a:rPr lang="en-US" sz="3200" dirty="0">
                <a:sym typeface="Droid Serif"/>
              </a:rPr>
              <a:t>Accounts and </a:t>
            </a:r>
            <a:r>
              <a:rPr lang="en-US" sz="3200" dirty="0" err="1" smtClean="0">
                <a:sym typeface="Droid Serif"/>
              </a:rPr>
              <a:t>Auth</a:t>
            </a:r>
            <a:endParaRPr lang="en-US" sz="3200" dirty="0" smtClean="0">
              <a:sym typeface="Droid Serif"/>
            </a:endParaRPr>
          </a:p>
          <a:p>
            <a:pPr marL="1028700" indent="-739775">
              <a:buFont typeface="+mj-lt"/>
              <a:buAutoNum type="arabicPeriod"/>
            </a:pPr>
            <a:r>
              <a:rPr lang="en-US" sz="3200" dirty="0" smtClean="0">
                <a:sym typeface="Droid Serif"/>
              </a:rPr>
              <a:t>Running an app</a:t>
            </a:r>
          </a:p>
          <a:p>
            <a:pPr marL="1028700" indent="-739775">
              <a:buFont typeface="+mj-lt"/>
              <a:buAutoNum type="arabicPeriod"/>
            </a:pPr>
            <a:r>
              <a:rPr lang="en-US" sz="3200" dirty="0" smtClean="0">
                <a:sym typeface="Droid Serif"/>
              </a:rPr>
              <a:t>Build, tests, and deployment</a:t>
            </a:r>
          </a:p>
          <a:p>
            <a:pPr marL="1028700" indent="-739775">
              <a:buFont typeface="+mj-lt"/>
              <a:buAutoNum type="arabicPeriod"/>
            </a:pPr>
            <a:r>
              <a:rPr lang="en-US" sz="3200" dirty="0" smtClean="0">
                <a:sym typeface="Droid Serif"/>
              </a:rPr>
              <a:t>Monitoring, alerting, logging</a:t>
            </a:r>
          </a:p>
          <a:p>
            <a:pPr marL="1028700" indent="-739775">
              <a:buFont typeface="+mj-lt"/>
              <a:buAutoNum type="arabicPeriod"/>
            </a:pPr>
            <a:r>
              <a:rPr lang="en-US" sz="3200" dirty="0" smtClean="0">
                <a:sym typeface="Droid Serif"/>
              </a:rPr>
              <a:t>VPN and SSH</a:t>
            </a:r>
          </a:p>
          <a:p>
            <a:pPr marL="1280160" indent="-914400">
              <a:buFont typeface="+mj-lt"/>
              <a:buAutoNum type="arabicPeriod"/>
            </a:pPr>
            <a:endParaRPr lang="en-US" sz="3200" dirty="0" smtClean="0">
              <a:sym typeface="Droid Serif"/>
            </a:endParaRPr>
          </a:p>
        </p:txBody>
      </p:sp>
      <p:sp>
        <p:nvSpPr>
          <p:cNvPr id="4" name="Shape 114"/>
          <p:cNvSpPr txBox="1"/>
          <p:nvPr/>
        </p:nvSpPr>
        <p:spPr>
          <a:xfrm>
            <a:off x="309517" y="-10671"/>
            <a:ext cx="6777286" cy="12485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6000" b="1" dirty="0" smtClean="0">
                <a:solidFill>
                  <a:srgbClr val="FED136"/>
                </a:solidFill>
                <a:latin typeface="Montserrat"/>
                <a:ea typeface="Montserrat"/>
                <a:cs typeface="Montserrat"/>
                <a:sym typeface="Montserrat"/>
              </a:rPr>
              <a:t>Outline</a:t>
            </a:r>
            <a:endParaRPr lang="en" sz="6000" b="1" u="sng" dirty="0">
              <a:solidFill>
                <a:srgbClr val="FED13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91561603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f-arch-fu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31" y="0"/>
            <a:ext cx="6632939" cy="3919463"/>
          </a:xfrm>
          <a:prstGeom prst="rect">
            <a:avLst/>
          </a:prstGeom>
        </p:spPr>
      </p:pic>
      <p:sp>
        <p:nvSpPr>
          <p:cNvPr id="4" name="Shape 37"/>
          <p:cNvSpPr txBox="1"/>
          <p:nvPr/>
        </p:nvSpPr>
        <p:spPr>
          <a:xfrm>
            <a:off x="0" y="3725333"/>
            <a:ext cx="9154624" cy="141816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5000"/>
                </a:schemeClr>
              </a:gs>
              <a:gs pos="100000">
                <a:schemeClr val="bg1">
                  <a:alpha val="0"/>
                </a:schemeClr>
              </a:gs>
              <a:gs pos="66000">
                <a:schemeClr val="bg1">
                  <a:alpha val="93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91425" tIns="91425" rIns="274320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65760" lvl="0"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sym typeface="Droid Serif"/>
              </a:rPr>
              <a:t>The Reference Architecture is a battle-tested, production-ready, end-to-end tech stack</a:t>
            </a:r>
            <a:endParaRPr lang="en" sz="2800" dirty="0">
              <a:solidFill>
                <a:schemeClr val="tx1"/>
              </a:solidFill>
              <a:sym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1912650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udfront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916" y="2341235"/>
            <a:ext cx="962139" cy="626765"/>
          </a:xfrm>
          <a:prstGeom prst="rect">
            <a:avLst/>
          </a:prstGeom>
        </p:spPr>
      </p:pic>
      <p:pic>
        <p:nvPicPr>
          <p:cNvPr id="5" name="Picture 4" descr="AmazonWebservices_Logo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28" y="1397394"/>
            <a:ext cx="1272354" cy="478405"/>
          </a:xfrm>
          <a:prstGeom prst="rect">
            <a:avLst/>
          </a:prstGeom>
        </p:spPr>
      </p:pic>
      <p:pic>
        <p:nvPicPr>
          <p:cNvPr id="7" name="Picture 6" descr="1280px-MongoDB-Logo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60" y="559666"/>
            <a:ext cx="1448909" cy="392790"/>
          </a:xfrm>
          <a:prstGeom prst="rect">
            <a:avLst/>
          </a:prstGeom>
        </p:spPr>
      </p:pic>
      <p:pic>
        <p:nvPicPr>
          <p:cNvPr id="8" name="Picture 7" descr="1280px-Redis_Logo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659" y="894732"/>
            <a:ext cx="1315378" cy="439830"/>
          </a:xfrm>
          <a:prstGeom prst="rect">
            <a:avLst/>
          </a:prstGeom>
        </p:spPr>
      </p:pic>
      <p:pic>
        <p:nvPicPr>
          <p:cNvPr id="9" name="Picture 8" descr="465px-Postgresql_elephant.sv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674" y="1146390"/>
            <a:ext cx="824411" cy="851005"/>
          </a:xfrm>
          <a:prstGeom prst="rect">
            <a:avLst/>
          </a:prstGeom>
        </p:spPr>
      </p:pic>
      <p:pic>
        <p:nvPicPr>
          <p:cNvPr id="10" name="Picture 9" descr="MySQL.sv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469" y="2140558"/>
            <a:ext cx="996283" cy="515265"/>
          </a:xfrm>
          <a:prstGeom prst="rect">
            <a:avLst/>
          </a:prstGeom>
        </p:spPr>
      </p:pic>
      <p:pic>
        <p:nvPicPr>
          <p:cNvPr id="11" name="Picture 10" descr="Docker_(container_engine)_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870" y="998868"/>
            <a:ext cx="1404559" cy="335694"/>
          </a:xfrm>
          <a:prstGeom prst="rect">
            <a:avLst/>
          </a:prstGeom>
        </p:spPr>
      </p:pic>
      <p:pic>
        <p:nvPicPr>
          <p:cNvPr id="12" name="Picture 11" descr="circleci-logo-stacked-fb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248" y="1571893"/>
            <a:ext cx="769342" cy="769342"/>
          </a:xfrm>
          <a:prstGeom prst="rect">
            <a:avLst/>
          </a:prstGeom>
        </p:spPr>
      </p:pic>
      <p:pic>
        <p:nvPicPr>
          <p:cNvPr id="13" name="Picture 12" descr="jenkins-logo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559" y="2142236"/>
            <a:ext cx="551621" cy="763324"/>
          </a:xfrm>
          <a:prstGeom prst="rect">
            <a:avLst/>
          </a:prstGeom>
        </p:spPr>
      </p:pic>
      <p:pic>
        <p:nvPicPr>
          <p:cNvPr id="14" name="Picture 13" descr="New-Relic-logo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444" y="1334562"/>
            <a:ext cx="753025" cy="541237"/>
          </a:xfrm>
          <a:prstGeom prst="rect">
            <a:avLst/>
          </a:prstGeom>
        </p:spPr>
      </p:pic>
      <p:pic>
        <p:nvPicPr>
          <p:cNvPr id="15" name="Picture 14" descr="cloudwatch-logo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93" y="1738984"/>
            <a:ext cx="659207" cy="659207"/>
          </a:xfrm>
          <a:prstGeom prst="rect">
            <a:avLst/>
          </a:prstGeom>
        </p:spPr>
      </p:pic>
      <p:pic>
        <p:nvPicPr>
          <p:cNvPr id="16" name="Picture 15" descr="openvpn-logo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750" y="625386"/>
            <a:ext cx="907910" cy="262285"/>
          </a:xfrm>
          <a:prstGeom prst="rect">
            <a:avLst/>
          </a:prstGeom>
        </p:spPr>
      </p:pic>
      <p:pic>
        <p:nvPicPr>
          <p:cNvPr id="17" name="Picture 16" descr="ElasticLoadBalancer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444" y="2173302"/>
            <a:ext cx="740657" cy="740657"/>
          </a:xfrm>
          <a:prstGeom prst="rect">
            <a:avLst/>
          </a:prstGeom>
        </p:spPr>
      </p:pic>
      <p:pic>
        <p:nvPicPr>
          <p:cNvPr id="19" name="Picture 18" descr="Google-Cloud-logo-color-png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682" y="1381415"/>
            <a:ext cx="1323694" cy="380955"/>
          </a:xfrm>
          <a:prstGeom prst="rect">
            <a:avLst/>
          </a:prstGeom>
        </p:spPr>
      </p:pic>
      <p:pic>
        <p:nvPicPr>
          <p:cNvPr id="20" name="Picture 19" descr="2000px-Microsoft_Azure_Logo.svg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11" y="475340"/>
            <a:ext cx="1393810" cy="168651"/>
          </a:xfrm>
          <a:prstGeom prst="rect">
            <a:avLst/>
          </a:prstGeom>
        </p:spPr>
      </p:pic>
      <p:pic>
        <p:nvPicPr>
          <p:cNvPr id="22" name="Picture 21" descr="datadoglogo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705" y="2864758"/>
            <a:ext cx="1227175" cy="393719"/>
          </a:xfrm>
          <a:prstGeom prst="rect">
            <a:avLst/>
          </a:prstGeom>
        </p:spPr>
      </p:pic>
      <p:pic>
        <p:nvPicPr>
          <p:cNvPr id="23" name="Picture 22" descr="travisci-logo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072" y="3100855"/>
            <a:ext cx="1061965" cy="332484"/>
          </a:xfrm>
          <a:prstGeom prst="rect">
            <a:avLst/>
          </a:prstGeom>
        </p:spPr>
      </p:pic>
      <p:pic>
        <p:nvPicPr>
          <p:cNvPr id="24" name="Picture 23" descr="PagerDuty-logo-green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144" y="2905560"/>
            <a:ext cx="1560381" cy="465913"/>
          </a:xfrm>
          <a:prstGeom prst="rect">
            <a:avLst/>
          </a:prstGeom>
        </p:spPr>
      </p:pic>
      <p:pic>
        <p:nvPicPr>
          <p:cNvPr id="25" name="Picture 24" descr="OpenSSL-Logo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239" y="1960247"/>
            <a:ext cx="1102313" cy="256352"/>
          </a:xfrm>
          <a:prstGeom prst="rect">
            <a:avLst/>
          </a:prstGeom>
        </p:spPr>
      </p:pic>
      <p:pic>
        <p:nvPicPr>
          <p:cNvPr id="26" name="Picture 25" descr="ssh-logo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35" y="887671"/>
            <a:ext cx="453951" cy="453951"/>
          </a:xfrm>
          <a:prstGeom prst="rect">
            <a:avLst/>
          </a:prstGeom>
        </p:spPr>
      </p:pic>
      <p:pic>
        <p:nvPicPr>
          <p:cNvPr id="2" name="Picture 1" descr="vault-logo.png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28"/>
          <a:stretch/>
        </p:blipFill>
        <p:spPr>
          <a:xfrm>
            <a:off x="1320871" y="2509797"/>
            <a:ext cx="1122279" cy="458203"/>
          </a:xfrm>
          <a:prstGeom prst="rect">
            <a:avLst/>
          </a:prstGeom>
        </p:spPr>
      </p:pic>
      <p:pic>
        <p:nvPicPr>
          <p:cNvPr id="27" name="Picture 26" descr="consul-icon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32" y="1419743"/>
            <a:ext cx="773267" cy="685253"/>
          </a:xfrm>
          <a:prstGeom prst="rect">
            <a:avLst/>
          </a:prstGeom>
        </p:spPr>
      </p:pic>
      <p:pic>
        <p:nvPicPr>
          <p:cNvPr id="28" name="Picture 27" descr="ecs-logo.jp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525" y="2509797"/>
            <a:ext cx="733921" cy="793109"/>
          </a:xfrm>
          <a:prstGeom prst="rect">
            <a:avLst/>
          </a:prstGeom>
        </p:spPr>
      </p:pic>
      <p:sp>
        <p:nvSpPr>
          <p:cNvPr id="29" name="Shape 37"/>
          <p:cNvSpPr txBox="1"/>
          <p:nvPr/>
        </p:nvSpPr>
        <p:spPr>
          <a:xfrm>
            <a:off x="0" y="3725333"/>
            <a:ext cx="9154624" cy="141816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5000"/>
                </a:schemeClr>
              </a:gs>
              <a:gs pos="100000">
                <a:schemeClr val="bg1">
                  <a:alpha val="0"/>
                </a:schemeClr>
              </a:gs>
              <a:gs pos="66000">
                <a:schemeClr val="bg1">
                  <a:alpha val="93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91425" tIns="91425" rIns="274320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65760" lvl="0"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US" sz="3600" dirty="0" smtClean="0">
                <a:solidFill>
                  <a:schemeClr val="tx1"/>
                </a:solidFill>
                <a:sym typeface="Droid Serif"/>
              </a:rPr>
              <a:t>It includes everything the typical company needs</a:t>
            </a:r>
            <a:endParaRPr lang="en" sz="3600" dirty="0">
              <a:solidFill>
                <a:schemeClr val="tx1"/>
              </a:solidFill>
              <a:sym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2501629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7"/>
          <p:cNvSpPr txBox="1"/>
          <p:nvPr/>
        </p:nvSpPr>
        <p:spPr>
          <a:xfrm>
            <a:off x="0" y="3725333"/>
            <a:ext cx="9154624" cy="141816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5000"/>
                </a:schemeClr>
              </a:gs>
              <a:gs pos="100000">
                <a:schemeClr val="bg1">
                  <a:alpha val="0"/>
                </a:schemeClr>
              </a:gs>
              <a:gs pos="66000">
                <a:schemeClr val="bg1">
                  <a:alpha val="93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91425" tIns="91425" rIns="274320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65760" lvl="0"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pPr algn="ctr"/>
            <a:r>
              <a:rPr lang="en-US" sz="3600" dirty="0" smtClean="0">
                <a:solidFill>
                  <a:schemeClr val="tx1"/>
                </a:solidFill>
                <a:sym typeface="Droid Serif"/>
              </a:rPr>
              <a:t>We deploy it in your AWS account(s)</a:t>
            </a:r>
            <a:endParaRPr lang="en" sz="3600" dirty="0">
              <a:solidFill>
                <a:schemeClr val="tx1"/>
              </a:solidFill>
              <a:sym typeface="Droid Serif"/>
            </a:endParaRPr>
          </a:p>
        </p:txBody>
      </p:sp>
      <p:pic>
        <p:nvPicPr>
          <p:cNvPr id="5" name="Picture 4" descr="AmazonWebservices_Logo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259" y="1219476"/>
            <a:ext cx="4833482" cy="181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1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rraform-logo-with-tex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259" y="612772"/>
            <a:ext cx="3357988" cy="996849"/>
          </a:xfrm>
          <a:prstGeom prst="rect">
            <a:avLst/>
          </a:prstGeom>
        </p:spPr>
      </p:pic>
      <p:pic>
        <p:nvPicPr>
          <p:cNvPr id="5" name="Picture 4" descr="bash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000" y="2042555"/>
            <a:ext cx="2156189" cy="911793"/>
          </a:xfrm>
          <a:prstGeom prst="rect">
            <a:avLst/>
          </a:prstGeom>
        </p:spPr>
      </p:pic>
      <p:pic>
        <p:nvPicPr>
          <p:cNvPr id="2" name="Picture 1" descr="golang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151" y="346347"/>
            <a:ext cx="1336369" cy="1492279"/>
          </a:xfrm>
          <a:prstGeom prst="rect">
            <a:avLst/>
          </a:prstGeom>
        </p:spPr>
      </p:pic>
      <p:pic>
        <p:nvPicPr>
          <p:cNvPr id="7" name="Picture 6" descr="python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456" y="2196299"/>
            <a:ext cx="2244273" cy="758049"/>
          </a:xfrm>
          <a:prstGeom prst="rect">
            <a:avLst/>
          </a:prstGeom>
        </p:spPr>
      </p:pic>
      <p:sp>
        <p:nvSpPr>
          <p:cNvPr id="8" name="Shape 37"/>
          <p:cNvSpPr txBox="1"/>
          <p:nvPr/>
        </p:nvSpPr>
        <p:spPr>
          <a:xfrm>
            <a:off x="0" y="3377259"/>
            <a:ext cx="9154624" cy="176624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5000"/>
                </a:schemeClr>
              </a:gs>
              <a:gs pos="100000">
                <a:schemeClr val="bg1">
                  <a:alpha val="0"/>
                </a:schemeClr>
              </a:gs>
              <a:gs pos="38000">
                <a:schemeClr val="bg1">
                  <a:alpha val="80000"/>
                </a:schemeClr>
              </a:gs>
              <a:gs pos="20000">
                <a:schemeClr val="bg1">
                  <a:alpha val="90000"/>
                </a:schemeClr>
              </a:gs>
              <a:gs pos="59000">
                <a:schemeClr val="bg1">
                  <a:alpha val="70000"/>
                </a:schemeClr>
              </a:gs>
              <a:gs pos="82000">
                <a:schemeClr val="bg1">
                  <a:alpha val="30000"/>
                </a:schemeClr>
              </a:gs>
              <a:gs pos="88000">
                <a:schemeClr val="bg1">
                  <a:alpha val="50000"/>
                </a:schemeClr>
              </a:gs>
              <a:gs pos="93000">
                <a:schemeClr val="bg1">
                  <a:alpha val="3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91425" tIns="91425" rIns="274320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65760" lvl="0"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US" sz="3600" dirty="0" smtClean="0">
                <a:solidFill>
                  <a:schemeClr val="tx1"/>
                </a:solidFill>
                <a:sym typeface="Droid Serif"/>
              </a:rPr>
              <a:t>And give you 100% of the code: </a:t>
            </a:r>
            <a:r>
              <a:rPr lang="en-US" sz="3600" dirty="0" err="1" smtClean="0">
                <a:solidFill>
                  <a:schemeClr val="tx1"/>
                </a:solidFill>
                <a:sym typeface="Droid Serif"/>
              </a:rPr>
              <a:t>Terraform</a:t>
            </a:r>
            <a:r>
              <a:rPr lang="en-US" sz="3600" dirty="0" smtClean="0">
                <a:solidFill>
                  <a:schemeClr val="tx1"/>
                </a:solidFill>
                <a:sym typeface="Droid Serif"/>
              </a:rPr>
              <a:t>, Go, Python, and Bash</a:t>
            </a:r>
            <a:endParaRPr lang="en" sz="3600" dirty="0">
              <a:solidFill>
                <a:schemeClr val="tx1"/>
              </a:solidFill>
              <a:sym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1995533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B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untwork-custome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05" y="262767"/>
            <a:ext cx="6531590" cy="3366422"/>
          </a:xfrm>
          <a:prstGeom prst="rect">
            <a:avLst/>
          </a:prstGeom>
        </p:spPr>
      </p:pic>
      <p:sp>
        <p:nvSpPr>
          <p:cNvPr id="5" name="Shape 37"/>
          <p:cNvSpPr txBox="1"/>
          <p:nvPr/>
        </p:nvSpPr>
        <p:spPr>
          <a:xfrm>
            <a:off x="-10624" y="3458258"/>
            <a:ext cx="9154624" cy="1685242"/>
          </a:xfrm>
          <a:prstGeom prst="rect">
            <a:avLst/>
          </a:prstGeom>
          <a:noFill/>
          <a:ln>
            <a:noFill/>
          </a:ln>
        </p:spPr>
        <p:txBody>
          <a:bodyPr lIns="91425" tIns="91425" rIns="274320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65760" lvl="0"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US" sz="4000" dirty="0" smtClean="0">
                <a:sym typeface="Droid Serif"/>
              </a:rPr>
              <a:t>The code is used in production by dozens of customers</a:t>
            </a:r>
            <a:endParaRPr lang="en" sz="4000" i="1" dirty="0">
              <a:sym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1898708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f-arch-fu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31" y="0"/>
            <a:ext cx="6632939" cy="3919463"/>
          </a:xfrm>
          <a:prstGeom prst="rect">
            <a:avLst/>
          </a:prstGeom>
        </p:spPr>
      </p:pic>
      <p:sp>
        <p:nvSpPr>
          <p:cNvPr id="4" name="Shape 37"/>
          <p:cNvSpPr txBox="1"/>
          <p:nvPr/>
        </p:nvSpPr>
        <p:spPr>
          <a:xfrm>
            <a:off x="0" y="3725333"/>
            <a:ext cx="9154624" cy="141816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5000"/>
                </a:schemeClr>
              </a:gs>
              <a:gs pos="100000">
                <a:schemeClr val="bg1">
                  <a:alpha val="0"/>
                </a:schemeClr>
              </a:gs>
              <a:gs pos="66000">
                <a:schemeClr val="bg1">
                  <a:alpha val="93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91425" tIns="91425" rIns="274320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65760" lvl="0"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US" sz="3600" dirty="0" smtClean="0">
                <a:solidFill>
                  <a:schemeClr val="tx1"/>
                </a:solidFill>
                <a:sym typeface="Droid Serif"/>
              </a:rPr>
              <a:t>This training will show you how the Reference Architecture works</a:t>
            </a:r>
            <a:endParaRPr lang="en" sz="3600" dirty="0">
              <a:solidFill>
                <a:schemeClr val="tx1"/>
              </a:solidFill>
              <a:sym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452135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urce-co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4" y="-18653"/>
            <a:ext cx="9400172" cy="5162153"/>
          </a:xfrm>
          <a:prstGeom prst="rect">
            <a:avLst/>
          </a:prstGeom>
        </p:spPr>
      </p:pic>
      <p:sp>
        <p:nvSpPr>
          <p:cNvPr id="6" name="Shape 37"/>
          <p:cNvSpPr txBox="1"/>
          <p:nvPr/>
        </p:nvSpPr>
        <p:spPr>
          <a:xfrm>
            <a:off x="-10624" y="3458258"/>
            <a:ext cx="9154624" cy="168524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91425" tIns="91425" rIns="274320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65760" lvl="0"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pPr algn="ctr"/>
            <a:r>
              <a:rPr lang="en-US" sz="3800" dirty="0" smtClean="0">
                <a:sym typeface="Droid Serif"/>
              </a:rPr>
              <a:t>And how to make changes</a:t>
            </a:r>
            <a:endParaRPr lang="en" sz="3800" i="1" dirty="0">
              <a:solidFill>
                <a:srgbClr val="F9B742"/>
              </a:solidFill>
              <a:sym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1581291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-coding-bw-la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9462"/>
            <a:ext cx="9144000" cy="6093912"/>
          </a:xfrm>
          <a:prstGeom prst="rect">
            <a:avLst/>
          </a:prstGeom>
        </p:spPr>
      </p:pic>
      <p:sp>
        <p:nvSpPr>
          <p:cNvPr id="107" name="Shape 107">
            <a:hlinkClick r:id="rId4"/>
          </p:cNvPr>
          <p:cNvSpPr txBox="1"/>
          <p:nvPr/>
        </p:nvSpPr>
        <p:spPr>
          <a:xfrm>
            <a:off x="-256152" y="0"/>
            <a:ext cx="4215792" cy="51435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0000"/>
                </a:schemeClr>
              </a:gs>
              <a:gs pos="100000">
                <a:schemeClr val="bg1">
                  <a:alpha val="0"/>
                </a:schemeClr>
              </a:gs>
              <a:gs pos="75000">
                <a:schemeClr val="tx1">
                  <a:alpha val="30000"/>
                </a:schemeClr>
              </a:gs>
              <a:gs pos="57000">
                <a:schemeClr val="tx1">
                  <a:alpha val="40000"/>
                </a:schemeClr>
              </a:gs>
              <a:gs pos="38000">
                <a:schemeClr val="tx1">
                  <a:alpha val="50000"/>
                </a:schemeClr>
              </a:gs>
              <a:gs pos="20000">
                <a:schemeClr val="tx1">
                  <a:alpha val="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65760" lvl="0" algn="r">
              <a:defRPr sz="6000" b="1">
                <a:solidFill>
                  <a:srgbClr val="FFFFFF"/>
                </a:solidFill>
                <a:effectLst/>
                <a:latin typeface="Montserrat"/>
                <a:ea typeface="Montserrat"/>
                <a:cs typeface="Montserrat"/>
              </a:defRPr>
            </a:lvl1pPr>
          </a:lstStyle>
          <a:p>
            <a:pPr algn="l"/>
            <a:endParaRPr lang="en-US" sz="3200" dirty="0" smtClean="0">
              <a:latin typeface="Montserrat-Regular"/>
              <a:cs typeface="Montserrat-Regular"/>
              <a:sym typeface="Montserrat"/>
            </a:endParaRPr>
          </a:p>
          <a:p>
            <a:pPr algn="l"/>
            <a:r>
              <a:rPr lang="en-US" dirty="0" smtClean="0">
                <a:latin typeface="Montserrat-Regular"/>
                <a:cs typeface="Montserrat-Regular"/>
                <a:sym typeface="Montserrat"/>
              </a:rPr>
              <a:t>I’m </a:t>
            </a:r>
            <a:r>
              <a:rPr lang="en" dirty="0" smtClean="0">
                <a:latin typeface="Montserrat-Regular"/>
                <a:cs typeface="Montserrat-Regular"/>
                <a:sym typeface="Montserrat"/>
              </a:rPr>
              <a:t>Yevgeniy</a:t>
            </a:r>
            <a:endParaRPr lang="en" dirty="0">
              <a:latin typeface="Montserrat-Regular"/>
              <a:cs typeface="Montserrat-Regular"/>
              <a:sym typeface="Montserrat"/>
            </a:endParaRPr>
          </a:p>
          <a:p>
            <a:pPr algn="l"/>
            <a:r>
              <a:rPr lang="en" dirty="0">
                <a:solidFill>
                  <a:srgbClr val="FED136"/>
                </a:solidFill>
                <a:latin typeface="Montserrat-Regular"/>
                <a:cs typeface="Montserrat-Regular"/>
                <a:sym typeface="Montserrat"/>
              </a:rPr>
              <a:t>Brikman</a:t>
            </a:r>
            <a:endParaRPr lang="en" dirty="0">
              <a:solidFill>
                <a:srgbClr val="FED136"/>
              </a:solidFill>
              <a:latin typeface="Montserrat-Regular"/>
              <a:cs typeface="Montserrat-Regular"/>
              <a:sym typeface="Montserrat"/>
              <a:hlinkClick r:id="rId4"/>
            </a:endParaRPr>
          </a:p>
        </p:txBody>
      </p:sp>
      <p:sp>
        <p:nvSpPr>
          <p:cNvPr id="108" name="Shape 108">
            <a:hlinkClick r:id="rId4"/>
          </p:cNvPr>
          <p:cNvSpPr txBox="1"/>
          <p:nvPr/>
        </p:nvSpPr>
        <p:spPr>
          <a:xfrm>
            <a:off x="-256152" y="4382700"/>
            <a:ext cx="4373400" cy="7608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0"/>
                </a:schemeClr>
              </a:gs>
              <a:gs pos="75000">
                <a:schemeClr val="tx1">
                  <a:alpha val="10000"/>
                </a:schemeClr>
              </a:gs>
              <a:gs pos="57000">
                <a:schemeClr val="tx1">
                  <a:alpha val="20000"/>
                </a:schemeClr>
              </a:gs>
              <a:gs pos="38000">
                <a:schemeClr val="tx1">
                  <a:alpha val="30000"/>
                </a:schemeClr>
              </a:gs>
              <a:gs pos="20000">
                <a:schemeClr val="tx1">
                  <a:alpha val="35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65760" lvl="0"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" sz="3200" dirty="0">
                <a:solidFill>
                  <a:schemeClr val="bg2">
                    <a:lumMod val="20000"/>
                    <a:lumOff val="80000"/>
                  </a:schemeClr>
                </a:solidFill>
                <a:sym typeface="Montserrat"/>
              </a:rPr>
              <a:t>ybrikman.com</a:t>
            </a:r>
            <a:endParaRPr lang="en" sz="3200" dirty="0">
              <a:solidFill>
                <a:schemeClr val="bg2">
                  <a:lumMod val="20000"/>
                  <a:lumOff val="80000"/>
                </a:schemeClr>
              </a:solidFill>
              <a:sym typeface="Montserrat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1243880272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FED13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gradFill flip="none" rotWithShape="1">
          <a:gsLst>
            <a:gs pos="0">
              <a:schemeClr val="tx1">
                <a:alpha val="40000"/>
              </a:schemeClr>
            </a:gs>
            <a:gs pos="100000">
              <a:schemeClr val="bg1">
                <a:alpha val="0"/>
              </a:schemeClr>
            </a:gs>
            <a:gs pos="80000">
              <a:schemeClr val="tx1">
                <a:alpha val="20000"/>
              </a:schemeClr>
            </a:gs>
            <a:gs pos="60000">
              <a:schemeClr val="tx1">
                <a:alpha val="30000"/>
              </a:schemeClr>
            </a:gs>
            <a:gs pos="40000">
              <a:schemeClr val="tx1">
                <a:alpha val="40000"/>
              </a:schemeClr>
            </a:gs>
          </a:gsLst>
          <a:path path="rect">
            <a:fillToRect l="50000" t="50000" r="50000" b="50000"/>
          </a:path>
          <a:tileRect/>
        </a:gradFill>
        <a:ln>
          <a:noFill/>
        </a:ln>
      </a:spPr>
      <a:bodyPr lIns="91425" tIns="91425" rIns="91425" bIns="91425" anchor="t" anchorCtr="0">
        <a:noAutofit/>
      </a:bodyPr>
      <a:lstStyle>
        <a:defPPr marL="365760" rtl="0">
          <a:buNone/>
          <a:defRPr sz="4800" b="1" dirty="0">
            <a:solidFill>
              <a:srgbClr val="FFFFFF"/>
            </a:solidFill>
            <a:latin typeface="Montserrat"/>
            <a:ea typeface="Montserrat"/>
            <a:cs typeface="Montserrat"/>
            <a:sym typeface="Montserra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28754</TotalTime>
  <Words>161</Words>
  <Application>Microsoft Macintosh PowerPoint</Application>
  <PresentationFormat>On-screen Show (16:9)</PresentationFormat>
  <Paragraphs>33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simple-light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Yevgeniy Brikman</cp:lastModifiedBy>
  <cp:revision>3836</cp:revision>
  <dcterms:modified xsi:type="dcterms:W3CDTF">2018-01-17T02:38:41Z</dcterms:modified>
</cp:coreProperties>
</file>