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1" r:id="rId9"/>
    <p:sldId id="268" r:id="rId10"/>
    <p:sldId id="269" r:id="rId11"/>
    <p:sldId id="27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1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2" name="Google Shape;22;p2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3" name="Google Shape;23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" name="Google Shape;25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06786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6786">
                <a:alpha val="49803"/>
              </a:srgbClr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91D">
                <a:alpha val="80000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06786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205270" y="3150769"/>
            <a:ext cx="8663944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1205270" y="4797068"/>
            <a:ext cx="8663944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4" name="Google Shape;34;p2"/>
          <p:cNvPicPr preferRelativeResize="0"/>
          <p:nvPr/>
        </p:nvPicPr>
        <p:blipFill rotWithShape="1">
          <a:blip r:embed="rId2">
            <a:alphaModFix/>
          </a:blip>
          <a:srcRect l="29837" t="24801" r="43750" b="63108"/>
          <a:stretch/>
        </p:blipFill>
        <p:spPr>
          <a:xfrm>
            <a:off x="2374913" y="934398"/>
            <a:ext cx="6324658" cy="162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9B8D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9B8D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9B8D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89B8D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 rot="5400000">
            <a:off x="2787844" y="38686"/>
            <a:ext cx="4375648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600"/>
              <a:buFont typeface="Trebuchet MS"/>
              <a:buNone/>
              <a:defRPr>
                <a:solidFill>
                  <a:srgbClr val="EC212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677334" y="2149196"/>
            <a:ext cx="8596668" cy="4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0840" algn="l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  <a:defRPr sz="2800"/>
            </a:lvl1pPr>
            <a:lvl2pPr marL="914400" lvl="1" indent="-350519" algn="l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1920"/>
              <a:buChar char="►"/>
              <a:defRPr sz="2400"/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1600"/>
              <a:buChar char="►"/>
              <a:defRPr sz="2000"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1440"/>
              <a:buChar char="►"/>
              <a:defRPr sz="1800"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1440"/>
              <a:buChar char="►"/>
              <a:defRPr sz="1800"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06786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6786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891D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06786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49196"/>
            <a:ext cx="8596668" cy="4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18">
            <a:alphaModFix/>
          </a:blip>
          <a:srcRect l="29837" t="24801" r="43750" b="63108"/>
          <a:stretch/>
        </p:blipFill>
        <p:spPr>
          <a:xfrm>
            <a:off x="577941" y="240215"/>
            <a:ext cx="3179040" cy="81438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ctrTitle"/>
          </p:nvPr>
        </p:nvSpPr>
        <p:spPr>
          <a:xfrm>
            <a:off x="1205270" y="2576422"/>
            <a:ext cx="8663944" cy="10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EC2127"/>
              </a:buClr>
            </a:pPr>
            <a:r>
              <a:rPr lang="en-US" b="1" dirty="0"/>
              <a:t>Funding the Good</a:t>
            </a:r>
            <a:endParaRPr dirty="0">
              <a:solidFill>
                <a:srgbClr val="EC2127"/>
              </a:solidFill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1205270" y="5433241"/>
            <a:ext cx="866394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/>
              <a:t>Candace Bazemore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 i="1"/>
              <a:t>President, J. Lane Media</a:t>
            </a:r>
            <a:endParaRPr sz="1200" b="1"/>
          </a:p>
        </p:txBody>
      </p:sp>
      <p:sp>
        <p:nvSpPr>
          <p:cNvPr id="141" name="Google Shape;141;p18"/>
          <p:cNvSpPr txBox="1"/>
          <p:nvPr/>
        </p:nvSpPr>
        <p:spPr>
          <a:xfrm>
            <a:off x="1205270" y="4444313"/>
            <a:ext cx="8663944" cy="115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rgbClr val="262626"/>
              </a:buClr>
              <a:buSzPts val="3200"/>
            </a:pPr>
            <a:r>
              <a:rPr lang="en-US" sz="32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Three Effective Ways Nonprofits May Approach Fundraising From Government, Foundations, and Community Organizations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Trebuchet MS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 descr="Image result for q&amp;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8462" y="1239714"/>
            <a:ext cx="7003076" cy="4668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ctrTitle"/>
          </p:nvPr>
        </p:nvSpPr>
        <p:spPr>
          <a:xfrm>
            <a:off x="1205270" y="3083439"/>
            <a:ext cx="8663944" cy="79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5400"/>
              <a:buFont typeface="Trebuchet MS"/>
              <a:buNone/>
            </a:pPr>
            <a:r>
              <a:rPr lang="en-US">
                <a:solidFill>
                  <a:srgbClr val="EC2127"/>
                </a:solidFill>
              </a:rPr>
              <a:t>THANK YOU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subTitle" idx="1"/>
          </p:nvPr>
        </p:nvSpPr>
        <p:spPr>
          <a:xfrm>
            <a:off x="1205270" y="3882663"/>
            <a:ext cx="8663944" cy="239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en-US" sz="4400" b="1">
                <a:solidFill>
                  <a:srgbClr val="262626"/>
                </a:solidFill>
              </a:rPr>
              <a:t>Candace Bazemore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i="1">
                <a:solidFill>
                  <a:srgbClr val="262626"/>
                </a:solidFill>
              </a:rPr>
              <a:t>J. Lane Media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Email: </a:t>
            </a:r>
            <a:r>
              <a:rPr lang="en-US" b="1"/>
              <a:t>cbazemore@jlanemedia.com </a:t>
            </a:r>
            <a:r>
              <a:rPr lang="en-US"/>
              <a:t>| Phone: </a:t>
            </a:r>
            <a:r>
              <a:rPr lang="en-US" b="1"/>
              <a:t>404-931-4702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IG &amp; TW: </a:t>
            </a:r>
            <a:r>
              <a:rPr lang="en-US" b="1"/>
              <a:t>@TheCandaceB </a:t>
            </a:r>
            <a:r>
              <a:rPr lang="en-US"/>
              <a:t>| LI: </a:t>
            </a:r>
            <a:r>
              <a:rPr lang="en-US" b="1"/>
              <a:t>Candace Bazemore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600"/>
              <a:buFont typeface="Trebuchet MS"/>
              <a:buNone/>
            </a:pPr>
            <a:r>
              <a:rPr lang="en-US"/>
              <a:t>Candace Bazemore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677334" y="2149196"/>
            <a:ext cx="6701661" cy="4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20+ Years Non Profit Leadership Experience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15+ Years in Digital Marketing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Specialty Areas: Board Leadership, Non Profit Fundraising, Digital &amp; Social Media Marketing, Partnership Development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Virginia Native who loves Cosplay and Dr. Pepper </a:t>
            </a:r>
            <a:endParaRPr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None/>
            </a:pPr>
            <a:endParaRPr dirty="0"/>
          </a:p>
        </p:txBody>
      </p:sp>
      <p:pic>
        <p:nvPicPr>
          <p:cNvPr id="148" name="Google Shape;148;p19" descr="Candace Bazemore Pho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4854" y="1680465"/>
            <a:ext cx="3165158" cy="316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240"/>
              <a:buFont typeface="Trebuchet MS"/>
              <a:buNone/>
            </a:pPr>
            <a:r>
              <a:rPr lang="en-US" sz="3240"/>
              <a:t>By the end of this session I hope you will go from this...</a:t>
            </a:r>
            <a:endParaRPr/>
          </a:p>
        </p:txBody>
      </p:sp>
      <p:pic>
        <p:nvPicPr>
          <p:cNvPr id="154" name="Google Shape;15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42" b="2978"/>
          <a:stretch/>
        </p:blipFill>
        <p:spPr>
          <a:xfrm>
            <a:off x="1793632" y="2426677"/>
            <a:ext cx="6782720" cy="413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600"/>
              <a:buFont typeface="Trebuchet MS"/>
              <a:buNone/>
            </a:pPr>
            <a:r>
              <a:rPr lang="en-US"/>
              <a:t>…to this.</a:t>
            </a:r>
            <a:endParaRPr/>
          </a:p>
        </p:txBody>
      </p:sp>
      <p:pic>
        <p:nvPicPr>
          <p:cNvPr id="160" name="Google Shape;160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61878" y="1237322"/>
            <a:ext cx="5109814" cy="528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600"/>
              <a:buFont typeface="Trebuchet MS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677334" y="2149196"/>
            <a:ext cx="8596668" cy="4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Tell Your Impact Story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Build Partnerships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Embrace Technology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Resources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Questions &amp; Answers</a:t>
            </a:r>
            <a:endParaRPr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000719" y="1816237"/>
            <a:ext cx="4731007" cy="46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600"/>
              <a:buFont typeface="Trebuchet MS"/>
              <a:buNone/>
            </a:pPr>
            <a:r>
              <a:rPr lang="en-US" sz="8000" dirty="0"/>
              <a:t>Tell Your Impact Story</a:t>
            </a:r>
            <a:endParaRPr sz="8000" dirty="0"/>
          </a:p>
        </p:txBody>
      </p:sp>
      <p:pic>
        <p:nvPicPr>
          <p:cNvPr id="1026" name="Picture 2" descr="Image result for tell your story">
            <a:extLst>
              <a:ext uri="{FF2B5EF4-FFF2-40B4-BE49-F238E27FC236}">
                <a16:creationId xmlns:a16="http://schemas.microsoft.com/office/drawing/2014/main" id="{EA2807E9-FA0B-4E5F-AC79-57AF42FF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28" y="201465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 descr="Image result for connect network"/>
          <p:cNvPicPr preferRelativeResize="0"/>
          <p:nvPr/>
        </p:nvPicPr>
        <p:blipFill rotWithShape="1">
          <a:blip r:embed="rId3">
            <a:alphaModFix/>
          </a:blip>
          <a:srcRect l="10735" r="262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 extrusionOk="0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643879" y="2442403"/>
            <a:ext cx="5611955" cy="341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600"/>
              <a:buFont typeface="Trebuchet MS"/>
              <a:buNone/>
            </a:pPr>
            <a:r>
              <a:rPr lang="en-US" sz="7200" dirty="0"/>
              <a:t>Build Partnerships</a:t>
            </a:r>
            <a:endParaRPr sz="7200" dirty="0"/>
          </a:p>
        </p:txBody>
      </p:sp>
      <p:cxnSp>
        <p:nvCxnSpPr>
          <p:cNvPr id="194" name="Google Shape;194;p26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26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26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197" name="Google Shape;197;p26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198" name="Google Shape;198;p26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7C891D">
              <a:alpha val="46666"/>
            </a:srgbClr>
          </a:solidFill>
          <a:ln>
            <a:noFill/>
          </a:ln>
        </p:spPr>
      </p:sp>
      <p:sp>
        <p:nvSpPr>
          <p:cNvPr id="200" name="Google Shape;200;p26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89B8D4">
              <a:alpha val="69803"/>
            </a:srgbClr>
          </a:solidFill>
          <a:ln>
            <a:noFill/>
          </a:ln>
        </p:spPr>
      </p:sp>
      <p:sp>
        <p:nvSpPr>
          <p:cNvPr id="201" name="Google Shape;201;p26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202" name="Google Shape;202;p26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000719" y="2174487"/>
            <a:ext cx="4731007" cy="429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600"/>
              <a:buFont typeface="Trebuchet MS"/>
              <a:buNone/>
            </a:pPr>
            <a:r>
              <a:rPr lang="en-US" sz="8000" dirty="0"/>
              <a:t>Embrace </a:t>
            </a:r>
            <a:br>
              <a:rPr lang="en-US" sz="8000" dirty="0"/>
            </a:br>
            <a:r>
              <a:rPr lang="en-US" sz="8000" dirty="0"/>
              <a:t>Tech!</a:t>
            </a:r>
            <a:endParaRPr sz="8000" dirty="0"/>
          </a:p>
        </p:txBody>
      </p:sp>
      <p:pic>
        <p:nvPicPr>
          <p:cNvPr id="1026" name="Picture 2" descr="Image result for tell your story">
            <a:extLst>
              <a:ext uri="{FF2B5EF4-FFF2-40B4-BE49-F238E27FC236}">
                <a16:creationId xmlns:a16="http://schemas.microsoft.com/office/drawing/2014/main" id="{EA2807E9-FA0B-4E5F-AC79-57AF42FF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28" y="198120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mbrace technology">
            <a:extLst>
              <a:ext uri="{FF2B5EF4-FFF2-40B4-BE49-F238E27FC236}">
                <a16:creationId xmlns:a16="http://schemas.microsoft.com/office/drawing/2014/main" id="{EA11FB4C-0F3D-4FC9-BFEE-37ED8D2B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84" y="1895707"/>
            <a:ext cx="5950036" cy="37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1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677334" y="1303281"/>
            <a:ext cx="8596668" cy="75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3600"/>
              <a:buFont typeface="Trebuchet MS"/>
              <a:buNone/>
            </a:pPr>
            <a:r>
              <a:rPr lang="en-US"/>
              <a:t>Helpful Resources</a:t>
            </a:r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677334" y="2149196"/>
            <a:ext cx="8596668" cy="4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Foundation Center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YouTube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Google Grant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Top People/Influencers in Your Industry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Char char="►"/>
            </a:pPr>
            <a:r>
              <a:rPr lang="en-US" dirty="0"/>
              <a:t>Me!</a:t>
            </a:r>
            <a:endParaRPr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Clr>
                <a:srgbClr val="EC2127"/>
              </a:buClr>
              <a:buSzPts val="224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Noto Sans Symbols</vt:lpstr>
      <vt:lpstr>Trebuchet MS</vt:lpstr>
      <vt:lpstr>Facet</vt:lpstr>
      <vt:lpstr>Funding the Good</vt:lpstr>
      <vt:lpstr>Candace Bazemore</vt:lpstr>
      <vt:lpstr>By the end of this session I hope you will go from this...</vt:lpstr>
      <vt:lpstr>…to this.</vt:lpstr>
      <vt:lpstr>AGENDA</vt:lpstr>
      <vt:lpstr>Tell Your Impact Story</vt:lpstr>
      <vt:lpstr>Build Partnerships</vt:lpstr>
      <vt:lpstr>Embrace  Tech!</vt:lpstr>
      <vt:lpstr>Helpful Resources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the Good</dc:title>
  <cp:lastModifiedBy>Candace Bazemore</cp:lastModifiedBy>
  <cp:revision>1</cp:revision>
  <dcterms:modified xsi:type="dcterms:W3CDTF">2019-05-14T23:14:55Z</dcterms:modified>
</cp:coreProperties>
</file>