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412" r:id="rId2"/>
    <p:sldId id="481" r:id="rId3"/>
    <p:sldId id="473" r:id="rId4"/>
    <p:sldId id="459" r:id="rId5"/>
    <p:sldId id="475" r:id="rId6"/>
    <p:sldId id="476" r:id="rId7"/>
    <p:sldId id="470" r:id="rId8"/>
    <p:sldId id="477" r:id="rId9"/>
    <p:sldId id="478" r:id="rId10"/>
    <p:sldId id="479" r:id="rId11"/>
    <p:sldId id="480" r:id="rId12"/>
    <p:sldId id="449" r:id="rId13"/>
    <p:sldId id="4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5B7"/>
    <a:srgbClr val="DF7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 autoAdjust="0"/>
    <p:restoredTop sz="92794" autoAdjust="0"/>
  </p:normalViewPr>
  <p:slideViewPr>
    <p:cSldViewPr>
      <p:cViewPr varScale="1">
        <p:scale>
          <a:sx n="90" d="100"/>
          <a:sy n="90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A9EC6-4833-314C-A1AB-EE7EC8B8F225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E3DA-DA32-4148-871D-57C5B53D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7C6B-29B6-6B4B-A169-9BBDEF9E6D4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8EF9-0021-5B4F-AE33-3C23BF2D6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8EF9-0021-5B4F-AE33-3C23BF2D6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8EF9-0021-5B4F-AE33-3C23BF2D6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8EF9-0021-5B4F-AE33-3C23BF2D6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8EF9-0021-5B4F-AE33-3C23BF2D6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FE8C54-3BA5-4E48-906E-69126EF95303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419BBF0-7217-408C-A0F6-85198012942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"/>
            <a:ext cx="951114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Child Sex Abuse, Religious Institutions,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and the First Amendment 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The Ministerial Exception</a:t>
            </a:r>
          </a:p>
          <a:p>
            <a:pPr algn="ctr"/>
            <a:r>
              <a:rPr lang="en-US" sz="3600" b="1" dirty="0"/>
              <a:t>CLE, Nov. 17, 2020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	Leslie Griffin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Boyd Professor of Law, UNLV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November 17, 2020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b="1" dirty="0" err="1">
                <a:solidFill>
                  <a:schemeClr val="accent2"/>
                </a:solidFill>
              </a:rPr>
              <a:t>leslie.griffin@unlv.edu</a:t>
            </a:r>
            <a:endParaRPr lang="en-US" sz="2000" b="1" dirty="0">
              <a:solidFill>
                <a:schemeClr val="accent2"/>
              </a:solidFill>
            </a:endParaRPr>
          </a:p>
          <a:p>
            <a:endParaRPr lang="en-US" sz="3600" b="1" dirty="0">
              <a:solidFill>
                <a:srgbClr val="FFC000"/>
              </a:solidFill>
            </a:endParaRPr>
          </a:p>
          <a:p>
            <a:endParaRPr lang="en-US" sz="3600" b="1" dirty="0">
              <a:solidFill>
                <a:srgbClr val="FFC000"/>
              </a:solidFill>
            </a:endParaRPr>
          </a:p>
          <a:p>
            <a:endParaRPr lang="en-US" sz="3600" b="1" dirty="0">
              <a:solidFill>
                <a:srgbClr val="FFC000"/>
              </a:solidFill>
            </a:endParaRPr>
          </a:p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3581400"/>
            <a:ext cx="201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A9A3-3154-C94C-8ACF-373681B1BB4A}"/>
              </a:ext>
            </a:extLst>
          </p:cNvPr>
          <p:cNvSpPr txBox="1"/>
          <p:nvPr/>
        </p:nvSpPr>
        <p:spPr>
          <a:xfrm>
            <a:off x="609600" y="45720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Sexual Orientation Discrimination:</a:t>
            </a:r>
          </a:p>
          <a:p>
            <a:endParaRPr lang="en-US" sz="2800" dirty="0"/>
          </a:p>
          <a:p>
            <a:r>
              <a:rPr lang="en-US" sz="2400" b="1" i="1" dirty="0">
                <a:solidFill>
                  <a:srgbClr val="00B050"/>
                </a:solidFill>
              </a:rPr>
              <a:t>	Bollard </a:t>
            </a:r>
            <a:r>
              <a:rPr lang="en-US" sz="2400" b="1" dirty="0">
                <a:solidFill>
                  <a:srgbClr val="00B050"/>
                </a:solidFill>
              </a:rPr>
              <a:t>(9</a:t>
            </a:r>
            <a:r>
              <a:rPr lang="en-US" sz="2400" b="1" baseline="30000" dirty="0">
                <a:solidFill>
                  <a:srgbClr val="00B050"/>
                </a:solidFill>
              </a:rPr>
              <a:t>th</a:t>
            </a:r>
            <a:r>
              <a:rPr lang="en-US" sz="2400" b="1" dirty="0">
                <a:solidFill>
                  <a:srgbClr val="00B050"/>
                </a:solidFill>
              </a:rPr>
              <a:t> Cir. 1999)</a:t>
            </a:r>
          </a:p>
          <a:p>
            <a:endParaRPr lang="en-US" sz="2400" b="1" i="1" dirty="0">
              <a:solidFill>
                <a:srgbClr val="00B050"/>
              </a:solidFill>
            </a:endParaRPr>
          </a:p>
          <a:p>
            <a:r>
              <a:rPr lang="en-US" sz="2400" b="1" i="1" dirty="0">
                <a:solidFill>
                  <a:srgbClr val="FFFF00"/>
                </a:solidFill>
              </a:rPr>
              <a:t>	McKelvey v. Pierce </a:t>
            </a:r>
            <a:r>
              <a:rPr lang="en-US" sz="2400" b="1" dirty="0">
                <a:solidFill>
                  <a:srgbClr val="FFFF00"/>
                </a:solidFill>
              </a:rPr>
              <a:t>(NJ 2002)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	Matthew Barrett </a:t>
            </a:r>
            <a:r>
              <a:rPr lang="en-US" sz="2400" b="1" dirty="0">
                <a:solidFill>
                  <a:srgbClr val="FFC000"/>
                </a:solidFill>
              </a:rPr>
              <a:t>(Mass. Super. 2015)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 err="1">
                <a:solidFill>
                  <a:srgbClr val="FF0000"/>
                </a:solidFill>
              </a:rPr>
              <a:t>Demkovich</a:t>
            </a:r>
            <a:r>
              <a:rPr lang="en-US" sz="2400" b="1" dirty="0">
                <a:solidFill>
                  <a:srgbClr val="FF0000"/>
                </a:solidFill>
              </a:rPr>
              <a:t> (7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Cir. 2020) </a:t>
            </a:r>
            <a:endParaRPr lang="en-US" sz="2400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43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A9A3-3154-C94C-8ACF-373681B1BB4A}"/>
              </a:ext>
            </a:extLst>
          </p:cNvPr>
          <p:cNvSpPr txBox="1"/>
          <p:nvPr/>
        </p:nvSpPr>
        <p:spPr>
          <a:xfrm>
            <a:off x="609600" y="457200"/>
            <a:ext cx="7315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Hospitals:</a:t>
            </a:r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	</a:t>
            </a:r>
            <a:r>
              <a:rPr lang="en-US" sz="2400" i="1" dirty="0" err="1">
                <a:solidFill>
                  <a:srgbClr val="0070C0"/>
                </a:solidFill>
              </a:rPr>
              <a:t>Shaliehsabou</a:t>
            </a:r>
            <a:r>
              <a:rPr lang="en-US" sz="2400" i="1" dirty="0">
                <a:solidFill>
                  <a:srgbClr val="0070C0"/>
                </a:solidFill>
              </a:rPr>
              <a:t> v. Hebrew Home of Greater Washington, Inc.</a:t>
            </a:r>
            <a:r>
              <a:rPr lang="en-US" sz="2400" dirty="0">
                <a:solidFill>
                  <a:srgbClr val="0070C0"/>
                </a:solidFill>
              </a:rPr>
              <a:t>, 363 F.3d 299 (4th Cir. 2004)</a:t>
            </a:r>
          </a:p>
          <a:p>
            <a:endParaRPr lang="en-US" sz="2400" dirty="0"/>
          </a:p>
          <a:p>
            <a:pPr fontAlgn="base"/>
            <a:r>
              <a:rPr lang="en-US" sz="2400" i="1" dirty="0">
                <a:solidFill>
                  <a:srgbClr val="FFC000"/>
                </a:solidFill>
              </a:rPr>
              <a:t>	Penn v. New York Methodist Hosp.</a:t>
            </a:r>
            <a:r>
              <a:rPr lang="en-US" sz="2400" dirty="0">
                <a:solidFill>
                  <a:srgbClr val="FFC000"/>
                </a:solidFill>
              </a:rPr>
              <a:t>, 884 F.3d 416 (2d Cir.), </a:t>
            </a:r>
            <a:r>
              <a:rPr lang="en-US" sz="2400" u="sng" dirty="0">
                <a:solidFill>
                  <a:srgbClr val="FFC000"/>
                </a:solidFill>
              </a:rPr>
              <a:t>cert. denied,</a:t>
            </a:r>
            <a:r>
              <a:rPr lang="en-US" sz="2400" dirty="0">
                <a:solidFill>
                  <a:srgbClr val="FFC000"/>
                </a:solidFill>
              </a:rPr>
              <a:t> 139 S. Ct. 424, 202 L. Ed. 2d 317 (2018)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91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Going Forward?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Contracts??</a:t>
            </a:r>
          </a:p>
          <a:p>
            <a:endParaRPr lang="en-US" sz="3600" b="1" i="1" dirty="0">
              <a:solidFill>
                <a:srgbClr val="00B050"/>
              </a:solidFill>
            </a:endParaRPr>
          </a:p>
          <a:p>
            <a:r>
              <a:rPr lang="en-US" sz="3600" b="1" i="1" dirty="0">
                <a:solidFill>
                  <a:srgbClr val="00B050"/>
                </a:solidFill>
              </a:rPr>
              <a:t>Morrissey-</a:t>
            </a:r>
            <a:r>
              <a:rPr lang="en-US" sz="3600" b="1" i="1" dirty="0" err="1">
                <a:solidFill>
                  <a:srgbClr val="00B050"/>
                </a:solidFill>
              </a:rPr>
              <a:t>Berru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(2020)</a:t>
            </a:r>
          </a:p>
          <a:p>
            <a:endParaRPr lang="en-US" sz="3600" b="1" i="1" dirty="0">
              <a:solidFill>
                <a:srgbClr val="00B050"/>
              </a:solidFill>
            </a:endParaRPr>
          </a:p>
          <a:p>
            <a:r>
              <a:rPr lang="en-US" sz="3600" b="1" i="1" dirty="0" err="1">
                <a:solidFill>
                  <a:srgbClr val="FF0000"/>
                </a:solidFill>
              </a:rPr>
              <a:t>Demkovich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2-1 (7</a:t>
            </a:r>
            <a:r>
              <a:rPr lang="en-US" sz="3600" b="1" baseline="30000" dirty="0">
                <a:solidFill>
                  <a:srgbClr val="FF0000"/>
                </a:solidFill>
              </a:rPr>
              <a:t>th</a:t>
            </a:r>
            <a:r>
              <a:rPr lang="en-US" sz="3600" b="1" dirty="0">
                <a:solidFill>
                  <a:srgbClr val="FF0000"/>
                </a:solidFill>
              </a:rPr>
              <a:t> Cir. 2020)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Look at the Facts--More Protection Against Child Abuse! </a:t>
            </a:r>
            <a:endParaRPr lang="en-US" sz="3600" b="1" i="1" dirty="0">
              <a:solidFill>
                <a:srgbClr val="FFFF00"/>
              </a:solidFill>
            </a:endParaRPr>
          </a:p>
          <a:p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02897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2700" y="4054152"/>
            <a:ext cx="674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70B9F-0028-324B-B5E5-83CD16DEFD1C}"/>
              </a:ext>
            </a:extLst>
          </p:cNvPr>
          <p:cNvSpPr txBox="1"/>
          <p:nvPr/>
        </p:nvSpPr>
        <p:spPr>
          <a:xfrm>
            <a:off x="838200" y="1371600"/>
            <a:ext cx="731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F0"/>
                </a:solidFill>
              </a:rPr>
              <a:t>Thank You!</a:t>
            </a:r>
          </a:p>
          <a:p>
            <a:endParaRPr lang="en-US" sz="7200" dirty="0">
              <a:solidFill>
                <a:srgbClr val="00B0F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85340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ACB3-6414-B140-A9DA-3B65CEC789E2}"/>
              </a:ext>
            </a:extLst>
          </p:cNvPr>
          <p:cNvSpPr txBox="1"/>
          <p:nvPr/>
        </p:nvSpPr>
        <p:spPr>
          <a:xfrm>
            <a:off x="1492469" y="1366345"/>
            <a:ext cx="67113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IS the </a:t>
            </a:r>
          </a:p>
          <a:p>
            <a:endParaRPr lang="en-US" sz="4000" dirty="0"/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rgbClr val="00B0F0"/>
                </a:solidFill>
              </a:rPr>
              <a:t>Ministerial Exception?</a:t>
            </a:r>
          </a:p>
          <a:p>
            <a:endParaRPr lang="en-US" sz="4000" dirty="0">
              <a:solidFill>
                <a:srgbClr val="00B0F0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It is an affirmative defense.   </a:t>
            </a:r>
          </a:p>
        </p:txBody>
      </p:sp>
    </p:spTree>
    <p:extLst>
      <p:ext uri="{BB962C8B-B14F-4D97-AF65-F5344CB8AC3E}">
        <p14:creationId xmlns:p14="http://schemas.microsoft.com/office/powerpoint/2010/main" val="4952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AFAD5D-E6A3-7B44-9E1B-EEC1982335BC}"/>
              </a:ext>
            </a:extLst>
          </p:cNvPr>
          <p:cNvSpPr txBox="1"/>
          <p:nvPr/>
        </p:nvSpPr>
        <p:spPr>
          <a:xfrm>
            <a:off x="1066800" y="914401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FF0000"/>
                </a:solidFill>
              </a:rPr>
              <a:t>The Case of Minister Madeline </a:t>
            </a:r>
            <a:r>
              <a:rPr lang="en-US" sz="2400" dirty="0" err="1">
                <a:solidFill>
                  <a:srgbClr val="FF0000"/>
                </a:solidFill>
              </a:rPr>
              <a:t>Weishuhn</a:t>
            </a:r>
            <a:endParaRPr lang="en-US" sz="2400" dirty="0">
              <a:solidFill>
                <a:srgbClr val="FF0000"/>
              </a:solidFill>
            </a:endParaRPr>
          </a:p>
          <a:p>
            <a:pPr fontAlgn="base"/>
            <a:endParaRPr lang="en-US" sz="2400" u="sng" dirty="0"/>
          </a:p>
          <a:p>
            <a:pPr fontAlgn="base"/>
            <a:r>
              <a:rPr lang="en-US" sz="2400" u="sng" dirty="0" err="1"/>
              <a:t>Weishuhn</a:t>
            </a:r>
            <a:r>
              <a:rPr lang="en-US" sz="2400" u="sng" dirty="0"/>
              <a:t> v. Catholic Diocese of Lansing</a:t>
            </a:r>
            <a:r>
              <a:rPr lang="en-US" sz="2400" dirty="0"/>
              <a:t>, 287 Mich. App. 211, 787 N.W.2d 513 (2010)</a:t>
            </a:r>
          </a:p>
          <a:p>
            <a:pPr fontAlgn="base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review denied, </a:t>
            </a:r>
            <a:r>
              <a:rPr lang="en-US" sz="2400" u="sng" dirty="0" err="1"/>
              <a:t>Weishuhn</a:t>
            </a:r>
            <a:r>
              <a:rPr lang="en-US" sz="2400" u="sng" dirty="0"/>
              <a:t> v. Catholic Diocese of Lansing</a:t>
            </a:r>
            <a:r>
              <a:rPr lang="en-US" sz="2400" dirty="0"/>
              <a:t>, 488 Mich. 852, 787 N.W.2d 507 (2010)</a:t>
            </a:r>
          </a:p>
          <a:p>
            <a:pPr fontAlgn="base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cert. denied, </a:t>
            </a:r>
            <a:r>
              <a:rPr lang="en-US" sz="2400" u="sng" dirty="0" err="1"/>
              <a:t>Weishuhn</a:t>
            </a:r>
            <a:r>
              <a:rPr lang="en-US" sz="2400" u="sng" dirty="0"/>
              <a:t> v. Catholic Diocese of Lansing</a:t>
            </a:r>
            <a:r>
              <a:rPr lang="en-US" sz="2400" dirty="0"/>
              <a:t>, 565 U.S. 1155, 132 S. Ct. 1088, 181 L. Ed. 2d 976 (2012)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8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04801"/>
            <a:ext cx="735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The Supreme Court’s first </a:t>
            </a:r>
            <a:r>
              <a:rPr lang="en-US" sz="3600" b="1" dirty="0" err="1">
                <a:solidFill>
                  <a:srgbClr val="92D050"/>
                </a:solidFill>
              </a:rPr>
              <a:t>minex</a:t>
            </a:r>
            <a:r>
              <a:rPr lang="en-US" sz="3600" b="1" dirty="0">
                <a:solidFill>
                  <a:srgbClr val="92D050"/>
                </a:solidFill>
              </a:rPr>
              <a:t>: </a:t>
            </a:r>
            <a:r>
              <a:rPr lang="en-US" sz="3600" b="1" i="1" dirty="0">
                <a:solidFill>
                  <a:srgbClr val="92D050"/>
                </a:solidFill>
              </a:rPr>
              <a:t>Hosanna-Tabor </a:t>
            </a:r>
            <a:r>
              <a:rPr lang="en-US" sz="3600" b="1" dirty="0">
                <a:solidFill>
                  <a:srgbClr val="92D050"/>
                </a:solidFill>
              </a:rPr>
              <a:t>(2012)</a:t>
            </a:r>
            <a:endParaRPr lang="en-US" sz="3600" b="1" i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933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0DE4D-017B-3844-9551-A3F23D2A40A6}"/>
              </a:ext>
            </a:extLst>
          </p:cNvPr>
          <p:cNvSpPr txBox="1"/>
          <p:nvPr/>
        </p:nvSpPr>
        <p:spPr>
          <a:xfrm>
            <a:off x="2667000" y="5715001"/>
            <a:ext cx="573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</a:t>
            </a:r>
            <a:r>
              <a:rPr lang="en-US" dirty="0" err="1">
                <a:solidFill>
                  <a:srgbClr val="92D050"/>
                </a:solidFill>
              </a:rPr>
              <a:t>www.oyez.org</a:t>
            </a:r>
            <a:r>
              <a:rPr lang="en-US" dirty="0">
                <a:solidFill>
                  <a:srgbClr val="92D050"/>
                </a:solidFill>
              </a:rPr>
              <a:t>/cases/2011/10-553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8164C-1D8E-AB49-BF4B-70633F86A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885"/>
            <a:ext cx="9144000" cy="25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8EE9B-3E47-784D-93BD-D9D9BD952085}"/>
              </a:ext>
            </a:extLst>
          </p:cNvPr>
          <p:cNvSpPr txBox="1"/>
          <p:nvPr/>
        </p:nvSpPr>
        <p:spPr>
          <a:xfrm>
            <a:off x="457200" y="533401"/>
            <a:ext cx="98393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2800" i="1" dirty="0" err="1">
                <a:solidFill>
                  <a:srgbClr val="0070C0"/>
                </a:solidFill>
              </a:rPr>
              <a:t>Ballaban</a:t>
            </a:r>
            <a:r>
              <a:rPr lang="en-US" sz="2800" i="1" dirty="0">
                <a:solidFill>
                  <a:srgbClr val="0070C0"/>
                </a:solidFill>
              </a:rPr>
              <a:t> v. Bloomington Jewish </a:t>
            </a:r>
            <a:r>
              <a:rPr lang="en-US" sz="2800" i="1" dirty="0" err="1">
                <a:solidFill>
                  <a:srgbClr val="0070C0"/>
                </a:solidFill>
              </a:rPr>
              <a:t>Cmty</a:t>
            </a:r>
            <a:r>
              <a:rPr lang="en-US" sz="2800" i="1" dirty="0">
                <a:solidFill>
                  <a:srgbClr val="0070C0"/>
                </a:solidFill>
              </a:rPr>
              <a:t>., Inc.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982 N.E.2d 329 (Ind. Ct. App. 2013)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8220C-CDB7-784E-8E2F-867018DE6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28002"/>
            <a:ext cx="2603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A9A3-3154-C94C-8ACF-373681B1BB4A}"/>
              </a:ext>
            </a:extLst>
          </p:cNvPr>
          <p:cNvSpPr txBox="1"/>
          <p:nvPr/>
        </p:nvSpPr>
        <p:spPr>
          <a:xfrm>
            <a:off x="609600" y="457200"/>
            <a:ext cx="731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Teachers: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400" i="1" dirty="0" err="1">
                <a:solidFill>
                  <a:srgbClr val="FF0000"/>
                </a:solidFill>
              </a:rPr>
              <a:t>Fratello</a:t>
            </a:r>
            <a:r>
              <a:rPr lang="en-US" sz="2400" i="1" dirty="0">
                <a:solidFill>
                  <a:srgbClr val="FF0000"/>
                </a:solidFill>
              </a:rPr>
              <a:t> v. Roman Catholic Archdiocese of New York</a:t>
            </a:r>
            <a:r>
              <a:rPr lang="en-US" sz="2400" dirty="0">
                <a:solidFill>
                  <a:srgbClr val="FF0000"/>
                </a:solidFill>
              </a:rPr>
              <a:t>, 175 F. Supp. 3d 152 (S.D.N.Y. 2016), </a:t>
            </a:r>
            <a:r>
              <a:rPr lang="en-US" sz="2400" u="sng" dirty="0">
                <a:solidFill>
                  <a:srgbClr val="FF0000"/>
                </a:solidFill>
              </a:rPr>
              <a:t>aff'd sub nom.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i="1" dirty="0" err="1">
                <a:solidFill>
                  <a:srgbClr val="FF0000"/>
                </a:solidFill>
              </a:rPr>
              <a:t>Fratello</a:t>
            </a:r>
            <a:r>
              <a:rPr lang="en-US" sz="2400" i="1" dirty="0">
                <a:solidFill>
                  <a:srgbClr val="FF0000"/>
                </a:solidFill>
              </a:rPr>
              <a:t> v. Archdiocese of New York</a:t>
            </a:r>
            <a:r>
              <a:rPr lang="en-US" sz="2400" dirty="0">
                <a:solidFill>
                  <a:srgbClr val="FF0000"/>
                </a:solidFill>
              </a:rPr>
              <a:t>, 863 F.3d 190 (2d Cir. 2017)</a:t>
            </a:r>
          </a:p>
          <a:p>
            <a:endParaRPr lang="en-US" sz="2400" dirty="0"/>
          </a:p>
          <a:p>
            <a:r>
              <a:rPr lang="en-US" sz="2400" i="1" dirty="0"/>
              <a:t>	</a:t>
            </a:r>
            <a:r>
              <a:rPr lang="en-US" sz="2400" i="1" dirty="0" err="1">
                <a:solidFill>
                  <a:srgbClr val="FFC000"/>
                </a:solidFill>
              </a:rPr>
              <a:t>Grussgott</a:t>
            </a:r>
            <a:r>
              <a:rPr lang="en-US" sz="2400" i="1" dirty="0">
                <a:solidFill>
                  <a:srgbClr val="FFC000"/>
                </a:solidFill>
              </a:rPr>
              <a:t> v. Milwaukee Jewish Day Sch., Inc.</a:t>
            </a:r>
            <a:r>
              <a:rPr lang="en-US" sz="2400" dirty="0">
                <a:solidFill>
                  <a:srgbClr val="FFC000"/>
                </a:solidFill>
              </a:rPr>
              <a:t>, 882 F.3d 655 (7th Cir.), </a:t>
            </a:r>
            <a:r>
              <a:rPr lang="en-US" sz="2400" u="sng" dirty="0">
                <a:solidFill>
                  <a:srgbClr val="FFC000"/>
                </a:solidFill>
              </a:rPr>
              <a:t>cert. denied,</a:t>
            </a:r>
            <a:r>
              <a:rPr lang="en-US" sz="2400" dirty="0">
                <a:solidFill>
                  <a:srgbClr val="FFC000"/>
                </a:solidFill>
              </a:rPr>
              <a:t> 139 S. Ct. 456, 202 L. Ed. 2d 348 (2018) (Per </a:t>
            </a:r>
            <a:r>
              <a:rPr lang="en-US" sz="2400" dirty="0" err="1">
                <a:solidFill>
                  <a:srgbClr val="FFC000"/>
                </a:solidFill>
              </a:rPr>
              <a:t>Curiam</a:t>
            </a:r>
            <a:r>
              <a:rPr lang="en-US" sz="2400" dirty="0">
                <a:solidFill>
                  <a:srgbClr val="FFC000"/>
                </a:solidFill>
              </a:rPr>
              <a:t> opinion with Judge Barrett)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92D050"/>
                </a:solidFill>
              </a:rPr>
              <a:t>Ninth Circuit: Biel and Morrissey-</a:t>
            </a:r>
            <a:r>
              <a:rPr lang="en-US" sz="2400" dirty="0" err="1">
                <a:solidFill>
                  <a:srgbClr val="92D050"/>
                </a:solidFill>
              </a:rPr>
              <a:t>Berru</a:t>
            </a:r>
            <a:r>
              <a:rPr lang="en-US" sz="2400" dirty="0">
                <a:solidFill>
                  <a:srgbClr val="92D050"/>
                </a:solidFill>
              </a:rPr>
              <a:t> are teachers, not ministers</a:t>
            </a:r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1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04801"/>
            <a:ext cx="735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The Supreme Court (2)</a:t>
            </a:r>
          </a:p>
          <a:p>
            <a:pPr algn="ctr"/>
            <a:r>
              <a:rPr lang="en-US" sz="3600" b="1" i="1" dirty="0">
                <a:solidFill>
                  <a:srgbClr val="92D050"/>
                </a:solidFill>
              </a:rPr>
              <a:t>Morrissey-</a:t>
            </a:r>
            <a:r>
              <a:rPr lang="en-US" sz="3600" b="1" i="1" dirty="0" err="1">
                <a:solidFill>
                  <a:srgbClr val="92D050"/>
                </a:solidFill>
              </a:rPr>
              <a:t>Berru</a:t>
            </a:r>
            <a:r>
              <a:rPr lang="en-US" sz="3600" b="1" i="1" dirty="0">
                <a:solidFill>
                  <a:srgbClr val="92D050"/>
                </a:solidFill>
              </a:rPr>
              <a:t> </a:t>
            </a:r>
            <a:r>
              <a:rPr lang="en-US" sz="3600" b="1" dirty="0">
                <a:solidFill>
                  <a:srgbClr val="92D050"/>
                </a:solidFill>
              </a:rPr>
              <a:t>(2020)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933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EB0BD-5A8A-2E46-ADDC-38227E35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535304"/>
            <a:ext cx="9144000" cy="53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A9A3-3154-C94C-8ACF-373681B1BB4A}"/>
              </a:ext>
            </a:extLst>
          </p:cNvPr>
          <p:cNvSpPr txBox="1"/>
          <p:nvPr/>
        </p:nvSpPr>
        <p:spPr>
          <a:xfrm>
            <a:off x="609600" y="4572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Racial Discrimination:</a:t>
            </a:r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Ross v. Metro. Church of God</a:t>
            </a:r>
            <a:r>
              <a:rPr lang="en-US" sz="2400" dirty="0">
                <a:solidFill>
                  <a:srgbClr val="00B050"/>
                </a:solidFill>
              </a:rPr>
              <a:t>, 471 F. Supp. 2d 1306 (N.D. Ga. 2007)</a:t>
            </a:r>
          </a:p>
          <a:p>
            <a:endParaRPr lang="en-US" sz="2400" i="1" dirty="0"/>
          </a:p>
          <a:p>
            <a:endParaRPr lang="en-US" sz="2400" i="1" dirty="0">
              <a:solidFill>
                <a:srgbClr val="FFC000"/>
              </a:solidFill>
            </a:endParaRPr>
          </a:p>
          <a:p>
            <a:r>
              <a:rPr lang="en-US" sz="2400" i="1" dirty="0">
                <a:solidFill>
                  <a:srgbClr val="FFC000"/>
                </a:solidFill>
              </a:rPr>
              <a:t>	</a:t>
            </a:r>
            <a:r>
              <a:rPr lang="en-US" sz="2400" i="1" dirty="0" err="1">
                <a:solidFill>
                  <a:srgbClr val="FFC000"/>
                </a:solidFill>
              </a:rPr>
              <a:t>Rweyemamu</a:t>
            </a:r>
            <a:r>
              <a:rPr lang="en-US" sz="2400" i="1" dirty="0">
                <a:solidFill>
                  <a:srgbClr val="FFC000"/>
                </a:solidFill>
              </a:rPr>
              <a:t> v. Cote</a:t>
            </a:r>
            <a:r>
              <a:rPr lang="en-US" sz="2400" dirty="0">
                <a:solidFill>
                  <a:srgbClr val="FFC000"/>
                </a:solidFill>
              </a:rPr>
              <a:t>, 520 F.3d 198 (2d Cir. 2008)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	</a:t>
            </a:r>
            <a:r>
              <a:rPr lang="en-US" sz="2400" i="1" dirty="0" err="1">
                <a:solidFill>
                  <a:srgbClr val="0070C0"/>
                </a:solidFill>
              </a:rPr>
              <a:t>Alicea</a:t>
            </a:r>
            <a:r>
              <a:rPr lang="en-US" sz="2400" i="1" dirty="0">
                <a:solidFill>
                  <a:srgbClr val="0070C0"/>
                </a:solidFill>
              </a:rPr>
              <a:t>-Hernandez v. Catholic Bishop of Chicago</a:t>
            </a:r>
            <a:r>
              <a:rPr lang="en-US" sz="2400" dirty="0">
                <a:solidFill>
                  <a:srgbClr val="0070C0"/>
                </a:solidFill>
              </a:rPr>
              <a:t>, 320 F.3d 698 (7th Cir. 2003)</a:t>
            </a:r>
          </a:p>
        </p:txBody>
      </p:sp>
    </p:spTree>
    <p:extLst>
      <p:ext uri="{BB962C8B-B14F-4D97-AF65-F5344CB8AC3E}">
        <p14:creationId xmlns:p14="http://schemas.microsoft.com/office/powerpoint/2010/main" val="403518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A9A3-3154-C94C-8ACF-373681B1BB4A}"/>
              </a:ext>
            </a:extLst>
          </p:cNvPr>
          <p:cNvSpPr txBox="1"/>
          <p:nvPr/>
        </p:nvSpPr>
        <p:spPr>
          <a:xfrm>
            <a:off x="609600" y="457200"/>
            <a:ext cx="7315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Gender Discrimination: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 McClure v. Salvation Army, </a:t>
            </a:r>
            <a:r>
              <a:rPr lang="en-US" sz="2400" dirty="0">
                <a:solidFill>
                  <a:srgbClr val="00B050"/>
                </a:solidFill>
              </a:rPr>
              <a:t>460 F.2d 553 (5th Cir. 1972)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/>
              <a:t>	</a:t>
            </a:r>
            <a:r>
              <a:rPr lang="en-US" sz="2400" i="1" dirty="0">
                <a:solidFill>
                  <a:srgbClr val="0070C0"/>
                </a:solidFill>
              </a:rPr>
              <a:t>Petruska v. Gannon University</a:t>
            </a:r>
            <a:r>
              <a:rPr lang="en-US" sz="2400" dirty="0">
                <a:solidFill>
                  <a:srgbClr val="0070C0"/>
                </a:solidFill>
              </a:rPr>
              <a:t>, 462 F.3d 294 (3d Cir. 2006)</a:t>
            </a:r>
          </a:p>
          <a:p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B825B7"/>
                </a:solidFill>
              </a:rPr>
              <a:t>	Combs v. Central Texas Annual Conference of United Methodist Church</a:t>
            </a:r>
            <a:r>
              <a:rPr lang="en-US" sz="2400" dirty="0">
                <a:solidFill>
                  <a:srgbClr val="B825B7"/>
                </a:solidFill>
              </a:rPr>
              <a:t>, 173 F.3d 343 (5th Cir. 1999) </a:t>
            </a:r>
            <a:endParaRPr lang="en-US" sz="2400" i="1" dirty="0">
              <a:solidFill>
                <a:srgbClr val="B825B7"/>
              </a:solidFill>
            </a:endParaRPr>
          </a:p>
          <a:p>
            <a:endParaRPr lang="en-US" sz="2400" i="1" dirty="0">
              <a:solidFill>
                <a:srgbClr val="FF0000"/>
              </a:solidFill>
            </a:endParaRP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	Dias v. Archdiocese of Cincinnati, </a:t>
            </a:r>
            <a:r>
              <a:rPr lang="en-US" sz="2400" dirty="0">
                <a:solidFill>
                  <a:srgbClr val="FF0000"/>
                </a:solidFill>
              </a:rPr>
              <a:t>No. 1:11-CV-00251, 2012 WL 1068165 (S.D. Ohio Mar. 29, 2012)</a:t>
            </a:r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6489</TotalTime>
  <Words>629</Words>
  <Application>Microsoft Macintosh PowerPoint</Application>
  <PresentationFormat>On-screen Show (4:3)</PresentationFormat>
  <Paragraphs>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Palatino Linotype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Puleo</dc:creator>
  <cp:lastModifiedBy>Simone Unwalla</cp:lastModifiedBy>
  <cp:revision>236</cp:revision>
  <cp:lastPrinted>2020-11-15T16:33:05Z</cp:lastPrinted>
  <dcterms:created xsi:type="dcterms:W3CDTF">2013-02-07T01:35:19Z</dcterms:created>
  <dcterms:modified xsi:type="dcterms:W3CDTF">2020-11-15T20:29:14Z</dcterms:modified>
</cp:coreProperties>
</file>