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8" r:id="rId10"/>
    <p:sldId id="267" r:id="rId11"/>
    <p:sldId id="261" r:id="rId12"/>
    <p:sldId id="266" r:id="rId13"/>
    <p:sldId id="269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DE75B-F587-4E45-85B1-4EE823C4D47F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2627D62-4607-44B7-A955-472970A4738D}">
      <dgm:prSet/>
      <dgm:spPr/>
      <dgm:t>
        <a:bodyPr/>
        <a:lstStyle/>
        <a:p>
          <a:pPr>
            <a:defRPr cap="all"/>
          </a:pPr>
          <a:r>
            <a:rPr lang="en-US"/>
            <a:t>Balance Sheets</a:t>
          </a:r>
        </a:p>
      </dgm:t>
    </dgm:pt>
    <dgm:pt modelId="{2D781C9E-4423-4EE6-BAD7-E39759B97D99}" type="parTrans" cxnId="{6F7E82EF-3A35-48DB-A2E9-4AC9BF1BC05B}">
      <dgm:prSet/>
      <dgm:spPr/>
      <dgm:t>
        <a:bodyPr/>
        <a:lstStyle/>
        <a:p>
          <a:endParaRPr lang="en-US"/>
        </a:p>
      </dgm:t>
    </dgm:pt>
    <dgm:pt modelId="{43FA8391-2697-412C-9FA4-E867C7E6AF40}" type="sibTrans" cxnId="{6F7E82EF-3A35-48DB-A2E9-4AC9BF1BC05B}">
      <dgm:prSet/>
      <dgm:spPr/>
      <dgm:t>
        <a:bodyPr/>
        <a:lstStyle/>
        <a:p>
          <a:endParaRPr lang="en-US"/>
        </a:p>
      </dgm:t>
    </dgm:pt>
    <dgm:pt modelId="{3DE6A399-5AA5-4933-BE88-29FEF9D7D75B}">
      <dgm:prSet/>
      <dgm:spPr/>
      <dgm:t>
        <a:bodyPr/>
        <a:lstStyle/>
        <a:p>
          <a:pPr>
            <a:defRPr cap="all"/>
          </a:pPr>
          <a:r>
            <a:rPr lang="en-US"/>
            <a:t>Income Statements</a:t>
          </a:r>
        </a:p>
      </dgm:t>
    </dgm:pt>
    <dgm:pt modelId="{CE9C3470-80BB-4E69-B8F8-F74724DCBAEA}" type="parTrans" cxnId="{E285DB6F-BA45-4D7D-AB29-D285B7A2BC2F}">
      <dgm:prSet/>
      <dgm:spPr/>
      <dgm:t>
        <a:bodyPr/>
        <a:lstStyle/>
        <a:p>
          <a:endParaRPr lang="en-US"/>
        </a:p>
      </dgm:t>
    </dgm:pt>
    <dgm:pt modelId="{1E5EED9E-7414-4952-90F5-627E95293E30}" type="sibTrans" cxnId="{E285DB6F-BA45-4D7D-AB29-D285B7A2BC2F}">
      <dgm:prSet/>
      <dgm:spPr/>
      <dgm:t>
        <a:bodyPr/>
        <a:lstStyle/>
        <a:p>
          <a:endParaRPr lang="en-US"/>
        </a:p>
      </dgm:t>
    </dgm:pt>
    <dgm:pt modelId="{9E08EBA0-3EA9-4D08-9FEF-B19A79217484}">
      <dgm:prSet/>
      <dgm:spPr/>
      <dgm:t>
        <a:bodyPr/>
        <a:lstStyle/>
        <a:p>
          <a:pPr>
            <a:defRPr cap="all"/>
          </a:pPr>
          <a:r>
            <a:rPr lang="en-US"/>
            <a:t>Cash Flow Statements</a:t>
          </a:r>
        </a:p>
      </dgm:t>
    </dgm:pt>
    <dgm:pt modelId="{C8E2F350-3A27-4359-A461-E07F78D020F1}" type="parTrans" cxnId="{DC92DCDC-C798-4313-AFBA-4412447D744F}">
      <dgm:prSet/>
      <dgm:spPr/>
      <dgm:t>
        <a:bodyPr/>
        <a:lstStyle/>
        <a:p>
          <a:endParaRPr lang="en-US"/>
        </a:p>
      </dgm:t>
    </dgm:pt>
    <dgm:pt modelId="{503DCA59-3D96-4303-BB90-66CE1D52138A}" type="sibTrans" cxnId="{DC92DCDC-C798-4313-AFBA-4412447D744F}">
      <dgm:prSet/>
      <dgm:spPr/>
      <dgm:t>
        <a:bodyPr/>
        <a:lstStyle/>
        <a:p>
          <a:endParaRPr lang="en-US"/>
        </a:p>
      </dgm:t>
    </dgm:pt>
    <dgm:pt modelId="{138F0293-45FA-4FBB-8431-3E2FFD7550C0}" type="pres">
      <dgm:prSet presAssocID="{16CDE75B-F587-4E45-85B1-4EE823C4D47F}" presName="root" presStyleCnt="0">
        <dgm:presLayoutVars>
          <dgm:dir/>
          <dgm:resizeHandles val="exact"/>
        </dgm:presLayoutVars>
      </dgm:prSet>
      <dgm:spPr/>
    </dgm:pt>
    <dgm:pt modelId="{71749C28-CA1E-42D1-983C-F5CDD1A9C367}" type="pres">
      <dgm:prSet presAssocID="{92627D62-4607-44B7-A955-472970A4738D}" presName="compNode" presStyleCnt="0"/>
      <dgm:spPr/>
    </dgm:pt>
    <dgm:pt modelId="{1EC4DABB-AAA3-4FD0-954F-2C35BC2C24E1}" type="pres">
      <dgm:prSet presAssocID="{92627D62-4607-44B7-A955-472970A4738D}" presName="iconBgRect" presStyleLbl="bgShp" presStyleIdx="0" presStyleCnt="3"/>
      <dgm:spPr/>
    </dgm:pt>
    <dgm:pt modelId="{4C948CF9-FB14-47A3-A6ED-0840A9DB2B55}" type="pres">
      <dgm:prSet presAssocID="{92627D62-4607-44B7-A955-472970A4738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A6ED33A0-7204-4689-A5C3-A4C01CF9E0EE}" type="pres">
      <dgm:prSet presAssocID="{92627D62-4607-44B7-A955-472970A4738D}" presName="spaceRect" presStyleCnt="0"/>
      <dgm:spPr/>
    </dgm:pt>
    <dgm:pt modelId="{06AD2EA6-6CDC-49AA-8324-07F72FBC5C36}" type="pres">
      <dgm:prSet presAssocID="{92627D62-4607-44B7-A955-472970A4738D}" presName="textRect" presStyleLbl="revTx" presStyleIdx="0" presStyleCnt="3">
        <dgm:presLayoutVars>
          <dgm:chMax val="1"/>
          <dgm:chPref val="1"/>
        </dgm:presLayoutVars>
      </dgm:prSet>
      <dgm:spPr/>
    </dgm:pt>
    <dgm:pt modelId="{B311669E-A05D-4AF2-913C-C30365BF7573}" type="pres">
      <dgm:prSet presAssocID="{43FA8391-2697-412C-9FA4-E867C7E6AF40}" presName="sibTrans" presStyleCnt="0"/>
      <dgm:spPr/>
    </dgm:pt>
    <dgm:pt modelId="{0379FA59-19BE-47A2-9E0A-A7FA568C822E}" type="pres">
      <dgm:prSet presAssocID="{3DE6A399-5AA5-4933-BE88-29FEF9D7D75B}" presName="compNode" presStyleCnt="0"/>
      <dgm:spPr/>
    </dgm:pt>
    <dgm:pt modelId="{4E43537E-BA26-4C85-B7FB-9AE510033E4C}" type="pres">
      <dgm:prSet presAssocID="{3DE6A399-5AA5-4933-BE88-29FEF9D7D75B}" presName="iconBgRect" presStyleLbl="bgShp" presStyleIdx="1" presStyleCnt="3"/>
      <dgm:spPr/>
    </dgm:pt>
    <dgm:pt modelId="{BF6D6FF3-703F-4FA8-8517-76EBFC2263AC}" type="pres">
      <dgm:prSet presAssocID="{3DE6A399-5AA5-4933-BE88-29FEF9D7D75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d"/>
        </a:ext>
      </dgm:extLst>
    </dgm:pt>
    <dgm:pt modelId="{C91C6801-9A1C-487D-AAB4-CA9CD3D96F6C}" type="pres">
      <dgm:prSet presAssocID="{3DE6A399-5AA5-4933-BE88-29FEF9D7D75B}" presName="spaceRect" presStyleCnt="0"/>
      <dgm:spPr/>
    </dgm:pt>
    <dgm:pt modelId="{BD678297-F586-4FB4-A4E2-3B59C494EB70}" type="pres">
      <dgm:prSet presAssocID="{3DE6A399-5AA5-4933-BE88-29FEF9D7D75B}" presName="textRect" presStyleLbl="revTx" presStyleIdx="1" presStyleCnt="3">
        <dgm:presLayoutVars>
          <dgm:chMax val="1"/>
          <dgm:chPref val="1"/>
        </dgm:presLayoutVars>
      </dgm:prSet>
      <dgm:spPr/>
    </dgm:pt>
    <dgm:pt modelId="{C2FFF578-E6F6-4854-A72B-F188473FD415}" type="pres">
      <dgm:prSet presAssocID="{1E5EED9E-7414-4952-90F5-627E95293E30}" presName="sibTrans" presStyleCnt="0"/>
      <dgm:spPr/>
    </dgm:pt>
    <dgm:pt modelId="{6774B667-BFE0-46EF-92B8-C2053A41C843}" type="pres">
      <dgm:prSet presAssocID="{9E08EBA0-3EA9-4D08-9FEF-B19A79217484}" presName="compNode" presStyleCnt="0"/>
      <dgm:spPr/>
    </dgm:pt>
    <dgm:pt modelId="{A4C6B334-710E-46D8-ABD3-B3123FEB16F8}" type="pres">
      <dgm:prSet presAssocID="{9E08EBA0-3EA9-4D08-9FEF-B19A79217484}" presName="iconBgRect" presStyleLbl="bgShp" presStyleIdx="2" presStyleCnt="3"/>
      <dgm:spPr/>
    </dgm:pt>
    <dgm:pt modelId="{AE1645F9-326F-4375-AB17-36490617A67F}" type="pres">
      <dgm:prSet presAssocID="{9E08EBA0-3EA9-4D08-9FEF-B19A7921748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6B9A1702-DAE2-409E-9EB1-A8DED808747E}" type="pres">
      <dgm:prSet presAssocID="{9E08EBA0-3EA9-4D08-9FEF-B19A79217484}" presName="spaceRect" presStyleCnt="0"/>
      <dgm:spPr/>
    </dgm:pt>
    <dgm:pt modelId="{C6EDBAFE-8046-4CF3-9099-59EB83B3E4D2}" type="pres">
      <dgm:prSet presAssocID="{9E08EBA0-3EA9-4D08-9FEF-B19A7921748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BB71426-FBC1-4630-A4B4-96C1F7B64663}" type="presOf" srcId="{9E08EBA0-3EA9-4D08-9FEF-B19A79217484}" destId="{C6EDBAFE-8046-4CF3-9099-59EB83B3E4D2}" srcOrd="0" destOrd="0" presId="urn:microsoft.com/office/officeart/2018/5/layout/IconCircleLabelList"/>
    <dgm:cxn modelId="{E285DB6F-BA45-4D7D-AB29-D285B7A2BC2F}" srcId="{16CDE75B-F587-4E45-85B1-4EE823C4D47F}" destId="{3DE6A399-5AA5-4933-BE88-29FEF9D7D75B}" srcOrd="1" destOrd="0" parTransId="{CE9C3470-80BB-4E69-B8F8-F74724DCBAEA}" sibTransId="{1E5EED9E-7414-4952-90F5-627E95293E30}"/>
    <dgm:cxn modelId="{ED341F99-87D4-4DBD-95E9-25C79F842565}" type="presOf" srcId="{3DE6A399-5AA5-4933-BE88-29FEF9D7D75B}" destId="{BD678297-F586-4FB4-A4E2-3B59C494EB70}" srcOrd="0" destOrd="0" presId="urn:microsoft.com/office/officeart/2018/5/layout/IconCircleLabelList"/>
    <dgm:cxn modelId="{DF3942BD-BB2E-4705-8B6F-76C5B1441005}" type="presOf" srcId="{92627D62-4607-44B7-A955-472970A4738D}" destId="{06AD2EA6-6CDC-49AA-8324-07F72FBC5C36}" srcOrd="0" destOrd="0" presId="urn:microsoft.com/office/officeart/2018/5/layout/IconCircleLabelList"/>
    <dgm:cxn modelId="{DC92DCDC-C798-4313-AFBA-4412447D744F}" srcId="{16CDE75B-F587-4E45-85B1-4EE823C4D47F}" destId="{9E08EBA0-3EA9-4D08-9FEF-B19A79217484}" srcOrd="2" destOrd="0" parTransId="{C8E2F350-3A27-4359-A461-E07F78D020F1}" sibTransId="{503DCA59-3D96-4303-BB90-66CE1D52138A}"/>
    <dgm:cxn modelId="{0212DFE2-3BAD-4E5C-A958-A6A9B9E2782A}" type="presOf" srcId="{16CDE75B-F587-4E45-85B1-4EE823C4D47F}" destId="{138F0293-45FA-4FBB-8431-3E2FFD7550C0}" srcOrd="0" destOrd="0" presId="urn:microsoft.com/office/officeart/2018/5/layout/IconCircleLabelList"/>
    <dgm:cxn modelId="{6F7E82EF-3A35-48DB-A2E9-4AC9BF1BC05B}" srcId="{16CDE75B-F587-4E45-85B1-4EE823C4D47F}" destId="{92627D62-4607-44B7-A955-472970A4738D}" srcOrd="0" destOrd="0" parTransId="{2D781C9E-4423-4EE6-BAD7-E39759B97D99}" sibTransId="{43FA8391-2697-412C-9FA4-E867C7E6AF40}"/>
    <dgm:cxn modelId="{BC9BE63B-66AC-4E18-867E-D18278FC8693}" type="presParOf" srcId="{138F0293-45FA-4FBB-8431-3E2FFD7550C0}" destId="{71749C28-CA1E-42D1-983C-F5CDD1A9C367}" srcOrd="0" destOrd="0" presId="urn:microsoft.com/office/officeart/2018/5/layout/IconCircleLabelList"/>
    <dgm:cxn modelId="{966321BF-E994-4490-AC9F-49D9006EFBE8}" type="presParOf" srcId="{71749C28-CA1E-42D1-983C-F5CDD1A9C367}" destId="{1EC4DABB-AAA3-4FD0-954F-2C35BC2C24E1}" srcOrd="0" destOrd="0" presId="urn:microsoft.com/office/officeart/2018/5/layout/IconCircleLabelList"/>
    <dgm:cxn modelId="{4BC56330-4E51-466E-B4DC-4A49182549F1}" type="presParOf" srcId="{71749C28-CA1E-42D1-983C-F5CDD1A9C367}" destId="{4C948CF9-FB14-47A3-A6ED-0840A9DB2B55}" srcOrd="1" destOrd="0" presId="urn:microsoft.com/office/officeart/2018/5/layout/IconCircleLabelList"/>
    <dgm:cxn modelId="{0A3D9CA0-FCEE-4DB7-A258-7B65FBCE6F78}" type="presParOf" srcId="{71749C28-CA1E-42D1-983C-F5CDD1A9C367}" destId="{A6ED33A0-7204-4689-A5C3-A4C01CF9E0EE}" srcOrd="2" destOrd="0" presId="urn:microsoft.com/office/officeart/2018/5/layout/IconCircleLabelList"/>
    <dgm:cxn modelId="{C8210083-6E07-440C-85E6-FC85A89A21E4}" type="presParOf" srcId="{71749C28-CA1E-42D1-983C-F5CDD1A9C367}" destId="{06AD2EA6-6CDC-49AA-8324-07F72FBC5C36}" srcOrd="3" destOrd="0" presId="urn:microsoft.com/office/officeart/2018/5/layout/IconCircleLabelList"/>
    <dgm:cxn modelId="{02977865-D602-4996-A7E9-553A6AC70177}" type="presParOf" srcId="{138F0293-45FA-4FBB-8431-3E2FFD7550C0}" destId="{B311669E-A05D-4AF2-913C-C30365BF7573}" srcOrd="1" destOrd="0" presId="urn:microsoft.com/office/officeart/2018/5/layout/IconCircleLabelList"/>
    <dgm:cxn modelId="{3666D23B-50CB-41E7-82B0-7B348BDD72FD}" type="presParOf" srcId="{138F0293-45FA-4FBB-8431-3E2FFD7550C0}" destId="{0379FA59-19BE-47A2-9E0A-A7FA568C822E}" srcOrd="2" destOrd="0" presId="urn:microsoft.com/office/officeart/2018/5/layout/IconCircleLabelList"/>
    <dgm:cxn modelId="{7B97E971-6F02-49FA-8BB2-2D2C155507FC}" type="presParOf" srcId="{0379FA59-19BE-47A2-9E0A-A7FA568C822E}" destId="{4E43537E-BA26-4C85-B7FB-9AE510033E4C}" srcOrd="0" destOrd="0" presId="urn:microsoft.com/office/officeart/2018/5/layout/IconCircleLabelList"/>
    <dgm:cxn modelId="{24E0C41D-56E4-4E91-8A34-9E8A34AB6BD9}" type="presParOf" srcId="{0379FA59-19BE-47A2-9E0A-A7FA568C822E}" destId="{BF6D6FF3-703F-4FA8-8517-76EBFC2263AC}" srcOrd="1" destOrd="0" presId="urn:microsoft.com/office/officeart/2018/5/layout/IconCircleLabelList"/>
    <dgm:cxn modelId="{E41DED06-96F7-4307-BB0D-B130C0FEF15F}" type="presParOf" srcId="{0379FA59-19BE-47A2-9E0A-A7FA568C822E}" destId="{C91C6801-9A1C-487D-AAB4-CA9CD3D96F6C}" srcOrd="2" destOrd="0" presId="urn:microsoft.com/office/officeart/2018/5/layout/IconCircleLabelList"/>
    <dgm:cxn modelId="{E8F4D82E-B82C-4BD9-93D4-9E17615B9B8E}" type="presParOf" srcId="{0379FA59-19BE-47A2-9E0A-A7FA568C822E}" destId="{BD678297-F586-4FB4-A4E2-3B59C494EB70}" srcOrd="3" destOrd="0" presId="urn:microsoft.com/office/officeart/2018/5/layout/IconCircleLabelList"/>
    <dgm:cxn modelId="{D1D59FBF-1D8E-4FAA-86B6-28DBA86C05FE}" type="presParOf" srcId="{138F0293-45FA-4FBB-8431-3E2FFD7550C0}" destId="{C2FFF578-E6F6-4854-A72B-F188473FD415}" srcOrd="3" destOrd="0" presId="urn:microsoft.com/office/officeart/2018/5/layout/IconCircleLabelList"/>
    <dgm:cxn modelId="{EAEF251F-3F3F-4324-9F32-A8A054ADE942}" type="presParOf" srcId="{138F0293-45FA-4FBB-8431-3E2FFD7550C0}" destId="{6774B667-BFE0-46EF-92B8-C2053A41C843}" srcOrd="4" destOrd="0" presId="urn:microsoft.com/office/officeart/2018/5/layout/IconCircleLabelList"/>
    <dgm:cxn modelId="{FC0D37DD-81A3-404A-99AB-943995EAC38A}" type="presParOf" srcId="{6774B667-BFE0-46EF-92B8-C2053A41C843}" destId="{A4C6B334-710E-46D8-ABD3-B3123FEB16F8}" srcOrd="0" destOrd="0" presId="urn:microsoft.com/office/officeart/2018/5/layout/IconCircleLabelList"/>
    <dgm:cxn modelId="{F8AAAF9B-B4AB-4A31-8E3D-1DA393600E29}" type="presParOf" srcId="{6774B667-BFE0-46EF-92B8-C2053A41C843}" destId="{AE1645F9-326F-4375-AB17-36490617A67F}" srcOrd="1" destOrd="0" presId="urn:microsoft.com/office/officeart/2018/5/layout/IconCircleLabelList"/>
    <dgm:cxn modelId="{12EF7A17-C4CD-4CE6-8972-3DF9EEF67477}" type="presParOf" srcId="{6774B667-BFE0-46EF-92B8-C2053A41C843}" destId="{6B9A1702-DAE2-409E-9EB1-A8DED808747E}" srcOrd="2" destOrd="0" presId="urn:microsoft.com/office/officeart/2018/5/layout/IconCircleLabelList"/>
    <dgm:cxn modelId="{7FEC1838-74FE-4CD4-B7DB-8769126FDA2E}" type="presParOf" srcId="{6774B667-BFE0-46EF-92B8-C2053A41C843}" destId="{C6EDBAFE-8046-4CF3-9099-59EB83B3E4D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4DABB-AAA3-4FD0-954F-2C35BC2C24E1}">
      <dsp:nvSpPr>
        <dsp:cNvPr id="0" name=""/>
        <dsp:cNvSpPr/>
      </dsp:nvSpPr>
      <dsp:spPr>
        <a:xfrm>
          <a:off x="563316" y="539241"/>
          <a:ext cx="1749937" cy="17499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948CF9-FB14-47A3-A6ED-0840A9DB2B55}">
      <dsp:nvSpPr>
        <dsp:cNvPr id="0" name=""/>
        <dsp:cNvSpPr/>
      </dsp:nvSpPr>
      <dsp:spPr>
        <a:xfrm>
          <a:off x="936253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AD2EA6-6CDC-49AA-8324-07F72FBC5C36}">
      <dsp:nvSpPr>
        <dsp:cNvPr id="0" name=""/>
        <dsp:cNvSpPr/>
      </dsp:nvSpPr>
      <dsp:spPr>
        <a:xfrm>
          <a:off x="3910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700" kern="1200"/>
            <a:t>Balance Sheets</a:t>
          </a:r>
        </a:p>
      </dsp:txBody>
      <dsp:txXfrm>
        <a:off x="3910" y="2834241"/>
        <a:ext cx="2868750" cy="720000"/>
      </dsp:txXfrm>
    </dsp:sp>
    <dsp:sp modelId="{4E43537E-BA26-4C85-B7FB-9AE510033E4C}">
      <dsp:nvSpPr>
        <dsp:cNvPr id="0" name=""/>
        <dsp:cNvSpPr/>
      </dsp:nvSpPr>
      <dsp:spPr>
        <a:xfrm>
          <a:off x="3934097" y="539241"/>
          <a:ext cx="1749937" cy="17499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F6D6FF3-703F-4FA8-8517-76EBFC2263AC}">
      <dsp:nvSpPr>
        <dsp:cNvPr id="0" name=""/>
        <dsp:cNvSpPr/>
      </dsp:nvSpPr>
      <dsp:spPr>
        <a:xfrm>
          <a:off x="4307035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678297-F586-4FB4-A4E2-3B59C494EB70}">
      <dsp:nvSpPr>
        <dsp:cNvPr id="0" name=""/>
        <dsp:cNvSpPr/>
      </dsp:nvSpPr>
      <dsp:spPr>
        <a:xfrm>
          <a:off x="3374691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700" kern="1200"/>
            <a:t>Income Statements</a:t>
          </a:r>
        </a:p>
      </dsp:txBody>
      <dsp:txXfrm>
        <a:off x="3374691" y="2834241"/>
        <a:ext cx="2868750" cy="720000"/>
      </dsp:txXfrm>
    </dsp:sp>
    <dsp:sp modelId="{A4C6B334-710E-46D8-ABD3-B3123FEB16F8}">
      <dsp:nvSpPr>
        <dsp:cNvPr id="0" name=""/>
        <dsp:cNvSpPr/>
      </dsp:nvSpPr>
      <dsp:spPr>
        <a:xfrm>
          <a:off x="7304879" y="539241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1645F9-326F-4375-AB17-36490617A67F}">
      <dsp:nvSpPr>
        <dsp:cNvPr id="0" name=""/>
        <dsp:cNvSpPr/>
      </dsp:nvSpPr>
      <dsp:spPr>
        <a:xfrm>
          <a:off x="7677816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EDBAFE-8046-4CF3-9099-59EB83B3E4D2}">
      <dsp:nvSpPr>
        <dsp:cNvPr id="0" name=""/>
        <dsp:cNvSpPr/>
      </dsp:nvSpPr>
      <dsp:spPr>
        <a:xfrm>
          <a:off x="6745472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700" kern="1200"/>
            <a:t>Cash Flow Statements</a:t>
          </a:r>
        </a:p>
      </dsp:txBody>
      <dsp:txXfrm>
        <a:off x="6745472" y="2834241"/>
        <a:ext cx="2868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9068B-F340-49FD-A58C-E83DCC5764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Cash Out On Cannabis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F2391F-91E9-4E70-A875-4682A1AB1D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Session 2 pt2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4BA878-400B-498C-8579-1089A7D1D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07067" y="-615041"/>
            <a:ext cx="8115235" cy="456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21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26DDA6-A44B-482F-8C60-E9EEA6698374}"/>
              </a:ext>
            </a:extLst>
          </p:cNvPr>
          <p:cNvSpPr txBox="1"/>
          <p:nvPr/>
        </p:nvSpPr>
        <p:spPr>
          <a:xfrm>
            <a:off x="2822714" y="384313"/>
            <a:ext cx="51866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Price To Earning Ratio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A05EC2-A1BC-470E-86A9-47102F56E2C0}"/>
              </a:ext>
            </a:extLst>
          </p:cNvPr>
          <p:cNvSpPr txBox="1"/>
          <p:nvPr/>
        </p:nvSpPr>
        <p:spPr>
          <a:xfrm>
            <a:off x="3232715" y="1430215"/>
            <a:ext cx="4037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Price/Earning Ratio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A6DB73-0EFA-43E1-982B-4CD76E7A8870}"/>
              </a:ext>
            </a:extLst>
          </p:cNvPr>
          <p:cNvSpPr txBox="1"/>
          <p:nvPr/>
        </p:nvSpPr>
        <p:spPr>
          <a:xfrm>
            <a:off x="974035" y="2236042"/>
            <a:ext cx="947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the </a:t>
            </a:r>
            <a:r>
              <a:rPr lang="en-US" dirty="0">
                <a:solidFill>
                  <a:srgbClr val="FFC000"/>
                </a:solidFill>
              </a:rPr>
              <a:t>price an investor </a:t>
            </a:r>
            <a:r>
              <a:rPr lang="en-US" dirty="0"/>
              <a:t>is </a:t>
            </a:r>
            <a:r>
              <a:rPr lang="en-US" dirty="0">
                <a:solidFill>
                  <a:srgbClr val="FFC000"/>
                </a:solidFill>
              </a:rPr>
              <a:t>paying for $1 </a:t>
            </a:r>
            <a:r>
              <a:rPr lang="en-US" dirty="0"/>
              <a:t>of a company's earnings or </a:t>
            </a:r>
            <a:r>
              <a:rPr lang="en-US" dirty="0">
                <a:solidFill>
                  <a:srgbClr val="FFC000"/>
                </a:solidFill>
              </a:rPr>
              <a:t>profit</a:t>
            </a:r>
            <a:r>
              <a:rPr lang="en-US" dirty="0"/>
              <a:t>. In other words, if a company is reporting basic or diluted </a:t>
            </a:r>
            <a:r>
              <a:rPr lang="en-US" dirty="0">
                <a:solidFill>
                  <a:srgbClr val="FFC000"/>
                </a:solidFill>
              </a:rPr>
              <a:t>earnings per share of $2 </a:t>
            </a:r>
            <a:r>
              <a:rPr lang="en-US" dirty="0"/>
              <a:t>and the </a:t>
            </a:r>
            <a:r>
              <a:rPr lang="en-US" dirty="0">
                <a:solidFill>
                  <a:srgbClr val="FFC000"/>
                </a:solidFill>
              </a:rPr>
              <a:t>stock is selling for $20 per share</a:t>
            </a:r>
            <a:r>
              <a:rPr lang="en-US" dirty="0"/>
              <a:t>, the p/e ratio is </a:t>
            </a:r>
            <a:r>
              <a:rPr lang="en-US" dirty="0">
                <a:solidFill>
                  <a:srgbClr val="FFC000"/>
                </a:solidFill>
              </a:rPr>
              <a:t>10 ($20 per share divided by $2 earnings per share = 10 </a:t>
            </a:r>
            <a:r>
              <a:rPr lang="en-US" dirty="0"/>
              <a:t>p/e).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28AB60-D06D-4A2B-9BDF-759C446FEDB3}"/>
              </a:ext>
            </a:extLst>
          </p:cNvPr>
          <p:cNvSpPr txBox="1"/>
          <p:nvPr/>
        </p:nvSpPr>
        <p:spPr>
          <a:xfrm>
            <a:off x="1645776" y="3429000"/>
            <a:ext cx="78850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ABC may have reported earnings of $10 per share, while company XYZ has reported earnings of $20 per share. Each is selling on the stock market for $50. What does this mean? Company ABC has a price-to-earnings ratio of 5, while Company XYZ has a p/e ratio of 2.5. This means company XYZ is much cheaper on a relative basis. For every share purchased, the investor is getting $20 of earnings as opposed to $10 in earnings from ABC. All else being equal, an intelligent investor should opt to purchase shares of XYZ.</a:t>
            </a:r>
          </a:p>
          <a:p>
            <a:endParaRPr lang="en-US" dirty="0"/>
          </a:p>
          <a:p>
            <a:r>
              <a:rPr lang="en-US" dirty="0">
                <a:solidFill>
                  <a:srgbClr val="FFC000"/>
                </a:solidFill>
              </a:rPr>
              <a:t>For the exact same price, $50, he is getting twice the earning power.</a:t>
            </a:r>
          </a:p>
        </p:txBody>
      </p:sp>
    </p:spTree>
    <p:extLst>
      <p:ext uri="{BB962C8B-B14F-4D97-AF65-F5344CB8AC3E}">
        <p14:creationId xmlns:p14="http://schemas.microsoft.com/office/powerpoint/2010/main" val="367811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292AF8-8CBE-473A-8BED-49D241031590}"/>
              </a:ext>
            </a:extLst>
          </p:cNvPr>
          <p:cNvSpPr txBox="1"/>
          <p:nvPr/>
        </p:nvSpPr>
        <p:spPr>
          <a:xfrm>
            <a:off x="1567019" y="926224"/>
            <a:ext cx="6970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Main </a:t>
            </a:r>
            <a:r>
              <a:rPr lang="en-US" sz="4000" dirty="0" err="1">
                <a:solidFill>
                  <a:schemeClr val="accent1"/>
                </a:solidFill>
              </a:rPr>
              <a:t>Chics</a:t>
            </a:r>
            <a:r>
              <a:rPr lang="en-US" sz="4000" dirty="0">
                <a:solidFill>
                  <a:schemeClr val="accent1"/>
                </a:solidFill>
              </a:rPr>
              <a:t> VS Side </a:t>
            </a:r>
            <a:r>
              <a:rPr lang="en-US" sz="4000" dirty="0" err="1">
                <a:solidFill>
                  <a:schemeClr val="accent1"/>
                </a:solidFill>
              </a:rPr>
              <a:t>Chics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E81849-AC53-49CD-8F69-5C83EB0DB3FF}"/>
              </a:ext>
            </a:extLst>
          </p:cNvPr>
          <p:cNvSpPr txBox="1"/>
          <p:nvPr/>
        </p:nvSpPr>
        <p:spPr>
          <a:xfrm>
            <a:off x="2696103" y="1925302"/>
            <a:ext cx="4964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Current List VS Watch List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2CC637-088B-4577-A236-F07411B08B73}"/>
              </a:ext>
            </a:extLst>
          </p:cNvPr>
          <p:cNvSpPr txBox="1"/>
          <p:nvPr/>
        </p:nvSpPr>
        <p:spPr>
          <a:xfrm>
            <a:off x="1008320" y="4347922"/>
            <a:ext cx="8340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</a:rPr>
              <a:t>Use The Resource Guide To Research Pot Stocks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F07311-CDF0-4F1D-A173-1BFDBAC04CD1}"/>
              </a:ext>
            </a:extLst>
          </p:cNvPr>
          <p:cNvSpPr txBox="1"/>
          <p:nvPr/>
        </p:nvSpPr>
        <p:spPr>
          <a:xfrm>
            <a:off x="1180599" y="2951946"/>
            <a:ext cx="8340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</a:rPr>
              <a:t>Use The Cannabis Stock List To Chose 10 Stocks.  Add 5 To Your Current List &amp; 5 To Your Watch List</a:t>
            </a:r>
          </a:p>
        </p:txBody>
      </p:sp>
    </p:spTree>
    <p:extLst>
      <p:ext uri="{BB962C8B-B14F-4D97-AF65-F5344CB8AC3E}">
        <p14:creationId xmlns:p14="http://schemas.microsoft.com/office/powerpoint/2010/main" val="3901228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1029ED5-F105-4DD2-99C8-1E4422817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621E68-BF28-4A1C-B1A2-4E55E139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8BBE4D-F0DF-49B9-B75A-99DAC53AC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E0F07DDC-34A6-46A1-9DE9-2BBE2931A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2CEB2BF9-B8DB-45B9-86EA-D197B5B1A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8B5BB34-3801-4E70-A981-FE007635E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38432A75-2CEB-463C-A8F2-ABB50A79F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E7E850B8-C050-4597-8BEB-113FEC9A2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4ACC798-9CEC-4B6F-A8DD-F8E6FCCCF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1D58A8C6-1294-4CD9-89BC-F1E981A52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32F2ED6-6143-46C4-A641-72D42732B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5C9652B3-A450-4ED6-8FBF-F536BA60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F0153A3-A8F1-4F67-B1A6-AAE4CE9F70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960" r="1" b="23315"/>
          <a:stretch/>
        </p:blipFill>
        <p:spPr>
          <a:xfrm>
            <a:off x="568452" y="571500"/>
            <a:ext cx="11055096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78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B90457-16C1-43A7-BB09-8E02B946043B}"/>
              </a:ext>
            </a:extLst>
          </p:cNvPr>
          <p:cNvSpPr txBox="1"/>
          <p:nvPr/>
        </p:nvSpPr>
        <p:spPr>
          <a:xfrm>
            <a:off x="3803374" y="384313"/>
            <a:ext cx="2888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1069517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0BF35CA-8AA0-428F-ABED-5B77A6C39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A4A156A-791B-4BD9-8452-A798A15D2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7652CB1-59D3-4DAB-AD45-8DFB73895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3539C1B-883E-4130-95FA-2A6FD3E49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244CEE5F-144C-437F-9472-22EE3E3D1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621BB31-AA71-4E9B-8854-3C62F162F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336141D-E3C6-4E7B-8923-B31C3E16F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F113BE6F-9D13-4E70-B7AB-C8CC2546A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FBEB82C3-C636-4A90-B9A5-905EC38E0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646B4C4A-5A81-43CF-93ED-5FA59D5BE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C3715C1A-EBA1-41A6-AC20-D6A7C4871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1175ADE-6CA2-4F5D-8291-860C94830CFE}"/>
              </a:ext>
            </a:extLst>
          </p:cNvPr>
          <p:cNvSpPr txBox="1"/>
          <p:nvPr/>
        </p:nvSpPr>
        <p:spPr>
          <a:xfrm>
            <a:off x="4974337" y="1265314"/>
            <a:ext cx="4299666" cy="32491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See You In The Next Session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3D271DD-C9EA-4985-BA0C-037A88FA3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Graphic 2" descr="Thumbs Up Sign">
            <a:extLst>
              <a:ext uri="{FF2B5EF4-FFF2-40B4-BE49-F238E27FC236}">
                <a16:creationId xmlns:a16="http://schemas.microsoft.com/office/drawing/2014/main" id="{B480FD24-902E-4E97-8D3A-D5C79C8C6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34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58F7BA4-B6D7-4093-BC9D-BA2CF918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1490F55-F54C-467C-B8A6-A31153CC5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2F2A405-ED68-4CB8-9732-67DA21F2A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A7D2B90-65E1-48B0-8CA7-52D5474063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E924D5FD-FDCC-4B58-A2A3-D540DA620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5E193FF4-6DE7-4427-8CA6-6391CF05F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B53557E8-484E-4039-B233-EBFF43A3B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45E1412B-7A92-4620-B822-2510023D4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21DAC8F-94C8-4EBC-8454-1525B0F593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34D249F-4969-44EA-A390-4FCDA5EB9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AB39E86-A756-4CA8-B71D-0AF734B31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4D16F1A-5D78-4402-81FF-31A98AFD6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478CB0-6578-4B96-A822-5320374FF010}"/>
              </a:ext>
            </a:extLst>
          </p:cNvPr>
          <p:cNvSpPr txBox="1"/>
          <p:nvPr/>
        </p:nvSpPr>
        <p:spPr>
          <a:xfrm>
            <a:off x="1286933" y="609600"/>
            <a:ext cx="10197494" cy="1099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Financial Statements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B2FB7F0-6A45-43E8-88A7-48E46E6D48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6BA9C607-662B-4FBB-A3F3-CF593AD73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F3874775-314A-450D-A12F-1D8A548E7A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1458050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69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3F993C45-B237-4CD5-A232-CD2DFFF5A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E9EA4F6-F0E3-4DB3-8F82-B91A1F693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A7345F-1794-4777-80F8-B67B01BE7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AEB4062E-9879-4D6E-8C9A-55D81D61C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E0E1E50E-9B56-49FC-AC93-34C80F438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786CF095-2697-4E6D-832B-E71B7C8D6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7">
              <a:extLst>
                <a:ext uri="{FF2B5EF4-FFF2-40B4-BE49-F238E27FC236}">
                  <a16:creationId xmlns:a16="http://schemas.microsoft.com/office/drawing/2014/main" id="{A93A2EA0-D245-490B-A61D-8B32A8DF49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8">
              <a:extLst>
                <a:ext uri="{FF2B5EF4-FFF2-40B4-BE49-F238E27FC236}">
                  <a16:creationId xmlns:a16="http://schemas.microsoft.com/office/drawing/2014/main" id="{6BAC7BF2-009C-48C7-A7F2-2139B507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id="{7D60F62B-3828-4F12-B884-8A8925325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D8A41293-53F5-4380-B216-EB66A4353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A6DDE673-E05B-400B-B6E1-335E425D8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3379" y="0"/>
            <a:ext cx="5438621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8143" y="0"/>
            <a:ext cx="860630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53743" y="3483429"/>
            <a:ext cx="6738258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4940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51B94C-07C1-4FEA-9540-9244E6AB10CA}"/>
              </a:ext>
            </a:extLst>
          </p:cNvPr>
          <p:cNvSpPr txBox="1"/>
          <p:nvPr/>
        </p:nvSpPr>
        <p:spPr>
          <a:xfrm>
            <a:off x="829734" y="854529"/>
            <a:ext cx="5799665" cy="514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Bef>
                <a:spcPct val="0"/>
              </a:spcBef>
              <a:spcAft>
                <a:spcPts val="600"/>
              </a:spcAft>
            </a:pPr>
            <a:r>
              <a:rPr lang="en-US" sz="60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Balance Sheet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B3F778-8D4C-4EB7-9EC9-61C9A3E1EC65}"/>
              </a:ext>
            </a:extLst>
          </p:cNvPr>
          <p:cNvSpPr txBox="1"/>
          <p:nvPr/>
        </p:nvSpPr>
        <p:spPr>
          <a:xfrm>
            <a:off x="1328973" y="4429780"/>
            <a:ext cx="5682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Assets=Liabilities- Owner’s Equity </a:t>
            </a:r>
          </a:p>
        </p:txBody>
      </p:sp>
    </p:spTree>
    <p:extLst>
      <p:ext uri="{BB962C8B-B14F-4D97-AF65-F5344CB8AC3E}">
        <p14:creationId xmlns:p14="http://schemas.microsoft.com/office/powerpoint/2010/main" val="424346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D13D90-9A1E-453B-8C1E-178796E85494}"/>
              </a:ext>
            </a:extLst>
          </p:cNvPr>
          <p:cNvSpPr txBox="1"/>
          <p:nvPr/>
        </p:nvSpPr>
        <p:spPr>
          <a:xfrm>
            <a:off x="3233531" y="410817"/>
            <a:ext cx="4505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Balance Sheet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F2EC2CF-0F35-4831-949A-37F456930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232254"/>
              </p:ext>
            </p:extLst>
          </p:nvPr>
        </p:nvGraphicFramePr>
        <p:xfrm>
          <a:off x="795130" y="1389380"/>
          <a:ext cx="883919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5727">
                  <a:extLst>
                    <a:ext uri="{9D8B030D-6E8A-4147-A177-3AD203B41FA5}">
                      <a16:colId xmlns:a16="http://schemas.microsoft.com/office/drawing/2014/main" val="2494182604"/>
                    </a:ext>
                  </a:extLst>
                </a:gridCol>
                <a:gridCol w="1386760">
                  <a:extLst>
                    <a:ext uri="{9D8B030D-6E8A-4147-A177-3AD203B41FA5}">
                      <a16:colId xmlns:a16="http://schemas.microsoft.com/office/drawing/2014/main" val="637758379"/>
                    </a:ext>
                  </a:extLst>
                </a:gridCol>
                <a:gridCol w="3309066">
                  <a:extLst>
                    <a:ext uri="{9D8B030D-6E8A-4147-A177-3AD203B41FA5}">
                      <a16:colId xmlns:a16="http://schemas.microsoft.com/office/drawing/2014/main" val="3549885251"/>
                    </a:ext>
                  </a:extLst>
                </a:gridCol>
                <a:gridCol w="1037646">
                  <a:extLst>
                    <a:ext uri="{9D8B030D-6E8A-4147-A177-3AD203B41FA5}">
                      <a16:colId xmlns:a16="http://schemas.microsoft.com/office/drawing/2014/main" val="1180990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844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203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Investments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Long-Term 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033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Intangible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Total 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225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79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Total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Shareholder’s Equity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527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Common Stock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729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Retain </a:t>
                      </a:r>
                      <a:r>
                        <a:rPr lang="en-US" dirty="0" err="1"/>
                        <a:t>Earrining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52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Total Shareholder’s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98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975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094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41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0BF35CA-8AA0-428F-ABED-5B77A6C39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A4A156A-791B-4BD9-8452-A798A15D2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7652CB1-59D3-4DAB-AD45-8DFB73895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3539C1B-883E-4130-95FA-2A6FD3E49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244CEE5F-144C-437F-9472-22EE3E3D1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621BB31-AA71-4E9B-8854-3C62F162F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336141D-E3C6-4E7B-8923-B31C3E16F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F113BE6F-9D13-4E70-B7AB-C8CC2546A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FBEB82C3-C636-4A90-B9A5-905EC38E0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646B4C4A-5A81-43CF-93ED-5FA59D5BE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C3715C1A-EBA1-41A6-AC20-D6A7C4871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41C2F55-9E76-4042-97BD-EBB83B1E0062}"/>
              </a:ext>
            </a:extLst>
          </p:cNvPr>
          <p:cNvSpPr txBox="1"/>
          <p:nvPr/>
        </p:nvSpPr>
        <p:spPr>
          <a:xfrm>
            <a:off x="4974337" y="1265314"/>
            <a:ext cx="4299666" cy="32491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Income Statement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3D271DD-C9EA-4985-BA0C-037A88FA3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Graphic 5" descr="Dollar">
            <a:extLst>
              <a:ext uri="{FF2B5EF4-FFF2-40B4-BE49-F238E27FC236}">
                <a16:creationId xmlns:a16="http://schemas.microsoft.com/office/drawing/2014/main" id="{047F477D-9E1E-4D0E-99D6-CDF4D0C92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3C3460-E93E-440C-9C86-BBF1617E2DE1}"/>
              </a:ext>
            </a:extLst>
          </p:cNvPr>
          <p:cNvSpPr txBox="1"/>
          <p:nvPr/>
        </p:nvSpPr>
        <p:spPr>
          <a:xfrm>
            <a:off x="2597428" y="159026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Income Statements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EEB1C8-951E-4F65-A379-A11812DA2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219165"/>
              </p:ext>
            </p:extLst>
          </p:nvPr>
        </p:nvGraphicFramePr>
        <p:xfrm>
          <a:off x="452783" y="805357"/>
          <a:ext cx="9155044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761">
                  <a:extLst>
                    <a:ext uri="{9D8B030D-6E8A-4147-A177-3AD203B41FA5}">
                      <a16:colId xmlns:a16="http://schemas.microsoft.com/office/drawing/2014/main" val="2491223852"/>
                    </a:ext>
                  </a:extLst>
                </a:gridCol>
                <a:gridCol w="2288761">
                  <a:extLst>
                    <a:ext uri="{9D8B030D-6E8A-4147-A177-3AD203B41FA5}">
                      <a16:colId xmlns:a16="http://schemas.microsoft.com/office/drawing/2014/main" val="1729538774"/>
                    </a:ext>
                  </a:extLst>
                </a:gridCol>
                <a:gridCol w="2288761">
                  <a:extLst>
                    <a:ext uri="{9D8B030D-6E8A-4147-A177-3AD203B41FA5}">
                      <a16:colId xmlns:a16="http://schemas.microsoft.com/office/drawing/2014/main" val="3901906672"/>
                    </a:ext>
                  </a:extLst>
                </a:gridCol>
                <a:gridCol w="2288761">
                  <a:extLst>
                    <a:ext uri="{9D8B030D-6E8A-4147-A177-3AD203B41FA5}">
                      <a16:colId xmlns:a16="http://schemas.microsoft.com/office/drawing/2014/main" val="3051149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892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732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976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549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613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665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10,650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211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68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Income from Sale of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215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410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845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Settlement for lawsuit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883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813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Net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(R+G) – (E+L)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21,350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991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892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F993C45-B237-4CD5-A232-CD2DFFF5A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E9EA4F6-F0E3-4DB3-8F82-B91A1F693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3A7345F-1794-4777-80F8-B67B01BE7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AEB4062E-9879-4D6E-8C9A-55D81D61C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E0E1E50E-9B56-49FC-AC93-34C80F438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786CF095-2697-4E6D-832B-E71B7C8D6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A93A2EA0-D245-490B-A61D-8B32A8DF49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6BAC7BF2-009C-48C7-A7F2-2139B507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7D60F62B-3828-4F12-B884-8A8925325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8A41293-53F5-4380-B216-EB66A4353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6DDE673-E05B-400B-B6E1-335E425D8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3379" y="0"/>
            <a:ext cx="5438621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8143" y="0"/>
            <a:ext cx="860630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53743" y="3483429"/>
            <a:ext cx="6738258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4940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ADFA5B-CA74-40C8-854D-AE0C8933D459}"/>
              </a:ext>
            </a:extLst>
          </p:cNvPr>
          <p:cNvSpPr txBox="1"/>
          <p:nvPr/>
        </p:nvSpPr>
        <p:spPr>
          <a:xfrm>
            <a:off x="829734" y="854529"/>
            <a:ext cx="5799665" cy="514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Bef>
                <a:spcPct val="0"/>
              </a:spcBef>
              <a:spcAft>
                <a:spcPts val="600"/>
              </a:spcAft>
            </a:pPr>
            <a:r>
              <a:rPr lang="en-US" sz="60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Cash Flow Statement</a:t>
            </a:r>
          </a:p>
        </p:txBody>
      </p:sp>
    </p:spTree>
    <p:extLst>
      <p:ext uri="{BB962C8B-B14F-4D97-AF65-F5344CB8AC3E}">
        <p14:creationId xmlns:p14="http://schemas.microsoft.com/office/powerpoint/2010/main" val="239216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0E7E5D-D06C-4E7F-A830-CBF2C7C2E026}"/>
              </a:ext>
            </a:extLst>
          </p:cNvPr>
          <p:cNvSpPr txBox="1"/>
          <p:nvPr/>
        </p:nvSpPr>
        <p:spPr>
          <a:xfrm>
            <a:off x="3127513" y="477078"/>
            <a:ext cx="50289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Cash Flow Statement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BED83B1-56E6-4FF6-98FB-3F91FF12AD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985566"/>
              </p:ext>
            </p:extLst>
          </p:nvPr>
        </p:nvGraphicFramePr>
        <p:xfrm>
          <a:off x="1339444" y="1534823"/>
          <a:ext cx="8128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3910060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853745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60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537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Decrease In Prepaid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836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Net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269, 806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7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Investing Activities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541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Sale Of 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729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Purchase Of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810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Net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332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Financing Activities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603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Dividends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-290,000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87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198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Total Net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$435,536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56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41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D80CBD-AD6B-4F65-A480-08D4B648F3D5}"/>
              </a:ext>
            </a:extLst>
          </p:cNvPr>
          <p:cNvSpPr txBox="1"/>
          <p:nvPr/>
        </p:nvSpPr>
        <p:spPr>
          <a:xfrm>
            <a:off x="2372139" y="285586"/>
            <a:ext cx="581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Putting It All Together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5E750D-B2F4-4244-99F4-466B7BC0317F}"/>
              </a:ext>
            </a:extLst>
          </p:cNvPr>
          <p:cNvSpPr txBox="1"/>
          <p:nvPr/>
        </p:nvSpPr>
        <p:spPr>
          <a:xfrm>
            <a:off x="3167269" y="993472"/>
            <a:ext cx="4227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</a:rPr>
              <a:t>Return On Equity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F18B6B-F0EC-4543-A7E4-CE44CBF928F5}"/>
              </a:ext>
            </a:extLst>
          </p:cNvPr>
          <p:cNvSpPr txBox="1"/>
          <p:nvPr/>
        </p:nvSpPr>
        <p:spPr>
          <a:xfrm>
            <a:off x="0" y="2581726"/>
            <a:ext cx="11025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C000"/>
                </a:solidFill>
              </a:rPr>
              <a:t>Return Of Equity= Net Income/Shareholder’s Equity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0872BC-92A3-443E-BC2F-F85DA28E1E19}"/>
              </a:ext>
            </a:extLst>
          </p:cNvPr>
          <p:cNvSpPr txBox="1"/>
          <p:nvPr/>
        </p:nvSpPr>
        <p:spPr>
          <a:xfrm>
            <a:off x="1391477" y="3646760"/>
            <a:ext cx="7779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EX. Take the Net Income From The Income Statement Dividend By The Shareholder’s Equity From Balance Sheet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7E04AB-89FA-4762-946D-7AD7F8BB090F}"/>
              </a:ext>
            </a:extLst>
          </p:cNvPr>
          <p:cNvSpPr txBox="1"/>
          <p:nvPr/>
        </p:nvSpPr>
        <p:spPr>
          <a:xfrm>
            <a:off x="1683026" y="4711794"/>
            <a:ext cx="7487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Measure on how effectively a company is at generating profits</a:t>
            </a:r>
          </a:p>
        </p:txBody>
      </p:sp>
    </p:spTree>
    <p:extLst>
      <p:ext uri="{BB962C8B-B14F-4D97-AF65-F5344CB8AC3E}">
        <p14:creationId xmlns:p14="http://schemas.microsoft.com/office/powerpoint/2010/main" val="14677344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431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Cash Out On Cannabis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Out On Cannabis</dc:title>
  <dc:creator>Cimone Casson</dc:creator>
  <cp:lastModifiedBy>Cimone Casson</cp:lastModifiedBy>
  <cp:revision>7</cp:revision>
  <dcterms:created xsi:type="dcterms:W3CDTF">2019-02-27T00:58:21Z</dcterms:created>
  <dcterms:modified xsi:type="dcterms:W3CDTF">2019-02-27T11:38:41Z</dcterms:modified>
</cp:coreProperties>
</file>