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lleigh Geraght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8-14T20:05:57.623" idx="1">
    <p:pos x="6000" y="0"/>
    <p:text>Hi Alyson! What do you think of the slide regarding the 3 bottom tabs corresponding to the Shift Note? Let me know if you want me to change it!
+aalbano@discoverybh.com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6787bbb2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86787bbb2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e416205f5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g8e416205f5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9020d22f1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g9020d22f1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09bf139d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09bf139d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f44f68b9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f44f68b9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c32c88d0b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g8c32c88d0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447799"/>
            <a:ext cx="9144000" cy="2062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5000"/>
              <a:buFont typeface="Calibri"/>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22" name="Google Shape;22;p3"/>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23" name="Google Shape;23;p3"/>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985616"/>
            <a:ext cx="10515600" cy="8400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4"/>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31" name="Google Shape;31;p4"/>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32" name="Google Shape;32;p4"/>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40" name="Google Shape;40;p5"/>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41" name="Google Shape;41;p5"/>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1033996"/>
            <a:ext cx="10515600" cy="67917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6"/>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50" name="Google Shape;50;p6"/>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51" name="Google Shape;51;p6"/>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839788" y="1025528"/>
            <a:ext cx="10515600" cy="7127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7"/>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62" name="Google Shape;62;p7"/>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63" name="Google Shape;63;p7"/>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838200" y="83079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p8"/>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70" name="Google Shape;70;p8"/>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71" name="Google Shape;71;p8"/>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9"/>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80" name="Google Shape;80;p9"/>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81" name="Google Shape;81;p9"/>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839788" y="1042862"/>
            <a:ext cx="3932237" cy="10145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5" name="Google Shape;85;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10"/>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90" name="Google Shape;90;p10"/>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91" name="Google Shape;91;p10"/>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www.suicidepreventionlifeline.org/GetHelp/LifelineChat.aspx" TargetMode="External"/><Relationship Id="rId3" Type="http://schemas.openxmlformats.org/officeDocument/2006/relationships/hyperlink" Target="https://www.ncbi.nlm.nih.gov/pmc/articles/PMC6022755/#R37" TargetMode="External"/><Relationship Id="rId7" Type="http://schemas.openxmlformats.org/officeDocument/2006/relationships/hyperlink" Target="http://www.suicidepreventionlifeline.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zerosuicide.sprc.org/" TargetMode="External"/><Relationship Id="rId11" Type="http://schemas.openxmlformats.org/officeDocument/2006/relationships/hyperlink" Target="https://safetyrisk.net/author/max-geyer/" TargetMode="External"/><Relationship Id="rId5" Type="http://schemas.openxmlformats.org/officeDocument/2006/relationships/hyperlink" Target="https://www.ncbi.nlm.nih.gov/pmc/articles/PMC6022755/#R7" TargetMode="External"/><Relationship Id="rId10" Type="http://schemas.openxmlformats.org/officeDocument/2006/relationships/image" Target="../media/image14.png"/><Relationship Id="rId4" Type="http://schemas.openxmlformats.org/officeDocument/2006/relationships/hyperlink" Target="https://www.ncbi.nlm.nih.gov/pmc/articles/PMC6022755/#R6"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p:nvPr/>
        </p:nvSpPr>
        <p:spPr>
          <a:xfrm>
            <a:off x="0" y="0"/>
            <a:ext cx="12192000" cy="6858000"/>
          </a:xfrm>
          <a:prstGeom prst="rect">
            <a:avLst/>
          </a:prstGeom>
          <a:solidFill>
            <a:srgbClr val="1C6294"/>
          </a:soli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7" name="Google Shape;97;p11"/>
          <p:cNvPicPr preferRelativeResize="0"/>
          <p:nvPr/>
        </p:nvPicPr>
        <p:blipFill rotWithShape="1">
          <a:blip r:embed="rId3">
            <a:alphaModFix/>
          </a:blip>
          <a:srcRect/>
          <a:stretch/>
        </p:blipFill>
        <p:spPr>
          <a:xfrm>
            <a:off x="3525966" y="2517167"/>
            <a:ext cx="5157366" cy="16105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2"/>
          <p:cNvSpPr txBox="1">
            <a:spLocks noGrp="1"/>
          </p:cNvSpPr>
          <p:nvPr>
            <p:ph type="ctrTitle"/>
          </p:nvPr>
        </p:nvSpPr>
        <p:spPr>
          <a:xfrm>
            <a:off x="1192250" y="1083000"/>
            <a:ext cx="9999000" cy="2475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5000"/>
              <a:buNone/>
            </a:pPr>
            <a:endParaRPr sz="2400" b="1">
              <a:solidFill>
                <a:srgbClr val="1C6294"/>
              </a:solidFill>
              <a:latin typeface="Times New Roman"/>
              <a:ea typeface="Times New Roman"/>
              <a:cs typeface="Times New Roman"/>
              <a:sym typeface="Times New Roman"/>
            </a:endParaRPr>
          </a:p>
          <a:p>
            <a:pPr marL="0" lvl="0" indent="0" algn="ctr" rtl="0">
              <a:lnSpc>
                <a:spcPct val="90000"/>
              </a:lnSpc>
              <a:spcBef>
                <a:spcPts val="0"/>
              </a:spcBef>
              <a:spcAft>
                <a:spcPts val="0"/>
              </a:spcAft>
              <a:buSzPts val="5000"/>
              <a:buNone/>
            </a:pPr>
            <a:endParaRPr sz="2400" b="1">
              <a:solidFill>
                <a:srgbClr val="1C6294"/>
              </a:solidFill>
              <a:latin typeface="Times New Roman"/>
              <a:ea typeface="Times New Roman"/>
              <a:cs typeface="Times New Roman"/>
              <a:sym typeface="Times New Roman"/>
            </a:endParaRPr>
          </a:p>
          <a:p>
            <a:pPr marL="0" lvl="0" indent="0" algn="ctr" rtl="0">
              <a:lnSpc>
                <a:spcPct val="90000"/>
              </a:lnSpc>
              <a:spcBef>
                <a:spcPts val="0"/>
              </a:spcBef>
              <a:spcAft>
                <a:spcPts val="0"/>
              </a:spcAft>
              <a:buSzPts val="5000"/>
              <a:buNone/>
            </a:pPr>
            <a:r>
              <a:rPr lang="en-US" sz="2400" b="1">
                <a:solidFill>
                  <a:srgbClr val="1C6294"/>
                </a:solidFill>
                <a:latin typeface="Times New Roman"/>
                <a:ea typeface="Times New Roman"/>
                <a:cs typeface="Times New Roman"/>
                <a:sym typeface="Times New Roman"/>
              </a:rPr>
              <a:t>Clinical Services &amp; Quality Management </a:t>
            </a:r>
            <a:endParaRPr sz="2400" b="1">
              <a:solidFill>
                <a:srgbClr val="1C6294"/>
              </a:solidFill>
              <a:latin typeface="Times New Roman"/>
              <a:ea typeface="Times New Roman"/>
              <a:cs typeface="Times New Roman"/>
              <a:sym typeface="Times New Roman"/>
            </a:endParaRPr>
          </a:p>
          <a:p>
            <a:pPr marL="0" lvl="0" indent="0" algn="ctr" rtl="0">
              <a:lnSpc>
                <a:spcPct val="90000"/>
              </a:lnSpc>
              <a:spcBef>
                <a:spcPts val="0"/>
              </a:spcBef>
              <a:spcAft>
                <a:spcPts val="0"/>
              </a:spcAft>
              <a:buSzPts val="5000"/>
              <a:buNone/>
            </a:pPr>
            <a:r>
              <a:rPr lang="en-US" sz="2400" b="1">
                <a:solidFill>
                  <a:srgbClr val="1C6294"/>
                </a:solidFill>
                <a:latin typeface="Times New Roman"/>
                <a:ea typeface="Times New Roman"/>
                <a:cs typeface="Times New Roman"/>
                <a:sym typeface="Times New Roman"/>
              </a:rPr>
              <a:t>August, 2020</a:t>
            </a:r>
            <a:endParaRPr sz="2400" b="1">
              <a:solidFill>
                <a:srgbClr val="1C6294"/>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5000"/>
              <a:buFont typeface="Calibri"/>
              <a:buNone/>
            </a:pPr>
            <a:endParaRPr sz="3000" b="1">
              <a:solidFill>
                <a:srgbClr val="1C6294"/>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5000"/>
              <a:buFont typeface="Calibri"/>
              <a:buNone/>
            </a:pPr>
            <a:r>
              <a:rPr lang="en-US" sz="3000" b="1">
                <a:solidFill>
                  <a:srgbClr val="1C6294"/>
                </a:solidFill>
                <a:latin typeface="Times New Roman"/>
                <a:ea typeface="Times New Roman"/>
                <a:cs typeface="Times New Roman"/>
                <a:sym typeface="Times New Roman"/>
              </a:rPr>
              <a:t>DBH Training</a:t>
            </a:r>
            <a:endParaRPr sz="3000" b="1">
              <a:solidFill>
                <a:srgbClr val="1C6294"/>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5000"/>
              <a:buFont typeface="Calibri"/>
              <a:buNone/>
            </a:pPr>
            <a:r>
              <a:rPr lang="en-US" sz="3000" b="1">
                <a:solidFill>
                  <a:srgbClr val="1C6294"/>
                </a:solidFill>
                <a:latin typeface="Times New Roman"/>
                <a:ea typeface="Times New Roman"/>
                <a:cs typeface="Times New Roman"/>
                <a:sym typeface="Times New Roman"/>
              </a:rPr>
              <a:t>One-to-One Safety Observations and Documentation</a:t>
            </a:r>
            <a:endParaRPr sz="3000" b="1">
              <a:solidFill>
                <a:srgbClr val="1C6294"/>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5000"/>
              <a:buFont typeface="Calibri"/>
              <a:buNone/>
            </a:pPr>
            <a:endParaRPr sz="3000" b="1">
              <a:solidFill>
                <a:srgbClr val="1C6294"/>
              </a:solidFill>
              <a:latin typeface="Times New Roman"/>
              <a:ea typeface="Times New Roman"/>
              <a:cs typeface="Times New Roman"/>
              <a:sym typeface="Times New Roman"/>
            </a:endParaRPr>
          </a:p>
        </p:txBody>
      </p:sp>
      <p:pic>
        <p:nvPicPr>
          <p:cNvPr id="103" name="Google Shape;103;p12"/>
          <p:cNvPicPr preferRelativeResize="0"/>
          <p:nvPr/>
        </p:nvPicPr>
        <p:blipFill>
          <a:blip r:embed="rId3">
            <a:alphaModFix/>
          </a:blip>
          <a:stretch>
            <a:fillRect/>
          </a:stretch>
        </p:blipFill>
        <p:spPr>
          <a:xfrm>
            <a:off x="4531012" y="3388850"/>
            <a:ext cx="3129976" cy="3080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452850" y="363475"/>
            <a:ext cx="9528900" cy="49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0066A6"/>
                </a:solidFill>
                <a:highlight>
                  <a:srgbClr val="FFFFFF"/>
                </a:highlight>
                <a:latin typeface="Times New Roman"/>
                <a:ea typeface="Times New Roman"/>
                <a:cs typeface="Times New Roman"/>
                <a:sym typeface="Times New Roman"/>
              </a:rPr>
              <a:t>National Patient Safety Goals and DBH:</a:t>
            </a:r>
            <a:endParaRPr sz="3000" b="1">
              <a:solidFill>
                <a:srgbClr val="0066A6"/>
              </a:solidFill>
              <a:highlight>
                <a:srgbClr val="FFFFFF"/>
              </a:highlight>
              <a:latin typeface="Times New Roman"/>
              <a:ea typeface="Times New Roman"/>
              <a:cs typeface="Times New Roman"/>
              <a:sym typeface="Times New Roman"/>
            </a:endParaRPr>
          </a:p>
        </p:txBody>
      </p:sp>
      <p:sp>
        <p:nvSpPr>
          <p:cNvPr id="109" name="Google Shape;109;p13"/>
          <p:cNvSpPr txBox="1"/>
          <p:nvPr/>
        </p:nvSpPr>
        <p:spPr>
          <a:xfrm>
            <a:off x="452850" y="934525"/>
            <a:ext cx="11174700" cy="575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000" b="1">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endParaRPr sz="2000" b="1">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endParaRPr sz="2000" b="1">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endParaRPr sz="2000" b="1">
              <a:solidFill>
                <a:srgbClr val="0066A6"/>
              </a:solidFill>
              <a:latin typeface="Times New Roman"/>
              <a:ea typeface="Times New Roman"/>
              <a:cs typeface="Times New Roman"/>
              <a:sym typeface="Times New Roman"/>
            </a:endParaRPr>
          </a:p>
          <a:p>
            <a:pPr marL="0" lvl="0" indent="0" algn="l" rtl="0">
              <a:spcBef>
                <a:spcPts val="0"/>
              </a:spcBef>
              <a:spcAft>
                <a:spcPts val="0"/>
              </a:spcAft>
              <a:buNone/>
            </a:pPr>
            <a:endParaRPr sz="2000" b="1">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r>
              <a:rPr lang="en-US" sz="2000" b="1">
                <a:solidFill>
                  <a:srgbClr val="0066A6"/>
                </a:solidFill>
                <a:latin typeface="Times New Roman"/>
                <a:ea typeface="Times New Roman"/>
                <a:cs typeface="Times New Roman"/>
                <a:sym typeface="Times New Roman"/>
              </a:rPr>
              <a:t>“</a:t>
            </a:r>
            <a:r>
              <a:rPr lang="en-US" sz="2000" b="1" i="1">
                <a:solidFill>
                  <a:srgbClr val="0066A6"/>
                </a:solidFill>
                <a:latin typeface="Times New Roman"/>
                <a:ea typeface="Times New Roman"/>
                <a:cs typeface="Times New Roman"/>
                <a:sym typeface="Times New Roman"/>
              </a:rPr>
              <a:t>Did You Know</a:t>
            </a:r>
            <a:r>
              <a:rPr lang="en-US" sz="2000" b="1">
                <a:solidFill>
                  <a:srgbClr val="0066A6"/>
                </a:solidFill>
                <a:latin typeface="Times New Roman"/>
                <a:ea typeface="Times New Roman"/>
                <a:cs typeface="Times New Roman"/>
                <a:sym typeface="Times New Roman"/>
              </a:rPr>
              <a:t>?” </a:t>
            </a:r>
            <a:endParaRPr sz="2000" b="1">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r>
              <a:rPr lang="en-US" sz="1700">
                <a:solidFill>
                  <a:srgbClr val="222222"/>
                </a:solidFill>
                <a:highlight>
                  <a:srgbClr val="FFFFFF"/>
                </a:highlight>
                <a:latin typeface="Times New Roman"/>
                <a:ea typeface="Times New Roman"/>
                <a:cs typeface="Times New Roman"/>
                <a:sym typeface="Times New Roman"/>
              </a:rPr>
              <a:t>Effective July 1, 2019, seven new and revised elements of performance (EPs) were applicable to all Joint Commission-accredited hospitals and behavioral health care organizations. </a:t>
            </a:r>
            <a:endParaRPr sz="1500">
              <a:solidFill>
                <a:srgbClr val="434343"/>
              </a:solidFill>
              <a:highlight>
                <a:srgbClr val="FFFFFF"/>
              </a:highlight>
              <a:latin typeface="Times New Roman"/>
              <a:ea typeface="Times New Roman"/>
              <a:cs typeface="Times New Roman"/>
              <a:sym typeface="Times New Roman"/>
            </a:endParaRPr>
          </a:p>
          <a:p>
            <a:pPr marL="0" lvl="0" indent="0" algn="ctr" rtl="0">
              <a:spcBef>
                <a:spcPts val="0"/>
              </a:spcBef>
              <a:spcAft>
                <a:spcPts val="0"/>
              </a:spcAft>
              <a:buNone/>
            </a:pPr>
            <a:endParaRPr sz="2000">
              <a:solidFill>
                <a:srgbClr val="434343"/>
              </a:solidFill>
              <a:highlight>
                <a:srgbClr val="FFFFFF"/>
              </a:highlight>
              <a:latin typeface="Times New Roman"/>
              <a:ea typeface="Times New Roman"/>
              <a:cs typeface="Times New Roman"/>
              <a:sym typeface="Times New Roman"/>
            </a:endParaRPr>
          </a:p>
          <a:p>
            <a:pPr marL="457200" lvl="0" indent="-349250" algn="l" rtl="0">
              <a:lnSpc>
                <a:spcPct val="90000"/>
              </a:lnSpc>
              <a:spcBef>
                <a:spcPts val="0"/>
              </a:spcBef>
              <a:spcAft>
                <a:spcPts val="0"/>
              </a:spcAft>
              <a:buClr>
                <a:srgbClr val="434343"/>
              </a:buClr>
              <a:buSzPts val="1900"/>
              <a:buFont typeface="Times New Roman"/>
              <a:buChar char="⋆"/>
            </a:pPr>
            <a:r>
              <a:rPr lang="en-US" sz="1600">
                <a:solidFill>
                  <a:srgbClr val="434343"/>
                </a:solidFill>
                <a:highlight>
                  <a:srgbClr val="FFFFFF"/>
                </a:highlight>
                <a:latin typeface="Times New Roman"/>
                <a:ea typeface="Times New Roman"/>
                <a:cs typeface="Times New Roman"/>
                <a:sym typeface="Times New Roman"/>
              </a:rPr>
              <a:t>These new requirements are at National Patient Safety Goal (NPSG) 15.01.01 and are designed to improve the quality and safety of care for those who are being treated for behavioral health conditions and those who are identified as high risk for suicide. Because there has been no improvement in suicide rates in the U.S., and since suicide is the 10th leading cause of death in the country, The Joint Commission re-evaluated the NPSG in light of current practices relative to suicide prevention.</a:t>
            </a:r>
            <a:endParaRPr sz="1600">
              <a:solidFill>
                <a:srgbClr val="434343"/>
              </a:solidFill>
              <a:highlight>
                <a:srgbClr val="FFFFFF"/>
              </a:highlight>
              <a:latin typeface="Times New Roman"/>
              <a:ea typeface="Times New Roman"/>
              <a:cs typeface="Times New Roman"/>
              <a:sym typeface="Times New Roman"/>
            </a:endParaRPr>
          </a:p>
          <a:p>
            <a:pPr marL="457200" lvl="0" indent="0" algn="l" rtl="0">
              <a:lnSpc>
                <a:spcPct val="90000"/>
              </a:lnSpc>
              <a:spcBef>
                <a:spcPts val="0"/>
              </a:spcBef>
              <a:spcAft>
                <a:spcPts val="0"/>
              </a:spcAft>
              <a:buNone/>
            </a:pPr>
            <a:endParaRPr sz="1500">
              <a:solidFill>
                <a:srgbClr val="434343"/>
              </a:solidFill>
              <a:highlight>
                <a:srgbClr val="FFFFFF"/>
              </a:highlight>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2200" b="1" i="1">
                <a:solidFill>
                  <a:srgbClr val="CC0000"/>
                </a:solidFill>
                <a:highlight>
                  <a:srgbClr val="FFFFFF"/>
                </a:highlight>
                <a:latin typeface="Times New Roman"/>
                <a:ea typeface="Times New Roman"/>
                <a:cs typeface="Times New Roman"/>
                <a:sym typeface="Times New Roman"/>
              </a:rPr>
              <a:t>However, we continue to </a:t>
            </a:r>
            <a:r>
              <a:rPr lang="en-US" sz="2200" b="1" u="sng">
                <a:solidFill>
                  <a:srgbClr val="CC0000"/>
                </a:solidFill>
                <a:highlight>
                  <a:srgbClr val="FFFFFF"/>
                </a:highlight>
                <a:latin typeface="Times New Roman"/>
                <a:ea typeface="Times New Roman"/>
                <a:cs typeface="Times New Roman"/>
                <a:sym typeface="Times New Roman"/>
              </a:rPr>
              <a:t>fall short</a:t>
            </a:r>
            <a:r>
              <a:rPr lang="en-US" sz="2200" b="1" i="1">
                <a:solidFill>
                  <a:srgbClr val="CC0000"/>
                </a:solidFill>
                <a:highlight>
                  <a:srgbClr val="FFFFFF"/>
                </a:highlight>
                <a:latin typeface="Times New Roman"/>
                <a:ea typeface="Times New Roman"/>
                <a:cs typeface="Times New Roman"/>
                <a:sym typeface="Times New Roman"/>
              </a:rPr>
              <a:t> at times.</a:t>
            </a:r>
            <a:endParaRPr sz="2200" b="1" i="1">
              <a:solidFill>
                <a:srgbClr val="CC0000"/>
              </a:solidFill>
              <a:highlight>
                <a:srgbClr val="FFFFFF"/>
              </a:highlight>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500">
              <a:highlight>
                <a:srgbClr val="FFFFFF"/>
              </a:highlight>
              <a:latin typeface="Times New Roman"/>
              <a:ea typeface="Times New Roman"/>
              <a:cs typeface="Times New Roman"/>
              <a:sym typeface="Times New Roman"/>
            </a:endParaRPr>
          </a:p>
          <a:p>
            <a:pPr marL="457200" lvl="0" indent="-387350" algn="l" rtl="0">
              <a:lnSpc>
                <a:spcPct val="90000"/>
              </a:lnSpc>
              <a:spcBef>
                <a:spcPts val="0"/>
              </a:spcBef>
              <a:spcAft>
                <a:spcPts val="0"/>
              </a:spcAft>
              <a:buClr>
                <a:srgbClr val="CC0000"/>
              </a:buClr>
              <a:buSzPts val="2500"/>
              <a:buFont typeface="Times New Roman"/>
              <a:buChar char="!"/>
            </a:pPr>
            <a:r>
              <a:rPr lang="en-US" sz="2000">
                <a:solidFill>
                  <a:srgbClr val="434343"/>
                </a:solidFill>
                <a:highlight>
                  <a:srgbClr val="FFFFFF"/>
                </a:highlight>
                <a:latin typeface="Times New Roman"/>
                <a:ea typeface="Times New Roman"/>
                <a:cs typeface="Times New Roman"/>
                <a:sym typeface="Times New Roman"/>
              </a:rPr>
              <a:t>Patients on 1:1 observations in our facilities have secured sharps.</a:t>
            </a:r>
            <a:endParaRPr sz="2000">
              <a:solidFill>
                <a:srgbClr val="434343"/>
              </a:solidFill>
              <a:highlight>
                <a:srgbClr val="FFFFFF"/>
              </a:highlight>
              <a:latin typeface="Times New Roman"/>
              <a:ea typeface="Times New Roman"/>
              <a:cs typeface="Times New Roman"/>
              <a:sym typeface="Times New Roman"/>
            </a:endParaRPr>
          </a:p>
          <a:p>
            <a:pPr marL="457200" lvl="0" indent="-387350" algn="l" rtl="0">
              <a:lnSpc>
                <a:spcPct val="90000"/>
              </a:lnSpc>
              <a:spcBef>
                <a:spcPts val="0"/>
              </a:spcBef>
              <a:spcAft>
                <a:spcPts val="0"/>
              </a:spcAft>
              <a:buClr>
                <a:srgbClr val="CC0000"/>
              </a:buClr>
              <a:buSzPts val="2500"/>
              <a:buFont typeface="Times New Roman"/>
              <a:buChar char="!"/>
            </a:pPr>
            <a:r>
              <a:rPr lang="en-US" sz="2000">
                <a:solidFill>
                  <a:srgbClr val="434343"/>
                </a:solidFill>
                <a:highlight>
                  <a:srgbClr val="FFFFFF"/>
                </a:highlight>
                <a:latin typeface="Times New Roman"/>
                <a:ea typeface="Times New Roman"/>
                <a:cs typeface="Times New Roman"/>
                <a:sym typeface="Times New Roman"/>
              </a:rPr>
              <a:t>Patients on 1:1 observations in our facilities have managed to asphyxiate themselves in bathrooms.</a:t>
            </a:r>
            <a:endParaRPr sz="2000">
              <a:solidFill>
                <a:srgbClr val="434343"/>
              </a:solidFill>
              <a:highlight>
                <a:srgbClr val="FFFFFF"/>
              </a:highlight>
              <a:latin typeface="Times New Roman"/>
              <a:ea typeface="Times New Roman"/>
              <a:cs typeface="Times New Roman"/>
              <a:sym typeface="Times New Roman"/>
            </a:endParaRPr>
          </a:p>
          <a:p>
            <a:pPr marL="457200" lvl="0" indent="-387350" algn="l" rtl="0">
              <a:lnSpc>
                <a:spcPct val="90000"/>
              </a:lnSpc>
              <a:spcBef>
                <a:spcPts val="0"/>
              </a:spcBef>
              <a:spcAft>
                <a:spcPts val="0"/>
              </a:spcAft>
              <a:buClr>
                <a:srgbClr val="CC0000"/>
              </a:buClr>
              <a:buSzPts val="2500"/>
              <a:buFont typeface="Times New Roman"/>
              <a:buChar char="!"/>
            </a:pPr>
            <a:r>
              <a:rPr lang="en-US" sz="2000">
                <a:solidFill>
                  <a:srgbClr val="434343"/>
                </a:solidFill>
                <a:highlight>
                  <a:srgbClr val="FFFFFF"/>
                </a:highlight>
                <a:latin typeface="Times New Roman"/>
                <a:ea typeface="Times New Roman"/>
                <a:cs typeface="Times New Roman"/>
                <a:sym typeface="Times New Roman"/>
              </a:rPr>
              <a:t>Patient records reviewed for evidence of  1:1 observation have no reference or verification of such an observation. </a:t>
            </a:r>
            <a:endParaRPr sz="2000">
              <a:solidFill>
                <a:srgbClr val="434343"/>
              </a:solidFill>
              <a:highlight>
                <a:srgbClr val="FFFFFF"/>
              </a:highlight>
              <a:latin typeface="Times New Roman"/>
              <a:ea typeface="Times New Roman"/>
              <a:cs typeface="Times New Roman"/>
              <a:sym typeface="Times New Roman"/>
            </a:endParaRPr>
          </a:p>
        </p:txBody>
      </p:sp>
      <p:pic>
        <p:nvPicPr>
          <p:cNvPr id="110" name="Google Shape;110;p13" descr="Joint Commission Certification"/>
          <p:cNvPicPr preferRelativeResize="0"/>
          <p:nvPr/>
        </p:nvPicPr>
        <p:blipFill>
          <a:blip r:embed="rId3">
            <a:alphaModFix/>
          </a:blip>
          <a:stretch>
            <a:fillRect/>
          </a:stretch>
        </p:blipFill>
        <p:spPr>
          <a:xfrm>
            <a:off x="5272272" y="946325"/>
            <a:ext cx="1647475" cy="1647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4"/>
          <p:cNvSpPr txBox="1">
            <a:spLocks noGrp="1"/>
          </p:cNvSpPr>
          <p:nvPr>
            <p:ph type="body" idx="1"/>
          </p:nvPr>
        </p:nvSpPr>
        <p:spPr>
          <a:xfrm>
            <a:off x="524088" y="961600"/>
            <a:ext cx="11143800" cy="3176700"/>
          </a:xfrm>
          <a:prstGeom prst="rect">
            <a:avLst/>
          </a:prstGeom>
          <a:noFill/>
          <a:ln>
            <a:noFill/>
          </a:ln>
        </p:spPr>
        <p:txBody>
          <a:bodyPr spcFirstLastPara="1" wrap="square" lIns="91425" tIns="45700" rIns="91425" bIns="45700" anchor="t" anchorCtr="0">
            <a:noAutofit/>
          </a:bodyPr>
          <a:lstStyle/>
          <a:p>
            <a:pPr marL="457200" marR="0" lvl="0" indent="-298450" algn="l" rtl="0">
              <a:lnSpc>
                <a:spcPct val="115000"/>
              </a:lnSpc>
              <a:spcBef>
                <a:spcPts val="1000"/>
              </a:spcBef>
              <a:spcAft>
                <a:spcPts val="0"/>
              </a:spcAft>
              <a:buClr>
                <a:srgbClr val="666666"/>
              </a:buClr>
              <a:buSzPts val="2300"/>
              <a:buFont typeface="Times New Roman"/>
              <a:buChar char="➟"/>
            </a:pPr>
            <a:r>
              <a:rPr lang="en-US" sz="2600" b="1">
                <a:solidFill>
                  <a:srgbClr val="666666"/>
                </a:solidFill>
                <a:latin typeface="Times New Roman"/>
                <a:ea typeface="Times New Roman"/>
                <a:cs typeface="Times New Roman"/>
                <a:sym typeface="Times New Roman"/>
              </a:rPr>
              <a:t>Review</a:t>
            </a:r>
            <a:r>
              <a:rPr lang="en-US" sz="2600">
                <a:solidFill>
                  <a:srgbClr val="666666"/>
                </a:solidFill>
                <a:latin typeface="Times New Roman"/>
                <a:ea typeface="Times New Roman"/>
                <a:cs typeface="Times New Roman"/>
                <a:sym typeface="Times New Roman"/>
              </a:rPr>
              <a:t> the purpose and importance of One-on-One Safety Observations </a:t>
            </a:r>
            <a:endParaRPr sz="2600">
              <a:solidFill>
                <a:srgbClr val="666666"/>
              </a:solidFill>
              <a:latin typeface="Times New Roman"/>
              <a:ea typeface="Times New Roman"/>
              <a:cs typeface="Times New Roman"/>
              <a:sym typeface="Times New Roman"/>
            </a:endParaRPr>
          </a:p>
          <a:p>
            <a:pPr marL="457200" marR="0" lvl="0" indent="-317500" algn="l" rtl="0">
              <a:lnSpc>
                <a:spcPct val="115000"/>
              </a:lnSpc>
              <a:spcBef>
                <a:spcPts val="1000"/>
              </a:spcBef>
              <a:spcAft>
                <a:spcPts val="0"/>
              </a:spcAft>
              <a:buClr>
                <a:srgbClr val="666666"/>
              </a:buClr>
              <a:buSzPts val="2600"/>
              <a:buFont typeface="Times New Roman"/>
              <a:buChar char="➟"/>
            </a:pPr>
            <a:r>
              <a:rPr lang="en-US" sz="2600" b="1">
                <a:solidFill>
                  <a:srgbClr val="666666"/>
                </a:solidFill>
                <a:latin typeface="Times New Roman"/>
                <a:ea typeface="Times New Roman"/>
                <a:cs typeface="Times New Roman"/>
                <a:sym typeface="Times New Roman"/>
              </a:rPr>
              <a:t>Review </a:t>
            </a:r>
            <a:r>
              <a:rPr lang="en-US" sz="2600">
                <a:solidFill>
                  <a:srgbClr val="666666"/>
                </a:solidFill>
                <a:latin typeface="Times New Roman"/>
                <a:ea typeface="Times New Roman"/>
                <a:cs typeface="Times New Roman"/>
                <a:sym typeface="Times New Roman"/>
              </a:rPr>
              <a:t>the protocol for observing a patient 1:1</a:t>
            </a:r>
            <a:endParaRPr sz="2600">
              <a:solidFill>
                <a:srgbClr val="666666"/>
              </a:solidFill>
              <a:latin typeface="Times New Roman"/>
              <a:ea typeface="Times New Roman"/>
              <a:cs typeface="Times New Roman"/>
              <a:sym typeface="Times New Roman"/>
            </a:endParaRPr>
          </a:p>
          <a:p>
            <a:pPr marL="457200" marR="0" lvl="0" indent="-298450" algn="l" rtl="0">
              <a:lnSpc>
                <a:spcPct val="115000"/>
              </a:lnSpc>
              <a:spcBef>
                <a:spcPts val="1000"/>
              </a:spcBef>
              <a:spcAft>
                <a:spcPts val="0"/>
              </a:spcAft>
              <a:buClr>
                <a:srgbClr val="666666"/>
              </a:buClr>
              <a:buSzPts val="2300"/>
              <a:buFont typeface="Times New Roman"/>
              <a:buChar char="➟"/>
            </a:pPr>
            <a:r>
              <a:rPr lang="en-US" sz="2600" b="1">
                <a:solidFill>
                  <a:srgbClr val="666666"/>
                </a:solidFill>
                <a:latin typeface="Times New Roman"/>
                <a:ea typeface="Times New Roman"/>
                <a:cs typeface="Times New Roman"/>
                <a:sym typeface="Times New Roman"/>
              </a:rPr>
              <a:t>Provide </a:t>
            </a:r>
            <a:r>
              <a:rPr lang="en-US" sz="2600">
                <a:solidFill>
                  <a:srgbClr val="666666"/>
                </a:solidFill>
                <a:latin typeface="Times New Roman"/>
                <a:ea typeface="Times New Roman"/>
                <a:cs typeface="Times New Roman"/>
                <a:sym typeface="Times New Roman"/>
              </a:rPr>
              <a:t>instructions on what to include in the One-on-One Documentation </a:t>
            </a:r>
            <a:endParaRPr sz="2600">
              <a:solidFill>
                <a:srgbClr val="666666"/>
              </a:solidFill>
              <a:latin typeface="Times New Roman"/>
              <a:ea typeface="Times New Roman"/>
              <a:cs typeface="Times New Roman"/>
              <a:sym typeface="Times New Roman"/>
            </a:endParaRPr>
          </a:p>
          <a:p>
            <a:pPr marL="457200" marR="0" lvl="0" indent="-298450" algn="l" rtl="0">
              <a:lnSpc>
                <a:spcPct val="115000"/>
              </a:lnSpc>
              <a:spcBef>
                <a:spcPts val="1000"/>
              </a:spcBef>
              <a:spcAft>
                <a:spcPts val="0"/>
              </a:spcAft>
              <a:buClr>
                <a:srgbClr val="666666"/>
              </a:buClr>
              <a:buSzPts val="2300"/>
              <a:buFont typeface="Times New Roman"/>
              <a:buChar char="➟"/>
            </a:pPr>
            <a:r>
              <a:rPr lang="en-US" sz="2600" b="1">
                <a:solidFill>
                  <a:srgbClr val="666666"/>
                </a:solidFill>
                <a:latin typeface="Times New Roman"/>
                <a:ea typeface="Times New Roman"/>
                <a:cs typeface="Times New Roman"/>
                <a:sym typeface="Times New Roman"/>
              </a:rPr>
              <a:t>Introduce </a:t>
            </a:r>
            <a:r>
              <a:rPr lang="en-US" sz="2600">
                <a:solidFill>
                  <a:srgbClr val="666666"/>
                </a:solidFill>
                <a:latin typeface="Times New Roman"/>
                <a:ea typeface="Times New Roman"/>
                <a:cs typeface="Times New Roman"/>
                <a:sym typeface="Times New Roman"/>
              </a:rPr>
              <a:t>the </a:t>
            </a:r>
            <a:r>
              <a:rPr lang="en-US" sz="2600" i="1">
                <a:solidFill>
                  <a:srgbClr val="666666"/>
                </a:solidFill>
                <a:latin typeface="Times New Roman"/>
                <a:ea typeface="Times New Roman"/>
                <a:cs typeface="Times New Roman"/>
                <a:sym typeface="Times New Roman"/>
              </a:rPr>
              <a:t>1:1 Safety Attestation Shift Note</a:t>
            </a:r>
            <a:r>
              <a:rPr lang="en-US" sz="2600">
                <a:solidFill>
                  <a:srgbClr val="666666"/>
                </a:solidFill>
                <a:latin typeface="Times New Roman"/>
                <a:ea typeface="Times New Roman"/>
                <a:cs typeface="Times New Roman"/>
                <a:sym typeface="Times New Roman"/>
              </a:rPr>
              <a:t> </a:t>
            </a:r>
            <a:endParaRPr sz="2600">
              <a:solidFill>
                <a:srgbClr val="666666"/>
              </a:solidFill>
              <a:latin typeface="Times New Roman"/>
              <a:ea typeface="Times New Roman"/>
              <a:cs typeface="Times New Roman"/>
              <a:sym typeface="Times New Roman"/>
            </a:endParaRPr>
          </a:p>
          <a:p>
            <a:pPr marL="457200" marR="0" lvl="0" indent="-298450" algn="l" rtl="0">
              <a:lnSpc>
                <a:spcPct val="115000"/>
              </a:lnSpc>
              <a:spcBef>
                <a:spcPts val="1000"/>
              </a:spcBef>
              <a:spcAft>
                <a:spcPts val="0"/>
              </a:spcAft>
              <a:buClr>
                <a:srgbClr val="666666"/>
              </a:buClr>
              <a:buSzPts val="2300"/>
              <a:buFont typeface="Times New Roman"/>
              <a:buChar char="➟"/>
            </a:pPr>
            <a:r>
              <a:rPr lang="en-US" sz="2600" b="1">
                <a:solidFill>
                  <a:srgbClr val="666666"/>
                </a:solidFill>
                <a:latin typeface="Times New Roman"/>
                <a:ea typeface="Times New Roman"/>
                <a:cs typeface="Times New Roman"/>
                <a:sym typeface="Times New Roman"/>
              </a:rPr>
              <a:t>Review </a:t>
            </a:r>
            <a:r>
              <a:rPr lang="en-US" sz="2600">
                <a:solidFill>
                  <a:srgbClr val="666666"/>
                </a:solidFill>
                <a:latin typeface="Times New Roman"/>
                <a:ea typeface="Times New Roman"/>
                <a:cs typeface="Times New Roman"/>
                <a:sym typeface="Times New Roman"/>
              </a:rPr>
              <a:t>requirements and frequency</a:t>
            </a:r>
            <a:endParaRPr sz="2600">
              <a:solidFill>
                <a:srgbClr val="666666"/>
              </a:solidFill>
              <a:latin typeface="Times New Roman"/>
              <a:ea typeface="Times New Roman"/>
              <a:cs typeface="Times New Roman"/>
              <a:sym typeface="Times New Roman"/>
            </a:endParaRPr>
          </a:p>
          <a:p>
            <a:pPr marL="0" lvl="0" indent="0" algn="l" rtl="0">
              <a:spcBef>
                <a:spcPts val="0"/>
              </a:spcBef>
              <a:spcAft>
                <a:spcPts val="0"/>
              </a:spcAft>
              <a:buNone/>
            </a:pPr>
            <a:endParaRPr sz="2700">
              <a:solidFill>
                <a:srgbClr val="434343"/>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2600">
              <a:solidFill>
                <a:srgbClr val="434343"/>
              </a:solidFill>
            </a:endParaRPr>
          </a:p>
        </p:txBody>
      </p:sp>
      <p:sp>
        <p:nvSpPr>
          <p:cNvPr id="116" name="Google Shape;116;p14"/>
          <p:cNvSpPr txBox="1">
            <a:spLocks noGrp="1"/>
          </p:cNvSpPr>
          <p:nvPr>
            <p:ph type="title"/>
          </p:nvPr>
        </p:nvSpPr>
        <p:spPr>
          <a:xfrm>
            <a:off x="490100" y="231100"/>
            <a:ext cx="82839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Training Overview: </a:t>
            </a:r>
            <a:endParaRPr sz="3200" b="1">
              <a:solidFill>
                <a:srgbClr val="0066A6"/>
              </a:solidFill>
              <a:latin typeface="Times New Roman"/>
              <a:ea typeface="Times New Roman"/>
              <a:cs typeface="Times New Roman"/>
              <a:sym typeface="Times New Roman"/>
            </a:endParaRPr>
          </a:p>
        </p:txBody>
      </p:sp>
      <p:pic>
        <p:nvPicPr>
          <p:cNvPr id="117" name="Google Shape;117;p14"/>
          <p:cNvPicPr preferRelativeResize="0"/>
          <p:nvPr/>
        </p:nvPicPr>
        <p:blipFill>
          <a:blip r:embed="rId3">
            <a:alphaModFix/>
          </a:blip>
          <a:stretch>
            <a:fillRect/>
          </a:stretch>
        </p:blipFill>
        <p:spPr>
          <a:xfrm>
            <a:off x="9083700" y="4649325"/>
            <a:ext cx="1598725" cy="1598725"/>
          </a:xfrm>
          <a:prstGeom prst="rect">
            <a:avLst/>
          </a:prstGeom>
          <a:noFill/>
          <a:ln>
            <a:noFill/>
          </a:ln>
        </p:spPr>
      </p:pic>
      <p:pic>
        <p:nvPicPr>
          <p:cNvPr id="118" name="Google Shape;118;p14"/>
          <p:cNvPicPr preferRelativeResize="0"/>
          <p:nvPr/>
        </p:nvPicPr>
        <p:blipFill>
          <a:blip r:embed="rId4">
            <a:alphaModFix/>
          </a:blip>
          <a:stretch>
            <a:fillRect/>
          </a:stretch>
        </p:blipFill>
        <p:spPr>
          <a:xfrm>
            <a:off x="5178089" y="4530777"/>
            <a:ext cx="1835825" cy="1835850"/>
          </a:xfrm>
          <a:prstGeom prst="rect">
            <a:avLst/>
          </a:prstGeom>
          <a:noFill/>
          <a:ln>
            <a:noFill/>
          </a:ln>
        </p:spPr>
      </p:pic>
      <p:pic>
        <p:nvPicPr>
          <p:cNvPr id="119" name="Google Shape;119;p14"/>
          <p:cNvPicPr preferRelativeResize="0"/>
          <p:nvPr/>
        </p:nvPicPr>
        <p:blipFill>
          <a:blip r:embed="rId5">
            <a:alphaModFix/>
          </a:blip>
          <a:stretch>
            <a:fillRect/>
          </a:stretch>
        </p:blipFill>
        <p:spPr>
          <a:xfrm>
            <a:off x="1509600" y="4649325"/>
            <a:ext cx="1598725" cy="1598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5" descr="Suicide risk more than quadruples for people with cancer | Penn ..."/>
          <p:cNvPicPr preferRelativeResize="0"/>
          <p:nvPr/>
        </p:nvPicPr>
        <p:blipFill rotWithShape="1">
          <a:blip r:embed="rId3">
            <a:alphaModFix/>
          </a:blip>
          <a:srcRect l="26843" t="12137" r="28744" b="10992"/>
          <a:stretch/>
        </p:blipFill>
        <p:spPr>
          <a:xfrm rot="-1231056">
            <a:off x="2002095" y="1069292"/>
            <a:ext cx="894810" cy="1548642"/>
          </a:xfrm>
          <a:prstGeom prst="rect">
            <a:avLst/>
          </a:prstGeom>
          <a:noFill/>
          <a:ln>
            <a:noFill/>
          </a:ln>
        </p:spPr>
      </p:pic>
      <p:sp>
        <p:nvSpPr>
          <p:cNvPr id="125" name="Google Shape;125;p15"/>
          <p:cNvSpPr txBox="1">
            <a:spLocks noGrp="1"/>
          </p:cNvSpPr>
          <p:nvPr>
            <p:ph type="title"/>
          </p:nvPr>
        </p:nvSpPr>
        <p:spPr>
          <a:xfrm>
            <a:off x="490100" y="231100"/>
            <a:ext cx="82839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0066A6"/>
                </a:solidFill>
                <a:latin typeface="Times New Roman"/>
                <a:ea typeface="Times New Roman"/>
                <a:cs typeface="Times New Roman"/>
                <a:sym typeface="Times New Roman"/>
              </a:rPr>
              <a:t>Defining One-to-One:</a:t>
            </a:r>
            <a:endParaRPr sz="3000" b="1">
              <a:solidFill>
                <a:srgbClr val="0066A6"/>
              </a:solidFill>
              <a:latin typeface="Times New Roman"/>
              <a:ea typeface="Times New Roman"/>
              <a:cs typeface="Times New Roman"/>
              <a:sym typeface="Times New Roman"/>
            </a:endParaRPr>
          </a:p>
        </p:txBody>
      </p:sp>
      <p:sp>
        <p:nvSpPr>
          <p:cNvPr id="126" name="Google Shape;126;p15"/>
          <p:cNvSpPr txBox="1">
            <a:spLocks noGrp="1"/>
          </p:cNvSpPr>
          <p:nvPr>
            <p:ph type="body" idx="1"/>
          </p:nvPr>
        </p:nvSpPr>
        <p:spPr>
          <a:xfrm>
            <a:off x="490100" y="2301475"/>
            <a:ext cx="7750800" cy="4109400"/>
          </a:xfrm>
          <a:prstGeom prst="rect">
            <a:avLst/>
          </a:prstGeom>
          <a:noFill/>
          <a:ln>
            <a:noFill/>
          </a:ln>
        </p:spPr>
        <p:txBody>
          <a:bodyPr spcFirstLastPara="1" wrap="square" lIns="91425" tIns="45700" rIns="91425" bIns="45700" anchor="t" anchorCtr="0">
            <a:noAutofit/>
          </a:bodyPr>
          <a:lstStyle/>
          <a:p>
            <a:pPr marL="457200" marR="0" lvl="0" indent="-400050" algn="l" rtl="0">
              <a:lnSpc>
                <a:spcPct val="115000"/>
              </a:lnSpc>
              <a:spcBef>
                <a:spcPts val="1000"/>
              </a:spcBef>
              <a:spcAft>
                <a:spcPts val="0"/>
              </a:spcAft>
              <a:buClr>
                <a:srgbClr val="FF0000"/>
              </a:buClr>
              <a:buSzPts val="2700"/>
              <a:buFont typeface="Times New Roman"/>
              <a:buChar char="➟"/>
            </a:pPr>
            <a:r>
              <a:rPr lang="en-US" sz="2400">
                <a:solidFill>
                  <a:srgbClr val="434343"/>
                </a:solidFill>
                <a:latin typeface="Times New Roman"/>
                <a:ea typeface="Times New Roman"/>
                <a:cs typeface="Times New Roman"/>
                <a:sym typeface="Times New Roman"/>
              </a:rPr>
              <a:t>One staff member must </a:t>
            </a:r>
            <a:r>
              <a:rPr lang="en-US" sz="2400" b="1">
                <a:solidFill>
                  <a:srgbClr val="434343"/>
                </a:solidFill>
                <a:latin typeface="Times New Roman"/>
                <a:ea typeface="Times New Roman"/>
                <a:cs typeface="Times New Roman"/>
                <a:sym typeface="Times New Roman"/>
              </a:rPr>
              <a:t>remain within very close proximity</a:t>
            </a:r>
            <a:r>
              <a:rPr lang="en-US" sz="2400">
                <a:solidFill>
                  <a:srgbClr val="434343"/>
                </a:solidFill>
                <a:latin typeface="Times New Roman"/>
                <a:ea typeface="Times New Roman"/>
                <a:cs typeface="Times New Roman"/>
                <a:sym typeface="Times New Roman"/>
              </a:rPr>
              <a:t>, (very close proximity =  </a:t>
            </a:r>
            <a:r>
              <a:rPr lang="en-US" sz="2400" b="1">
                <a:solidFill>
                  <a:srgbClr val="434343"/>
                </a:solidFill>
                <a:latin typeface="Times New Roman"/>
                <a:ea typeface="Times New Roman"/>
                <a:cs typeface="Times New Roman"/>
                <a:sym typeface="Times New Roman"/>
              </a:rPr>
              <a:t>within arm’s length</a:t>
            </a:r>
            <a:r>
              <a:rPr lang="en-US" sz="2400">
                <a:solidFill>
                  <a:srgbClr val="434343"/>
                </a:solidFill>
                <a:latin typeface="Times New Roman"/>
                <a:ea typeface="Times New Roman"/>
                <a:cs typeface="Times New Roman"/>
                <a:sym typeface="Times New Roman"/>
              </a:rPr>
              <a:t>)</a:t>
            </a:r>
            <a:endParaRPr sz="2400">
              <a:solidFill>
                <a:srgbClr val="434343"/>
              </a:solidFill>
              <a:latin typeface="Times New Roman"/>
              <a:ea typeface="Times New Roman"/>
              <a:cs typeface="Times New Roman"/>
              <a:sym typeface="Times New Roman"/>
            </a:endParaRPr>
          </a:p>
          <a:p>
            <a:pPr marL="457200" marR="0" lvl="0" indent="-400050" algn="l" rtl="0">
              <a:lnSpc>
                <a:spcPct val="115000"/>
              </a:lnSpc>
              <a:spcBef>
                <a:spcPts val="0"/>
              </a:spcBef>
              <a:spcAft>
                <a:spcPts val="0"/>
              </a:spcAft>
              <a:buClr>
                <a:srgbClr val="FF0000"/>
              </a:buClr>
              <a:buSzPts val="2700"/>
              <a:buFont typeface="Times New Roman"/>
              <a:buChar char="➟"/>
            </a:pPr>
            <a:r>
              <a:rPr lang="en-US" sz="2400" b="1">
                <a:solidFill>
                  <a:srgbClr val="434343"/>
                </a:solidFill>
                <a:latin typeface="Times New Roman"/>
                <a:ea typeface="Times New Roman"/>
                <a:cs typeface="Times New Roman"/>
                <a:sym typeface="Times New Roman"/>
              </a:rPr>
              <a:t>Mitigate risks</a:t>
            </a:r>
            <a:r>
              <a:rPr lang="en-US" sz="2400">
                <a:solidFill>
                  <a:srgbClr val="434343"/>
                </a:solidFill>
                <a:latin typeface="Times New Roman"/>
                <a:ea typeface="Times New Roman"/>
                <a:cs typeface="Times New Roman"/>
                <a:sym typeface="Times New Roman"/>
              </a:rPr>
              <a:t> patient would be exposed to (e.g., remove shoelaces, limit time in restroom, incorporate safety measures such as directing patient to sing in shower)</a:t>
            </a:r>
            <a:endParaRPr sz="2400">
              <a:solidFill>
                <a:srgbClr val="434343"/>
              </a:solidFill>
              <a:latin typeface="Times New Roman"/>
              <a:ea typeface="Times New Roman"/>
              <a:cs typeface="Times New Roman"/>
              <a:sym typeface="Times New Roman"/>
            </a:endParaRPr>
          </a:p>
          <a:p>
            <a:pPr marL="457200" marR="0" lvl="0" indent="-400050" algn="l" rtl="0">
              <a:lnSpc>
                <a:spcPct val="115000"/>
              </a:lnSpc>
              <a:spcBef>
                <a:spcPts val="0"/>
              </a:spcBef>
              <a:spcAft>
                <a:spcPts val="0"/>
              </a:spcAft>
              <a:buClr>
                <a:srgbClr val="FF0000"/>
              </a:buClr>
              <a:buSzPts val="2700"/>
              <a:buFont typeface="Times New Roman"/>
              <a:buChar char="➟"/>
            </a:pPr>
            <a:r>
              <a:rPr lang="en-US" sz="2400">
                <a:solidFill>
                  <a:srgbClr val="434343"/>
                </a:solidFill>
                <a:latin typeface="Times New Roman"/>
                <a:ea typeface="Times New Roman"/>
                <a:cs typeface="Times New Roman"/>
                <a:sym typeface="Times New Roman"/>
              </a:rPr>
              <a:t>Staff patterns must accommodate (staff’s </a:t>
            </a:r>
            <a:r>
              <a:rPr lang="en-US" sz="2400" b="1">
                <a:solidFill>
                  <a:srgbClr val="434343"/>
                </a:solidFill>
                <a:latin typeface="Times New Roman"/>
                <a:ea typeface="Times New Roman"/>
                <a:cs typeface="Times New Roman"/>
                <a:sym typeface="Times New Roman"/>
              </a:rPr>
              <a:t>sole responsibility is one-to-one</a:t>
            </a:r>
            <a:r>
              <a:rPr lang="en-US" sz="2400">
                <a:solidFill>
                  <a:srgbClr val="434343"/>
                </a:solidFill>
                <a:latin typeface="Times New Roman"/>
                <a:ea typeface="Times New Roman"/>
                <a:cs typeface="Times New Roman"/>
                <a:sym typeface="Times New Roman"/>
              </a:rPr>
              <a:t> observation)</a:t>
            </a:r>
            <a:endParaRPr sz="2400">
              <a:solidFill>
                <a:srgbClr val="434343"/>
              </a:solidFill>
              <a:latin typeface="Times New Roman"/>
              <a:ea typeface="Times New Roman"/>
              <a:cs typeface="Times New Roman"/>
              <a:sym typeface="Times New Roman"/>
            </a:endParaRPr>
          </a:p>
          <a:p>
            <a:pPr marL="457200" marR="0" lvl="0" indent="-400050" algn="l" rtl="0">
              <a:lnSpc>
                <a:spcPct val="115000"/>
              </a:lnSpc>
              <a:spcBef>
                <a:spcPts val="0"/>
              </a:spcBef>
              <a:spcAft>
                <a:spcPts val="0"/>
              </a:spcAft>
              <a:buClr>
                <a:srgbClr val="FF0000"/>
              </a:buClr>
              <a:buSzPts val="2700"/>
              <a:buFont typeface="Times New Roman"/>
              <a:buChar char="➟"/>
            </a:pPr>
            <a:r>
              <a:rPr lang="en-US" sz="2400">
                <a:solidFill>
                  <a:srgbClr val="434343"/>
                </a:solidFill>
                <a:latin typeface="Times New Roman"/>
                <a:ea typeface="Times New Roman"/>
                <a:cs typeface="Times New Roman"/>
                <a:sym typeface="Times New Roman"/>
              </a:rPr>
              <a:t>Staff patterns must be configured to </a:t>
            </a:r>
            <a:r>
              <a:rPr lang="en-US" sz="2400" b="1">
                <a:solidFill>
                  <a:srgbClr val="434343"/>
                </a:solidFill>
                <a:latin typeface="Times New Roman"/>
                <a:ea typeface="Times New Roman"/>
                <a:cs typeface="Times New Roman"/>
                <a:sym typeface="Times New Roman"/>
              </a:rPr>
              <a:t>accommodate breaks</a:t>
            </a:r>
            <a:r>
              <a:rPr lang="en-US" sz="2400">
                <a:solidFill>
                  <a:srgbClr val="434343"/>
                </a:solidFill>
                <a:latin typeface="Times New Roman"/>
                <a:ea typeface="Times New Roman"/>
                <a:cs typeface="Times New Roman"/>
                <a:sym typeface="Times New Roman"/>
              </a:rPr>
              <a:t>, etc.</a:t>
            </a:r>
            <a:endParaRPr sz="2400">
              <a:solidFill>
                <a:srgbClr val="434343"/>
              </a:solidFill>
            </a:endParaRPr>
          </a:p>
        </p:txBody>
      </p:sp>
      <p:pic>
        <p:nvPicPr>
          <p:cNvPr id="127" name="Google Shape;127;p15"/>
          <p:cNvPicPr preferRelativeResize="0"/>
          <p:nvPr/>
        </p:nvPicPr>
        <p:blipFill>
          <a:blip r:embed="rId4">
            <a:alphaModFix/>
          </a:blip>
          <a:stretch>
            <a:fillRect/>
          </a:stretch>
        </p:blipFill>
        <p:spPr>
          <a:xfrm>
            <a:off x="8774000" y="3010162"/>
            <a:ext cx="2692026" cy="2692026"/>
          </a:xfrm>
          <a:prstGeom prst="rect">
            <a:avLst/>
          </a:prstGeom>
          <a:noFill/>
          <a:ln>
            <a:noFill/>
          </a:ln>
        </p:spPr>
      </p:pic>
      <p:sp>
        <p:nvSpPr>
          <p:cNvPr id="128" name="Google Shape;128;p15"/>
          <p:cNvSpPr/>
          <p:nvPr/>
        </p:nvSpPr>
        <p:spPr>
          <a:xfrm>
            <a:off x="3139925" y="1301250"/>
            <a:ext cx="5912152" cy="660576"/>
          </a:xfrm>
          <a:prstGeom prst="rect">
            <a:avLst/>
          </a:prstGeom>
        </p:spPr>
        <p:txBody>
          <a:bodyPr>
            <a:prstTxWarp prst="textPlain">
              <a:avLst/>
            </a:prstTxWarp>
          </a:bodyPr>
          <a:lstStyle/>
          <a:p>
            <a:pPr lvl="0" algn="ctr"/>
            <a:r>
              <a:rPr b="0" i="0">
                <a:ln w="38100" cap="flat" cmpd="sng">
                  <a:solidFill>
                    <a:srgbClr val="FF0000"/>
                  </a:solidFill>
                  <a:prstDash val="solid"/>
                  <a:round/>
                  <a:headEnd type="none" w="sm" len="sm"/>
                  <a:tailEnd type="none" w="sm" len="sm"/>
                </a:ln>
                <a:solidFill>
                  <a:srgbClr val="FFFFFF"/>
                </a:solidFill>
                <a:latin typeface="Arial"/>
              </a:rPr>
              <a:t>One-On-One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6"/>
          <p:cNvSpPr txBox="1"/>
          <p:nvPr/>
        </p:nvSpPr>
        <p:spPr>
          <a:xfrm>
            <a:off x="408125" y="364475"/>
            <a:ext cx="8507400" cy="46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13952"/>
              </a:buClr>
              <a:buSzPts val="3959"/>
              <a:buFont typeface="Open Sans Light"/>
              <a:buNone/>
            </a:pPr>
            <a:r>
              <a:rPr lang="en-US" sz="3000" b="1">
                <a:solidFill>
                  <a:srgbClr val="0066A6"/>
                </a:solidFill>
                <a:latin typeface="Times New Roman"/>
                <a:ea typeface="Times New Roman"/>
                <a:cs typeface="Times New Roman"/>
                <a:sym typeface="Times New Roman"/>
              </a:rPr>
              <a:t>One-on-One Documentation</a:t>
            </a:r>
            <a:r>
              <a:rPr lang="en-US" sz="3000">
                <a:solidFill>
                  <a:srgbClr val="222222"/>
                </a:solidFill>
                <a:highlight>
                  <a:srgbClr val="FFFFFF"/>
                </a:highlight>
                <a:latin typeface="Times New Roman"/>
                <a:ea typeface="Times New Roman"/>
                <a:cs typeface="Times New Roman"/>
                <a:sym typeface="Times New Roman"/>
              </a:rPr>
              <a:t> </a:t>
            </a:r>
            <a:r>
              <a:rPr lang="en-US" sz="3000" b="1">
                <a:solidFill>
                  <a:srgbClr val="0066A6"/>
                </a:solidFill>
                <a:latin typeface="Times New Roman"/>
                <a:ea typeface="Times New Roman"/>
                <a:cs typeface="Times New Roman"/>
                <a:sym typeface="Times New Roman"/>
              </a:rPr>
              <a:t>Workflow:</a:t>
            </a:r>
            <a:endParaRPr sz="3000">
              <a:solidFill>
                <a:srgbClr val="222222"/>
              </a:solidFill>
              <a:highlight>
                <a:srgbClr val="FFFFFF"/>
              </a:highlight>
              <a:latin typeface="Times New Roman"/>
              <a:ea typeface="Times New Roman"/>
              <a:cs typeface="Times New Roman"/>
              <a:sym typeface="Times New Roman"/>
            </a:endParaRPr>
          </a:p>
        </p:txBody>
      </p:sp>
      <p:sp>
        <p:nvSpPr>
          <p:cNvPr id="134" name="Google Shape;134;p16"/>
          <p:cNvSpPr/>
          <p:nvPr/>
        </p:nvSpPr>
        <p:spPr>
          <a:xfrm>
            <a:off x="688200" y="991600"/>
            <a:ext cx="10815600" cy="1447800"/>
          </a:xfrm>
          <a:prstGeom prst="roundRect">
            <a:avLst>
              <a:gd name="adj" fmla="val 16667"/>
            </a:avLst>
          </a:prstGeom>
          <a:solidFill>
            <a:srgbClr val="0066A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Times New Roman"/>
                <a:ea typeface="Times New Roman"/>
                <a:cs typeface="Times New Roman"/>
                <a:sym typeface="Times New Roman"/>
              </a:rPr>
              <a:t>The aim of </a:t>
            </a:r>
            <a:r>
              <a:rPr lang="en-US" sz="1800" b="1">
                <a:solidFill>
                  <a:srgbClr val="FFFFFF"/>
                </a:solidFill>
                <a:latin typeface="Times New Roman"/>
                <a:ea typeface="Times New Roman"/>
                <a:cs typeface="Times New Roman"/>
                <a:sym typeface="Times New Roman"/>
              </a:rPr>
              <a:t>one to one</a:t>
            </a:r>
            <a:r>
              <a:rPr lang="en-US" sz="1800">
                <a:solidFill>
                  <a:srgbClr val="FFFFFF"/>
                </a:solidFill>
                <a:latin typeface="Times New Roman"/>
                <a:ea typeface="Times New Roman"/>
                <a:cs typeface="Times New Roman"/>
                <a:sym typeface="Times New Roman"/>
              </a:rPr>
              <a:t> (1:1) supervision is to provide continuous </a:t>
            </a:r>
            <a:r>
              <a:rPr lang="en-US" sz="1800" b="1">
                <a:solidFill>
                  <a:srgbClr val="FFFFFF"/>
                </a:solidFill>
                <a:latin typeface="Times New Roman"/>
                <a:ea typeface="Times New Roman"/>
                <a:cs typeface="Times New Roman"/>
                <a:sym typeface="Times New Roman"/>
              </a:rPr>
              <a:t>observation</a:t>
            </a:r>
            <a:r>
              <a:rPr lang="en-US" sz="1800">
                <a:solidFill>
                  <a:srgbClr val="FFFFFF"/>
                </a:solidFill>
                <a:latin typeface="Times New Roman"/>
                <a:ea typeface="Times New Roman"/>
                <a:cs typeface="Times New Roman"/>
                <a:sym typeface="Times New Roman"/>
              </a:rPr>
              <a:t> for an individual patient for a period of time during acute physical or </a:t>
            </a:r>
            <a:r>
              <a:rPr lang="en-US" sz="1800" b="1">
                <a:solidFill>
                  <a:srgbClr val="FFFFFF"/>
                </a:solidFill>
                <a:latin typeface="Times New Roman"/>
                <a:ea typeface="Times New Roman"/>
                <a:cs typeface="Times New Roman"/>
                <a:sym typeface="Times New Roman"/>
              </a:rPr>
              <a:t>mental illness </a:t>
            </a:r>
            <a:r>
              <a:rPr lang="en-US" sz="1800">
                <a:solidFill>
                  <a:srgbClr val="FFFFFF"/>
                </a:solidFill>
                <a:latin typeface="Times New Roman"/>
                <a:ea typeface="Times New Roman"/>
                <a:cs typeface="Times New Roman"/>
                <a:sym typeface="Times New Roman"/>
              </a:rPr>
              <a:t>(e.g., determined a high suicide risk).</a:t>
            </a:r>
            <a:endParaRPr sz="18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1800">
                <a:solidFill>
                  <a:srgbClr val="FFFFFF"/>
                </a:solidFill>
                <a:latin typeface="Times New Roman"/>
                <a:ea typeface="Times New Roman"/>
                <a:cs typeface="Times New Roman"/>
                <a:sym typeface="Times New Roman"/>
              </a:rPr>
              <a:t>↓</a:t>
            </a:r>
            <a:endParaRPr sz="18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sz="1800">
              <a:solidFill>
                <a:srgbClr val="0066A6"/>
              </a:solidFill>
              <a:latin typeface="Times New Roman"/>
              <a:ea typeface="Times New Roman"/>
              <a:cs typeface="Times New Roman"/>
              <a:sym typeface="Times New Roman"/>
            </a:endParaRPr>
          </a:p>
        </p:txBody>
      </p:sp>
      <p:sp>
        <p:nvSpPr>
          <p:cNvPr id="135" name="Google Shape;135;p16"/>
          <p:cNvSpPr/>
          <p:nvPr/>
        </p:nvSpPr>
        <p:spPr>
          <a:xfrm>
            <a:off x="687300" y="1976775"/>
            <a:ext cx="10817400" cy="3999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1800" b="1">
                <a:solidFill>
                  <a:srgbClr val="FFFFFF"/>
                </a:solidFill>
                <a:latin typeface="Times New Roman"/>
                <a:ea typeface="Times New Roman"/>
                <a:cs typeface="Times New Roman"/>
                <a:sym typeface="Times New Roman"/>
              </a:rPr>
              <a:t>Clinical and/or Medical team will determine patient needs to be on a 1:1 observation </a:t>
            </a:r>
            <a:endParaRPr sz="1800" b="1">
              <a:solidFill>
                <a:srgbClr val="FFFFFF"/>
              </a:solidFill>
              <a:latin typeface="Times New Roman"/>
              <a:ea typeface="Times New Roman"/>
              <a:cs typeface="Times New Roman"/>
              <a:sym typeface="Times New Roman"/>
            </a:endParaRPr>
          </a:p>
        </p:txBody>
      </p:sp>
      <p:sp>
        <p:nvSpPr>
          <p:cNvPr id="136" name="Google Shape;136;p16"/>
          <p:cNvSpPr/>
          <p:nvPr/>
        </p:nvSpPr>
        <p:spPr>
          <a:xfrm>
            <a:off x="687300" y="3099325"/>
            <a:ext cx="10817400" cy="1737300"/>
          </a:xfrm>
          <a:prstGeom prst="roundRect">
            <a:avLst>
              <a:gd name="adj" fmla="val 16667"/>
            </a:avLst>
          </a:prstGeom>
          <a:solidFill>
            <a:srgbClr val="0066A6"/>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1800" b="1">
                <a:solidFill>
                  <a:srgbClr val="FFFFFF"/>
                </a:solidFill>
                <a:latin typeface="Times New Roman"/>
                <a:ea typeface="Times New Roman"/>
                <a:cs typeface="Times New Roman"/>
                <a:sym typeface="Times New Roman"/>
              </a:rPr>
              <a:t>Patient will have a staff member assigned to them by clinician and/or treatment team to support the 1:1 observation</a:t>
            </a:r>
            <a:endParaRPr sz="1800" b="1">
              <a:solidFill>
                <a:srgbClr val="FFFFFF"/>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b="1">
                <a:solidFill>
                  <a:srgbClr val="FFFFFF"/>
                </a:solidFill>
                <a:latin typeface="Times New Roman"/>
                <a:ea typeface="Times New Roman"/>
                <a:cs typeface="Times New Roman"/>
                <a:sym typeface="Times New Roman"/>
              </a:rPr>
              <a:t>↓</a:t>
            </a:r>
            <a:endParaRPr sz="1800" b="1">
              <a:solidFill>
                <a:srgbClr val="FFFFFF"/>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00" b="1">
              <a:solidFill>
                <a:srgbClr val="FFFFFF"/>
              </a:solidFill>
              <a:latin typeface="Times New Roman"/>
              <a:ea typeface="Times New Roman"/>
              <a:cs typeface="Times New Roman"/>
              <a:sym typeface="Times New Roman"/>
            </a:endParaRPr>
          </a:p>
        </p:txBody>
      </p:sp>
      <p:sp>
        <p:nvSpPr>
          <p:cNvPr id="137" name="Google Shape;137;p16"/>
          <p:cNvSpPr/>
          <p:nvPr/>
        </p:nvSpPr>
        <p:spPr>
          <a:xfrm>
            <a:off x="687300" y="3993225"/>
            <a:ext cx="10817400" cy="744300"/>
          </a:xfrm>
          <a:prstGeom prst="roundRect">
            <a:avLst>
              <a:gd name="adj" fmla="val 16667"/>
            </a:avLst>
          </a:prstGeom>
          <a:solidFill>
            <a:srgbClr val="0066A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Times New Roman"/>
                <a:ea typeface="Times New Roman"/>
                <a:cs typeface="Times New Roman"/>
                <a:sym typeface="Times New Roman"/>
              </a:rPr>
              <a:t>At the </a:t>
            </a:r>
            <a:r>
              <a:rPr lang="en-US" sz="1800" b="1">
                <a:solidFill>
                  <a:srgbClr val="FFFFFF"/>
                </a:solidFill>
                <a:latin typeface="Times New Roman"/>
                <a:ea typeface="Times New Roman"/>
                <a:cs typeface="Times New Roman"/>
                <a:sym typeface="Times New Roman"/>
              </a:rPr>
              <a:t>conclusion </a:t>
            </a:r>
            <a:r>
              <a:rPr lang="en-US" sz="1800">
                <a:solidFill>
                  <a:srgbClr val="FFFFFF"/>
                </a:solidFill>
                <a:latin typeface="Times New Roman"/>
                <a:ea typeface="Times New Roman"/>
                <a:cs typeface="Times New Roman"/>
                <a:sym typeface="Times New Roman"/>
              </a:rPr>
              <a:t>of the shift, the staff member assigned for 1:1 observation, via the </a:t>
            </a:r>
            <a:r>
              <a:rPr lang="en-US" sz="1800" b="1">
                <a:solidFill>
                  <a:srgbClr val="FFFFFF"/>
                </a:solidFill>
                <a:latin typeface="Times New Roman"/>
                <a:ea typeface="Times New Roman"/>
                <a:cs typeface="Times New Roman"/>
                <a:sym typeface="Times New Roman"/>
              </a:rPr>
              <a:t>Group Notes Schedule</a:t>
            </a:r>
            <a:r>
              <a:rPr lang="en-US" sz="1800">
                <a:solidFill>
                  <a:srgbClr val="FFFFFF"/>
                </a:solidFill>
                <a:latin typeface="Times New Roman"/>
                <a:ea typeface="Times New Roman"/>
                <a:cs typeface="Times New Roman"/>
                <a:sym typeface="Times New Roman"/>
              </a:rPr>
              <a:t> for </a:t>
            </a:r>
            <a:r>
              <a:rPr lang="en-US" sz="1800" b="1">
                <a:solidFill>
                  <a:srgbClr val="FFFFFF"/>
                </a:solidFill>
                <a:latin typeface="Times New Roman"/>
                <a:ea typeface="Times New Roman"/>
                <a:cs typeface="Times New Roman"/>
                <a:sym typeface="Times New Roman"/>
              </a:rPr>
              <a:t>each shift</a:t>
            </a:r>
            <a:r>
              <a:rPr lang="en-US" sz="1800">
                <a:solidFill>
                  <a:srgbClr val="FFFFFF"/>
                </a:solidFill>
                <a:latin typeface="Times New Roman"/>
                <a:ea typeface="Times New Roman"/>
                <a:cs typeface="Times New Roman"/>
                <a:sym typeface="Times New Roman"/>
              </a:rPr>
              <a:t> will </a:t>
            </a:r>
            <a:r>
              <a:rPr lang="en-US" sz="1800" b="1">
                <a:solidFill>
                  <a:srgbClr val="FFFFFF"/>
                </a:solidFill>
                <a:latin typeface="Times New Roman"/>
                <a:ea typeface="Times New Roman"/>
                <a:cs typeface="Times New Roman"/>
                <a:sym typeface="Times New Roman"/>
              </a:rPr>
              <a:t>enter </a:t>
            </a:r>
            <a:r>
              <a:rPr lang="en-US" sz="1800">
                <a:solidFill>
                  <a:srgbClr val="FFFFFF"/>
                </a:solidFill>
                <a:latin typeface="Times New Roman"/>
                <a:ea typeface="Times New Roman"/>
                <a:cs typeface="Times New Roman"/>
                <a:sym typeface="Times New Roman"/>
              </a:rPr>
              <a:t>a </a:t>
            </a:r>
            <a:endParaRPr sz="18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1800" b="1" i="1">
                <a:solidFill>
                  <a:srgbClr val="0066A6"/>
                </a:solidFill>
                <a:highlight>
                  <a:srgbClr val="FCE5CD"/>
                </a:highlight>
                <a:latin typeface="Times New Roman"/>
                <a:ea typeface="Times New Roman"/>
                <a:cs typeface="Times New Roman"/>
                <a:sym typeface="Times New Roman"/>
              </a:rPr>
              <a:t>  1:1 Safety Attestation Shift Note.</a:t>
            </a:r>
            <a:r>
              <a:rPr lang="en-US" sz="1800" b="1" i="1">
                <a:solidFill>
                  <a:srgbClr val="FCE5CD"/>
                </a:solidFill>
                <a:highlight>
                  <a:srgbClr val="FCE5CD"/>
                </a:highlight>
                <a:latin typeface="Times New Roman"/>
                <a:ea typeface="Times New Roman"/>
                <a:cs typeface="Times New Roman"/>
                <a:sym typeface="Times New Roman"/>
              </a:rPr>
              <a:t>.</a:t>
            </a:r>
            <a:r>
              <a:rPr lang="en-US" sz="1800" b="1" i="1">
                <a:solidFill>
                  <a:srgbClr val="0066A6"/>
                </a:solidFill>
                <a:highlight>
                  <a:srgbClr val="FCE5CD"/>
                </a:highlight>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sp>
        <p:nvSpPr>
          <p:cNvPr id="138" name="Google Shape;138;p16"/>
          <p:cNvSpPr/>
          <p:nvPr/>
        </p:nvSpPr>
        <p:spPr>
          <a:xfrm>
            <a:off x="687300" y="2330775"/>
            <a:ext cx="10817400" cy="863625"/>
          </a:xfrm>
          <a:prstGeom prst="flowChartDecision">
            <a:avLst/>
          </a:prstGeom>
          <a:solidFill>
            <a:srgbClr val="F4CCCC"/>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1800" b="1">
                <a:solidFill>
                  <a:srgbClr val="E06666"/>
                </a:solidFill>
                <a:latin typeface="Times New Roman"/>
                <a:ea typeface="Times New Roman"/>
                <a:cs typeface="Times New Roman"/>
                <a:sym typeface="Times New Roman"/>
              </a:rPr>
              <a:t>Notification of 1:1 status will be entered by the Therapist  in the Urgent Issue of the EMR</a:t>
            </a:r>
            <a:endParaRPr sz="1800" b="1">
              <a:solidFill>
                <a:srgbClr val="E06666"/>
              </a:solidFill>
              <a:latin typeface="Times New Roman"/>
              <a:ea typeface="Times New Roman"/>
              <a:cs typeface="Times New Roman"/>
              <a:sym typeface="Times New Roman"/>
            </a:endParaRPr>
          </a:p>
        </p:txBody>
      </p:sp>
      <p:sp>
        <p:nvSpPr>
          <p:cNvPr id="139" name="Google Shape;139;p16"/>
          <p:cNvSpPr/>
          <p:nvPr/>
        </p:nvSpPr>
        <p:spPr>
          <a:xfrm>
            <a:off x="1551925" y="4966450"/>
            <a:ext cx="2811200" cy="1830425"/>
          </a:xfrm>
          <a:prstGeom prst="flowChartOffpageConnector">
            <a:avLst/>
          </a:prstGeom>
          <a:solidFill>
            <a:srgbClr val="FCE5C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b="1">
              <a:solidFill>
                <a:srgbClr val="E69138"/>
              </a:solidFill>
              <a:latin typeface="Times New Roman"/>
              <a:ea typeface="Times New Roman"/>
              <a:cs typeface="Times New Roman"/>
              <a:sym typeface="Times New Roman"/>
            </a:endParaRPr>
          </a:p>
          <a:p>
            <a:pPr marL="0" lvl="0" indent="0" algn="ctr" rtl="0">
              <a:spcBef>
                <a:spcPts val="0"/>
              </a:spcBef>
              <a:spcAft>
                <a:spcPts val="0"/>
              </a:spcAft>
              <a:buNone/>
            </a:pPr>
            <a:r>
              <a:rPr lang="en-US" sz="1900" b="1">
                <a:solidFill>
                  <a:srgbClr val="E69138"/>
                </a:solidFill>
                <a:latin typeface="Times New Roman"/>
                <a:ea typeface="Times New Roman"/>
                <a:cs typeface="Times New Roman"/>
                <a:sym typeface="Times New Roman"/>
              </a:rPr>
              <a:t>Includes staff member(s) identified that support the 1:1 observation during shift.</a:t>
            </a:r>
            <a:endParaRPr sz="1900" b="1">
              <a:solidFill>
                <a:srgbClr val="E69138"/>
              </a:solidFill>
            </a:endParaRPr>
          </a:p>
        </p:txBody>
      </p:sp>
      <p:sp>
        <p:nvSpPr>
          <p:cNvPr id="140" name="Google Shape;140;p16"/>
          <p:cNvSpPr/>
          <p:nvPr/>
        </p:nvSpPr>
        <p:spPr>
          <a:xfrm>
            <a:off x="4759175" y="4966450"/>
            <a:ext cx="2807208" cy="1830425"/>
          </a:xfrm>
          <a:prstGeom prst="flowChartOffpageConnector">
            <a:avLst/>
          </a:prstGeom>
          <a:solidFill>
            <a:srgbClr val="FCE5C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b="1">
              <a:solidFill>
                <a:srgbClr val="E69138"/>
              </a:solidFill>
              <a:latin typeface="Times New Roman"/>
              <a:ea typeface="Times New Roman"/>
              <a:cs typeface="Times New Roman"/>
              <a:sym typeface="Times New Roman"/>
            </a:endParaRPr>
          </a:p>
          <a:p>
            <a:pPr marL="0" lvl="0" indent="0" algn="ctr" rtl="0">
              <a:spcBef>
                <a:spcPts val="0"/>
              </a:spcBef>
              <a:spcAft>
                <a:spcPts val="0"/>
              </a:spcAft>
              <a:buNone/>
            </a:pPr>
            <a:r>
              <a:rPr lang="en-US" sz="1900" b="1">
                <a:solidFill>
                  <a:srgbClr val="E69138"/>
                </a:solidFill>
                <a:latin typeface="Times New Roman"/>
                <a:ea typeface="Times New Roman"/>
                <a:cs typeface="Times New Roman"/>
                <a:sym typeface="Times New Roman"/>
              </a:rPr>
              <a:t>Includes observations of patient and interactions during shift.</a:t>
            </a:r>
            <a:endParaRPr sz="1900" b="1">
              <a:solidFill>
                <a:srgbClr val="E69138"/>
              </a:solidFill>
              <a:latin typeface="Times New Roman"/>
              <a:ea typeface="Times New Roman"/>
              <a:cs typeface="Times New Roman"/>
              <a:sym typeface="Times New Roman"/>
            </a:endParaRPr>
          </a:p>
          <a:p>
            <a:pPr marL="0" lvl="0" indent="0" algn="ctr" rtl="0">
              <a:spcBef>
                <a:spcPts val="0"/>
              </a:spcBef>
              <a:spcAft>
                <a:spcPts val="0"/>
              </a:spcAft>
              <a:buNone/>
            </a:pPr>
            <a:endParaRPr sz="1500" b="1">
              <a:solidFill>
                <a:srgbClr val="E69138"/>
              </a:solidFill>
              <a:latin typeface="Times New Roman"/>
              <a:ea typeface="Times New Roman"/>
              <a:cs typeface="Times New Roman"/>
              <a:sym typeface="Times New Roman"/>
            </a:endParaRPr>
          </a:p>
        </p:txBody>
      </p:sp>
      <p:sp>
        <p:nvSpPr>
          <p:cNvPr id="141" name="Google Shape;141;p16"/>
          <p:cNvSpPr/>
          <p:nvPr/>
        </p:nvSpPr>
        <p:spPr>
          <a:xfrm>
            <a:off x="7962425" y="4966450"/>
            <a:ext cx="2807208" cy="1830425"/>
          </a:xfrm>
          <a:prstGeom prst="flowChartOffpageConnector">
            <a:avLst/>
          </a:prstGeom>
          <a:solidFill>
            <a:srgbClr val="FCE5C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b="1">
                <a:solidFill>
                  <a:srgbClr val="E69138"/>
                </a:solidFill>
                <a:latin typeface="Times New Roman"/>
                <a:ea typeface="Times New Roman"/>
                <a:cs typeface="Times New Roman"/>
                <a:sym typeface="Times New Roman"/>
              </a:rPr>
              <a:t>Includes relevant safety-related concerns.</a:t>
            </a:r>
            <a:endParaRPr sz="1900" b="1">
              <a:solidFill>
                <a:srgbClr val="E69138"/>
              </a:solidFill>
              <a:latin typeface="Times New Roman"/>
              <a:ea typeface="Times New Roman"/>
              <a:cs typeface="Times New Roman"/>
              <a:sym typeface="Times New Roman"/>
            </a:endParaRPr>
          </a:p>
          <a:p>
            <a:pPr marL="0" lvl="0" indent="0" algn="ctr" rtl="0">
              <a:spcBef>
                <a:spcPts val="0"/>
              </a:spcBef>
              <a:spcAft>
                <a:spcPts val="0"/>
              </a:spcAft>
              <a:buNone/>
            </a:pPr>
            <a:endParaRPr sz="1900" b="1">
              <a:solidFill>
                <a:srgbClr val="E69138"/>
              </a:solidFill>
              <a:latin typeface="Times New Roman"/>
              <a:ea typeface="Times New Roman"/>
              <a:cs typeface="Times New Roman"/>
              <a:sym typeface="Times New Roman"/>
            </a:endParaRPr>
          </a:p>
        </p:txBody>
      </p:sp>
      <p:sp>
        <p:nvSpPr>
          <p:cNvPr id="142" name="Google Shape;142;p16"/>
          <p:cNvSpPr/>
          <p:nvPr/>
        </p:nvSpPr>
        <p:spPr>
          <a:xfrm rot="2382926">
            <a:off x="4258339" y="4767482"/>
            <a:ext cx="122071" cy="374970"/>
          </a:xfrm>
          <a:prstGeom prst="downArrow">
            <a:avLst>
              <a:gd name="adj1" fmla="val 50000"/>
              <a:gd name="adj2" fmla="val 50000"/>
            </a:avLst>
          </a:prstGeom>
          <a:solidFill>
            <a:srgbClr val="0066A6"/>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6034950" y="4767475"/>
            <a:ext cx="122100" cy="375000"/>
          </a:xfrm>
          <a:prstGeom prst="downArrow">
            <a:avLst>
              <a:gd name="adj1" fmla="val 50000"/>
              <a:gd name="adj2" fmla="val 50000"/>
            </a:avLst>
          </a:prstGeom>
          <a:solidFill>
            <a:srgbClr val="0066A6"/>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rot="-2377537">
            <a:off x="7811773" y="4767516"/>
            <a:ext cx="122301" cy="374931"/>
          </a:xfrm>
          <a:prstGeom prst="downArrow">
            <a:avLst>
              <a:gd name="adj1" fmla="val 50000"/>
              <a:gd name="adj2" fmla="val 50000"/>
            </a:avLst>
          </a:prstGeom>
          <a:solidFill>
            <a:srgbClr val="0066A6"/>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7"/>
          <p:cNvSpPr txBox="1">
            <a:spLocks noGrp="1"/>
          </p:cNvSpPr>
          <p:nvPr>
            <p:ph type="title"/>
          </p:nvPr>
        </p:nvSpPr>
        <p:spPr>
          <a:xfrm>
            <a:off x="490100" y="231100"/>
            <a:ext cx="82839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0066A6"/>
                </a:solidFill>
                <a:latin typeface="Times New Roman"/>
                <a:ea typeface="Times New Roman"/>
                <a:cs typeface="Times New Roman"/>
                <a:sym typeface="Times New Roman"/>
              </a:rPr>
              <a:t>Instructions for Entering Shift Notes:</a:t>
            </a:r>
            <a:r>
              <a:rPr lang="en-US" sz="32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(1 of 2)</a:t>
            </a:r>
            <a:endParaRPr sz="2000" b="1">
              <a:solidFill>
                <a:srgbClr val="0066A6"/>
              </a:solidFill>
              <a:latin typeface="Times New Roman"/>
              <a:ea typeface="Times New Roman"/>
              <a:cs typeface="Times New Roman"/>
              <a:sym typeface="Times New Roman"/>
            </a:endParaRPr>
          </a:p>
        </p:txBody>
      </p:sp>
      <p:pic>
        <p:nvPicPr>
          <p:cNvPr id="150" name="Google Shape;150;p17"/>
          <p:cNvPicPr preferRelativeResize="0"/>
          <p:nvPr/>
        </p:nvPicPr>
        <p:blipFill rotWithShape="1">
          <a:blip r:embed="rId3">
            <a:alphaModFix/>
          </a:blip>
          <a:srcRect t="-2748" r="4443" b="30037"/>
          <a:stretch/>
        </p:blipFill>
        <p:spPr>
          <a:xfrm>
            <a:off x="1795950" y="3014125"/>
            <a:ext cx="8600100" cy="3345950"/>
          </a:xfrm>
          <a:prstGeom prst="rect">
            <a:avLst/>
          </a:prstGeom>
          <a:noFill/>
          <a:ln w="38100" cap="flat" cmpd="sng">
            <a:solidFill>
              <a:srgbClr val="0066A6"/>
            </a:solidFill>
            <a:prstDash val="dot"/>
            <a:round/>
            <a:headEnd type="none" w="sm" len="sm"/>
            <a:tailEnd type="none" w="sm" len="sm"/>
          </a:ln>
        </p:spPr>
      </p:pic>
      <p:sp>
        <p:nvSpPr>
          <p:cNvPr id="151" name="Google Shape;151;p17"/>
          <p:cNvSpPr txBox="1"/>
          <p:nvPr/>
        </p:nvSpPr>
        <p:spPr>
          <a:xfrm>
            <a:off x="570450" y="1125275"/>
            <a:ext cx="11051100" cy="137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900" i="1" u="sng">
                <a:latin typeface="Times New Roman"/>
                <a:ea typeface="Times New Roman"/>
                <a:cs typeface="Times New Roman"/>
                <a:sym typeface="Times New Roman"/>
              </a:rPr>
              <a:t>Instructions</a:t>
            </a:r>
            <a:r>
              <a:rPr lang="en-US" sz="1900">
                <a:latin typeface="Times New Roman"/>
                <a:ea typeface="Times New Roman"/>
                <a:cs typeface="Times New Roman"/>
                <a:sym typeface="Times New Roman"/>
              </a:rPr>
              <a:t>:</a:t>
            </a:r>
            <a:endParaRPr sz="190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1900">
                <a:latin typeface="Times New Roman"/>
                <a:ea typeface="Times New Roman"/>
                <a:cs typeface="Times New Roman"/>
                <a:sym typeface="Times New Roman"/>
              </a:rPr>
              <a:t>If more than two patients are placed on a 1:1, (with two different staff members), the first staff member </a:t>
            </a:r>
            <a:r>
              <a:rPr lang="en-US" sz="1900" b="1">
                <a:latin typeface="Times New Roman"/>
                <a:ea typeface="Times New Roman"/>
                <a:cs typeface="Times New Roman"/>
                <a:sym typeface="Times New Roman"/>
              </a:rPr>
              <a:t>must </a:t>
            </a:r>
            <a:r>
              <a:rPr lang="en-US" sz="1900">
                <a:latin typeface="Times New Roman"/>
                <a:ea typeface="Times New Roman"/>
                <a:cs typeface="Times New Roman"/>
                <a:sym typeface="Times New Roman"/>
              </a:rPr>
              <a:t>enter in the </a:t>
            </a:r>
            <a:r>
              <a:rPr lang="en-US" sz="1900" i="1">
                <a:latin typeface="Times New Roman"/>
                <a:ea typeface="Times New Roman"/>
                <a:cs typeface="Times New Roman"/>
                <a:sym typeface="Times New Roman"/>
              </a:rPr>
              <a:t>1:1 Safety Attestation Shift Note</a:t>
            </a:r>
            <a:r>
              <a:rPr lang="en-US" sz="1900">
                <a:latin typeface="Times New Roman"/>
                <a:ea typeface="Times New Roman"/>
                <a:cs typeface="Times New Roman"/>
                <a:sym typeface="Times New Roman"/>
              </a:rPr>
              <a:t> in the Group Notes and then </a:t>
            </a:r>
            <a:r>
              <a:rPr lang="en-US" sz="1900" b="1">
                <a:latin typeface="Times New Roman"/>
                <a:ea typeface="Times New Roman"/>
                <a:cs typeface="Times New Roman"/>
                <a:sym typeface="Times New Roman"/>
              </a:rPr>
              <a:t>must </a:t>
            </a:r>
            <a:r>
              <a:rPr lang="en-US" sz="1900">
                <a:latin typeface="Times New Roman"/>
                <a:ea typeface="Times New Roman"/>
                <a:cs typeface="Times New Roman"/>
                <a:sym typeface="Times New Roman"/>
              </a:rPr>
              <a:t>change the “Group Leader” to the other staff member assigned in order for them to complete their </a:t>
            </a:r>
            <a:r>
              <a:rPr lang="en-US" sz="1900" i="1">
                <a:latin typeface="Times New Roman"/>
                <a:ea typeface="Times New Roman"/>
                <a:cs typeface="Times New Roman"/>
                <a:sym typeface="Times New Roman"/>
              </a:rPr>
              <a:t>1:1 Safety Attestation Shift Note</a:t>
            </a:r>
            <a:r>
              <a:rPr lang="en-US" sz="1900">
                <a:latin typeface="Times New Roman"/>
                <a:ea typeface="Times New Roman"/>
                <a:cs typeface="Times New Roman"/>
                <a:sym typeface="Times New Roman"/>
              </a:rPr>
              <a:t>.</a:t>
            </a:r>
            <a:endParaRPr sz="1900">
              <a:latin typeface="Times New Roman"/>
              <a:ea typeface="Times New Roman"/>
              <a:cs typeface="Times New Roman"/>
              <a:sym typeface="Times New Roman"/>
            </a:endParaRPr>
          </a:p>
        </p:txBody>
      </p:sp>
      <p:pic>
        <p:nvPicPr>
          <p:cNvPr id="152" name="Google Shape;152;p17"/>
          <p:cNvPicPr preferRelativeResize="0"/>
          <p:nvPr/>
        </p:nvPicPr>
        <p:blipFill>
          <a:blip r:embed="rId4">
            <a:alphaModFix/>
          </a:blip>
          <a:stretch>
            <a:fillRect/>
          </a:stretch>
        </p:blipFill>
        <p:spPr>
          <a:xfrm>
            <a:off x="4982473" y="1028675"/>
            <a:ext cx="475150" cy="475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a:spLocks noGrp="1"/>
          </p:cNvSpPr>
          <p:nvPr>
            <p:ph type="title"/>
          </p:nvPr>
        </p:nvSpPr>
        <p:spPr>
          <a:xfrm>
            <a:off x="838200" y="985616"/>
            <a:ext cx="10515600" cy="840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59" name="Google Shape;159;p18"/>
          <p:cNvPicPr preferRelativeResize="0"/>
          <p:nvPr/>
        </p:nvPicPr>
        <p:blipFill rotWithShape="1">
          <a:blip r:embed="rId3">
            <a:alphaModFix/>
          </a:blip>
          <a:srcRect b="1205"/>
          <a:stretch/>
        </p:blipFill>
        <p:spPr>
          <a:xfrm>
            <a:off x="838200" y="985625"/>
            <a:ext cx="10515599" cy="5236899"/>
          </a:xfrm>
          <a:prstGeom prst="rect">
            <a:avLst/>
          </a:prstGeom>
          <a:noFill/>
          <a:ln>
            <a:noFill/>
          </a:ln>
        </p:spPr>
      </p:pic>
      <p:sp>
        <p:nvSpPr>
          <p:cNvPr id="160" name="Google Shape;160;p18"/>
          <p:cNvSpPr txBox="1"/>
          <p:nvPr/>
        </p:nvSpPr>
        <p:spPr>
          <a:xfrm>
            <a:off x="381000" y="228600"/>
            <a:ext cx="9730800" cy="84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000" b="1">
                <a:solidFill>
                  <a:srgbClr val="0066A6"/>
                </a:solidFill>
                <a:latin typeface="Times New Roman"/>
                <a:ea typeface="Times New Roman"/>
                <a:cs typeface="Times New Roman"/>
                <a:sym typeface="Times New Roman"/>
              </a:rPr>
              <a:t>Instructions for entering Shift Notes: </a:t>
            </a:r>
            <a:r>
              <a:rPr lang="en-US" sz="2200" b="1">
                <a:solidFill>
                  <a:srgbClr val="0066A6"/>
                </a:solidFill>
                <a:latin typeface="Times New Roman"/>
                <a:ea typeface="Times New Roman"/>
                <a:cs typeface="Times New Roman"/>
                <a:sym typeface="Times New Roman"/>
              </a:rPr>
              <a:t>(2 of 2)</a:t>
            </a:r>
            <a:endParaRPr sz="3000" b="1">
              <a:solidFill>
                <a:srgbClr val="0066A6"/>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457200" y="1687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Conclusion and Resources:</a:t>
            </a:r>
            <a:endParaRPr sz="3200" b="1">
              <a:solidFill>
                <a:srgbClr val="0066A6"/>
              </a:solidFill>
              <a:latin typeface="Times New Roman"/>
              <a:ea typeface="Times New Roman"/>
              <a:cs typeface="Times New Roman"/>
              <a:sym typeface="Times New Roman"/>
            </a:endParaRPr>
          </a:p>
        </p:txBody>
      </p:sp>
      <p:sp>
        <p:nvSpPr>
          <p:cNvPr id="166" name="Google Shape;166;p19"/>
          <p:cNvSpPr txBox="1">
            <a:spLocks noGrp="1"/>
          </p:cNvSpPr>
          <p:nvPr>
            <p:ph type="body" idx="1"/>
          </p:nvPr>
        </p:nvSpPr>
        <p:spPr>
          <a:xfrm>
            <a:off x="4464000" y="1011925"/>
            <a:ext cx="7292400" cy="47121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434343"/>
              </a:buClr>
              <a:buSzPts val="2400"/>
              <a:buFont typeface="Times New Roman"/>
              <a:buChar char="🎗"/>
            </a:pPr>
            <a:r>
              <a:rPr lang="en-US" sz="2000" b="1">
                <a:solidFill>
                  <a:srgbClr val="434343"/>
                </a:solidFill>
                <a:latin typeface="Times New Roman"/>
                <a:ea typeface="Times New Roman"/>
                <a:cs typeface="Times New Roman"/>
                <a:sym typeface="Times New Roman"/>
              </a:rPr>
              <a:t>Worldwide, someone dies by suicide every 40 seconds. </a:t>
            </a:r>
            <a:r>
              <a:rPr lang="en-US" sz="1600">
                <a:solidFill>
                  <a:srgbClr val="434343"/>
                </a:solidFill>
                <a:latin typeface="Times New Roman"/>
                <a:ea typeface="Times New Roman"/>
                <a:cs typeface="Times New Roman"/>
                <a:sym typeface="Times New Roman"/>
              </a:rPr>
              <a:t>More than 800,000 people die by suicide annually, and for every death there are an additional 10-25 attempts (</a:t>
            </a:r>
            <a:r>
              <a:rPr lang="en-US" sz="1600">
                <a:solidFill>
                  <a:srgbClr val="434343"/>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World Health Organization [WHO], 2017</a:t>
            </a:r>
            <a:r>
              <a:rPr lang="en-US" sz="1600">
                <a:solidFill>
                  <a:srgbClr val="434343"/>
                </a:solidFill>
                <a:latin typeface="Times New Roman"/>
                <a:ea typeface="Times New Roman"/>
                <a:cs typeface="Times New Roman"/>
                <a:sym typeface="Times New Roman"/>
              </a:rPr>
              <a:t>). In the United States, suicide is the 10th leading cause of death, and suicide rates are 22% higher than global averages (</a:t>
            </a:r>
            <a:r>
              <a:rPr lang="en-US" sz="1600">
                <a:solidFill>
                  <a:srgbClr val="434343"/>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Center for Disease Control and Prevention [CDCP], 2017</a:t>
            </a:r>
            <a:r>
              <a:rPr lang="en-US" sz="1600">
                <a:solidFill>
                  <a:srgbClr val="434343"/>
                </a:solidFill>
                <a:latin typeface="Times New Roman"/>
                <a:ea typeface="Times New Roman"/>
                <a:cs typeface="Times New Roman"/>
                <a:sym typeface="Times New Roman"/>
              </a:rPr>
              <a:t>). U.S. suicide rates increased a staggering 25% over the past decade while other leading causes of death declined (</a:t>
            </a:r>
            <a:r>
              <a:rPr lang="en-US" sz="1600">
                <a:solidFill>
                  <a:srgbClr val="434343"/>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CDCP, 2016</a:t>
            </a:r>
            <a:r>
              <a:rPr lang="en-US" sz="1600">
                <a:solidFill>
                  <a:srgbClr val="434343"/>
                </a:solidFill>
                <a:latin typeface="Times New Roman"/>
                <a:ea typeface="Times New Roman"/>
                <a:cs typeface="Times New Roman"/>
                <a:sym typeface="Times New Roman"/>
              </a:rPr>
              <a:t>). </a:t>
            </a:r>
            <a:endParaRPr sz="1700">
              <a:solidFill>
                <a:srgbClr val="434343"/>
              </a:solidFill>
              <a:latin typeface="Times New Roman"/>
              <a:ea typeface="Times New Roman"/>
              <a:cs typeface="Times New Roman"/>
              <a:sym typeface="Times New Roman"/>
            </a:endParaRPr>
          </a:p>
          <a:p>
            <a:pPr marL="457200" marR="0" lvl="0" indent="-381000" algn="l" rtl="0">
              <a:lnSpc>
                <a:spcPct val="115000"/>
              </a:lnSpc>
              <a:spcBef>
                <a:spcPts val="0"/>
              </a:spcBef>
              <a:spcAft>
                <a:spcPts val="0"/>
              </a:spcAft>
              <a:buClr>
                <a:srgbClr val="434343"/>
              </a:buClr>
              <a:buSzPts val="2400"/>
              <a:buFont typeface="Times New Roman"/>
              <a:buChar char="🎗"/>
            </a:pPr>
            <a:r>
              <a:rPr lang="en-US" sz="2000" b="1">
                <a:solidFill>
                  <a:srgbClr val="434343"/>
                </a:solidFill>
                <a:latin typeface="Times New Roman"/>
                <a:ea typeface="Times New Roman"/>
                <a:cs typeface="Times New Roman"/>
                <a:sym typeface="Times New Roman"/>
              </a:rPr>
              <a:t>The ZERO SUICIDE Model </a:t>
            </a:r>
            <a:endParaRPr sz="2000" b="1">
              <a:solidFill>
                <a:srgbClr val="434343"/>
              </a:solidFill>
              <a:latin typeface="Times New Roman"/>
              <a:ea typeface="Times New Roman"/>
              <a:cs typeface="Times New Roman"/>
              <a:sym typeface="Times New Roman"/>
            </a:endParaRPr>
          </a:p>
          <a:p>
            <a:pPr marL="914400" marR="0" lvl="1" indent="-323850" algn="l" rtl="0">
              <a:lnSpc>
                <a:spcPct val="115000"/>
              </a:lnSpc>
              <a:spcBef>
                <a:spcPts val="500"/>
              </a:spcBef>
              <a:spcAft>
                <a:spcPts val="0"/>
              </a:spcAft>
              <a:buClr>
                <a:srgbClr val="434343"/>
              </a:buClr>
              <a:buSzPts val="1500"/>
              <a:buFont typeface="Times New Roman"/>
              <a:buChar char="•"/>
            </a:pPr>
            <a:r>
              <a:rPr lang="en-US" sz="1700">
                <a:solidFill>
                  <a:srgbClr val="434343"/>
                </a:solidFill>
                <a:latin typeface="Times New Roman"/>
                <a:ea typeface="Times New Roman"/>
                <a:cs typeface="Times New Roman"/>
                <a:sym typeface="Times New Roman"/>
              </a:rPr>
              <a:t>The foundational belief of Zero Suicide is that suicide deaths in health care systems are preventable. To learn more about safe and effective care for suicide risk, visit the </a:t>
            </a:r>
            <a:r>
              <a:rPr lang="en-US" sz="1700">
                <a:solidFill>
                  <a:srgbClr val="434343"/>
                </a:solidFill>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Zero Suicide website</a:t>
            </a:r>
            <a:r>
              <a:rPr lang="en-US" sz="1700">
                <a:solidFill>
                  <a:srgbClr val="434343"/>
                </a:solidFill>
                <a:latin typeface="Times New Roman"/>
                <a:ea typeface="Times New Roman"/>
                <a:cs typeface="Times New Roman"/>
                <a:sym typeface="Times New Roman"/>
              </a:rPr>
              <a:t>.</a:t>
            </a:r>
            <a:endParaRPr sz="1700">
              <a:solidFill>
                <a:srgbClr val="434343"/>
              </a:solidFill>
              <a:latin typeface="Times New Roman"/>
              <a:ea typeface="Times New Roman"/>
              <a:cs typeface="Times New Roman"/>
              <a:sym typeface="Times New Roman"/>
            </a:endParaRPr>
          </a:p>
          <a:p>
            <a:pPr marL="457200" lvl="0" indent="-387350" algn="l" rtl="0">
              <a:lnSpc>
                <a:spcPct val="115000"/>
              </a:lnSpc>
              <a:spcBef>
                <a:spcPts val="0"/>
              </a:spcBef>
              <a:spcAft>
                <a:spcPts val="0"/>
              </a:spcAft>
              <a:buClr>
                <a:srgbClr val="434343"/>
              </a:buClr>
              <a:buSzPts val="2500"/>
              <a:buFont typeface="Times New Roman"/>
              <a:buChar char="🎗"/>
            </a:pPr>
            <a:r>
              <a:rPr lang="en-US" sz="2000" b="1">
                <a:solidFill>
                  <a:srgbClr val="434343"/>
                </a:solidFill>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National Suicide Prevention Lifeline</a:t>
            </a:r>
            <a:endParaRPr sz="1350">
              <a:solidFill>
                <a:srgbClr val="434343"/>
              </a:solidFill>
              <a:highlight>
                <a:srgbClr val="FFFFFF"/>
              </a:highlight>
              <a:latin typeface="Times New Roman"/>
              <a:ea typeface="Times New Roman"/>
              <a:cs typeface="Times New Roman"/>
              <a:sym typeface="Times New Roman"/>
            </a:endParaRPr>
          </a:p>
          <a:p>
            <a:pPr marL="914400" marR="0" lvl="1" indent="-342900" algn="l" rtl="0">
              <a:lnSpc>
                <a:spcPct val="115000"/>
              </a:lnSpc>
              <a:spcBef>
                <a:spcPts val="500"/>
              </a:spcBef>
              <a:spcAft>
                <a:spcPts val="0"/>
              </a:spcAft>
              <a:buClr>
                <a:srgbClr val="434343"/>
              </a:buClr>
              <a:buSzPts val="1800"/>
              <a:buFont typeface="Times New Roman"/>
              <a:buChar char="•"/>
            </a:pPr>
            <a:r>
              <a:rPr lang="en-US" sz="1350">
                <a:solidFill>
                  <a:srgbClr val="434343"/>
                </a:solidFill>
                <a:highlight>
                  <a:srgbClr val="FFFFFF"/>
                </a:highlight>
                <a:latin typeface="Times New Roman"/>
                <a:ea typeface="Times New Roman"/>
                <a:cs typeface="Times New Roman"/>
                <a:sym typeface="Times New Roman"/>
              </a:rPr>
              <a:t> 1-800-273-TALK (8255); The Lifeline is a 24-hour toll-free phone line for people in suicidal crisis or emotional distress; an </a:t>
            </a:r>
            <a:r>
              <a:rPr lang="en-US" sz="1350">
                <a:solidFill>
                  <a:srgbClr val="434343"/>
                </a:solidFill>
                <a:highlight>
                  <a:srgbClr val="FFFFFF"/>
                </a:highlight>
                <a:uFill>
                  <a:noFill/>
                </a:u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online chat option</a:t>
            </a:r>
            <a:r>
              <a:rPr lang="en-US" sz="1350">
                <a:solidFill>
                  <a:srgbClr val="434343"/>
                </a:solidFill>
                <a:highlight>
                  <a:srgbClr val="FFFFFF"/>
                </a:highlight>
                <a:latin typeface="Times New Roman"/>
                <a:ea typeface="Times New Roman"/>
                <a:cs typeface="Times New Roman"/>
                <a:sym typeface="Times New Roman"/>
              </a:rPr>
              <a:t> is also available.</a:t>
            </a:r>
            <a:endParaRPr sz="1350">
              <a:solidFill>
                <a:srgbClr val="434343"/>
              </a:solidFill>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2000" b="1">
              <a:solidFill>
                <a:srgbClr val="434343"/>
              </a:solidFill>
              <a:latin typeface="Times New Roman"/>
              <a:ea typeface="Times New Roman"/>
              <a:cs typeface="Times New Roman"/>
              <a:sym typeface="Times New Roman"/>
            </a:endParaRPr>
          </a:p>
        </p:txBody>
      </p:sp>
      <p:pic>
        <p:nvPicPr>
          <p:cNvPr id="167" name="Google Shape;167;p19"/>
          <p:cNvPicPr preferRelativeResize="0"/>
          <p:nvPr/>
        </p:nvPicPr>
        <p:blipFill rotWithShape="1">
          <a:blip r:embed="rId9">
            <a:alphaModFix/>
          </a:blip>
          <a:srcRect l="8533" t="2868" b="4004"/>
          <a:stretch/>
        </p:blipFill>
        <p:spPr>
          <a:xfrm>
            <a:off x="1093038" y="1037288"/>
            <a:ext cx="2672400" cy="2625076"/>
          </a:xfrm>
          <a:prstGeom prst="rect">
            <a:avLst/>
          </a:prstGeom>
          <a:noFill/>
          <a:ln>
            <a:noFill/>
          </a:ln>
        </p:spPr>
      </p:pic>
      <p:pic>
        <p:nvPicPr>
          <p:cNvPr id="168" name="Google Shape;168;p19"/>
          <p:cNvPicPr preferRelativeResize="0"/>
          <p:nvPr/>
        </p:nvPicPr>
        <p:blipFill>
          <a:blip r:embed="rId10">
            <a:alphaModFix/>
          </a:blip>
          <a:stretch>
            <a:fillRect/>
          </a:stretch>
        </p:blipFill>
        <p:spPr>
          <a:xfrm>
            <a:off x="1392974" y="3800400"/>
            <a:ext cx="2072525" cy="2072525"/>
          </a:xfrm>
          <a:prstGeom prst="rect">
            <a:avLst/>
          </a:prstGeom>
          <a:noFill/>
          <a:ln>
            <a:noFill/>
          </a:ln>
        </p:spPr>
      </p:pic>
      <p:sp>
        <p:nvSpPr>
          <p:cNvPr id="169" name="Google Shape;169;p19"/>
          <p:cNvSpPr txBox="1"/>
          <p:nvPr/>
        </p:nvSpPr>
        <p:spPr>
          <a:xfrm>
            <a:off x="574200" y="6012450"/>
            <a:ext cx="11043600" cy="660000"/>
          </a:xfrm>
          <a:prstGeom prst="rect">
            <a:avLst/>
          </a:prstGeom>
          <a:noFill/>
          <a:ln w="19050"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800" b="1">
                <a:solidFill>
                  <a:srgbClr val="1E73BE"/>
                </a:solidFill>
                <a:highlight>
                  <a:srgbClr val="FFFFFF"/>
                </a:highlight>
                <a:latin typeface="Times New Roman"/>
                <a:ea typeface="Times New Roman"/>
                <a:cs typeface="Times New Roman"/>
                <a:sym typeface="Times New Roman"/>
              </a:rPr>
              <a:t>“The point is that being able to demonstrate ‘due diligence’ is not about having a thing (a policy or a system or a heap of procedures and checklists) it is about doing a thing” –</a:t>
            </a:r>
            <a:r>
              <a:rPr lang="en-US" sz="1800" b="1">
                <a:solidFill>
                  <a:srgbClr val="333333"/>
                </a:solidFill>
                <a:highlight>
                  <a:srgbClr val="FFFFFF"/>
                </a:highlight>
                <a:latin typeface="Times New Roman"/>
                <a:ea typeface="Times New Roman"/>
                <a:cs typeface="Times New Roman"/>
                <a:sym typeface="Times New Roman"/>
              </a:rPr>
              <a:t> </a:t>
            </a:r>
            <a:r>
              <a:rPr lang="en-US" sz="1800" b="1">
                <a:solidFill>
                  <a:srgbClr val="1E73BE"/>
                </a:solidFill>
                <a:highlight>
                  <a:srgbClr val="FFFFFF"/>
                </a:highlight>
                <a:uFill>
                  <a:noFill/>
                </a:u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Max Geyer</a:t>
            </a:r>
            <a:endParaRPr sz="20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36C09510182B439C1A780D074D93BE" ma:contentTypeVersion="13" ma:contentTypeDescription="Create a new document." ma:contentTypeScope="" ma:versionID="4d1f0e138e4fd65338574e94a13d1deb">
  <xsd:schema xmlns:xsd="http://www.w3.org/2001/XMLSchema" xmlns:xs="http://www.w3.org/2001/XMLSchema" xmlns:p="http://schemas.microsoft.com/office/2006/metadata/properties" xmlns:ns2="7648c2b7-29bf-47f0-8e67-52d5fbc1eda9" xmlns:ns3="11e6675c-6d73-4874-b07a-7cc85692ac9f" targetNamespace="http://schemas.microsoft.com/office/2006/metadata/properties" ma:root="true" ma:fieldsID="2ccda550685fb6bc3e668b03aa5e1365" ns2:_="" ns3:_="">
    <xsd:import namespace="7648c2b7-29bf-47f0-8e67-52d5fbc1eda9"/>
    <xsd:import namespace="11e6675c-6d73-4874-b07a-7cc85692ac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48c2b7-29bf-47f0-8e67-52d5fbc1e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e6675c-6d73-4874-b07a-7cc85692ac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1e6675c-6d73-4874-b07a-7cc85692ac9f">
      <UserInfo>
        <DisplayName/>
        <AccountId xsi:nil="true"/>
        <AccountType/>
      </UserInfo>
    </SharedWithUsers>
  </documentManagement>
</p:properties>
</file>

<file path=customXml/itemProps1.xml><?xml version="1.0" encoding="utf-8"?>
<ds:datastoreItem xmlns:ds="http://schemas.openxmlformats.org/officeDocument/2006/customXml" ds:itemID="{513C526E-58A4-475E-AA18-CC89E62AE4D7}">
  <ds:schemaRefs>
    <ds:schemaRef ds:uri="http://schemas.microsoft.com/sharepoint/v3/contenttype/forms"/>
  </ds:schemaRefs>
</ds:datastoreItem>
</file>

<file path=customXml/itemProps2.xml><?xml version="1.0" encoding="utf-8"?>
<ds:datastoreItem xmlns:ds="http://schemas.openxmlformats.org/officeDocument/2006/customXml" ds:itemID="{047F7F96-F1C9-42CA-918F-6A211B41A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48c2b7-29bf-47f0-8e67-52d5fbc1eda9"/>
    <ds:schemaRef ds:uri="11e6675c-6d73-4874-b07a-7cc85692a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72A09C-E0EE-4BC2-BE63-F291B924F9EB}">
  <ds:schemaRefs>
    <ds:schemaRef ds:uri="http://schemas.microsoft.com/office/2006/metadata/properties"/>
    <ds:schemaRef ds:uri="http://schemas.microsoft.com/office/infopath/2007/PartnerControls"/>
    <ds:schemaRef ds:uri="11e6675c-6d73-4874-b07a-7cc85692ac9f"/>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  Clinical Services &amp; Quality Management  August, 2020  DBH Training One-to-One Safety Observations and Documentation </vt:lpstr>
      <vt:lpstr>National Patient Safety Goals and DBH:</vt:lpstr>
      <vt:lpstr>Training Overview: </vt:lpstr>
      <vt:lpstr>Defining One-to-One:</vt:lpstr>
      <vt:lpstr>PowerPoint Presentation</vt:lpstr>
      <vt:lpstr>Instructions for Entering Shift Notes: (1 of 2)</vt:lpstr>
      <vt:lpstr>PowerPoint Presentation</vt:lpstr>
      <vt:lpstr>Conclusion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2022-03-04T21:18:50Z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0x010100D636C09510182B439C1A780D074D93BE</vt:lpwstr>
  </property>
  <property fmtid="{D5CDD505-2E9C-101B-9397-08002B2CF9AE}" pid="3" name="Order">
    <vt:r8>15200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