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>
        <p:scale>
          <a:sx n="62" d="100"/>
          <a:sy n="62" d="100"/>
        </p:scale>
        <p:origin x="3226" y="-30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23370-77B8-4FCE-9F18-A4B10B719061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64D8D-CD12-4D5B-BA50-2DC674811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63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a.org/monitor/2020/10/self-care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6168594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ubmed.ncbi.nlm.nih.gov/33136277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sycnet.apa.org/record/2021-01234-001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7359937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Module 8 – Self-Reflection and Practitioner Well-Being</a:t>
            </a:r>
          </a:p>
          <a:p>
            <a:r>
              <a:rPr lang="en-US" dirty="0"/>
              <a:t>Welcome to </a:t>
            </a:r>
            <a:r>
              <a:rPr lang="en-US" b="1" dirty="0"/>
              <a:t>Module 8: Self-Reflection and Practitioner Well-Being</a:t>
            </a:r>
            <a:r>
              <a:rPr lang="en-US" dirty="0"/>
              <a:t>. In this module, we’ll focus on fostering sustainable practices for mental health professionals. Our goal is to emphasize the importance of self-care, explore reflective journaling, and discuss strategies for recognizing and addressing burnout.</a:t>
            </a:r>
          </a:p>
          <a:p>
            <a:r>
              <a:rPr lang="en-US" b="1" dirty="0"/>
              <a:t>Engagement Tip:</a:t>
            </a:r>
            <a:r>
              <a:rPr lang="en-US" dirty="0"/>
              <a:t> Begin with an icebreaker. Ask participants, </a:t>
            </a:r>
            <a:r>
              <a:rPr lang="en-US" i="1" dirty="0"/>
              <a:t>“When was the last time you actively engaged in self-care, and what did it look like?”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64D8D-CD12-4D5B-BA50-2DC6748117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85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Learning Objectives</a:t>
            </a:r>
          </a:p>
          <a:p>
            <a:r>
              <a:rPr lang="en-US" dirty="0"/>
              <a:t>By the end of this module, participants will: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Implement self-care practices</a:t>
            </a:r>
            <a:r>
              <a:rPr lang="en-US" dirty="0"/>
              <a:t> that support well-being and resilience.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Reflect on personal growth</a:t>
            </a:r>
            <a:r>
              <a:rPr lang="en-US" dirty="0"/>
              <a:t> within the EBiT model to enhance their therapeutic practice.</a:t>
            </a:r>
          </a:p>
          <a:p>
            <a:r>
              <a:rPr lang="en-US" b="1" dirty="0"/>
              <a:t>Engagement Tip:</a:t>
            </a:r>
            <a:r>
              <a:rPr lang="en-US" dirty="0"/>
              <a:t> Encourage participants to keep these objectives in mind as they move through the content and relate them to their personal experiences.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64D8D-CD12-4D5B-BA50-2DC6748117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29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The Importance of Self-Care</a:t>
            </a:r>
          </a:p>
          <a:p>
            <a:r>
              <a:rPr lang="en-US" dirty="0"/>
              <a:t>Self-care is not a luxury—it’s a necessity for maintaining effectiveness as a mental health professional. Burnout, compassion fatigue, and emotional exhaustion are common risks in therapeutic settings. Regular self-care reduces these risks, improves client outcomes, and fosters long-term professional sustainability.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Research highlights that therapists who engage in regular self-care practices report lower levels of burnout and improved therapeutic outcomes (</a:t>
            </a:r>
            <a:r>
              <a:rPr lang="en-US" dirty="0">
                <a:hlinkClick r:id="rId3"/>
              </a:rPr>
              <a:t>APA</a:t>
            </a:r>
            <a:r>
              <a:rPr lang="en-US" dirty="0"/>
              <a:t>).</a:t>
            </a:r>
          </a:p>
          <a:p>
            <a:r>
              <a:rPr lang="en-US" b="1" dirty="0"/>
              <a:t>Engagement Tip:</a:t>
            </a:r>
            <a:r>
              <a:rPr lang="en-US" dirty="0"/>
              <a:t> Ask participants to reflect on one area of self-care they know they need to improve.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64D8D-CD12-4D5B-BA50-2DC6748117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77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Self-Care Strategies</a:t>
            </a:r>
          </a:p>
          <a:p>
            <a:r>
              <a:rPr lang="en-US" dirty="0"/>
              <a:t>Effective self-care includes physical, mental, and emotional health strategies. Examples include: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Physical health:</a:t>
            </a:r>
            <a:r>
              <a:rPr lang="en-US" dirty="0"/>
              <a:t> Regular exercise, sufficient sleep, balanced nutrition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Mental health:</a:t>
            </a:r>
            <a:r>
              <a:rPr lang="en-US" dirty="0"/>
              <a:t> Therapy, mindfulness practices, setting boundaries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Emotional regulation:</a:t>
            </a:r>
            <a:r>
              <a:rPr lang="en-US" dirty="0"/>
              <a:t> Recognizing triggers, practicing gratitude, emotional check-ins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Time management:</a:t>
            </a:r>
            <a:r>
              <a:rPr lang="en-US" dirty="0"/>
              <a:t> Scheduling breaks, setting limits on workload, prioritizing responsibilities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A study found that therapists who set clear professional boundaries experience reduced emotional exhaustion (</a:t>
            </a:r>
            <a:r>
              <a:rPr lang="en-US" dirty="0">
                <a:hlinkClick r:id="rId3"/>
              </a:rPr>
              <a:t>NCBI</a:t>
            </a:r>
            <a:r>
              <a:rPr lang="en-US" dirty="0"/>
              <a:t>).</a:t>
            </a:r>
          </a:p>
          <a:p>
            <a:r>
              <a:rPr lang="en-US" b="1" dirty="0"/>
              <a:t>Engagement Tip:</a:t>
            </a:r>
            <a:r>
              <a:rPr lang="en-US" dirty="0"/>
              <a:t> Invite participants to choose one strategy from each category and share how they might implement it.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64D8D-CD12-4D5B-BA50-2DC6748117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53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Reflective Journaling Practices</a:t>
            </a:r>
          </a:p>
          <a:p>
            <a:r>
              <a:rPr lang="en-US" dirty="0"/>
              <a:t>Journaling is a powerful self-reflective tool. It helps practitioners process emotions, set goals, and foster growth. Techniques include: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Freewriting:</a:t>
            </a:r>
            <a:r>
              <a:rPr lang="en-US" dirty="0"/>
              <a:t> Writing without judgment or 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Goal Setting:</a:t>
            </a:r>
            <a:r>
              <a:rPr lang="en-US" dirty="0"/>
              <a:t> Tracking progress and professional milestones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Emotional Processing:</a:t>
            </a:r>
            <a:r>
              <a:rPr lang="en-US" dirty="0"/>
              <a:t> Documenting emotional responses to sessions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Reflective journaling has been shown to enhance self-awareness and reduce stress among healthcare professionals (BMC Psychology)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64D8D-CD12-4D5B-BA50-2DC6748117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21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Recognizing Provider Burnout</a:t>
            </a:r>
          </a:p>
          <a:p>
            <a:r>
              <a:rPr lang="en-US" dirty="0"/>
              <a:t>Burnout doesn’t happen overnight; it develops gradually. Common signs include: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Emotional exhaustion:</a:t>
            </a:r>
            <a:r>
              <a:rPr lang="en-US" dirty="0"/>
              <a:t> Feeling drained and unable to recharge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Reduced performance:</a:t>
            </a:r>
            <a:r>
              <a:rPr lang="en-US" dirty="0"/>
              <a:t> Decreased focus, energy, and productivity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Detachment:</a:t>
            </a:r>
            <a:r>
              <a:rPr lang="en-US" dirty="0"/>
              <a:t> Feeling disconnected from clients and work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Studies show that 40-60% of mental health professionals experience burnout at some point in their careers (</a:t>
            </a:r>
            <a:r>
              <a:rPr lang="en-US" dirty="0">
                <a:hlinkClick r:id="rId3"/>
              </a:rPr>
              <a:t>PubMed</a:t>
            </a:r>
            <a:r>
              <a:rPr lang="en-US" dirty="0"/>
              <a:t>).</a:t>
            </a:r>
          </a:p>
          <a:p>
            <a:r>
              <a:rPr lang="en-US" b="1" dirty="0"/>
              <a:t>Engagement Tip:</a:t>
            </a:r>
            <a:r>
              <a:rPr lang="en-US" dirty="0"/>
              <a:t> Invite participants to anonymously write down one sign of burnout they’ve noticed in themselves on a sticky note or in the chat.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64D8D-CD12-4D5B-BA50-2DC6748117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94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Addressing Burnout</a:t>
            </a:r>
          </a:p>
          <a:p>
            <a:r>
              <a:rPr lang="en-US" dirty="0"/>
              <a:t>Burnout can be addressed with intentional actions: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Peer Support:</a:t>
            </a:r>
            <a:r>
              <a:rPr lang="en-US" dirty="0"/>
              <a:t> Regular case consultations or team check-ins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Professional Help:</a:t>
            </a:r>
            <a:r>
              <a:rPr lang="en-US" dirty="0"/>
              <a:t> Seeking therapy or coaching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Adjusting Workload:</a:t>
            </a:r>
            <a:r>
              <a:rPr lang="en-US" dirty="0"/>
              <a:t> Reducing caseload or taking breaks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Mindfulness Practices:</a:t>
            </a:r>
            <a:r>
              <a:rPr lang="en-US" dirty="0"/>
              <a:t> Daily meditation or grounding exercises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Mindfulness-based interventions have been proven to reduce stress and burnout symptoms among healthcare professionals (</a:t>
            </a:r>
            <a:r>
              <a:rPr lang="en-US" dirty="0">
                <a:hlinkClick r:id="rId3"/>
              </a:rPr>
              <a:t>APA </a:t>
            </a:r>
            <a:r>
              <a:rPr lang="en-US" dirty="0" err="1">
                <a:hlinkClick r:id="rId3"/>
              </a:rPr>
              <a:t>PsycNet</a:t>
            </a:r>
            <a:r>
              <a:rPr lang="en-US" dirty="0"/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64D8D-CD12-4D5B-BA50-2DC6748117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23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Key Takeaways</a:t>
            </a:r>
          </a:p>
          <a:p>
            <a:r>
              <a:rPr lang="en-US" dirty="0"/>
              <a:t>To conclude, let’s summarize the key lessons from this module:</a:t>
            </a:r>
          </a:p>
          <a:p>
            <a:pPr>
              <a:buFont typeface="+mj-lt"/>
              <a:buAutoNum type="arabicPeriod"/>
            </a:pPr>
            <a:r>
              <a:rPr lang="en-US" dirty="0"/>
              <a:t>Self-care is not optional; it’s essential for sustaining effective therapeutic practice.</a:t>
            </a:r>
          </a:p>
          <a:p>
            <a:pPr>
              <a:buFont typeface="+mj-lt"/>
              <a:buAutoNum type="arabicPeriod"/>
            </a:pPr>
            <a:r>
              <a:rPr lang="en-US" dirty="0"/>
              <a:t>Reflective journaling fosters emotional awareness, resilience, and growth.</a:t>
            </a:r>
          </a:p>
          <a:p>
            <a:pPr>
              <a:buFont typeface="+mj-lt"/>
              <a:buAutoNum type="arabicPeriod"/>
            </a:pPr>
            <a:r>
              <a:rPr lang="en-US" dirty="0"/>
              <a:t>Recognizing and addressing burnout supports long-term effectiveness and well-being.</a:t>
            </a:r>
          </a:p>
          <a:p>
            <a:r>
              <a:rPr lang="en-US" b="1" dirty="0"/>
              <a:t>Evidence:</a:t>
            </a:r>
            <a:br>
              <a:rPr lang="en-US" dirty="0"/>
            </a:br>
            <a:r>
              <a:rPr lang="en-US" dirty="0"/>
              <a:t>Research confirms that therapists who engage in self-care and reflective practices are more likely to report higher job satisfaction and reduced emotional fatigue (</a:t>
            </a:r>
            <a:r>
              <a:rPr lang="en-US" dirty="0">
                <a:hlinkClick r:id="rId3"/>
              </a:rPr>
              <a:t>NCBI</a:t>
            </a:r>
            <a:r>
              <a:rPr lang="en-US" dirty="0"/>
              <a:t>).</a:t>
            </a:r>
          </a:p>
          <a:p>
            <a:r>
              <a:rPr lang="en-US" b="1" dirty="0"/>
              <a:t>Engagement Tip:</a:t>
            </a:r>
            <a:r>
              <a:rPr lang="en-US" dirty="0"/>
              <a:t> End with a gratitude exercise. Ask participants to write one thing they’re grateful for in their professional role.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64D8D-CD12-4D5B-BA50-2DC6748117F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20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1" y="3985"/>
            <a:ext cx="7329573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96" y="1764407"/>
            <a:ext cx="4320635" cy="23103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38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Module 8: Self-Reflection and Practitioner Well-Being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96" y="4165152"/>
            <a:ext cx="432063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20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Fostering Sustainable Practices for Mental Health Professionals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3672" y="-8167"/>
            <a:ext cx="3625552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943" y="991261"/>
            <a:ext cx="4316022" cy="1837349"/>
          </a:xfrm>
        </p:spPr>
        <p:txBody>
          <a:bodyPr>
            <a:normAutofit/>
          </a:bodyPr>
          <a:lstStyle/>
          <a:p>
            <a:pPr>
              <a:defRPr sz="2400" b="1"/>
            </a:pPr>
            <a:r>
              <a:rPr lang="en-US" sz="3100">
                <a:solidFill>
                  <a:schemeClr val="tx2"/>
                </a:solidFill>
              </a:rPr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7809" y="2979336"/>
            <a:ext cx="4282290" cy="2430864"/>
          </a:xfrm>
        </p:spPr>
        <p:txBody>
          <a:bodyPr anchor="t">
            <a:normAutofit/>
          </a:bodyPr>
          <a:lstStyle/>
          <a:p>
            <a:pPr>
              <a:defRPr sz="1400"/>
            </a:pPr>
            <a:r>
              <a:rPr lang="en-US" sz="1700">
                <a:solidFill>
                  <a:schemeClr val="tx2"/>
                </a:solidFill>
              </a:rPr>
              <a:t>1. Implement self-care practices.</a:t>
            </a:r>
          </a:p>
          <a:p>
            <a:pPr>
              <a:defRPr sz="1400"/>
            </a:pPr>
            <a:r>
              <a:rPr lang="en-US" sz="1700">
                <a:solidFill>
                  <a:schemeClr val="tx2"/>
                </a:solidFill>
              </a:rPr>
              <a:t>2. Reflect on personal growth within the EBiT model.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6793706" y="4146310"/>
            <a:ext cx="23568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700" y="3984"/>
            <a:ext cx="7032474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0" y="3985"/>
            <a:ext cx="7329573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048" y="1542402"/>
            <a:ext cx="3890131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45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Importance of Self-Care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6601" y="4001587"/>
            <a:ext cx="389102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15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Understanding why self-care is essential for effective and sustainable therapeutic practice.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28" y="-4155"/>
            <a:ext cx="1886210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264295" y="4683666"/>
            <a:ext cx="1886211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700" y="3984"/>
            <a:ext cx="7032474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0" y="3985"/>
            <a:ext cx="7329573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048" y="1542402"/>
            <a:ext cx="3890131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45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Self-Care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6601" y="4001587"/>
            <a:ext cx="389102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13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Practical approaches: physical health, mental health, emotional regulation, and time management.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28" y="-4155"/>
            <a:ext cx="1886210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264295" y="4683666"/>
            <a:ext cx="1886211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1" y="3985"/>
            <a:ext cx="7329573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96" y="1764407"/>
            <a:ext cx="4320635" cy="23103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45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Reflective Journaling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96" y="4165152"/>
            <a:ext cx="432063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19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Techniques for using journaling to process emotions, set goals, and foster growth.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700" y="3984"/>
            <a:ext cx="7032474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0" y="3985"/>
            <a:ext cx="7329573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048" y="1542402"/>
            <a:ext cx="3890131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45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Recognizing Provider Burnout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6601" y="4001587"/>
            <a:ext cx="389102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13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Identifying signs of burnout: emotional exhaustion, reduced performance, and detachment.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28" y="-4155"/>
            <a:ext cx="1886210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264295" y="4683666"/>
            <a:ext cx="1886211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BCB02B1-1B82-403C-B7D2-E2CED1882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700" y="3984"/>
            <a:ext cx="7032474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CDE13A7-6382-4A67-BEBE-4FF1F37C7F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0" y="3985"/>
            <a:ext cx="7329573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9978FC9-2E40-4257-8D97-FAB20CA4BF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40ABB98-77BA-4C40-8121-34D196E58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1AA752E-66C1-4835-8A3C-556475159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E9555AB-2295-4939-AEC9-B2CBFCB4C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7499201-5A2C-48B3-9B02-5519B88294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3FC2AE7-C60C-4C48-BCAE-410BB6C3D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0EA1593-6BC9-441E-8F3C-46DD50F810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840" y="1741337"/>
            <a:ext cx="4086547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defRPr sz="2400" b="1"/>
            </a:pPr>
            <a:r>
              <a:rPr lang="en-US" sz="45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Addressing Burnout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8370" y="4200522"/>
            <a:ext cx="4087487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  <a:defRPr sz="1400"/>
            </a:pPr>
            <a:r>
              <a:rPr lang="en-US" sz="15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Strategies to prevent and manage burnout through professional and personal interventions.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7147D5D-F01F-4164-BD81-D10DC6F23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56" y="2854"/>
            <a:ext cx="2087566" cy="2406445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24C7412-3E2D-4708-8DC3-425A457A1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1483A6A-CB0B-4469-B09D-C9451F9B07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A935E9D-EB55-46F3-BCCB-9CB918E870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EDC5655-C7D7-4936-91EA-E188A96DC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D0E248E-80AB-4B35-BA8D-F940FCB44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062939" y="4456669"/>
            <a:ext cx="2087566" cy="2406445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9E91B0A-66E8-4298-BAC6-004DBE4919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A629C66-36BD-487E-B1CD-ED026D7789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6BC2D2C-3D7D-4224-81BC-22C094C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3BDF903-22C5-4312-8776-C2ABC3EDC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6397" y="508838"/>
            <a:ext cx="3913467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1243013"/>
            <a:ext cx="2891790" cy="4371974"/>
          </a:xfrm>
        </p:spPr>
        <p:txBody>
          <a:bodyPr>
            <a:normAutofit/>
          </a:bodyPr>
          <a:lstStyle/>
          <a:p>
            <a:pPr>
              <a:defRPr sz="2400" b="1"/>
            </a:pPr>
            <a:r>
              <a:rPr lang="en-US" sz="3100">
                <a:solidFill>
                  <a:schemeClr val="tx2"/>
                </a:solidFill>
              </a:rPr>
              <a:t>Key 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9150" y="804672"/>
            <a:ext cx="3915918" cy="5230368"/>
          </a:xfrm>
        </p:spPr>
        <p:txBody>
          <a:bodyPr anchor="ctr">
            <a:normAutofit/>
          </a:bodyPr>
          <a:lstStyle/>
          <a:p>
            <a:pPr>
              <a:defRPr sz="1400"/>
            </a:pPr>
            <a:r>
              <a:rPr lang="en-US" sz="1600">
                <a:solidFill>
                  <a:schemeClr val="tx2"/>
                </a:solidFill>
              </a:rPr>
              <a:t>1. Self-care is not optional; it’s essential.</a:t>
            </a:r>
          </a:p>
          <a:p>
            <a:pPr>
              <a:defRPr sz="1400"/>
            </a:pPr>
            <a:r>
              <a:rPr lang="en-US" sz="1600">
                <a:solidFill>
                  <a:schemeClr val="tx2"/>
                </a:solidFill>
              </a:rPr>
              <a:t>2. Reflection fosters growth and resilience.</a:t>
            </a:r>
          </a:p>
          <a:p>
            <a:pPr>
              <a:defRPr sz="1400"/>
            </a:pPr>
            <a:r>
              <a:rPr lang="en-US" sz="1600">
                <a:solidFill>
                  <a:schemeClr val="tx2"/>
                </a:solidFill>
              </a:rPr>
              <a:t>3. Burnout prevention supports long-term effectiveness.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821</Words>
  <Application>Microsoft Office PowerPoint</Application>
  <PresentationFormat>On-screen Show (4:3)</PresentationFormat>
  <Paragraphs>74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Arial</vt:lpstr>
      <vt:lpstr>Calibri</vt:lpstr>
      <vt:lpstr>Office Theme</vt:lpstr>
      <vt:lpstr>Module 8: Self-Reflection and Practitioner Well-Being</vt:lpstr>
      <vt:lpstr>Learning Objectives</vt:lpstr>
      <vt:lpstr>The Importance of Self-Care</vt:lpstr>
      <vt:lpstr>Self-Care Strategies</vt:lpstr>
      <vt:lpstr>Reflective Journaling Practices</vt:lpstr>
      <vt:lpstr>Recognizing Provider Burnout</vt:lpstr>
      <vt:lpstr>Addressing Burnout</vt:lpstr>
      <vt:lpstr>Key Takeaways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Angela Fisher</dc:creator>
  <cp:keywords/>
  <dc:description>generated using python-pptx</dc:description>
  <cp:lastModifiedBy>Angela Fisher</cp:lastModifiedBy>
  <cp:revision>4</cp:revision>
  <dcterms:created xsi:type="dcterms:W3CDTF">2013-01-27T09:14:16Z</dcterms:created>
  <dcterms:modified xsi:type="dcterms:W3CDTF">2025-01-05T02:10:55Z</dcterms:modified>
  <cp:category/>
</cp:coreProperties>
</file>