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62" d="100"/>
          <a:sy n="62" d="100"/>
        </p:scale>
        <p:origin x="3226" y="-30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23370-77B8-4FCE-9F18-A4B10B719061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64D8D-CD12-4D5B-BA50-2DC674811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63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monitor/2020/10/self-car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168594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3136277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7359937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Module 8 – Self-Reflection and Practitioner Well-Being</a:t>
            </a:r>
          </a:p>
          <a:p>
            <a:r>
              <a:rPr lang="en-US" dirty="0"/>
              <a:t>Welcome to </a:t>
            </a:r>
            <a:r>
              <a:rPr lang="en-US" b="1" dirty="0"/>
              <a:t>Module 8: Self-Reflection and Practitioner Well-Being</a:t>
            </a:r>
            <a:r>
              <a:rPr lang="en-US" dirty="0"/>
              <a:t>. In this module, we’ll focus on fostering sustainable practices for mental health professionals. Our goal is to emphasize the importance of self-care, explore reflective journaling, and discuss strategies for recognizing and addressing burnout.</a:t>
            </a:r>
          </a:p>
          <a:p>
            <a:r>
              <a:rPr lang="en-US" b="1" dirty="0"/>
              <a:t>Engagement Tip:</a:t>
            </a:r>
            <a:r>
              <a:rPr lang="en-US" dirty="0"/>
              <a:t> Begin with an icebreaker. Ask participants, </a:t>
            </a:r>
            <a:r>
              <a:rPr lang="en-US" i="1" dirty="0"/>
              <a:t>“When was the last time you actively engaged in self-care, and what did it look like?”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8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  <a:p>
            <a:r>
              <a:rPr lang="en-US" dirty="0"/>
              <a:t>By the end of this module, participants will: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Implement self-care practices</a:t>
            </a:r>
            <a:r>
              <a:rPr lang="en-US" dirty="0"/>
              <a:t> that support well-being and resilience.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Reflect on personal growth</a:t>
            </a:r>
            <a:r>
              <a:rPr lang="en-US" dirty="0"/>
              <a:t> within the EBiT model to enhance their therapeutic practice.</a:t>
            </a:r>
          </a:p>
          <a:p>
            <a:r>
              <a:rPr lang="en-US" b="1" dirty="0"/>
              <a:t>Engagement Tip:</a:t>
            </a:r>
            <a:r>
              <a:rPr lang="en-US" dirty="0"/>
              <a:t> Encourage participants to keep these objectives in mind as they move through the content and relate them to their personal experiences.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2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Importance of Self-Care</a:t>
            </a:r>
          </a:p>
          <a:p>
            <a:r>
              <a:rPr lang="en-US" dirty="0"/>
              <a:t>Self-care is not a luxury—it’s a necessity for maintaining effectiveness as a mental health professional. Burnout, compassion fatigue, and emotional exhaustion are common risks in therapeutic settings. Regular self-care reduces these risks, improves client outcomes, and fosters long-term professional sustainability.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highlights that therapists who engage in regular self-care practices report lower levels of burnout and improved therapeutic outcomes (</a:t>
            </a:r>
            <a:r>
              <a:rPr lang="en-US" dirty="0">
                <a:hlinkClick r:id="rId3"/>
              </a:rPr>
              <a:t>APA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reflect on one area of self-care they know they need to improve.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7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Self-Care Strategies</a:t>
            </a:r>
          </a:p>
          <a:p>
            <a:r>
              <a:rPr lang="en-US" dirty="0"/>
              <a:t>Effective self-care includes physical, mental, and emotional health strategies. Examples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Physical health:</a:t>
            </a:r>
            <a:r>
              <a:rPr lang="en-US" dirty="0"/>
              <a:t> Regular exercise, sufficient sleep, balanced nutrition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Mental health:</a:t>
            </a:r>
            <a:r>
              <a:rPr lang="en-US" dirty="0"/>
              <a:t> Therapy, mindfulness practices, setting boundaries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Emotional regulation:</a:t>
            </a:r>
            <a:r>
              <a:rPr lang="en-US" dirty="0"/>
              <a:t> Recognizing triggers, practicing gratitude, emotional check-ins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Time management:</a:t>
            </a:r>
            <a:r>
              <a:rPr lang="en-US" dirty="0"/>
              <a:t> Scheduling breaks, setting limits on workload, prioritizing responsibilities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A study found that therapists who set clear professional boundaries experience reduced emotional exhaustion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Invite participants to choose one strategy from each category and share how they might implement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53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Reflective Journaling Practices</a:t>
            </a:r>
          </a:p>
          <a:p>
            <a:r>
              <a:rPr lang="en-US" dirty="0"/>
              <a:t>Journaling is a powerful self-reflective tool. It helps practitioners process emotions, set goals, and foster growth. Techniques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Freewriting:</a:t>
            </a:r>
            <a:r>
              <a:rPr lang="en-US" dirty="0"/>
              <a:t> Writing without judgment or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Goal Setting:</a:t>
            </a:r>
            <a:r>
              <a:rPr lang="en-US" dirty="0"/>
              <a:t> Tracking progress and professional milestones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Emotional Processing:</a:t>
            </a:r>
            <a:r>
              <a:rPr lang="en-US" dirty="0"/>
              <a:t> Documenting emotional responses to sessions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Reflective journaling has been shown to enhance self-awareness and reduce stress among healthcare professionals (BMC Psychology)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21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Recognizing Provider Burnout</a:t>
            </a:r>
          </a:p>
          <a:p>
            <a:r>
              <a:rPr lang="en-US" dirty="0"/>
              <a:t>Burnout doesn’t happen overnight; it develops gradually. Common signs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Emotional exhaustion:</a:t>
            </a:r>
            <a:r>
              <a:rPr lang="en-US" dirty="0"/>
              <a:t> Feeling drained and unable to recharge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Reduced performance:</a:t>
            </a:r>
            <a:r>
              <a:rPr lang="en-US" dirty="0"/>
              <a:t> Decreased focus, energy, and productivity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Detachment:</a:t>
            </a:r>
            <a:r>
              <a:rPr lang="en-US" dirty="0"/>
              <a:t> Feeling disconnected from clients and work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show that 40-60% of mental health professionals experience burnout at some point in their careers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Invite participants to anonymously write down one sign of burnout they’ve noticed in themselves on a sticky note or in the chat.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94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Addressing Burnout</a:t>
            </a:r>
          </a:p>
          <a:p>
            <a:r>
              <a:rPr lang="en-US" dirty="0"/>
              <a:t>Burnout can be addressed with intentional actions: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Peer Support:</a:t>
            </a:r>
            <a:r>
              <a:rPr lang="en-US" dirty="0"/>
              <a:t> Regular case consultations or team check-ins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Professional Help:</a:t>
            </a:r>
            <a:r>
              <a:rPr lang="en-US" dirty="0"/>
              <a:t> Seeking therapy or coaching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Adjusting Workload:</a:t>
            </a:r>
            <a:r>
              <a:rPr lang="en-US" dirty="0"/>
              <a:t> Reducing caseload or taking breaks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Mindfulness Practices:</a:t>
            </a:r>
            <a:r>
              <a:rPr lang="en-US" dirty="0"/>
              <a:t> Daily meditation or grounding exercises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Mindfulness-based interventions have been proven to reduce stress and burnout symptoms among healthcare professionals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23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Key Takeaways</a:t>
            </a:r>
          </a:p>
          <a:p>
            <a:r>
              <a:rPr lang="en-US" dirty="0"/>
              <a:t>To conclude, let’s summarize the key lessons from this module:</a:t>
            </a:r>
          </a:p>
          <a:p>
            <a:pPr>
              <a:buFont typeface="+mj-lt"/>
              <a:buAutoNum type="arabicPeriod"/>
            </a:pPr>
            <a:r>
              <a:rPr lang="en-US" dirty="0"/>
              <a:t>Self-care is not optional; it’s essential for sustaining effective therapeutic practice.</a:t>
            </a:r>
          </a:p>
          <a:p>
            <a:pPr>
              <a:buFont typeface="+mj-lt"/>
              <a:buAutoNum type="arabicPeriod"/>
            </a:pPr>
            <a:r>
              <a:rPr lang="en-US" dirty="0"/>
              <a:t>Reflective journaling fosters emotional awareness, resilience, and growth.</a:t>
            </a:r>
          </a:p>
          <a:p>
            <a:pPr>
              <a:buFont typeface="+mj-lt"/>
              <a:buAutoNum type="arabicPeriod"/>
            </a:pPr>
            <a:r>
              <a:rPr lang="en-US" dirty="0"/>
              <a:t>Recognizing and addressing burnout supports long-term effectiveness and well-being.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confirms that therapists who engage in self-care and reflective practices are more likely to report higher job satisfaction and reduced emotional fatigue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End with a gratitude exercise. Ask participants to write one thing they’re grateful for in their professional role.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64D8D-CD12-4D5B-BA50-2DC6748117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0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Module 8: Self-Reflection and Practitioner Well-Being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Fostering Sustainable Practices for Mental Health Professionals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1. Implement self-care practices.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2. Reflect on personal growth within the EBiT model.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Importance of Self-Care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5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Understanding why self-care is essential for effective and sustainable therapeutic practice.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Self-Care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3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Practical approaches: physical health, mental health, emotional regulation, and time management.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Reflective Journaling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9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Techniques for using journaling to process emotions, set goals, and foster growth.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Recognizing Provider Burnout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3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Identifying signs of burnout: emotional exhaustion, reduced performance, and detachment.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Addressing Burnout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5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Strategies to prevent and manage burnout through professional and personal interventions.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1. Self-care is not optional; it’s essential.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2. Reflection fosters growth and resilience.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3. Burnout prevention supports long-term effectiveness.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821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Module 8: Self-Reflection and Practitioner Well-Being</vt:lpstr>
      <vt:lpstr>Learning Objectives</vt:lpstr>
      <vt:lpstr>The Importance of Self-Care</vt:lpstr>
      <vt:lpstr>Self-Care Strategies</vt:lpstr>
      <vt:lpstr>Reflective Journaling Practices</vt:lpstr>
      <vt:lpstr>Recognizing Provider Burnout</vt:lpstr>
      <vt:lpstr>Addressing Burnout</vt:lpstr>
      <vt:lpstr>Key Takeaways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Angela Fisher</dc:creator>
  <cp:keywords/>
  <dc:description>generated using python-pptx</dc:description>
  <cp:lastModifiedBy>Angela Fisher</cp:lastModifiedBy>
  <cp:revision>4</cp:revision>
  <dcterms:created xsi:type="dcterms:W3CDTF">2013-01-27T09:14:16Z</dcterms:created>
  <dcterms:modified xsi:type="dcterms:W3CDTF">2025-01-05T02:10:55Z</dcterms:modified>
  <cp:category/>
</cp:coreProperties>
</file>