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7"/>
  </p:notesMasterIdLst>
  <p:sldIdLst>
    <p:sldId id="264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3162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1DD07-C3CF-495C-B572-2DEB06D341E9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51A18-8100-47D8-8908-7C744A3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4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A616E6-3282-49AF-B187-AFD5859112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650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31837" y="2967335"/>
            <a:ext cx="10808071" cy="923330"/>
          </a:xfrm>
          <a:noFill/>
        </p:spPr>
        <p:txBody>
          <a:bodyPr wrap="square" lIns="0" rIns="0">
            <a:spAutoFit/>
          </a:bodyPr>
          <a:lstStyle>
            <a:lvl1pPr>
              <a:defRPr b="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60434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slides (text without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1"/>
          <p:cNvSpPr>
            <a:spLocks noGrp="1"/>
          </p:cNvSpPr>
          <p:nvPr>
            <p:ph type="title"/>
          </p:nvPr>
        </p:nvSpPr>
        <p:spPr>
          <a:xfrm>
            <a:off x="698460" y="565265"/>
            <a:ext cx="10801350" cy="923330"/>
          </a:xfrm>
          <a:prstGeom prst="rect">
            <a:avLst/>
          </a:prstGeom>
          <a:noFill/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19138" y="1910481"/>
            <a:ext cx="10807700" cy="480131"/>
          </a:xfrm>
          <a:prstGeom prst="rect">
            <a:avLst/>
          </a:prstGeom>
          <a:noFill/>
        </p:spPr>
        <p:txBody>
          <a:bodyPr lIns="0" rIns="0">
            <a:sp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enter text</a:t>
            </a:r>
          </a:p>
        </p:txBody>
      </p:sp>
    </p:spTree>
    <p:extLst>
      <p:ext uri="{BB962C8B-B14F-4D97-AF65-F5344CB8AC3E}">
        <p14:creationId xmlns:p14="http://schemas.microsoft.com/office/powerpoint/2010/main" val="22913323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5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33109" y="6316676"/>
            <a:ext cx="406800" cy="547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6" y="6330486"/>
            <a:ext cx="6678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731838" y="2967335"/>
            <a:ext cx="10801350" cy="923330"/>
          </a:xfrm>
          <a:prstGeom prst="rect">
            <a:avLst/>
          </a:prstGeom>
          <a:noFill/>
        </p:spPr>
        <p:txBody>
          <a:bodyPr vert="horz" wrap="square" lIns="0" tIns="45720" rIns="0" bIns="45720" rtlCol="0" anchor="t" anchorCtr="0">
            <a:sp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953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265">
          <p15:clr>
            <a:srgbClr val="F26B43"/>
          </p15:clr>
        </p15:guide>
        <p15:guide id="2" pos="461">
          <p15:clr>
            <a:srgbClr val="F26B43"/>
          </p15:clr>
        </p15:guide>
        <p15:guide id="3" orient="horz" pos="3974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346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33109" y="6316676"/>
            <a:ext cx="406800" cy="547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6" y="6330486"/>
            <a:ext cx="6678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731838" y="565265"/>
            <a:ext cx="10801350" cy="92333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7382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99">
          <p15:clr>
            <a:srgbClr val="F26B43"/>
          </p15:clr>
        </p15:guide>
        <p15:guide id="2" pos="7265">
          <p15:clr>
            <a:srgbClr val="F26B43"/>
          </p15:clr>
        </p15:guide>
        <p15:guide id="3" pos="461">
          <p15:clr>
            <a:srgbClr val="F26B43"/>
          </p15:clr>
        </p15:guide>
        <p15:guide id="4" orient="horz" pos="3974">
          <p15:clr>
            <a:srgbClr val="F26B43"/>
          </p15:clr>
        </p15:guide>
        <p15:guide id="5" orient="horz" pos="2160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пересмотра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659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670C2A-A12A-4F1E-8877-D66BA40FC6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0175FE-8E4E-4938-8474-605496BCD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CASCO </a:t>
            </a:r>
            <a:r>
              <a:rPr lang="ru-RU" dirty="0" smtClean="0"/>
              <a:t>Рабочая группа 44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5F217-F0E5-418A-BFFE-7E1E4F7125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137" y="1910481"/>
            <a:ext cx="11235795" cy="4527906"/>
          </a:xfrm>
        </p:spPr>
        <p:txBody>
          <a:bodyPr/>
          <a:lstStyle/>
          <a:p>
            <a:pPr>
              <a:tabLst>
                <a:tab pos="3200400" algn="l"/>
              </a:tabLst>
            </a:pPr>
            <a:r>
              <a:rPr lang="en-US" dirty="0" smtClean="0"/>
              <a:t>     </a:t>
            </a:r>
            <a:r>
              <a:rPr lang="ru-RU" dirty="0" smtClean="0"/>
              <a:t>Участники </a:t>
            </a:r>
            <a:r>
              <a:rPr lang="en-US" dirty="0" smtClean="0"/>
              <a:t>           </a:t>
            </a:r>
            <a:r>
              <a:rPr lang="ru-RU" dirty="0" smtClean="0"/>
              <a:t>Выдвигающая организация</a:t>
            </a:r>
            <a:r>
              <a:rPr lang="en-GB" dirty="0" smtClean="0"/>
              <a:t>: </a:t>
            </a:r>
            <a:endParaRPr lang="en-GB" dirty="0"/>
          </a:p>
          <a:p>
            <a:pPr marL="3200400" lvl="1" indent="-2803525">
              <a:spcAft>
                <a:spcPts val="1200"/>
              </a:spcAft>
              <a:buNone/>
              <a:tabLst>
                <a:tab pos="3200400" algn="l"/>
              </a:tabLst>
            </a:pPr>
            <a:r>
              <a:rPr lang="ru-RU" dirty="0" err="1" smtClean="0"/>
              <a:t>Хериберт</a:t>
            </a:r>
            <a:r>
              <a:rPr lang="ru-RU" dirty="0" smtClean="0"/>
              <a:t> </a:t>
            </a:r>
            <a:r>
              <a:rPr lang="ru-RU" dirty="0" err="1" smtClean="0"/>
              <a:t>Шорн</a:t>
            </a:r>
            <a:r>
              <a:rPr lang="ru-RU" dirty="0" smtClean="0"/>
              <a:t> </a:t>
            </a:r>
            <a:r>
              <a:rPr lang="en-US" dirty="0" smtClean="0"/>
              <a:t>        </a:t>
            </a:r>
            <a:r>
              <a:rPr lang="ru-RU" dirty="0" smtClean="0"/>
              <a:t>Международная электротехническая комиссия (МЭК) </a:t>
            </a:r>
          </a:p>
          <a:p>
            <a:pPr marL="3200400" lvl="1" indent="-2803525">
              <a:spcAft>
                <a:spcPts val="1200"/>
              </a:spcAft>
              <a:buNone/>
              <a:tabLst>
                <a:tab pos="3200400" algn="l"/>
              </a:tabLst>
            </a:pPr>
            <a:r>
              <a:rPr lang="ru-RU" dirty="0" smtClean="0"/>
              <a:t>Стив Сидни               Бюро Южной Африки по стандартам</a:t>
            </a:r>
          </a:p>
          <a:p>
            <a:pPr marL="3403600" lvl="1" indent="-3108325">
              <a:spcAft>
                <a:spcPts val="1200"/>
              </a:spcAft>
              <a:buNone/>
              <a:tabLst>
                <a:tab pos="3505200" algn="l"/>
              </a:tabLst>
            </a:pPr>
            <a:r>
              <a:rPr lang="ru-RU" dirty="0" smtClean="0"/>
              <a:t>Уоррен Меркель</a:t>
            </a:r>
            <a:r>
              <a:rPr lang="ru-RU" dirty="0"/>
              <a:t> </a:t>
            </a:r>
            <a:r>
              <a:rPr lang="ru-RU" dirty="0" smtClean="0"/>
              <a:t>        Международная </a:t>
            </a:r>
            <a:r>
              <a:rPr lang="ru-RU" dirty="0"/>
              <a:t>организация по аккредитации лабораторий</a:t>
            </a:r>
            <a:r>
              <a:rPr lang="ru-RU" dirty="0" smtClean="0"/>
              <a:t> (ИЛАК)</a:t>
            </a:r>
            <a:endParaRPr lang="en-GB" dirty="0"/>
          </a:p>
          <a:p>
            <a:pPr marL="34290">
              <a:buSzPct val="100000"/>
            </a:pPr>
            <a:endParaRPr lang="en-GB" dirty="0"/>
          </a:p>
          <a:p>
            <a:pPr marL="34290">
              <a:buSzPct val="100000"/>
            </a:pPr>
            <a:r>
              <a:rPr lang="ru-RU" dirty="0" smtClean="0"/>
              <a:t>~ 150 экспертов</a:t>
            </a:r>
          </a:p>
          <a:p>
            <a:pPr marL="34290">
              <a:buSzPct val="100000"/>
            </a:pPr>
            <a:r>
              <a:rPr lang="ru-RU" dirty="0" smtClean="0"/>
              <a:t>129 членов комитета</a:t>
            </a:r>
          </a:p>
          <a:p>
            <a:pPr marL="34290">
              <a:buSzPct val="100000"/>
            </a:pPr>
            <a:r>
              <a:rPr lang="ru-RU" dirty="0" smtClean="0"/>
              <a:t>21 контактные члены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2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840533-90AC-492D-B6EC-5009DFC907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61470F-05CB-4357-BA7D-7356986ADCB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69" b="10173"/>
          <a:stretch/>
        </p:blipFill>
        <p:spPr>
          <a:xfrm>
            <a:off x="336351" y="304800"/>
            <a:ext cx="11470949" cy="49604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DBB93D-4E76-4F2F-BEF6-51FE5AC63517}"/>
              </a:ext>
            </a:extLst>
          </p:cNvPr>
          <p:cNvSpPr txBox="1"/>
          <p:nvPr/>
        </p:nvSpPr>
        <p:spPr>
          <a:xfrm>
            <a:off x="2169850" y="5288340"/>
            <a:ext cx="87052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400" b="1" dirty="0" smtClean="0">
                <a:solidFill>
                  <a:prstClr val="black"/>
                </a:solidFill>
              </a:rPr>
              <a:t>Пятое заседание Рабочей группы 44</a:t>
            </a:r>
          </a:p>
          <a:p>
            <a:pPr lvl="0" algn="ctr">
              <a:defRPr/>
            </a:pPr>
            <a:r>
              <a:rPr lang="ru-RU" sz="2400" b="1" dirty="0" smtClean="0">
                <a:solidFill>
                  <a:prstClr val="black"/>
                </a:solidFill>
              </a:rPr>
              <a:t>20-23 сентября 2016 г.</a:t>
            </a:r>
          </a:p>
          <a:p>
            <a:pPr lvl="0" algn="ctr">
              <a:defRPr/>
            </a:pPr>
            <a:r>
              <a:rPr lang="ru-RU" sz="2400" b="1" dirty="0" smtClean="0">
                <a:solidFill>
                  <a:prstClr val="black"/>
                </a:solidFill>
              </a:rPr>
              <a:t>Штаб-квартира ИСО, Женева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82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2D2856-9EE1-4C09-BC3A-68727CA497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1A8F49-3103-4F6B-91F7-6906663A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460" y="565265"/>
            <a:ext cx="11291598" cy="2585323"/>
          </a:xfrm>
        </p:spPr>
        <p:txBody>
          <a:bodyPr/>
          <a:lstStyle/>
          <a:p>
            <a:r>
              <a:rPr lang="ru-RU" dirty="0" smtClean="0"/>
              <a:t>Временной график пересмотра</a:t>
            </a:r>
            <a:br>
              <a:rPr lang="ru-RU" dirty="0" smtClean="0"/>
            </a:b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9445924-4638-40D1-976C-E42FA2DF7FB9}"/>
              </a:ext>
            </a:extLst>
          </p:cNvPr>
          <p:cNvCxnSpPr>
            <a:cxnSpLocks/>
          </p:cNvCxnSpPr>
          <p:nvPr/>
        </p:nvCxnSpPr>
        <p:spPr>
          <a:xfrm flipH="1" flipV="1">
            <a:off x="603544" y="3604745"/>
            <a:ext cx="10970114" cy="3701"/>
          </a:xfrm>
          <a:prstGeom prst="line">
            <a:avLst/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479EE0AA-C1F4-458F-8859-C7FC46FC39F0}"/>
              </a:ext>
            </a:extLst>
          </p:cNvPr>
          <p:cNvGrpSpPr/>
          <p:nvPr/>
        </p:nvGrpSpPr>
        <p:grpSpPr>
          <a:xfrm>
            <a:off x="418396" y="3465045"/>
            <a:ext cx="657855" cy="741066"/>
            <a:chOff x="-34970" y="3073653"/>
            <a:chExt cx="668867" cy="98808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F00F9CE-79E5-4B4C-9135-598E47C64FCD}"/>
                </a:ext>
              </a:extLst>
            </p:cNvPr>
            <p:cNvCxnSpPr/>
            <p:nvPr/>
          </p:nvCxnSpPr>
          <p:spPr>
            <a:xfrm>
              <a:off x="153785" y="3073653"/>
              <a:ext cx="0" cy="3725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2DE773C-7543-4CCC-ADAE-EC2A94DDE30F}"/>
                </a:ext>
              </a:extLst>
            </p:cNvPr>
            <p:cNvSpPr txBox="1"/>
            <p:nvPr/>
          </p:nvSpPr>
          <p:spPr>
            <a:xfrm>
              <a:off x="-34970" y="3446187"/>
              <a:ext cx="66886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/>
                </a:rPr>
                <a:t>Окт</a:t>
              </a:r>
              <a:endParaRPr lang="ru-RU" sz="1200" dirty="0" smtClean="0">
                <a:solidFill>
                  <a:prstClr val="black"/>
                </a:solidFill>
                <a:latin typeface="Arial" panose="020B0604020202020204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2014</a:t>
              </a:r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14FFCD-F744-47DA-8E14-1448D68EE958}"/>
              </a:ext>
            </a:extLst>
          </p:cNvPr>
          <p:cNvSpPr txBox="1">
            <a:spLocks/>
          </p:cNvSpPr>
          <p:nvPr/>
        </p:nvSpPr>
        <p:spPr>
          <a:xfrm>
            <a:off x="330458" y="4287723"/>
            <a:ext cx="1279267" cy="685722"/>
          </a:xfrm>
          <a:prstGeom prst="wedgeRoundRectCallout">
            <a:avLst>
              <a:gd name="adj1" fmla="val -26695"/>
              <a:gd name="adj2" fmla="val -64159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Clr>
                <a:prstClr val="black"/>
              </a:buClr>
              <a:buNone/>
              <a:defRPr/>
            </a:pP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Голосование за пересмотр ISO/IEC 17025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D34E3D1-E161-4E89-BA61-0FECD41BEF1F}"/>
              </a:ext>
            </a:extLst>
          </p:cNvPr>
          <p:cNvSpPr txBox="1">
            <a:spLocks/>
          </p:cNvSpPr>
          <p:nvPr/>
        </p:nvSpPr>
        <p:spPr>
          <a:xfrm>
            <a:off x="845820" y="2344702"/>
            <a:ext cx="1114257" cy="731520"/>
          </a:xfrm>
          <a:prstGeom prst="wedgeRoundRectCallout">
            <a:avLst>
              <a:gd name="adj1" fmla="val 25281"/>
              <a:gd name="adj2" fmla="val 101995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450"/>
              </a:spcBef>
              <a:buClr>
                <a:prstClr val="black"/>
              </a:buClr>
              <a:buNone/>
              <a:defRPr/>
            </a:pP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Совещание РГ 44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DE569FB-7BAB-4297-883C-8DA8DA75F086}"/>
              </a:ext>
            </a:extLst>
          </p:cNvPr>
          <p:cNvSpPr txBox="1">
            <a:spLocks/>
          </p:cNvSpPr>
          <p:nvPr/>
        </p:nvSpPr>
        <p:spPr>
          <a:xfrm>
            <a:off x="3365811" y="2343685"/>
            <a:ext cx="1096418" cy="665166"/>
          </a:xfrm>
          <a:prstGeom prst="wedgeRoundRectCallout">
            <a:avLst>
              <a:gd name="adj1" fmla="val -26546"/>
              <a:gd name="adj2" fmla="val 123111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Clr>
                <a:prstClr val="black"/>
              </a:buClr>
              <a:buNone/>
              <a:defRPr/>
            </a:pP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Совещание РГ 44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CD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1B064CB-C7DF-4C36-ACC0-4F7D1CF15714}"/>
              </a:ext>
            </a:extLst>
          </p:cNvPr>
          <p:cNvSpPr txBox="1">
            <a:spLocks/>
          </p:cNvSpPr>
          <p:nvPr/>
        </p:nvSpPr>
        <p:spPr>
          <a:xfrm>
            <a:off x="3055621" y="4303265"/>
            <a:ext cx="1070330" cy="474475"/>
          </a:xfrm>
          <a:prstGeom prst="wedgeRoundRectCallout">
            <a:avLst>
              <a:gd name="adj1" fmla="val 10004"/>
              <a:gd name="adj2" fmla="val -96181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Clr>
                <a:prstClr val="black"/>
              </a:buClr>
              <a:buNone/>
              <a:defRPr/>
            </a:pPr>
            <a:r>
              <a:rPr 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CD1 </a:t>
            </a: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бюллетень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B2055BE-AAC2-45C5-A543-88486A1E20EE}"/>
              </a:ext>
            </a:extLst>
          </p:cNvPr>
          <p:cNvGrpSpPr/>
          <p:nvPr/>
        </p:nvGrpSpPr>
        <p:grpSpPr>
          <a:xfrm>
            <a:off x="1435245" y="3478566"/>
            <a:ext cx="577851" cy="741066"/>
            <a:chOff x="847242" y="3073653"/>
            <a:chExt cx="770468" cy="98808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0824937-5AC1-4221-BB5E-978524E4014E}"/>
                </a:ext>
              </a:extLst>
            </p:cNvPr>
            <p:cNvSpPr txBox="1"/>
            <p:nvPr/>
          </p:nvSpPr>
          <p:spPr>
            <a:xfrm>
              <a:off x="847242" y="3446187"/>
              <a:ext cx="77046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/>
                </a:rPr>
                <a:t>Фев</a:t>
              </a:r>
              <a:r>
                <a:rPr lang="ru-RU" sz="1200" dirty="0" smtClean="0">
                  <a:solidFill>
                    <a:prstClr val="black"/>
                  </a:solidFill>
                  <a:latin typeface="Arial" panose="020B0604020202020204"/>
                </a:rPr>
                <a:t> 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2015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9710BF8-D22A-4A3E-AA14-A0C3B2FF1345}"/>
                </a:ext>
              </a:extLst>
            </p:cNvPr>
            <p:cNvCxnSpPr/>
            <p:nvPr/>
          </p:nvCxnSpPr>
          <p:spPr>
            <a:xfrm>
              <a:off x="1199651" y="3073653"/>
              <a:ext cx="0" cy="3725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6856A54-91B6-4CE6-8CA6-F2CD61011FDD}"/>
              </a:ext>
            </a:extLst>
          </p:cNvPr>
          <p:cNvGrpSpPr/>
          <p:nvPr/>
        </p:nvGrpSpPr>
        <p:grpSpPr>
          <a:xfrm>
            <a:off x="3160172" y="3476057"/>
            <a:ext cx="940812" cy="749879"/>
            <a:chOff x="2842554" y="3071145"/>
            <a:chExt cx="1031967" cy="999839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9DEABE9-59EC-4CB6-B48F-76F1EC966B33}"/>
                </a:ext>
              </a:extLst>
            </p:cNvPr>
            <p:cNvSpPr txBox="1"/>
            <p:nvPr/>
          </p:nvSpPr>
          <p:spPr>
            <a:xfrm>
              <a:off x="2842554" y="3455431"/>
              <a:ext cx="103196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/>
                </a:rPr>
                <a:t>Авг</a:t>
              </a:r>
              <a:r>
                <a:rPr lang="ru-RU" sz="1200" dirty="0" smtClean="0">
                  <a:solidFill>
                    <a:prstClr val="black"/>
                  </a:solidFill>
                  <a:latin typeface="Arial" panose="020B0604020202020204"/>
                </a:rPr>
                <a:t>/</a:t>
              </a: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/>
                </a:rPr>
                <a:t>сент</a:t>
              </a:r>
              <a:endParaRPr lang="ru-RU" sz="1200" dirty="0" smtClean="0">
                <a:solidFill>
                  <a:prstClr val="black"/>
                </a:solidFill>
                <a:latin typeface="Arial" panose="020B0604020202020204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2015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89DA8A9-297E-487A-BF38-7E6FB3DD8FBE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 rot="16200000" flipH="1">
              <a:off x="3161561" y="3258454"/>
              <a:ext cx="384285" cy="966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899399B-643B-47A5-8E87-8CF401F7872D}"/>
              </a:ext>
            </a:extLst>
          </p:cNvPr>
          <p:cNvGrpSpPr/>
          <p:nvPr/>
        </p:nvGrpSpPr>
        <p:grpSpPr>
          <a:xfrm>
            <a:off x="2416997" y="3469117"/>
            <a:ext cx="734777" cy="746901"/>
            <a:chOff x="1781461" y="3073653"/>
            <a:chExt cx="656168" cy="99586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4433993-8D6E-44DE-A310-A8EFEA31A797}"/>
                </a:ext>
              </a:extLst>
            </p:cNvPr>
            <p:cNvSpPr txBox="1"/>
            <p:nvPr/>
          </p:nvSpPr>
          <p:spPr>
            <a:xfrm>
              <a:off x="1781461" y="3453967"/>
              <a:ext cx="65616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dirty="0" smtClean="0">
                  <a:solidFill>
                    <a:prstClr val="black"/>
                  </a:solidFill>
                  <a:latin typeface="Arial" panose="020B0604020202020204"/>
                </a:rPr>
                <a:t>Июнь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2015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C827B69-EC66-42A1-B7AB-564447A0C51B}"/>
                </a:ext>
              </a:extLst>
            </p:cNvPr>
            <p:cNvCxnSpPr/>
            <p:nvPr/>
          </p:nvCxnSpPr>
          <p:spPr>
            <a:xfrm>
              <a:off x="2110842" y="3073653"/>
              <a:ext cx="0" cy="3725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164B072-A3EB-4829-AEB0-76EC1BFC8B0A}"/>
              </a:ext>
            </a:extLst>
          </p:cNvPr>
          <p:cNvGrpSpPr/>
          <p:nvPr/>
        </p:nvGrpSpPr>
        <p:grpSpPr>
          <a:xfrm>
            <a:off x="5118429" y="3465049"/>
            <a:ext cx="725414" cy="756731"/>
            <a:chOff x="4535424" y="3073653"/>
            <a:chExt cx="967219" cy="100897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37DAA93-33E2-49B4-8669-12A630A24CA4}"/>
                </a:ext>
              </a:extLst>
            </p:cNvPr>
            <p:cNvSpPr txBox="1"/>
            <p:nvPr/>
          </p:nvSpPr>
          <p:spPr>
            <a:xfrm>
              <a:off x="4535424" y="3467074"/>
              <a:ext cx="96721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/>
                </a:rPr>
                <a:t>Фев</a:t>
              </a:r>
              <a:r>
                <a:rPr lang="ru-RU" sz="1200" dirty="0" smtClean="0">
                  <a:solidFill>
                    <a:prstClr val="black"/>
                  </a:solidFill>
                  <a:latin typeface="Arial" panose="020B0604020202020204"/>
                </a:rPr>
                <a:t> 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2016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A2BEF57-47C8-4E2F-9BB1-03AE17556F00}"/>
                </a:ext>
              </a:extLst>
            </p:cNvPr>
            <p:cNvCxnSpPr/>
            <p:nvPr/>
          </p:nvCxnSpPr>
          <p:spPr>
            <a:xfrm>
              <a:off x="4813424" y="3073653"/>
              <a:ext cx="0" cy="3725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5B34BD4-C1E5-4B80-8F7D-2163A67BBBFC}"/>
              </a:ext>
            </a:extLst>
          </p:cNvPr>
          <p:cNvSpPr txBox="1">
            <a:spLocks/>
          </p:cNvSpPr>
          <p:nvPr/>
        </p:nvSpPr>
        <p:spPr>
          <a:xfrm>
            <a:off x="2045384" y="2349866"/>
            <a:ext cx="1231308" cy="535760"/>
          </a:xfrm>
          <a:prstGeom prst="wedgeRoundRectCallout">
            <a:avLst>
              <a:gd name="adj1" fmla="val 8874"/>
              <a:gd name="adj2" fmla="val 171141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450"/>
              </a:spcBef>
              <a:buClr>
                <a:prstClr val="black"/>
              </a:buClr>
              <a:buNone/>
              <a:defRPr/>
            </a:pP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Совещание РГ 44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Rounded Rectangle 31">
            <a:extLst>
              <a:ext uri="{FF2B5EF4-FFF2-40B4-BE49-F238E27FC236}">
                <a16:creationId xmlns:a16="http://schemas.microsoft.com/office/drawing/2014/main" id="{2865C415-7564-4A93-903B-DCEA18B9CF7D}"/>
              </a:ext>
            </a:extLst>
          </p:cNvPr>
          <p:cNvSpPr/>
          <p:nvPr/>
        </p:nvSpPr>
        <p:spPr>
          <a:xfrm>
            <a:off x="2621476" y="5326467"/>
            <a:ext cx="1665446" cy="705911"/>
          </a:xfrm>
          <a:prstGeom prst="wedgeRoundRectCallout">
            <a:avLst>
              <a:gd name="adj1" fmla="val 19566"/>
              <a:gd name="adj2" fmla="val -12053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84534" lvl="0">
              <a:defRPr/>
            </a:pPr>
            <a:r>
              <a:rPr lang="ru-RU" sz="1200" dirty="0" smtClean="0">
                <a:solidFill>
                  <a:prstClr val="black"/>
                </a:solidFill>
              </a:rPr>
              <a:t>Результат: 80% одобрения; 2 606 комментариев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B401DCE-7C1E-4A8E-A2B0-59EA36416B5C}"/>
              </a:ext>
            </a:extLst>
          </p:cNvPr>
          <p:cNvGrpSpPr/>
          <p:nvPr/>
        </p:nvGrpSpPr>
        <p:grpSpPr>
          <a:xfrm>
            <a:off x="5881202" y="3467832"/>
            <a:ext cx="641351" cy="748185"/>
            <a:chOff x="5606180" y="3064159"/>
            <a:chExt cx="855135" cy="997579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7FE2A38-B8F2-4406-A6E8-D1BEC2011660}"/>
                </a:ext>
              </a:extLst>
            </p:cNvPr>
            <p:cNvCxnSpPr/>
            <p:nvPr/>
          </p:nvCxnSpPr>
          <p:spPr>
            <a:xfrm>
              <a:off x="5876949" y="3064159"/>
              <a:ext cx="0" cy="3725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EFD26C2-8436-4212-81ED-EECD53670C8B}"/>
                </a:ext>
              </a:extLst>
            </p:cNvPr>
            <p:cNvSpPr txBox="1"/>
            <p:nvPr/>
          </p:nvSpPr>
          <p:spPr>
            <a:xfrm>
              <a:off x="5606180" y="3446185"/>
              <a:ext cx="85513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dirty="0" smtClean="0">
                  <a:solidFill>
                    <a:prstClr val="black"/>
                  </a:solidFill>
                  <a:latin typeface="Arial" panose="020B0604020202020204"/>
                </a:rPr>
                <a:t>Май 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2016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1882D300-5437-414C-9D27-E5CB870103C0}"/>
              </a:ext>
            </a:extLst>
          </p:cNvPr>
          <p:cNvSpPr txBox="1">
            <a:spLocks/>
          </p:cNvSpPr>
          <p:nvPr/>
        </p:nvSpPr>
        <p:spPr>
          <a:xfrm>
            <a:off x="5855671" y="4287722"/>
            <a:ext cx="1040429" cy="444543"/>
          </a:xfrm>
          <a:prstGeom prst="wedgeRoundRectCallout">
            <a:avLst>
              <a:gd name="adj1" fmla="val -16155"/>
              <a:gd name="adj2" fmla="val -71476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Clr>
                <a:prstClr val="black"/>
              </a:buClr>
              <a:buNone/>
              <a:defRPr/>
            </a:pPr>
            <a:r>
              <a:rPr 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CD</a:t>
            </a: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r>
              <a:rPr 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бюллетень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7F5D25B-C2EE-4C34-A6B4-09A6F7B0BD9D}"/>
              </a:ext>
            </a:extLst>
          </p:cNvPr>
          <p:cNvGrpSpPr/>
          <p:nvPr/>
        </p:nvGrpSpPr>
        <p:grpSpPr>
          <a:xfrm>
            <a:off x="7737506" y="3476056"/>
            <a:ext cx="641351" cy="729372"/>
            <a:chOff x="7971904" y="3095373"/>
            <a:chExt cx="855135" cy="972496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B207B4B-09EB-4F1A-B4B9-3F8826BA539F}"/>
                </a:ext>
              </a:extLst>
            </p:cNvPr>
            <p:cNvCxnSpPr/>
            <p:nvPr/>
          </p:nvCxnSpPr>
          <p:spPr>
            <a:xfrm>
              <a:off x="8249817" y="3095373"/>
              <a:ext cx="0" cy="3725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83C8439-CCCA-4AE2-A127-BDC04F582A12}"/>
                </a:ext>
              </a:extLst>
            </p:cNvPr>
            <p:cNvSpPr txBox="1"/>
            <p:nvPr/>
          </p:nvSpPr>
          <p:spPr>
            <a:xfrm>
              <a:off x="7971904" y="3452316"/>
              <a:ext cx="85513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dirty="0" smtClean="0">
                  <a:solidFill>
                    <a:prstClr val="black"/>
                  </a:solidFill>
                  <a:latin typeface="Arial" panose="020B0604020202020204"/>
                </a:rPr>
                <a:t>Дек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2016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E88B388-52A3-4AA6-BCD0-FBF6F63FC408}"/>
              </a:ext>
            </a:extLst>
          </p:cNvPr>
          <p:cNvGrpSpPr/>
          <p:nvPr/>
        </p:nvGrpSpPr>
        <p:grpSpPr>
          <a:xfrm>
            <a:off x="6805014" y="3465043"/>
            <a:ext cx="743992" cy="728142"/>
            <a:chOff x="6594984" y="3072144"/>
            <a:chExt cx="991989" cy="970855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0F7145A-C571-4A94-B453-73BDFB1AAFBC}"/>
                </a:ext>
              </a:extLst>
            </p:cNvPr>
            <p:cNvSpPr txBox="1"/>
            <p:nvPr/>
          </p:nvSpPr>
          <p:spPr>
            <a:xfrm>
              <a:off x="6594984" y="3427446"/>
              <a:ext cx="99198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/>
                </a:rPr>
                <a:t>Сент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 20</a:t>
              </a:r>
              <a:r>
                <a:rPr kumimoji="0" lang="ru-RU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1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6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5C1B228-A08A-48F1-8E2B-F99259776356}"/>
                </a:ext>
              </a:extLst>
            </p:cNvPr>
            <p:cNvCxnSpPr/>
            <p:nvPr/>
          </p:nvCxnSpPr>
          <p:spPr>
            <a:xfrm>
              <a:off x="6897516" y="3072144"/>
              <a:ext cx="0" cy="3725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1A3A7FE-B602-41FF-9A42-A487E2902232}"/>
              </a:ext>
            </a:extLst>
          </p:cNvPr>
          <p:cNvGrpSpPr/>
          <p:nvPr/>
        </p:nvGrpSpPr>
        <p:grpSpPr>
          <a:xfrm>
            <a:off x="10051542" y="3465045"/>
            <a:ext cx="641351" cy="718863"/>
            <a:chOff x="10569437" y="3084513"/>
            <a:chExt cx="855135" cy="958483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81F22DA-22B5-4AA5-9470-6BCD44CFF7B1}"/>
                </a:ext>
              </a:extLst>
            </p:cNvPr>
            <p:cNvSpPr txBox="1"/>
            <p:nvPr/>
          </p:nvSpPr>
          <p:spPr>
            <a:xfrm>
              <a:off x="10569437" y="3427443"/>
              <a:ext cx="85513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/>
                </a:rPr>
                <a:t>Авг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2017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1182430-FF7B-48E9-A2DA-A6787526E347}"/>
                </a:ext>
              </a:extLst>
            </p:cNvPr>
            <p:cNvCxnSpPr/>
            <p:nvPr/>
          </p:nvCxnSpPr>
          <p:spPr>
            <a:xfrm>
              <a:off x="10869372" y="3084513"/>
              <a:ext cx="0" cy="3725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AE7C494-0933-4A02-8F90-22E3047CA625}"/>
              </a:ext>
            </a:extLst>
          </p:cNvPr>
          <p:cNvSpPr txBox="1">
            <a:spLocks/>
          </p:cNvSpPr>
          <p:nvPr/>
        </p:nvSpPr>
        <p:spPr>
          <a:xfrm>
            <a:off x="6553557" y="2343685"/>
            <a:ext cx="1093083" cy="731520"/>
          </a:xfrm>
          <a:prstGeom prst="wedgeRoundRectCallout">
            <a:avLst>
              <a:gd name="adj1" fmla="val -6774"/>
              <a:gd name="adj2" fmla="val 101339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Совещание РГ 44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DIS</a:t>
            </a:r>
          </a:p>
        </p:txBody>
      </p:sp>
      <p:sp>
        <p:nvSpPr>
          <p:cNvPr id="41" name="Rounded Rectangle 31">
            <a:extLst>
              <a:ext uri="{FF2B5EF4-FFF2-40B4-BE49-F238E27FC236}">
                <a16:creationId xmlns:a16="http://schemas.microsoft.com/office/drawing/2014/main" id="{189B6B99-B27C-4810-BE2D-71D0711411CF}"/>
              </a:ext>
            </a:extLst>
          </p:cNvPr>
          <p:cNvSpPr/>
          <p:nvPr/>
        </p:nvSpPr>
        <p:spPr>
          <a:xfrm>
            <a:off x="4922954" y="5196926"/>
            <a:ext cx="2108959" cy="563794"/>
          </a:xfrm>
          <a:prstGeom prst="wedgeRoundRectCallout">
            <a:avLst>
              <a:gd name="adj1" fmla="val 10186"/>
              <a:gd name="adj2" fmla="val -12409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84534" lvl="0">
              <a:defRPr/>
            </a:pPr>
            <a:r>
              <a:rPr lang="ru-RU" sz="1200" dirty="0" smtClean="0">
                <a:solidFill>
                  <a:prstClr val="black"/>
                </a:solidFill>
              </a:rPr>
              <a:t>Результат: одобрение 96%; ~ 2100 комментариев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17835357-979B-4572-B243-8190B0344507}"/>
              </a:ext>
            </a:extLst>
          </p:cNvPr>
          <p:cNvSpPr txBox="1">
            <a:spLocks/>
          </p:cNvSpPr>
          <p:nvPr/>
        </p:nvSpPr>
        <p:spPr>
          <a:xfrm>
            <a:off x="4747260" y="2343685"/>
            <a:ext cx="1105336" cy="731520"/>
          </a:xfrm>
          <a:prstGeom prst="wedgeRoundRectCallout">
            <a:avLst>
              <a:gd name="adj1" fmla="val -511"/>
              <a:gd name="adj2" fmla="val 103407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450"/>
              </a:spcBef>
              <a:buClr>
                <a:prstClr val="black"/>
              </a:buClr>
              <a:buNone/>
              <a:defRPr/>
            </a:pP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Совещание РГ 44</a:t>
            </a:r>
            <a:endParaRPr lang="en-US" sz="12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CD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06FF7439-E31D-46AD-8168-35CA16879E27}"/>
              </a:ext>
            </a:extLst>
          </p:cNvPr>
          <p:cNvSpPr txBox="1">
            <a:spLocks/>
          </p:cNvSpPr>
          <p:nvPr/>
        </p:nvSpPr>
        <p:spPr>
          <a:xfrm>
            <a:off x="7999648" y="4293870"/>
            <a:ext cx="1098631" cy="483870"/>
          </a:xfrm>
          <a:prstGeom prst="wedgeRoundRectCallout">
            <a:avLst>
              <a:gd name="adj1" fmla="val -39591"/>
              <a:gd name="adj2" fmla="val -78389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DIS </a:t>
            </a: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/>
              </a:rPr>
              <a:t>Бюллетень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4" name="Rounded Rectangle 31">
            <a:extLst>
              <a:ext uri="{FF2B5EF4-FFF2-40B4-BE49-F238E27FC236}">
                <a16:creationId xmlns:a16="http://schemas.microsoft.com/office/drawing/2014/main" id="{2126EDAA-2DAD-464B-A1D1-3DA19F192730}"/>
              </a:ext>
            </a:extLst>
          </p:cNvPr>
          <p:cNvSpPr/>
          <p:nvPr/>
        </p:nvSpPr>
        <p:spPr>
          <a:xfrm>
            <a:off x="7281111" y="5265506"/>
            <a:ext cx="1722125" cy="705912"/>
          </a:xfrm>
          <a:prstGeom prst="wedgeRoundRectCallout">
            <a:avLst>
              <a:gd name="adj1" fmla="val -4871"/>
              <a:gd name="adj2" fmla="val -11919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84534" lvl="0">
              <a:defRPr/>
            </a:pPr>
            <a:r>
              <a:rPr lang="ru-RU" sz="1200" dirty="0" smtClean="0">
                <a:solidFill>
                  <a:prstClr val="black"/>
                </a:solidFill>
              </a:rPr>
              <a:t>Результат: 91% одобрения;</a:t>
            </a:r>
          </a:p>
          <a:p>
            <a:pPr marL="84534" lvl="0">
              <a:defRPr/>
            </a:pPr>
            <a:r>
              <a:rPr lang="ru-RU" sz="1200" dirty="0" smtClean="0">
                <a:solidFill>
                  <a:prstClr val="black"/>
                </a:solidFill>
              </a:rPr>
              <a:t>9% отрицательных</a:t>
            </a:r>
          </a:p>
          <a:p>
            <a:pPr marL="84534" lvl="0">
              <a:defRPr/>
            </a:pPr>
            <a:r>
              <a:rPr lang="ru-RU" sz="1200" dirty="0" smtClean="0">
                <a:solidFill>
                  <a:prstClr val="black"/>
                </a:solidFill>
              </a:rPr>
              <a:t>~ 2000 комментариев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7EEBA80-FC30-4AB7-B538-19BF5C6602ED}"/>
              </a:ext>
            </a:extLst>
          </p:cNvPr>
          <p:cNvGrpSpPr/>
          <p:nvPr/>
        </p:nvGrpSpPr>
        <p:grpSpPr>
          <a:xfrm>
            <a:off x="9606014" y="3476058"/>
            <a:ext cx="641351" cy="718863"/>
            <a:chOff x="10569437" y="3084513"/>
            <a:chExt cx="855135" cy="958483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8109C5B-1792-4A19-A5DE-EB4AA348E344}"/>
                </a:ext>
              </a:extLst>
            </p:cNvPr>
            <p:cNvSpPr txBox="1"/>
            <p:nvPr/>
          </p:nvSpPr>
          <p:spPr>
            <a:xfrm>
              <a:off x="10569437" y="3427443"/>
              <a:ext cx="85513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dirty="0" smtClean="0">
                  <a:solidFill>
                    <a:prstClr val="black"/>
                  </a:solidFill>
                  <a:latin typeface="Arial" panose="020B0604020202020204"/>
                </a:rPr>
                <a:t>Июль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2017</a:t>
              </a: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01BC503-2702-4BE7-BAFC-F648D3A37F4D}"/>
                </a:ext>
              </a:extLst>
            </p:cNvPr>
            <p:cNvCxnSpPr/>
            <p:nvPr/>
          </p:nvCxnSpPr>
          <p:spPr>
            <a:xfrm>
              <a:off x="10869372" y="3084513"/>
              <a:ext cx="0" cy="3725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9347C144-E6BC-4C1A-BBF8-E9679CE20D60}"/>
              </a:ext>
            </a:extLst>
          </p:cNvPr>
          <p:cNvSpPr txBox="1">
            <a:spLocks/>
          </p:cNvSpPr>
          <p:nvPr/>
        </p:nvSpPr>
        <p:spPr>
          <a:xfrm>
            <a:off x="8907780" y="2346162"/>
            <a:ext cx="1094903" cy="731520"/>
          </a:xfrm>
          <a:prstGeom prst="wedgeRoundRectCallout">
            <a:avLst>
              <a:gd name="adj1" fmla="val 33765"/>
              <a:gd name="adj2" fmla="val 103406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450"/>
              </a:spcBef>
              <a:buClr>
                <a:prstClr val="black"/>
              </a:buClr>
              <a:buNone/>
              <a:defRPr/>
            </a:pP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Совещание РГ 44</a:t>
            </a:r>
            <a:endParaRPr lang="en-US" sz="12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FDIS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3208F335-5A21-422C-A09D-3CEA53378D12}"/>
              </a:ext>
            </a:extLst>
          </p:cNvPr>
          <p:cNvSpPr txBox="1">
            <a:spLocks/>
          </p:cNvSpPr>
          <p:nvPr/>
        </p:nvSpPr>
        <p:spPr>
          <a:xfrm>
            <a:off x="10274595" y="4297705"/>
            <a:ext cx="1074112" cy="480035"/>
          </a:xfrm>
          <a:prstGeom prst="wedgeRoundRectCallout">
            <a:avLst>
              <a:gd name="adj1" fmla="val -39591"/>
              <a:gd name="adj2" fmla="val -78389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FDIS </a:t>
            </a: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lang="ru-RU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/>
              </a:rPr>
              <a:t>Бюллетень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FEB059E-D046-4421-982D-176B9FD58B91}"/>
              </a:ext>
            </a:extLst>
          </p:cNvPr>
          <p:cNvGrpSpPr/>
          <p:nvPr/>
        </p:nvGrpSpPr>
        <p:grpSpPr>
          <a:xfrm>
            <a:off x="11348707" y="3468746"/>
            <a:ext cx="641351" cy="718863"/>
            <a:chOff x="10569437" y="3084513"/>
            <a:chExt cx="855135" cy="958483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A84E872-1856-4E88-9193-BD400E6C87E7}"/>
                </a:ext>
              </a:extLst>
            </p:cNvPr>
            <p:cNvSpPr txBox="1"/>
            <p:nvPr/>
          </p:nvSpPr>
          <p:spPr>
            <a:xfrm>
              <a:off x="10569437" y="3427443"/>
              <a:ext cx="85513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/>
                </a:rPr>
                <a:t>Нояб</a:t>
              </a: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2017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A979793-A15F-440D-807A-7C23A2B14BC8}"/>
                </a:ext>
              </a:extLst>
            </p:cNvPr>
            <p:cNvCxnSpPr/>
            <p:nvPr/>
          </p:nvCxnSpPr>
          <p:spPr>
            <a:xfrm>
              <a:off x="10869372" y="3084513"/>
              <a:ext cx="0" cy="3725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9819891D-AFA3-459F-9B0E-BD0DB767D205}"/>
              </a:ext>
            </a:extLst>
          </p:cNvPr>
          <p:cNvSpPr txBox="1">
            <a:spLocks/>
          </p:cNvSpPr>
          <p:nvPr/>
        </p:nvSpPr>
        <p:spPr>
          <a:xfrm>
            <a:off x="10314887" y="2654133"/>
            <a:ext cx="1390140" cy="357240"/>
          </a:xfrm>
          <a:prstGeom prst="wedgeRoundRectCallout">
            <a:avLst>
              <a:gd name="adj1" fmla="val 38704"/>
              <a:gd name="adj2" fmla="val 206081"/>
              <a:gd name="adj3" fmla="val 16667"/>
            </a:avLst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Публикация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4" name="Rounded Rectangle 31">
            <a:extLst>
              <a:ext uri="{FF2B5EF4-FFF2-40B4-BE49-F238E27FC236}">
                <a16:creationId xmlns:a16="http://schemas.microsoft.com/office/drawing/2014/main" id="{9783D276-FCA7-4DB2-B364-67CD21F0A5C9}"/>
              </a:ext>
            </a:extLst>
          </p:cNvPr>
          <p:cNvSpPr/>
          <p:nvPr/>
        </p:nvSpPr>
        <p:spPr>
          <a:xfrm>
            <a:off x="9766173" y="5265506"/>
            <a:ext cx="1582534" cy="705912"/>
          </a:xfrm>
          <a:prstGeom prst="wedgeRoundRectCallout">
            <a:avLst>
              <a:gd name="adj1" fmla="val -6033"/>
              <a:gd name="adj2" fmla="val -11475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84534" lvl="0">
              <a:defRPr/>
            </a:pPr>
            <a:r>
              <a:rPr lang="ru-RU" sz="1200" dirty="0" smtClean="0">
                <a:solidFill>
                  <a:prstClr val="black"/>
                </a:solidFill>
              </a:rPr>
              <a:t>Результат: одобрение 99%;</a:t>
            </a:r>
          </a:p>
          <a:p>
            <a:pPr marL="84534" lvl="0">
              <a:defRPr/>
            </a:pPr>
            <a:r>
              <a:rPr lang="ru-RU" sz="1200" dirty="0" smtClean="0">
                <a:solidFill>
                  <a:prstClr val="black"/>
                </a:solidFill>
              </a:rPr>
              <a:t>1% отрицательный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381715"/>
      </p:ext>
    </p:extLst>
  </p:cSld>
  <p:clrMapOvr>
    <a:masterClrMapping/>
  </p:clrMapOvr>
</p:sld>
</file>

<file path=ppt/theme/theme1.xml><?xml version="1.0" encoding="utf-8"?>
<a:theme xmlns:a="http://schemas.openxmlformats.org/drawingml/2006/main" name="Section title slide R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with example slides - (v0.5).potx" id="{1173D4EE-0449-4FCE-B9FE-76D0BF187109}" vid="{676202F0-BEB4-484E-8206-0F0A7B25D344}"/>
    </a:ext>
  </a:extLst>
</a:theme>
</file>

<file path=ppt/theme/theme2.xml><?xml version="1.0" encoding="utf-8"?>
<a:theme xmlns:a="http://schemas.openxmlformats.org/drawingml/2006/main" name="Inside slides (text without background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with example slides - (v0.5).potx" id="{1173D4EE-0449-4FCE-B9FE-76D0BF187109}" vid="{4A26EDBA-BCB3-4ECF-923D-1EE1582A381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152</Words>
  <Application>Microsoft Office PowerPoint</Application>
  <PresentationFormat>Широкоэкранный</PresentationFormat>
  <Paragraphs>50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 3</vt:lpstr>
      <vt:lpstr>Section title slide Red</vt:lpstr>
      <vt:lpstr>Inside slides (text without background)</vt:lpstr>
      <vt:lpstr>Процесс пересмотра</vt:lpstr>
      <vt:lpstr>CASCO Рабочая группа 44</vt:lpstr>
      <vt:lpstr>Презентация PowerPoint</vt:lpstr>
      <vt:lpstr>Временной график пересмотра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process</dc:title>
  <dc:creator>Brahim Houla</dc:creator>
  <cp:lastModifiedBy>Юрий</cp:lastModifiedBy>
  <cp:revision>8</cp:revision>
  <dcterms:created xsi:type="dcterms:W3CDTF">2019-01-15T16:41:00Z</dcterms:created>
  <dcterms:modified xsi:type="dcterms:W3CDTF">2019-07-30T07:57:30Z</dcterms:modified>
</cp:coreProperties>
</file>