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9" autoAdjust="0"/>
    <p:restoredTop sz="94660"/>
  </p:normalViewPr>
  <p:slideViewPr>
    <p:cSldViewPr>
      <p:cViewPr>
        <p:scale>
          <a:sx n="50" d="100"/>
          <a:sy n="50" d="100"/>
        </p:scale>
        <p:origin x="-1770" y="-7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79994" y="7068005"/>
            <a:ext cx="761904" cy="4380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9281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9474" y="162055"/>
            <a:ext cx="1001445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79994" y="7068005"/>
            <a:ext cx="761904" cy="4380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1537" y="3273513"/>
            <a:ext cx="627032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770" y="2778685"/>
            <a:ext cx="9683859" cy="154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929298" y="7328763"/>
            <a:ext cx="2903220" cy="147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9294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9474" y="162055"/>
            <a:ext cx="205295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292A2B"/>
                </a:solidFill>
                <a:latin typeface="Century Gothic"/>
                <a:cs typeface="Century Gothic"/>
              </a:rPr>
              <a:t>Sources</a:t>
            </a:r>
            <a:r>
              <a:rPr spc="-95" dirty="0">
                <a:solidFill>
                  <a:srgbClr val="292A2B"/>
                </a:solidFill>
                <a:latin typeface="Century Gothic"/>
                <a:cs typeface="Century Gothic"/>
              </a:rPr>
              <a:t> </a:t>
            </a:r>
            <a:r>
              <a:rPr dirty="0">
                <a:solidFill>
                  <a:srgbClr val="292A2B"/>
                </a:solidFill>
                <a:latin typeface="Century Gothic"/>
                <a:cs typeface="Century Gothic"/>
              </a:rPr>
              <a:t>for  Ideation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298" y="196286"/>
            <a:ext cx="3945201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Creative</a:t>
            </a:r>
            <a:r>
              <a:rPr sz="2000" spc="-9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Thinking</a:t>
            </a:r>
            <a:endParaRPr sz="2000" dirty="0">
              <a:latin typeface="Futura Lt BT"/>
              <a:cs typeface="Futura Lt BT"/>
            </a:endParaRP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spc="-10" dirty="0">
                <a:latin typeface="Futura Lt BT"/>
                <a:cs typeface="Futura Lt BT"/>
              </a:rPr>
              <a:t>Lateral</a:t>
            </a:r>
            <a:endParaRPr sz="2000" dirty="0">
              <a:latin typeface="Futura Lt BT"/>
              <a:cs typeface="Futura Lt BT"/>
            </a:endParaRP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Divergent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611299" y="1425646"/>
            <a:ext cx="6354445" cy="15953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“Creative thinking is not a talent, it is a </a:t>
            </a:r>
            <a:r>
              <a:rPr sz="2400" b="1" i="1" spc="-10" dirty="0">
                <a:solidFill>
                  <a:srgbClr val="292A2B"/>
                </a:solidFill>
                <a:latin typeface="Futura Hv BT"/>
                <a:cs typeface="Futura Hv BT"/>
              </a:rPr>
              <a:t>skill  </a:t>
            </a: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that can be</a:t>
            </a:r>
            <a:r>
              <a:rPr sz="2400" b="1" i="1" spc="-10" dirty="0">
                <a:solidFill>
                  <a:srgbClr val="292A2B"/>
                </a:solidFill>
                <a:latin typeface="Futura Hv BT"/>
                <a:cs typeface="Futura Hv BT"/>
              </a:rPr>
              <a:t> </a:t>
            </a: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learnt</a:t>
            </a:r>
            <a:r>
              <a:rPr sz="2400" b="1" i="1" spc="-5" dirty="0" smtClean="0">
                <a:solidFill>
                  <a:srgbClr val="292A2B"/>
                </a:solidFill>
                <a:latin typeface="Futura Hv BT"/>
                <a:cs typeface="Futura Hv BT"/>
              </a:rPr>
              <a:t>.”</a:t>
            </a:r>
            <a:endParaRPr sz="2400" dirty="0">
              <a:latin typeface="Futura Hv BT"/>
              <a:cs typeface="Futura Hv BT"/>
            </a:endParaRPr>
          </a:p>
          <a:p>
            <a:pPr marL="133350" indent="-120650">
              <a:lnSpc>
                <a:spcPts val="1620"/>
              </a:lnSpc>
              <a:buChar char="-"/>
              <a:tabLst>
                <a:tab pos="133985" algn="l"/>
              </a:tabLst>
            </a:pPr>
            <a:r>
              <a:rPr sz="1500" spc="-5" dirty="0">
                <a:latin typeface="Futura Lt BT"/>
                <a:cs typeface="Futura Lt BT"/>
              </a:rPr>
              <a:t>Edward </a:t>
            </a:r>
            <a:r>
              <a:rPr sz="1500" dirty="0">
                <a:latin typeface="Futura Lt BT"/>
                <a:cs typeface="Futura Lt BT"/>
              </a:rPr>
              <a:t>de</a:t>
            </a:r>
            <a:r>
              <a:rPr sz="1500" spc="-10" dirty="0">
                <a:latin typeface="Futura Lt BT"/>
                <a:cs typeface="Futura Lt BT"/>
              </a:rPr>
              <a:t> </a:t>
            </a:r>
            <a:r>
              <a:rPr sz="1500" spc="-5" dirty="0">
                <a:latin typeface="Futura Lt BT"/>
                <a:cs typeface="Futura Lt BT"/>
              </a:rPr>
              <a:t>Bono</a:t>
            </a:r>
            <a:endParaRPr sz="1500" dirty="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-"/>
            </a:pPr>
            <a:endParaRPr sz="2150" dirty="0">
              <a:latin typeface="Times New Roman"/>
              <a:cs typeface="Times New Roman"/>
            </a:endParaRPr>
          </a:p>
          <a:p>
            <a:pPr marL="173355" indent="-160655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SCAMPER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spc="-45" dirty="0">
                <a:latin typeface="Futura Lt BT"/>
                <a:cs typeface="Futura Lt BT"/>
              </a:rPr>
              <a:t>(Tool)</a:t>
            </a:r>
            <a:endParaRPr sz="2000" dirty="0">
              <a:latin typeface="Futura Lt BT"/>
              <a:cs typeface="Futura Lt B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11299" y="223284"/>
            <a:ext cx="6443980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15" dirty="0">
                <a:latin typeface="Futura Lt BT"/>
                <a:cs typeface="Futura Lt BT"/>
              </a:rPr>
              <a:t>Pretend </a:t>
            </a:r>
            <a:r>
              <a:rPr sz="2000" spc="-5" dirty="0">
                <a:latin typeface="Futura Lt BT"/>
                <a:cs typeface="Futura Lt BT"/>
              </a:rPr>
              <a:t>that </a:t>
            </a:r>
            <a:r>
              <a:rPr sz="2000" spc="-15" dirty="0">
                <a:latin typeface="Futura Lt BT"/>
                <a:cs typeface="Futura Lt BT"/>
              </a:rPr>
              <a:t>you’re </a:t>
            </a:r>
            <a:r>
              <a:rPr sz="2000" dirty="0">
                <a:latin typeface="Futura Lt BT"/>
                <a:cs typeface="Futura Lt BT"/>
              </a:rPr>
              <a:t>hosting some friends </a:t>
            </a:r>
            <a:r>
              <a:rPr sz="2000" spc="-5" dirty="0">
                <a:latin typeface="Futura Lt BT"/>
                <a:cs typeface="Futura Lt BT"/>
              </a:rPr>
              <a:t>at </a:t>
            </a:r>
            <a:r>
              <a:rPr sz="2000" dirty="0">
                <a:latin typeface="Futura Lt BT"/>
                <a:cs typeface="Futura Lt BT"/>
              </a:rPr>
              <a:t>your house for  </a:t>
            </a:r>
            <a:r>
              <a:rPr sz="2000" spc="-30" dirty="0">
                <a:latin typeface="Futura Lt BT"/>
                <a:cs typeface="Futura Lt BT"/>
              </a:rPr>
              <a:t>dinner. </a:t>
            </a:r>
            <a:r>
              <a:rPr sz="2000" spc="-5" dirty="0">
                <a:latin typeface="Futura Lt BT"/>
                <a:cs typeface="Futura Lt BT"/>
              </a:rPr>
              <a:t>After the meal, </a:t>
            </a:r>
            <a:r>
              <a:rPr sz="2000" dirty="0">
                <a:latin typeface="Futura Lt BT"/>
                <a:cs typeface="Futura Lt BT"/>
              </a:rPr>
              <a:t>you </a:t>
            </a:r>
            <a:r>
              <a:rPr sz="2000" spc="-5" dirty="0">
                <a:latin typeface="Futura Lt BT"/>
                <a:cs typeface="Futura Lt BT"/>
              </a:rPr>
              <a:t>bring out </a:t>
            </a:r>
            <a:r>
              <a:rPr sz="2000" dirty="0">
                <a:latin typeface="Futura Lt BT"/>
                <a:cs typeface="Futura Lt BT"/>
              </a:rPr>
              <a:t>a round </a:t>
            </a:r>
            <a:r>
              <a:rPr sz="2000" spc="-5" dirty="0">
                <a:latin typeface="Futura Lt BT"/>
                <a:cs typeface="Futura Lt BT"/>
              </a:rPr>
              <a:t>cake that </a:t>
            </a:r>
            <a:r>
              <a:rPr sz="2000" spc="-20" dirty="0">
                <a:latin typeface="Futura Lt BT"/>
                <a:cs typeface="Futura Lt BT"/>
              </a:rPr>
              <a:t>you’d  </a:t>
            </a:r>
            <a:r>
              <a:rPr sz="2000" dirty="0">
                <a:latin typeface="Futura Lt BT"/>
                <a:cs typeface="Futura Lt BT"/>
              </a:rPr>
              <a:t>like </a:t>
            </a:r>
            <a:r>
              <a:rPr sz="2000" spc="-5" dirty="0">
                <a:latin typeface="Futura Lt BT"/>
                <a:cs typeface="Futura Lt BT"/>
              </a:rPr>
              <a:t>to cut </a:t>
            </a:r>
            <a:r>
              <a:rPr sz="2000" dirty="0">
                <a:latin typeface="Futura Lt BT"/>
                <a:cs typeface="Futura Lt BT"/>
              </a:rPr>
              <a:t>into </a:t>
            </a:r>
            <a:r>
              <a:rPr sz="2000" spc="-5" dirty="0">
                <a:latin typeface="Futura Lt BT"/>
                <a:cs typeface="Futura Lt BT"/>
              </a:rPr>
              <a:t>eight </a:t>
            </a:r>
            <a:r>
              <a:rPr sz="2000" dirty="0">
                <a:latin typeface="Futura Lt BT"/>
                <a:cs typeface="Futura Lt BT"/>
              </a:rPr>
              <a:t>slices, so </a:t>
            </a:r>
            <a:r>
              <a:rPr sz="2000" spc="-5" dirty="0">
                <a:latin typeface="Futura Lt BT"/>
                <a:cs typeface="Futura Lt BT"/>
              </a:rPr>
              <a:t>everyone can </a:t>
            </a:r>
            <a:r>
              <a:rPr sz="2000" dirty="0">
                <a:latin typeface="Futura Lt BT"/>
                <a:cs typeface="Futura Lt BT"/>
              </a:rPr>
              <a:t>have </a:t>
            </a:r>
            <a:r>
              <a:rPr sz="2000" spc="-5" dirty="0">
                <a:latin typeface="Futura Lt BT"/>
                <a:cs typeface="Futura Lt BT"/>
              </a:rPr>
              <a:t>one. </a:t>
            </a:r>
            <a:r>
              <a:rPr sz="2000" b="1" spc="-10" dirty="0">
                <a:latin typeface="Futura Hv BT"/>
                <a:cs typeface="Futura Hv BT"/>
              </a:rPr>
              <a:t>But  there’s </a:t>
            </a:r>
            <a:r>
              <a:rPr sz="2000" b="1" spc="-5" dirty="0">
                <a:latin typeface="Futura Hv BT"/>
                <a:cs typeface="Futura Hv BT"/>
              </a:rPr>
              <a:t>a catch: you can only make three cut </a:t>
            </a:r>
            <a:r>
              <a:rPr sz="2000" b="1" spc="-10" dirty="0">
                <a:latin typeface="Futura Hv BT"/>
                <a:cs typeface="Futura Hv BT"/>
              </a:rPr>
              <a:t>marks  before </a:t>
            </a:r>
            <a:r>
              <a:rPr sz="2000" b="1" spc="-5" dirty="0">
                <a:latin typeface="Futura Hv BT"/>
                <a:cs typeface="Futura Hv BT"/>
              </a:rPr>
              <a:t>your only knife will break</a:t>
            </a:r>
            <a:r>
              <a:rPr sz="2000" spc="-5" dirty="0">
                <a:latin typeface="Futura Lt BT"/>
                <a:cs typeface="Futura Lt BT"/>
              </a:rPr>
              <a:t>. </a:t>
            </a:r>
            <a:r>
              <a:rPr sz="2000" dirty="0">
                <a:latin typeface="Futura Lt BT"/>
                <a:cs typeface="Futura Lt BT"/>
              </a:rPr>
              <a:t>How will you </a:t>
            </a:r>
            <a:r>
              <a:rPr sz="2000" spc="-5" dirty="0">
                <a:latin typeface="Futura Lt BT"/>
                <a:cs typeface="Futura Lt BT"/>
              </a:rPr>
              <a:t>do </a:t>
            </a:r>
            <a:r>
              <a:rPr sz="2000" dirty="0">
                <a:latin typeface="Futura Lt BT"/>
                <a:cs typeface="Futura Lt BT"/>
              </a:rPr>
              <a:t>it?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11299" y="2052085"/>
            <a:ext cx="656970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5" dirty="0">
                <a:latin typeface="Futura Lt BT"/>
                <a:cs typeface="Futura Lt BT"/>
              </a:rPr>
              <a:t>It may be tempting to cut the cake </a:t>
            </a:r>
            <a:r>
              <a:rPr sz="2000" dirty="0">
                <a:latin typeface="Futura Lt BT"/>
                <a:cs typeface="Futura Lt BT"/>
              </a:rPr>
              <a:t>like </a:t>
            </a:r>
            <a:r>
              <a:rPr sz="2000" spc="-5" dirty="0">
                <a:latin typeface="Futura Lt BT"/>
                <a:cs typeface="Futura Lt BT"/>
              </a:rPr>
              <a:t>most people do </a:t>
            </a:r>
            <a:r>
              <a:rPr sz="2000" dirty="0">
                <a:latin typeface="Futura Lt BT"/>
                <a:cs typeface="Futura Lt BT"/>
              </a:rPr>
              <a:t>when  </a:t>
            </a:r>
            <a:r>
              <a:rPr sz="2000" spc="-5" dirty="0">
                <a:latin typeface="Futura Lt BT"/>
                <a:cs typeface="Futura Lt BT"/>
              </a:rPr>
              <a:t>asked this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question: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299" y="6014484"/>
            <a:ext cx="657796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10" dirty="0">
                <a:latin typeface="Futura Lt BT"/>
                <a:cs typeface="Futura Lt BT"/>
              </a:rPr>
              <a:t>With </a:t>
            </a:r>
            <a:r>
              <a:rPr sz="2000" dirty="0">
                <a:latin typeface="Futura Lt BT"/>
                <a:cs typeface="Futura Lt BT"/>
              </a:rPr>
              <a:t>just </a:t>
            </a:r>
            <a:r>
              <a:rPr sz="2000" spc="-5" dirty="0">
                <a:latin typeface="Futura Lt BT"/>
                <a:cs typeface="Futura Lt BT"/>
              </a:rPr>
              <a:t>one more cut, </a:t>
            </a:r>
            <a:r>
              <a:rPr sz="2000" dirty="0">
                <a:latin typeface="Futura Lt BT"/>
                <a:cs typeface="Futura Lt BT"/>
              </a:rPr>
              <a:t>you </a:t>
            </a:r>
            <a:r>
              <a:rPr sz="2000" spc="-5" dirty="0">
                <a:latin typeface="Futura Lt BT"/>
                <a:cs typeface="Futura Lt BT"/>
              </a:rPr>
              <a:t>can make eight pieces, but </a:t>
            </a:r>
            <a:r>
              <a:rPr sz="2000" dirty="0">
                <a:latin typeface="Futura Lt BT"/>
                <a:cs typeface="Futura Lt BT"/>
              </a:rPr>
              <a:t>if  </a:t>
            </a:r>
            <a:r>
              <a:rPr sz="2000" spc="-15" dirty="0">
                <a:latin typeface="Futura Lt BT"/>
                <a:cs typeface="Futura Lt BT"/>
              </a:rPr>
              <a:t>you’re </a:t>
            </a:r>
            <a:r>
              <a:rPr sz="2000" dirty="0">
                <a:latin typeface="Futura Lt BT"/>
                <a:cs typeface="Futura Lt BT"/>
              </a:rPr>
              <a:t>limited </a:t>
            </a:r>
            <a:r>
              <a:rPr sz="2000" spc="-5" dirty="0">
                <a:latin typeface="Futura Lt BT"/>
                <a:cs typeface="Futura Lt BT"/>
              </a:rPr>
              <a:t>to three cuts, </a:t>
            </a:r>
            <a:r>
              <a:rPr sz="2000" dirty="0">
                <a:latin typeface="Futura Lt BT"/>
                <a:cs typeface="Futura Lt BT"/>
              </a:rPr>
              <a:t>you </a:t>
            </a:r>
            <a:r>
              <a:rPr sz="2000" spc="-5" dirty="0">
                <a:latin typeface="Futura Lt BT"/>
                <a:cs typeface="Futura Lt BT"/>
              </a:rPr>
              <a:t>can only make </a:t>
            </a:r>
            <a:r>
              <a:rPr sz="2000" dirty="0">
                <a:latin typeface="Futura Lt BT"/>
                <a:cs typeface="Futura Lt BT"/>
              </a:rPr>
              <a:t>six </a:t>
            </a:r>
            <a:r>
              <a:rPr sz="2000" spc="-5" dirty="0">
                <a:latin typeface="Futura Lt BT"/>
                <a:cs typeface="Futura Lt BT"/>
              </a:rPr>
              <a:t>this </a:t>
            </a:r>
            <a:r>
              <a:rPr sz="2000" spc="-45" dirty="0">
                <a:latin typeface="Futura Lt BT"/>
                <a:cs typeface="Futura Lt BT"/>
              </a:rPr>
              <a:t>way. </a:t>
            </a:r>
            <a:r>
              <a:rPr sz="2000" spc="-5" dirty="0">
                <a:latin typeface="Futura Lt BT"/>
                <a:cs typeface="Futura Lt BT"/>
              </a:rPr>
              <a:t>So  </a:t>
            </a:r>
            <a:r>
              <a:rPr sz="2000" dirty="0">
                <a:latin typeface="Futura Lt BT"/>
                <a:cs typeface="Futura Lt BT"/>
              </a:rPr>
              <a:t>now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what?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24000" y="2916005"/>
            <a:ext cx="6797999" cy="30356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30561" y="5333619"/>
            <a:ext cx="2214880" cy="582295"/>
          </a:xfrm>
          <a:custGeom>
            <a:avLst/>
            <a:gdLst/>
            <a:ahLst/>
            <a:cxnLst/>
            <a:rect l="l" t="t" r="r" b="b"/>
            <a:pathLst>
              <a:path w="2214879" h="582295">
                <a:moveTo>
                  <a:pt x="0" y="581812"/>
                </a:moveTo>
                <a:lnTo>
                  <a:pt x="2214626" y="581812"/>
                </a:lnTo>
                <a:lnTo>
                  <a:pt x="2214626" y="0"/>
                </a:lnTo>
                <a:lnTo>
                  <a:pt x="0" y="0"/>
                </a:lnTo>
                <a:lnTo>
                  <a:pt x="0" y="581812"/>
                </a:lnTo>
                <a:close/>
              </a:path>
            </a:pathLst>
          </a:custGeom>
          <a:solidFill>
            <a:srgbClr val="9294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15685" y="5333619"/>
            <a:ext cx="2214880" cy="582295"/>
          </a:xfrm>
          <a:custGeom>
            <a:avLst/>
            <a:gdLst/>
            <a:ahLst/>
            <a:cxnLst/>
            <a:rect l="l" t="t" r="r" b="b"/>
            <a:pathLst>
              <a:path w="2214879" h="582295">
                <a:moveTo>
                  <a:pt x="0" y="581812"/>
                </a:moveTo>
                <a:lnTo>
                  <a:pt x="2214626" y="581812"/>
                </a:lnTo>
                <a:lnTo>
                  <a:pt x="2214626" y="0"/>
                </a:lnTo>
                <a:lnTo>
                  <a:pt x="0" y="0"/>
                </a:lnTo>
                <a:lnTo>
                  <a:pt x="0" y="581812"/>
                </a:lnTo>
                <a:close/>
              </a:path>
            </a:pathLst>
          </a:custGeom>
          <a:solidFill>
            <a:srgbClr val="9294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97977" y="5327065"/>
            <a:ext cx="2214880" cy="582295"/>
          </a:xfrm>
          <a:custGeom>
            <a:avLst/>
            <a:gdLst/>
            <a:ahLst/>
            <a:cxnLst/>
            <a:rect l="l" t="t" r="r" b="b"/>
            <a:pathLst>
              <a:path w="2214879" h="582295">
                <a:moveTo>
                  <a:pt x="0" y="581812"/>
                </a:moveTo>
                <a:lnTo>
                  <a:pt x="2214626" y="581812"/>
                </a:lnTo>
                <a:lnTo>
                  <a:pt x="2214626" y="0"/>
                </a:lnTo>
                <a:lnTo>
                  <a:pt x="0" y="0"/>
                </a:lnTo>
                <a:lnTo>
                  <a:pt x="0" y="581812"/>
                </a:lnTo>
                <a:close/>
              </a:path>
            </a:pathLst>
          </a:custGeom>
          <a:solidFill>
            <a:srgbClr val="9294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127500" y="5381625"/>
            <a:ext cx="1137852" cy="529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50" dirty="0">
                <a:latin typeface="Futura Lt BT"/>
                <a:cs typeface="Futura Lt BT"/>
              </a:rPr>
              <a:t>Cut</a:t>
            </a:r>
            <a:r>
              <a:rPr sz="1650" spc="-35" dirty="0">
                <a:latin typeface="Futura Lt BT"/>
                <a:cs typeface="Futura Lt BT"/>
              </a:rPr>
              <a:t> </a:t>
            </a:r>
            <a:r>
              <a:rPr sz="1650" dirty="0">
                <a:latin typeface="Futura Lt BT"/>
                <a:cs typeface="Futura Lt BT"/>
              </a:rPr>
              <a:t>1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50" dirty="0">
                <a:solidFill>
                  <a:srgbClr val="ED1D24"/>
                </a:solidFill>
                <a:latin typeface="Futura Lt BT"/>
                <a:cs typeface="Futura Lt BT"/>
              </a:rPr>
              <a:t>2</a:t>
            </a:r>
            <a:r>
              <a:rPr sz="1650" spc="-80" dirty="0">
                <a:solidFill>
                  <a:srgbClr val="ED1D24"/>
                </a:solidFill>
                <a:latin typeface="Futura Lt BT"/>
                <a:cs typeface="Futura Lt BT"/>
              </a:rPr>
              <a:t> </a:t>
            </a:r>
            <a:r>
              <a:rPr sz="1650" dirty="0">
                <a:solidFill>
                  <a:srgbClr val="ED1D24"/>
                </a:solidFill>
                <a:latin typeface="Futura Lt BT"/>
                <a:cs typeface="Futura Lt BT"/>
              </a:rPr>
              <a:t>pieces</a:t>
            </a:r>
            <a:endParaRPr sz="1650" dirty="0">
              <a:latin typeface="Futura Lt BT"/>
              <a:cs typeface="Futura Lt B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75700" y="5381625"/>
            <a:ext cx="1142549" cy="529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50" dirty="0">
                <a:latin typeface="Futura Lt BT"/>
                <a:cs typeface="Futura Lt BT"/>
              </a:rPr>
              <a:t>Cut</a:t>
            </a:r>
            <a:r>
              <a:rPr sz="1650" spc="-35" dirty="0">
                <a:latin typeface="Futura Lt BT"/>
                <a:cs typeface="Futura Lt BT"/>
              </a:rPr>
              <a:t> </a:t>
            </a:r>
            <a:r>
              <a:rPr sz="1650" dirty="0">
                <a:latin typeface="Futura Lt BT"/>
                <a:cs typeface="Futura Lt BT"/>
              </a:rPr>
              <a:t>3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50" dirty="0">
                <a:solidFill>
                  <a:srgbClr val="ED2127"/>
                </a:solidFill>
                <a:latin typeface="Futura Lt BT"/>
                <a:cs typeface="Futura Lt BT"/>
              </a:rPr>
              <a:t>6</a:t>
            </a:r>
            <a:r>
              <a:rPr sz="1650" spc="-80" dirty="0">
                <a:solidFill>
                  <a:srgbClr val="ED2127"/>
                </a:solidFill>
                <a:latin typeface="Futura Lt BT"/>
                <a:cs typeface="Futura Lt BT"/>
              </a:rPr>
              <a:t> </a:t>
            </a:r>
            <a:r>
              <a:rPr sz="1650" dirty="0">
                <a:solidFill>
                  <a:srgbClr val="ED2127"/>
                </a:solidFill>
                <a:latin typeface="Futura Lt BT"/>
                <a:cs typeface="Futura Lt BT"/>
              </a:rPr>
              <a:t>pieces</a:t>
            </a:r>
            <a:endParaRPr sz="1650" dirty="0">
              <a:latin typeface="Futura Lt BT"/>
              <a:cs typeface="Futura Lt B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65900" y="5385435"/>
            <a:ext cx="1215141" cy="529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50" dirty="0">
                <a:latin typeface="Futura Lt BT"/>
                <a:cs typeface="Futura Lt BT"/>
              </a:rPr>
              <a:t>Cut</a:t>
            </a:r>
            <a:r>
              <a:rPr sz="1650" spc="-35" dirty="0">
                <a:latin typeface="Futura Lt BT"/>
                <a:cs typeface="Futura Lt BT"/>
              </a:rPr>
              <a:t> </a:t>
            </a:r>
            <a:r>
              <a:rPr sz="1650" dirty="0">
                <a:latin typeface="Futura Lt BT"/>
                <a:cs typeface="Futura Lt BT"/>
              </a:rPr>
              <a:t>2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50" dirty="0">
                <a:solidFill>
                  <a:srgbClr val="ED2127"/>
                </a:solidFill>
                <a:latin typeface="Futura Lt BT"/>
                <a:cs typeface="Futura Lt BT"/>
              </a:rPr>
              <a:t>4</a:t>
            </a:r>
            <a:r>
              <a:rPr sz="1650" spc="-80" dirty="0">
                <a:solidFill>
                  <a:srgbClr val="ED2127"/>
                </a:solidFill>
                <a:latin typeface="Futura Lt BT"/>
                <a:cs typeface="Futura Lt BT"/>
              </a:rPr>
              <a:t> </a:t>
            </a:r>
            <a:r>
              <a:rPr sz="1650" dirty="0">
                <a:solidFill>
                  <a:srgbClr val="ED2127"/>
                </a:solidFill>
                <a:latin typeface="Futura Lt BT"/>
                <a:cs typeface="Futura Lt BT"/>
              </a:rPr>
              <a:t>pieces</a:t>
            </a:r>
            <a:endParaRPr sz="1650" dirty="0">
              <a:latin typeface="Futura Lt BT"/>
              <a:cs typeface="Futura Lt B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9294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339474" y="162055"/>
            <a:ext cx="152717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292A2B"/>
                </a:solidFill>
                <a:latin typeface="Century Gothic"/>
                <a:cs typeface="Century Gothic"/>
              </a:rPr>
              <a:t>Lateral  Thinking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39474" y="1681285"/>
            <a:ext cx="24085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5" dirty="0">
                <a:latin typeface="Futura Lt BT"/>
                <a:cs typeface="Futura Lt BT"/>
              </a:rPr>
              <a:t>Business Examples</a:t>
            </a:r>
            <a:r>
              <a:rPr sz="2000" spc="-10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of  </a:t>
            </a:r>
            <a:r>
              <a:rPr sz="2000" spc="-10" dirty="0" smtClean="0">
                <a:latin typeface="Futura Lt BT"/>
                <a:cs typeface="Futura Lt BT"/>
              </a:rPr>
              <a:t>Lat</a:t>
            </a:r>
            <a:r>
              <a:rPr lang="en-US" sz="2000" spc="-10" dirty="0" smtClean="0">
                <a:latin typeface="Futura Lt BT"/>
                <a:cs typeface="Futura Lt BT"/>
              </a:rPr>
              <a:t>e</a:t>
            </a:r>
            <a:r>
              <a:rPr sz="2000" spc="-10" dirty="0" smtClean="0">
                <a:latin typeface="Futura Lt BT"/>
                <a:cs typeface="Futura Lt BT"/>
              </a:rPr>
              <a:t>ral</a:t>
            </a:r>
            <a:r>
              <a:rPr sz="2000" spc="-15" dirty="0" smtClean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Thinking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9474" y="2595685"/>
            <a:ext cx="27285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65" dirty="0">
                <a:latin typeface="Futura Lt BT"/>
                <a:cs typeface="Futura Lt BT"/>
              </a:rPr>
              <a:t>Tool </a:t>
            </a:r>
            <a:r>
              <a:rPr sz="2000" dirty="0">
                <a:latin typeface="Futura Lt BT"/>
                <a:cs typeface="Futura Lt BT"/>
              </a:rPr>
              <a:t>for </a:t>
            </a:r>
            <a:r>
              <a:rPr sz="2000" spc="-10" dirty="0">
                <a:latin typeface="Futura Lt BT"/>
                <a:cs typeface="Futura Lt BT"/>
              </a:rPr>
              <a:t>Lateral</a:t>
            </a:r>
            <a:r>
              <a:rPr sz="2000" spc="-2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Thinking</a:t>
            </a:r>
            <a:endParaRPr sz="200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</a:pPr>
            <a:r>
              <a:rPr sz="2000" i="1" spc="-15" dirty="0">
                <a:latin typeface="Futura Lt BT"/>
                <a:cs typeface="Futura Lt BT"/>
              </a:rPr>
              <a:t>Forced</a:t>
            </a:r>
            <a:r>
              <a:rPr sz="2000" i="1" spc="-10" dirty="0">
                <a:latin typeface="Futura Lt BT"/>
                <a:cs typeface="Futura Lt BT"/>
              </a:rPr>
              <a:t> </a:t>
            </a:r>
            <a:r>
              <a:rPr sz="2000" i="1" dirty="0">
                <a:latin typeface="Futura Lt BT"/>
                <a:cs typeface="Futura Lt BT"/>
              </a:rPr>
              <a:t>Connection</a:t>
            </a:r>
            <a:endParaRPr sz="2000">
              <a:latin typeface="Futura Lt BT"/>
              <a:cs typeface="Futura Lt BT"/>
            </a:endParaRPr>
          </a:p>
        </p:txBody>
      </p:sp>
      <p:pic>
        <p:nvPicPr>
          <p:cNvPr id="17" name="Picture 16" descr="Reading Materi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506714"/>
            <a:ext cx="1055319" cy="10561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1299" y="223284"/>
            <a:ext cx="50203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0" dirty="0">
                <a:solidFill>
                  <a:srgbClr val="000000"/>
                </a:solidFill>
                <a:latin typeface="Futura Lt BT"/>
                <a:cs typeface="Futura Lt BT"/>
              </a:rPr>
              <a:t>- </a:t>
            </a:r>
            <a:r>
              <a:rPr sz="2000" b="0" spc="-5" dirty="0">
                <a:solidFill>
                  <a:srgbClr val="000000"/>
                </a:solidFill>
                <a:latin typeface="Futura Lt BT"/>
                <a:cs typeface="Futura Lt BT"/>
              </a:rPr>
              <a:t>The </a:t>
            </a:r>
            <a:r>
              <a:rPr sz="2000" b="0" dirty="0">
                <a:solidFill>
                  <a:srgbClr val="000000"/>
                </a:solidFill>
                <a:latin typeface="Futura Lt BT"/>
                <a:cs typeface="Futura Lt BT"/>
              </a:rPr>
              <a:t>solution is </a:t>
            </a:r>
            <a:r>
              <a:rPr sz="2000" b="0" spc="-5" dirty="0">
                <a:solidFill>
                  <a:srgbClr val="000000"/>
                </a:solidFill>
                <a:latin typeface="Futura Lt BT"/>
                <a:cs typeface="Futura Lt BT"/>
              </a:rPr>
              <a:t>to turn the problem on </a:t>
            </a:r>
            <a:r>
              <a:rPr sz="2000" b="0" dirty="0">
                <a:solidFill>
                  <a:srgbClr val="000000"/>
                </a:solidFill>
                <a:latin typeface="Futura Lt BT"/>
                <a:cs typeface="Futura Lt BT"/>
              </a:rPr>
              <a:t>its</a:t>
            </a:r>
            <a:r>
              <a:rPr sz="2000" b="0" spc="-85" dirty="0">
                <a:solidFill>
                  <a:srgbClr val="000000"/>
                </a:solidFill>
                <a:latin typeface="Futura Lt BT"/>
                <a:cs typeface="Futura Lt BT"/>
              </a:rPr>
              <a:t> </a:t>
            </a:r>
            <a:r>
              <a:rPr sz="2000" b="0" dirty="0">
                <a:solidFill>
                  <a:srgbClr val="000000"/>
                </a:solidFill>
                <a:latin typeface="Futura Lt BT"/>
                <a:cs typeface="Futura Lt BT"/>
              </a:rPr>
              <a:t>side: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24000" y="963005"/>
            <a:ext cx="6811285" cy="3041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30574" y="3404857"/>
            <a:ext cx="2219325" cy="583565"/>
          </a:xfrm>
          <a:custGeom>
            <a:avLst/>
            <a:gdLst/>
            <a:ahLst/>
            <a:cxnLst/>
            <a:rect l="l" t="t" r="r" b="b"/>
            <a:pathLst>
              <a:path w="2219325" h="583564">
                <a:moveTo>
                  <a:pt x="0" y="582942"/>
                </a:moveTo>
                <a:lnTo>
                  <a:pt x="2218956" y="582942"/>
                </a:lnTo>
                <a:lnTo>
                  <a:pt x="2218956" y="0"/>
                </a:lnTo>
                <a:lnTo>
                  <a:pt x="0" y="0"/>
                </a:lnTo>
                <a:lnTo>
                  <a:pt x="0" y="582942"/>
                </a:lnTo>
                <a:close/>
              </a:path>
            </a:pathLst>
          </a:custGeom>
          <a:solidFill>
            <a:srgbClr val="9294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20168" y="3404857"/>
            <a:ext cx="2219325" cy="583565"/>
          </a:xfrm>
          <a:custGeom>
            <a:avLst/>
            <a:gdLst/>
            <a:ahLst/>
            <a:cxnLst/>
            <a:rect l="l" t="t" r="r" b="b"/>
            <a:pathLst>
              <a:path w="2219325" h="583564">
                <a:moveTo>
                  <a:pt x="0" y="582942"/>
                </a:moveTo>
                <a:lnTo>
                  <a:pt x="2218956" y="582942"/>
                </a:lnTo>
                <a:lnTo>
                  <a:pt x="2218956" y="0"/>
                </a:lnTo>
                <a:lnTo>
                  <a:pt x="0" y="0"/>
                </a:lnTo>
                <a:lnTo>
                  <a:pt x="0" y="582942"/>
                </a:lnTo>
                <a:close/>
              </a:path>
            </a:pathLst>
          </a:custGeom>
          <a:solidFill>
            <a:srgbClr val="9294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06892" y="3404857"/>
            <a:ext cx="2219325" cy="583565"/>
          </a:xfrm>
          <a:custGeom>
            <a:avLst/>
            <a:gdLst/>
            <a:ahLst/>
            <a:cxnLst/>
            <a:rect l="l" t="t" r="r" b="b"/>
            <a:pathLst>
              <a:path w="2219325" h="583564">
                <a:moveTo>
                  <a:pt x="0" y="582942"/>
                </a:moveTo>
                <a:lnTo>
                  <a:pt x="2218956" y="582942"/>
                </a:lnTo>
                <a:lnTo>
                  <a:pt x="2218956" y="0"/>
                </a:lnTo>
                <a:lnTo>
                  <a:pt x="0" y="0"/>
                </a:lnTo>
                <a:lnTo>
                  <a:pt x="0" y="582942"/>
                </a:lnTo>
                <a:close/>
              </a:path>
            </a:pathLst>
          </a:custGeom>
          <a:solidFill>
            <a:srgbClr val="9294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203700" y="3400425"/>
            <a:ext cx="1136386" cy="530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650" dirty="0">
                <a:latin typeface="Futura Lt BT"/>
                <a:cs typeface="Futura Lt BT"/>
              </a:rPr>
              <a:t>Cut</a:t>
            </a:r>
            <a:r>
              <a:rPr sz="1650" spc="-30" dirty="0">
                <a:latin typeface="Futura Lt BT"/>
                <a:cs typeface="Futura Lt BT"/>
              </a:rPr>
              <a:t> </a:t>
            </a:r>
            <a:r>
              <a:rPr sz="1650" dirty="0">
                <a:latin typeface="Futura Lt BT"/>
                <a:cs typeface="Futura Lt BT"/>
              </a:rPr>
              <a:t>1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50" dirty="0">
                <a:solidFill>
                  <a:srgbClr val="ED1D24"/>
                </a:solidFill>
                <a:latin typeface="Futura Lt BT"/>
                <a:cs typeface="Futura Lt BT"/>
              </a:rPr>
              <a:t>2</a:t>
            </a:r>
            <a:r>
              <a:rPr sz="1650" spc="-70" dirty="0">
                <a:solidFill>
                  <a:srgbClr val="ED1D24"/>
                </a:solidFill>
                <a:latin typeface="Futura Lt BT"/>
                <a:cs typeface="Futura Lt BT"/>
              </a:rPr>
              <a:t> </a:t>
            </a:r>
            <a:r>
              <a:rPr sz="1650" dirty="0">
                <a:solidFill>
                  <a:srgbClr val="ED1D24"/>
                </a:solidFill>
                <a:latin typeface="Futura Lt BT"/>
                <a:cs typeface="Futura Lt BT"/>
              </a:rPr>
              <a:t>pieces</a:t>
            </a:r>
            <a:endParaRPr sz="1650" dirty="0">
              <a:latin typeface="Futura Lt BT"/>
              <a:cs typeface="Futura Lt B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851900" y="3400425"/>
            <a:ext cx="1132156" cy="530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650" dirty="0">
                <a:latin typeface="Futura Lt BT"/>
                <a:cs typeface="Futura Lt BT"/>
              </a:rPr>
              <a:t>Cut</a:t>
            </a:r>
            <a:r>
              <a:rPr sz="1650" spc="-30" dirty="0">
                <a:latin typeface="Futura Lt BT"/>
                <a:cs typeface="Futura Lt BT"/>
              </a:rPr>
              <a:t> </a:t>
            </a:r>
            <a:r>
              <a:rPr sz="1650" dirty="0">
                <a:latin typeface="Futura Lt BT"/>
                <a:cs typeface="Futura Lt BT"/>
              </a:rPr>
              <a:t>3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50" dirty="0">
                <a:solidFill>
                  <a:srgbClr val="139246"/>
                </a:solidFill>
                <a:latin typeface="Futura Lt BT"/>
                <a:cs typeface="Futura Lt BT"/>
              </a:rPr>
              <a:t>8</a:t>
            </a:r>
            <a:r>
              <a:rPr sz="1650" spc="-70" dirty="0">
                <a:solidFill>
                  <a:srgbClr val="139246"/>
                </a:solidFill>
                <a:latin typeface="Futura Lt BT"/>
                <a:cs typeface="Futura Lt BT"/>
              </a:rPr>
              <a:t> </a:t>
            </a:r>
            <a:r>
              <a:rPr sz="1650" dirty="0">
                <a:solidFill>
                  <a:srgbClr val="139246"/>
                </a:solidFill>
                <a:latin typeface="Futura Lt BT"/>
                <a:cs typeface="Futura Lt BT"/>
              </a:rPr>
              <a:t>pieces</a:t>
            </a:r>
            <a:endParaRPr sz="1650" dirty="0">
              <a:latin typeface="Futura Lt BT"/>
              <a:cs typeface="Futura Lt B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89700" y="3400425"/>
            <a:ext cx="1133010" cy="530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650" dirty="0">
                <a:latin typeface="Futura Lt BT"/>
                <a:cs typeface="Futura Lt BT"/>
              </a:rPr>
              <a:t>Cut</a:t>
            </a:r>
            <a:r>
              <a:rPr sz="1650" spc="-30" dirty="0">
                <a:latin typeface="Futura Lt BT"/>
                <a:cs typeface="Futura Lt BT"/>
              </a:rPr>
              <a:t> </a:t>
            </a:r>
            <a:r>
              <a:rPr sz="1650" dirty="0">
                <a:latin typeface="Futura Lt BT"/>
                <a:cs typeface="Futura Lt BT"/>
              </a:rPr>
              <a:t>2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50" dirty="0">
                <a:solidFill>
                  <a:srgbClr val="ED2127"/>
                </a:solidFill>
                <a:latin typeface="Futura Lt BT"/>
                <a:cs typeface="Futura Lt BT"/>
              </a:rPr>
              <a:t>4</a:t>
            </a:r>
            <a:r>
              <a:rPr sz="1650" spc="-70" dirty="0">
                <a:solidFill>
                  <a:srgbClr val="ED2127"/>
                </a:solidFill>
                <a:latin typeface="Futura Lt BT"/>
                <a:cs typeface="Futura Lt BT"/>
              </a:rPr>
              <a:t> </a:t>
            </a:r>
            <a:r>
              <a:rPr sz="1650" dirty="0">
                <a:solidFill>
                  <a:srgbClr val="ED2127"/>
                </a:solidFill>
                <a:latin typeface="Futura Lt BT"/>
                <a:cs typeface="Futura Lt BT"/>
              </a:rPr>
              <a:t>pieces</a:t>
            </a:r>
            <a:endParaRPr sz="1650" dirty="0">
              <a:latin typeface="Futura Lt BT"/>
              <a:cs typeface="Futura Lt B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9298" y="5272285"/>
            <a:ext cx="4664001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3035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Futura Hv BT"/>
                <a:cs typeface="Futura Hv BT"/>
              </a:rPr>
              <a:t>KEEP THE </a:t>
            </a:r>
            <a:r>
              <a:rPr sz="2000" b="1" spc="-10" dirty="0">
                <a:latin typeface="Futura Hv BT"/>
                <a:cs typeface="Futura Hv BT"/>
              </a:rPr>
              <a:t>‘PROBLEM  </a:t>
            </a:r>
            <a:r>
              <a:rPr sz="2000" b="1" spc="-25" dirty="0">
                <a:latin typeface="Futura Hv BT"/>
                <a:cs typeface="Futura Hv BT"/>
              </a:rPr>
              <a:t>STATEMENT’ </a:t>
            </a:r>
            <a:r>
              <a:rPr sz="2000" b="1" spc="-5" dirty="0">
                <a:latin typeface="Futura Hv BT"/>
                <a:cs typeface="Futura Hv BT"/>
              </a:rPr>
              <a:t>IN </a:t>
            </a:r>
            <a:r>
              <a:rPr sz="2000" b="1" spc="-10" dirty="0">
                <a:latin typeface="Futura Hv BT"/>
                <a:cs typeface="Futura Hv BT"/>
              </a:rPr>
              <a:t>FRONT  </a:t>
            </a:r>
            <a:r>
              <a:rPr sz="2000" b="1" spc="-5" dirty="0">
                <a:latin typeface="Futura Hv BT"/>
                <a:cs typeface="Futura Hv BT"/>
              </a:rPr>
              <a:t>OF</a:t>
            </a:r>
            <a:r>
              <a:rPr sz="2000" b="1" spc="-10" dirty="0">
                <a:latin typeface="Futura Hv BT"/>
                <a:cs typeface="Futura Hv BT"/>
              </a:rPr>
              <a:t> </a:t>
            </a:r>
            <a:r>
              <a:rPr sz="2000" b="1" spc="-30" dirty="0">
                <a:latin typeface="Futura Hv BT"/>
                <a:cs typeface="Futura Hv BT"/>
              </a:rPr>
              <a:t>YOU</a:t>
            </a:r>
            <a:endParaRPr sz="2000" dirty="0">
              <a:latin typeface="Futura Hv BT"/>
              <a:cs typeface="Futura Hv BT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latin typeface="Futura Lt BT"/>
                <a:cs typeface="Futura Lt BT"/>
              </a:rPr>
              <a:t>All </a:t>
            </a:r>
            <a:r>
              <a:rPr sz="2000" dirty="0">
                <a:latin typeface="Futura Lt BT"/>
                <a:cs typeface="Futura Lt BT"/>
              </a:rPr>
              <a:t>ideas </a:t>
            </a:r>
            <a:r>
              <a:rPr sz="2000" spc="-5" dirty="0">
                <a:latin typeface="Futura Lt BT"/>
                <a:cs typeface="Futura Lt BT"/>
              </a:rPr>
              <a:t>generated </a:t>
            </a:r>
            <a:r>
              <a:rPr sz="2000" dirty="0">
                <a:latin typeface="Futura Lt BT"/>
                <a:cs typeface="Futura Lt BT"/>
              </a:rPr>
              <a:t>should  </a:t>
            </a:r>
            <a:r>
              <a:rPr sz="2000" spc="-5" dirty="0">
                <a:latin typeface="Futura Lt BT"/>
                <a:cs typeface="Futura Lt BT"/>
              </a:rPr>
              <a:t>be </a:t>
            </a:r>
            <a:r>
              <a:rPr sz="2000" dirty="0">
                <a:latin typeface="Futura Lt BT"/>
                <a:cs typeface="Futura Lt BT"/>
              </a:rPr>
              <a:t>in </a:t>
            </a:r>
            <a:r>
              <a:rPr sz="2000" spc="-5" dirty="0">
                <a:latin typeface="Futura Lt BT"/>
                <a:cs typeface="Futura Lt BT"/>
              </a:rPr>
              <a:t>context to the problem  </a:t>
            </a:r>
            <a:r>
              <a:rPr sz="2000" dirty="0">
                <a:latin typeface="Futura Lt BT"/>
                <a:cs typeface="Futura Lt BT"/>
              </a:rPr>
              <a:t>statement.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9294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9474" y="162055"/>
            <a:ext cx="219075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292A2B"/>
                </a:solidFill>
                <a:latin typeface="Century Gothic"/>
                <a:cs typeface="Century Gothic"/>
              </a:rPr>
              <a:t>Forced  Connection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299" y="196286"/>
            <a:ext cx="638048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Futura Lt BT"/>
                <a:cs typeface="Futura Lt BT"/>
              </a:rPr>
              <a:t>1. </a:t>
            </a:r>
            <a:r>
              <a:rPr sz="2000" spc="-10" dirty="0">
                <a:latin typeface="Futura Lt BT"/>
                <a:cs typeface="Futura Lt BT"/>
              </a:rPr>
              <a:t>Level </a:t>
            </a:r>
            <a:r>
              <a:rPr sz="2000" spc="-5" dirty="0">
                <a:latin typeface="Futura Lt BT"/>
                <a:cs typeface="Futura Lt BT"/>
              </a:rPr>
              <a:t>1: </a:t>
            </a:r>
            <a:r>
              <a:rPr sz="2000" b="1" spc="-5" dirty="0">
                <a:latin typeface="Futura Hv BT"/>
                <a:cs typeface="Futura Hv BT"/>
              </a:rPr>
              <a:t>Make a list of 10 </a:t>
            </a:r>
            <a:r>
              <a:rPr sz="2000" b="1" spc="-10" dirty="0">
                <a:latin typeface="Futura Hv BT"/>
                <a:cs typeface="Futura Hv BT"/>
              </a:rPr>
              <a:t>random </a:t>
            </a:r>
            <a:r>
              <a:rPr sz="2000" b="1" spc="-5" dirty="0">
                <a:latin typeface="Futura Hv BT"/>
                <a:cs typeface="Futura Hv BT"/>
              </a:rPr>
              <a:t>words</a:t>
            </a:r>
            <a:endParaRPr sz="2000">
              <a:latin typeface="Futura Hv BT"/>
              <a:cs typeface="Futura Hv BT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Futura Lt BT"/>
                <a:cs typeface="Futura Lt BT"/>
              </a:rPr>
              <a:t>(more random</a:t>
            </a:r>
            <a:r>
              <a:rPr sz="2000" spc="-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better)</a:t>
            </a:r>
            <a:endParaRPr sz="2000">
              <a:latin typeface="Futura Lt BT"/>
              <a:cs typeface="Futura Lt BT"/>
            </a:endParaRPr>
          </a:p>
          <a:p>
            <a:pPr marL="12700" marR="5080" indent="292100">
              <a:lnSpc>
                <a:spcPct val="100000"/>
              </a:lnSpc>
            </a:pPr>
            <a:r>
              <a:rPr sz="2000" spc="-10" dirty="0">
                <a:latin typeface="Futura Lt BT"/>
                <a:cs typeface="Futura Lt BT"/>
              </a:rPr>
              <a:t>Level </a:t>
            </a:r>
            <a:r>
              <a:rPr sz="2000" dirty="0">
                <a:latin typeface="Futura Lt BT"/>
                <a:cs typeface="Futura Lt BT"/>
              </a:rPr>
              <a:t>2 : </a:t>
            </a:r>
            <a:r>
              <a:rPr sz="2000" spc="-5" dirty="0">
                <a:latin typeface="Futura Lt BT"/>
                <a:cs typeface="Futura Lt BT"/>
              </a:rPr>
              <a:t>Think of more </a:t>
            </a:r>
            <a:r>
              <a:rPr sz="2000" dirty="0">
                <a:latin typeface="Futura Lt BT"/>
                <a:cs typeface="Futura Lt BT"/>
              </a:rPr>
              <a:t>words </a:t>
            </a:r>
            <a:r>
              <a:rPr sz="2000" spc="-5" dirty="0">
                <a:latin typeface="Futura Lt BT"/>
                <a:cs typeface="Futura Lt BT"/>
              </a:rPr>
              <a:t>associated </a:t>
            </a:r>
            <a:r>
              <a:rPr sz="2000" dirty="0">
                <a:latin typeface="Futura Lt BT"/>
                <a:cs typeface="Futura Lt BT"/>
              </a:rPr>
              <a:t>with </a:t>
            </a:r>
            <a:r>
              <a:rPr sz="2000" spc="-5" dirty="0">
                <a:latin typeface="Futura Lt BT"/>
                <a:cs typeface="Futura Lt BT"/>
              </a:rPr>
              <a:t>each of the  </a:t>
            </a:r>
            <a:r>
              <a:rPr sz="2000" dirty="0">
                <a:latin typeface="Futura Lt BT"/>
                <a:cs typeface="Futura Lt BT"/>
              </a:rPr>
              <a:t>random word selected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before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11299" y="1720286"/>
            <a:ext cx="6750050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00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Select one post </a:t>
            </a:r>
            <a:r>
              <a:rPr sz="2000" dirty="0">
                <a:latin typeface="Futura Lt BT"/>
                <a:cs typeface="Futura Lt BT"/>
              </a:rPr>
              <a:t>it from </a:t>
            </a:r>
            <a:r>
              <a:rPr sz="2000" spc="-5" dirty="0">
                <a:latin typeface="Futura Lt BT"/>
                <a:cs typeface="Futura Lt BT"/>
              </a:rPr>
              <a:t>the </a:t>
            </a:r>
            <a:r>
              <a:rPr sz="2000" b="1" i="1" spc="-10" dirty="0">
                <a:latin typeface="Futura Hv BT"/>
                <a:cs typeface="Futura Hv BT"/>
              </a:rPr>
              <a:t>Observation </a:t>
            </a:r>
            <a:r>
              <a:rPr sz="2000" b="1" i="1" spc="-5" dirty="0">
                <a:latin typeface="Futura Hv BT"/>
                <a:cs typeface="Futura Hv BT"/>
              </a:rPr>
              <a:t>/ Empathy  </a:t>
            </a:r>
            <a:r>
              <a:rPr sz="2000" b="1" i="1" spc="-10" dirty="0">
                <a:latin typeface="Futura Hv BT"/>
                <a:cs typeface="Futura Hv BT"/>
              </a:rPr>
              <a:t>Canvas </a:t>
            </a:r>
            <a:r>
              <a:rPr sz="2000" b="1" i="1" spc="-5" dirty="0">
                <a:latin typeface="Futura Hv BT"/>
                <a:cs typeface="Futura Hv BT"/>
              </a:rPr>
              <a:t>OR </a:t>
            </a:r>
            <a:r>
              <a:rPr sz="2000" b="1" i="1" spc="-10" dirty="0">
                <a:latin typeface="Futura Hv BT"/>
                <a:cs typeface="Futura Hv BT"/>
              </a:rPr>
              <a:t>Connect </a:t>
            </a:r>
            <a:r>
              <a:rPr sz="2000" b="1" i="1" spc="-5" dirty="0">
                <a:latin typeface="Futura Hv BT"/>
                <a:cs typeface="Futura Hv BT"/>
              </a:rPr>
              <a:t>with </a:t>
            </a:r>
            <a:r>
              <a:rPr sz="2000" b="1" i="1" spc="-10" dirty="0">
                <a:latin typeface="Futura Hv BT"/>
                <a:cs typeface="Futura Hv BT"/>
              </a:rPr>
              <a:t>Problem</a:t>
            </a:r>
            <a:r>
              <a:rPr sz="2000" b="1" i="1" spc="20" dirty="0">
                <a:latin typeface="Futura Hv BT"/>
                <a:cs typeface="Futura Hv BT"/>
              </a:rPr>
              <a:t> </a:t>
            </a:r>
            <a:r>
              <a:rPr sz="2000" b="1" i="1" spc="-10" dirty="0">
                <a:latin typeface="Futura Hv BT"/>
                <a:cs typeface="Futura Hv BT"/>
              </a:rPr>
              <a:t>Statement</a:t>
            </a:r>
            <a:endParaRPr sz="2000">
              <a:latin typeface="Futura Hv BT"/>
              <a:cs typeface="Futura Hv B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Futura Lt BT"/>
              <a:buAutoNum type="arabicPeriod" startAt="2"/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Font typeface="Futura Lt BT"/>
              <a:buAutoNum type="arabicPeriod" startAt="2"/>
              <a:tabLst>
                <a:tab pos="305435" algn="l"/>
                <a:tab pos="4117975" algn="l"/>
              </a:tabLst>
            </a:pPr>
            <a:r>
              <a:rPr sz="2000" b="1" spc="-5" dirty="0">
                <a:latin typeface="Futura Hv BT"/>
                <a:cs typeface="Futura Hv BT"/>
              </a:rPr>
              <a:t>Connect this word from</a:t>
            </a:r>
            <a:r>
              <a:rPr sz="2000" b="1" spc="30" dirty="0">
                <a:latin typeface="Futura Hv BT"/>
                <a:cs typeface="Futura Hv BT"/>
              </a:rPr>
              <a:t> </a:t>
            </a:r>
            <a:r>
              <a:rPr sz="2000" b="1" spc="-5" dirty="0">
                <a:latin typeface="Futura Hv BT"/>
                <a:cs typeface="Futura Hv BT"/>
              </a:rPr>
              <a:t>post</a:t>
            </a:r>
            <a:r>
              <a:rPr sz="2000" b="1" spc="5" dirty="0">
                <a:latin typeface="Futura Hv BT"/>
                <a:cs typeface="Futura Hv BT"/>
              </a:rPr>
              <a:t> </a:t>
            </a:r>
            <a:r>
              <a:rPr sz="2000" b="1" spc="-5" dirty="0">
                <a:latin typeface="Futura Hv BT"/>
                <a:cs typeface="Futura Hv BT"/>
              </a:rPr>
              <a:t>it	or </a:t>
            </a:r>
            <a:r>
              <a:rPr sz="2000" b="1" spc="-10" dirty="0">
                <a:latin typeface="Futura Hv BT"/>
                <a:cs typeface="Futura Hv BT"/>
              </a:rPr>
              <a:t>problem statement  </a:t>
            </a:r>
            <a:r>
              <a:rPr sz="2000" b="1" spc="-5" dirty="0">
                <a:latin typeface="Futura Hv BT"/>
                <a:cs typeface="Futura Hv BT"/>
              </a:rPr>
              <a:t>&amp; new </a:t>
            </a:r>
            <a:r>
              <a:rPr sz="2000" b="1" spc="-10" dirty="0">
                <a:latin typeface="Futura Hv BT"/>
                <a:cs typeface="Futura Hv BT"/>
              </a:rPr>
              <a:t>random </a:t>
            </a:r>
            <a:r>
              <a:rPr sz="2000" b="1" spc="-5" dirty="0">
                <a:latin typeface="Futura Hv BT"/>
                <a:cs typeface="Futura Hv BT"/>
              </a:rPr>
              <a:t>word</a:t>
            </a:r>
            <a:endParaRPr sz="2000">
              <a:latin typeface="Futura Hv BT"/>
              <a:cs typeface="Futura Hv BT"/>
            </a:endParaRPr>
          </a:p>
          <a:p>
            <a:pPr marL="173355" indent="-160655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If </a:t>
            </a:r>
            <a:r>
              <a:rPr sz="2000" dirty="0">
                <a:latin typeface="Futura Lt BT"/>
                <a:cs typeface="Futura Lt BT"/>
              </a:rPr>
              <a:t>you </a:t>
            </a:r>
            <a:r>
              <a:rPr sz="2000" spc="-5" dirty="0">
                <a:latin typeface="Futura Lt BT"/>
                <a:cs typeface="Futura Lt BT"/>
              </a:rPr>
              <a:t>get </a:t>
            </a:r>
            <a:r>
              <a:rPr sz="2000" dirty="0">
                <a:latin typeface="Futura Lt BT"/>
                <a:cs typeface="Futura Lt BT"/>
              </a:rPr>
              <a:t>a new relevant idea =</a:t>
            </a:r>
            <a:r>
              <a:rPr sz="2000" spc="-4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Great!!</a:t>
            </a:r>
            <a:endParaRPr sz="2000">
              <a:latin typeface="Futura Lt BT"/>
              <a:cs typeface="Futura Lt BT"/>
            </a:endParaRPr>
          </a:p>
          <a:p>
            <a:pPr marL="173355" indent="-160655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If </a:t>
            </a:r>
            <a:r>
              <a:rPr sz="2000" dirty="0">
                <a:latin typeface="Futura Lt BT"/>
                <a:cs typeface="Futura Lt BT"/>
              </a:rPr>
              <a:t>not : </a:t>
            </a:r>
            <a:r>
              <a:rPr sz="2000" spc="-65" dirty="0">
                <a:latin typeface="Futura Lt BT"/>
                <a:cs typeface="Futura Lt BT"/>
              </a:rPr>
              <a:t>Take </a:t>
            </a:r>
            <a:r>
              <a:rPr sz="2000" spc="-5" dirty="0">
                <a:latin typeface="Futura Lt BT"/>
                <a:cs typeface="Futura Lt BT"/>
              </a:rPr>
              <a:t>the </a:t>
            </a:r>
            <a:r>
              <a:rPr sz="2000" dirty="0">
                <a:latin typeface="Futura Lt BT"/>
                <a:cs typeface="Futura Lt BT"/>
              </a:rPr>
              <a:t>new random word OR </a:t>
            </a:r>
            <a:r>
              <a:rPr sz="2000" spc="-70" dirty="0">
                <a:latin typeface="Futura Lt BT"/>
                <a:cs typeface="Futura Lt BT"/>
              </a:rPr>
              <a:t>Try </a:t>
            </a:r>
            <a:r>
              <a:rPr sz="2000" spc="-15" dirty="0">
                <a:latin typeface="Futura Lt BT"/>
                <a:cs typeface="Futura Lt BT"/>
              </a:rPr>
              <a:t>Level</a:t>
            </a:r>
            <a:r>
              <a:rPr sz="2000" spc="8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2</a:t>
            </a:r>
            <a:endParaRPr sz="200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304800" indent="-292100">
              <a:lnSpc>
                <a:spcPct val="100000"/>
              </a:lnSpc>
              <a:buFont typeface="Futura Lt BT"/>
              <a:buAutoNum type="arabicPeriod" startAt="4"/>
              <a:tabLst>
                <a:tab pos="305435" algn="l"/>
              </a:tabLst>
            </a:pPr>
            <a:r>
              <a:rPr sz="2000" b="1" spc="-5" dirty="0">
                <a:latin typeface="Futura Hv BT"/>
                <a:cs typeface="Futura Hv BT"/>
              </a:rPr>
              <a:t>A new idea / word </a:t>
            </a:r>
            <a:r>
              <a:rPr sz="2000" b="1" spc="-10" dirty="0">
                <a:latin typeface="Futura Hv BT"/>
                <a:cs typeface="Futura Hv BT"/>
              </a:rPr>
              <a:t>emerges </a:t>
            </a:r>
            <a:r>
              <a:rPr sz="2000" dirty="0">
                <a:latin typeface="Futura Lt BT"/>
                <a:cs typeface="Futura Lt BT"/>
              </a:rPr>
              <a:t>(if not </a:t>
            </a:r>
            <a:r>
              <a:rPr sz="2000" spc="-5" dirty="0">
                <a:latin typeface="Futura Lt BT"/>
                <a:cs typeface="Futura Lt BT"/>
              </a:rPr>
              <a:t>try </a:t>
            </a:r>
            <a:r>
              <a:rPr sz="2000" dirty="0">
                <a:latin typeface="Futura Lt BT"/>
                <a:cs typeface="Futura Lt BT"/>
              </a:rPr>
              <a:t>level</a:t>
            </a:r>
            <a:r>
              <a:rPr sz="2000" spc="-5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2)</a:t>
            </a:r>
            <a:endParaRPr sz="200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Futura Lt BT"/>
              <a:buAutoNum type="arabicPeriod" startAt="4"/>
            </a:pPr>
            <a:endParaRPr sz="2050">
              <a:latin typeface="Times New Roman"/>
              <a:cs typeface="Times New Roman"/>
            </a:endParaRPr>
          </a:p>
          <a:p>
            <a:pPr marL="12700" marR="280035">
              <a:lnSpc>
                <a:spcPct val="100000"/>
              </a:lnSpc>
              <a:buAutoNum type="arabicPeriod" startAt="4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If </a:t>
            </a:r>
            <a:r>
              <a:rPr sz="2000" dirty="0">
                <a:latin typeface="Futura Lt BT"/>
                <a:cs typeface="Futura Lt BT"/>
              </a:rPr>
              <a:t>you want a </a:t>
            </a:r>
            <a:r>
              <a:rPr sz="2000" spc="-5" dirty="0">
                <a:latin typeface="Futura Lt BT"/>
                <a:cs typeface="Futura Lt BT"/>
              </a:rPr>
              <a:t>better </a:t>
            </a:r>
            <a:r>
              <a:rPr sz="2000" dirty="0">
                <a:latin typeface="Futura Lt BT"/>
                <a:cs typeface="Futura Lt BT"/>
              </a:rPr>
              <a:t>solution i.e. </a:t>
            </a:r>
            <a:r>
              <a:rPr sz="2000" spc="-5" dirty="0">
                <a:latin typeface="Futura Lt BT"/>
                <a:cs typeface="Futura Lt BT"/>
              </a:rPr>
              <a:t>contextual to </a:t>
            </a:r>
            <a:r>
              <a:rPr sz="2000" dirty="0">
                <a:latin typeface="Futura Lt BT"/>
                <a:cs typeface="Futura Lt BT"/>
              </a:rPr>
              <a:t>your </a:t>
            </a:r>
            <a:r>
              <a:rPr sz="2000" spc="-5" dirty="0">
                <a:latin typeface="Futura Lt BT"/>
                <a:cs typeface="Futura Lt BT"/>
              </a:rPr>
              <a:t>project,  then </a:t>
            </a:r>
            <a:r>
              <a:rPr sz="2000" dirty="0">
                <a:latin typeface="Futura Lt BT"/>
                <a:cs typeface="Futura Lt BT"/>
              </a:rPr>
              <a:t>select </a:t>
            </a:r>
            <a:r>
              <a:rPr sz="2000" spc="-5" dirty="0">
                <a:latin typeface="Futura Lt BT"/>
                <a:cs typeface="Futura Lt BT"/>
              </a:rPr>
              <a:t>another post </a:t>
            </a:r>
            <a:r>
              <a:rPr sz="2000" dirty="0">
                <a:latin typeface="Futura Lt BT"/>
                <a:cs typeface="Futura Lt BT"/>
              </a:rPr>
              <a:t>it </a:t>
            </a:r>
            <a:r>
              <a:rPr sz="2000" spc="-5" dirty="0">
                <a:latin typeface="Futura Lt BT"/>
                <a:cs typeface="Futura Lt BT"/>
              </a:rPr>
              <a:t>and try the </a:t>
            </a:r>
            <a:r>
              <a:rPr sz="2000" dirty="0">
                <a:latin typeface="Futura Lt BT"/>
                <a:cs typeface="Futura Lt BT"/>
              </a:rPr>
              <a:t>same</a:t>
            </a:r>
            <a:r>
              <a:rPr sz="2000" spc="-3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again</a:t>
            </a:r>
            <a:endParaRPr sz="200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Futura Lt BT"/>
              <a:buAutoNum type="arabicPeriod" startAt="4"/>
            </a:pPr>
            <a:endParaRPr sz="2050">
              <a:latin typeface="Times New Roman"/>
              <a:cs typeface="Times New Roman"/>
            </a:endParaRPr>
          </a:p>
          <a:p>
            <a:pPr marL="12700" marR="26034">
              <a:lnSpc>
                <a:spcPct val="100000"/>
              </a:lnSpc>
              <a:buAutoNum type="arabicPeriod" startAt="4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Exercise </a:t>
            </a:r>
            <a:r>
              <a:rPr sz="2000" dirty="0">
                <a:latin typeface="Futura Lt BT"/>
                <a:cs typeface="Futura Lt BT"/>
              </a:rPr>
              <a:t>: </a:t>
            </a:r>
            <a:r>
              <a:rPr sz="2000" spc="-5" dirty="0">
                <a:latin typeface="Futura Lt BT"/>
                <a:cs typeface="Futura Lt BT"/>
              </a:rPr>
              <a:t>15 min. </a:t>
            </a:r>
            <a:r>
              <a:rPr sz="2000" dirty="0">
                <a:latin typeface="Futura Lt BT"/>
                <a:cs typeface="Futura Lt BT"/>
              </a:rPr>
              <a:t>Generate </a:t>
            </a:r>
            <a:r>
              <a:rPr sz="2000" spc="-5" dirty="0">
                <a:latin typeface="Futura Lt BT"/>
                <a:cs typeface="Futura Lt BT"/>
              </a:rPr>
              <a:t>as many </a:t>
            </a:r>
            <a:r>
              <a:rPr sz="2000" dirty="0">
                <a:latin typeface="Futura Lt BT"/>
                <a:cs typeface="Futura Lt BT"/>
              </a:rPr>
              <a:t>ideas </a:t>
            </a:r>
            <a:r>
              <a:rPr sz="2000" spc="-5" dirty="0">
                <a:latin typeface="Futura Lt BT"/>
                <a:cs typeface="Futura Lt BT"/>
              </a:rPr>
              <a:t>as possible </a:t>
            </a:r>
            <a:r>
              <a:rPr sz="2000" dirty="0">
                <a:latin typeface="Futura Lt BT"/>
                <a:cs typeface="Futura Lt BT"/>
              </a:rPr>
              <a:t>using  </a:t>
            </a:r>
            <a:r>
              <a:rPr sz="2000" spc="-5" dirty="0">
                <a:latin typeface="Futura Lt BT"/>
                <a:cs typeface="Futura Lt BT"/>
              </a:rPr>
              <a:t>this tool </a:t>
            </a: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5" dirty="0">
                <a:latin typeface="Futura Lt BT"/>
                <a:cs typeface="Futura Lt BT"/>
              </a:rPr>
              <a:t>Now Share </a:t>
            </a:r>
            <a:r>
              <a:rPr sz="2000" dirty="0">
                <a:latin typeface="Futura Lt BT"/>
                <a:cs typeface="Futura Lt BT"/>
              </a:rPr>
              <a:t>your </a:t>
            </a:r>
            <a:r>
              <a:rPr sz="2000" spc="-5" dirty="0">
                <a:latin typeface="Futura Lt BT"/>
                <a:cs typeface="Futura Lt BT"/>
              </a:rPr>
              <a:t>top </a:t>
            </a:r>
            <a:r>
              <a:rPr sz="2000" dirty="0">
                <a:latin typeface="Futura Lt BT"/>
                <a:cs typeface="Futura Lt BT"/>
              </a:rPr>
              <a:t>2</a:t>
            </a:r>
            <a:r>
              <a:rPr sz="2000" spc="-2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ideas</a:t>
            </a:r>
            <a:endParaRPr sz="2000">
              <a:latin typeface="Futura Lt BT"/>
              <a:cs typeface="Futura Lt BT"/>
            </a:endParaRPr>
          </a:p>
        </p:txBody>
      </p:sp>
      <p:pic>
        <p:nvPicPr>
          <p:cNvPr id="7" name="Picture 6" descr="A close up of a logo&#10;&#10;Description generated with very high confidence">
            <a:extLst>
              <a:ext uri="{FF2B5EF4-FFF2-40B4-BE49-F238E27FC236}">
                <a16:creationId xmlns="" xmlns:a16="http://schemas.microsoft.com/office/drawing/2014/main" id="{833AEF77-66D9-401C-BA9A-9399623668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660" y="123825"/>
            <a:ext cx="978920" cy="63428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80ABDAA5-E61C-49B0-BB13-C748A2AC273B}"/>
              </a:ext>
            </a:extLst>
          </p:cNvPr>
          <p:cNvGrpSpPr/>
          <p:nvPr/>
        </p:nvGrpSpPr>
        <p:grpSpPr>
          <a:xfrm>
            <a:off x="9583660" y="123825"/>
            <a:ext cx="1097040" cy="6499448"/>
            <a:chOff x="274038" y="354742"/>
            <a:chExt cx="1097040" cy="6499448"/>
          </a:xfrm>
        </p:grpSpPr>
        <p:pic>
          <p:nvPicPr>
            <p:cNvPr id="4" name="Picture 3" descr="A close up of a logo&#10;&#10;Description generated with very high confidence">
              <a:extLst>
                <a:ext uri="{FF2B5EF4-FFF2-40B4-BE49-F238E27FC236}">
                  <a16:creationId xmlns="" xmlns:a16="http://schemas.microsoft.com/office/drawing/2014/main" id="{56AE14A9-A081-4547-962B-471EC371E7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038" y="354742"/>
              <a:ext cx="978920" cy="634282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8924EE4E-6C22-4FA1-8E0A-EF8F2B44BF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193" y="3065641"/>
              <a:ext cx="696610" cy="693992"/>
            </a:xfrm>
            <a:prstGeom prst="rect">
              <a:avLst/>
            </a:prstGeom>
          </p:spPr>
        </p:pic>
        <p:pic>
          <p:nvPicPr>
            <p:cNvPr id="6" name="Picture 5" descr="A close up of a clock&#10;&#10;Description generated with high confidence">
              <a:extLst>
                <a:ext uri="{FF2B5EF4-FFF2-40B4-BE49-F238E27FC236}">
                  <a16:creationId xmlns="" xmlns:a16="http://schemas.microsoft.com/office/drawing/2014/main" id="{DE52D2CF-76B8-4E57-901B-BF6CC5BF513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236" y="5835317"/>
              <a:ext cx="633758" cy="715466"/>
            </a:xfrm>
            <a:prstGeom prst="rect">
              <a:avLst/>
            </a:prstGeom>
          </p:spPr>
        </p:pic>
        <p:sp>
          <p:nvSpPr>
            <p:cNvPr id="7" name="object 3">
              <a:extLst>
                <a:ext uri="{FF2B5EF4-FFF2-40B4-BE49-F238E27FC236}">
                  <a16:creationId xmlns="" xmlns:a16="http://schemas.microsoft.com/office/drawing/2014/main" id="{A289BBC2-D62B-47C2-B8BD-397FD39E6E78}"/>
                </a:ext>
              </a:extLst>
            </p:cNvPr>
            <p:cNvSpPr txBox="1"/>
            <p:nvPr/>
          </p:nvSpPr>
          <p:spPr>
            <a:xfrm>
              <a:off x="558477" y="6564367"/>
              <a:ext cx="812601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n-IN" sz="1800" i="1" spc="-5" dirty="0">
                  <a:latin typeface="Futura Lt BT"/>
                  <a:cs typeface="Futura Lt BT"/>
                </a:rPr>
                <a:t>30 mins</a:t>
              </a:r>
              <a:endParaRPr sz="1800" dirty="0">
                <a:latin typeface="Futura Lt BT"/>
                <a:cs typeface="Futura Lt BT"/>
              </a:endParaRPr>
            </a:p>
          </p:txBody>
        </p:sp>
      </p:grpSp>
      <p:pic>
        <p:nvPicPr>
          <p:cNvPr id="9" name="Picture 8" descr="A screenshot of a cell phone&#10;&#10;Description generated with very high confidence">
            <a:extLst>
              <a:ext uri="{FF2B5EF4-FFF2-40B4-BE49-F238E27FC236}">
                <a16:creationId xmlns="" xmlns:a16="http://schemas.microsoft.com/office/drawing/2014/main" id="{AF5F66B8-EA03-40DF-A374-78A0EC3E8B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75" y="297276"/>
            <a:ext cx="9166291" cy="646383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9294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9474" y="162055"/>
            <a:ext cx="229743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292A2B"/>
                </a:solidFill>
                <a:latin typeface="Century Gothic"/>
                <a:cs typeface="Century Gothic"/>
              </a:rPr>
              <a:t>Forced  Connection:  </a:t>
            </a:r>
            <a:r>
              <a:rPr spc="-5" dirty="0">
                <a:solidFill>
                  <a:srgbClr val="292A2B"/>
                </a:solidFill>
                <a:latin typeface="Century Gothic"/>
                <a:cs typeface="Century Gothic"/>
              </a:rPr>
              <a:t>Exercise </a:t>
            </a:r>
            <a:r>
              <a:rPr dirty="0">
                <a:solidFill>
                  <a:srgbClr val="292A2B"/>
                </a:solidFill>
                <a:latin typeface="Century Gothic"/>
                <a:cs typeface="Century Gothic"/>
              </a:rPr>
              <a:t>for  Later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299" y="196286"/>
            <a:ext cx="638048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Futura Lt BT"/>
                <a:cs typeface="Futura Lt BT"/>
              </a:rPr>
              <a:t>1. </a:t>
            </a:r>
            <a:r>
              <a:rPr sz="2000" spc="-10" dirty="0">
                <a:latin typeface="Futura Lt BT"/>
                <a:cs typeface="Futura Lt BT"/>
              </a:rPr>
              <a:t>Level </a:t>
            </a:r>
            <a:r>
              <a:rPr sz="2000" spc="-5" dirty="0">
                <a:latin typeface="Futura Lt BT"/>
                <a:cs typeface="Futura Lt BT"/>
              </a:rPr>
              <a:t>1: </a:t>
            </a:r>
            <a:r>
              <a:rPr sz="2000" b="1" spc="-5" dirty="0">
                <a:latin typeface="Futura Hv BT"/>
                <a:cs typeface="Futura Hv BT"/>
              </a:rPr>
              <a:t>Make a list of 10 </a:t>
            </a:r>
            <a:r>
              <a:rPr sz="2000" b="1" spc="-10" dirty="0">
                <a:latin typeface="Futura Hv BT"/>
                <a:cs typeface="Futura Hv BT"/>
              </a:rPr>
              <a:t>random </a:t>
            </a:r>
            <a:r>
              <a:rPr sz="2000" b="1" spc="-5" dirty="0">
                <a:latin typeface="Futura Hv BT"/>
                <a:cs typeface="Futura Hv BT"/>
              </a:rPr>
              <a:t>words</a:t>
            </a:r>
            <a:endParaRPr sz="2000">
              <a:latin typeface="Futura Hv BT"/>
              <a:cs typeface="Futura Hv BT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Futura Lt BT"/>
                <a:cs typeface="Futura Lt BT"/>
              </a:rPr>
              <a:t>(more random</a:t>
            </a:r>
            <a:r>
              <a:rPr sz="2000" spc="-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better)</a:t>
            </a:r>
            <a:endParaRPr sz="2000">
              <a:latin typeface="Futura Lt BT"/>
              <a:cs typeface="Futura Lt BT"/>
            </a:endParaRPr>
          </a:p>
          <a:p>
            <a:pPr marL="12700" marR="5080" indent="292100">
              <a:lnSpc>
                <a:spcPct val="100000"/>
              </a:lnSpc>
            </a:pPr>
            <a:r>
              <a:rPr sz="2000" spc="-10" dirty="0">
                <a:latin typeface="Futura Lt BT"/>
                <a:cs typeface="Futura Lt BT"/>
              </a:rPr>
              <a:t>Level </a:t>
            </a:r>
            <a:r>
              <a:rPr sz="2000" dirty="0">
                <a:latin typeface="Futura Lt BT"/>
                <a:cs typeface="Futura Lt BT"/>
              </a:rPr>
              <a:t>2 : </a:t>
            </a:r>
            <a:r>
              <a:rPr sz="2000" spc="-5" dirty="0">
                <a:latin typeface="Futura Lt BT"/>
                <a:cs typeface="Futura Lt BT"/>
              </a:rPr>
              <a:t>Think of more </a:t>
            </a:r>
            <a:r>
              <a:rPr sz="2000" dirty="0">
                <a:latin typeface="Futura Lt BT"/>
                <a:cs typeface="Futura Lt BT"/>
              </a:rPr>
              <a:t>words </a:t>
            </a:r>
            <a:r>
              <a:rPr sz="2000" spc="-5" dirty="0">
                <a:latin typeface="Futura Lt BT"/>
                <a:cs typeface="Futura Lt BT"/>
              </a:rPr>
              <a:t>associated </a:t>
            </a:r>
            <a:r>
              <a:rPr sz="2000" dirty="0">
                <a:latin typeface="Futura Lt BT"/>
                <a:cs typeface="Futura Lt BT"/>
              </a:rPr>
              <a:t>with </a:t>
            </a:r>
            <a:r>
              <a:rPr sz="2000" spc="-5" dirty="0">
                <a:latin typeface="Futura Lt BT"/>
                <a:cs typeface="Futura Lt BT"/>
              </a:rPr>
              <a:t>each of the  </a:t>
            </a:r>
            <a:r>
              <a:rPr sz="2000" dirty="0">
                <a:latin typeface="Futura Lt BT"/>
                <a:cs typeface="Futura Lt BT"/>
              </a:rPr>
              <a:t>random word selected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before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11299" y="1720286"/>
            <a:ext cx="691700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Futura Lt BT"/>
                <a:cs typeface="Futura Lt BT"/>
              </a:rPr>
              <a:t>2. Select one post </a:t>
            </a:r>
            <a:r>
              <a:rPr sz="2000" dirty="0">
                <a:latin typeface="Futura Lt BT"/>
                <a:cs typeface="Futura Lt BT"/>
              </a:rPr>
              <a:t>it from </a:t>
            </a:r>
            <a:r>
              <a:rPr sz="2000" spc="-5" dirty="0">
                <a:latin typeface="Futura Lt BT"/>
                <a:cs typeface="Futura Lt BT"/>
              </a:rPr>
              <a:t>the </a:t>
            </a:r>
            <a:r>
              <a:rPr sz="2000" b="1" i="1" spc="-10" dirty="0">
                <a:latin typeface="Futura Hv BT"/>
                <a:cs typeface="Futura Hv BT"/>
              </a:rPr>
              <a:t>Stakeholders Interaction  canvas</a:t>
            </a:r>
            <a:endParaRPr sz="2000" dirty="0">
              <a:latin typeface="Futura Hv BT"/>
              <a:cs typeface="Futura Hv B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11299" y="2634686"/>
            <a:ext cx="6824345" cy="44499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0" indent="-292100">
              <a:lnSpc>
                <a:spcPct val="100000"/>
              </a:lnSpc>
              <a:spcBef>
                <a:spcPts val="100"/>
              </a:spcBef>
              <a:buAutoNum type="arabicPeriod" startAt="3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Connect </a:t>
            </a:r>
            <a:r>
              <a:rPr sz="2000" spc="-5" dirty="0">
                <a:latin typeface="Futura Lt BT"/>
                <a:cs typeface="Futura Lt BT"/>
              </a:rPr>
              <a:t>this </a:t>
            </a:r>
            <a:r>
              <a:rPr sz="2000" dirty="0">
                <a:latin typeface="Futura Lt BT"/>
                <a:cs typeface="Futura Lt BT"/>
              </a:rPr>
              <a:t>word from </a:t>
            </a:r>
            <a:r>
              <a:rPr sz="2000" spc="-5" dirty="0">
                <a:latin typeface="Futura Lt BT"/>
                <a:cs typeface="Futura Lt BT"/>
              </a:rPr>
              <a:t>post </a:t>
            </a:r>
            <a:r>
              <a:rPr sz="2000" dirty="0">
                <a:latin typeface="Futura Lt BT"/>
                <a:cs typeface="Futura Lt BT"/>
              </a:rPr>
              <a:t>it &amp; new random</a:t>
            </a:r>
            <a:r>
              <a:rPr sz="2000" spc="-5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word</a:t>
            </a:r>
          </a:p>
          <a:p>
            <a:pPr>
              <a:lnSpc>
                <a:spcPct val="100000"/>
              </a:lnSpc>
              <a:spcBef>
                <a:spcPts val="40"/>
              </a:spcBef>
              <a:buFont typeface="Futura Lt BT"/>
              <a:buAutoNum type="arabicPeriod" startAt="3"/>
            </a:pPr>
            <a:endParaRPr sz="2050" dirty="0">
              <a:latin typeface="Times New Roman"/>
              <a:cs typeface="Times New Roman"/>
            </a:endParaRPr>
          </a:p>
          <a:p>
            <a:pPr marL="304800" indent="-292100">
              <a:lnSpc>
                <a:spcPct val="100000"/>
              </a:lnSpc>
              <a:buAutoNum type="arabicPeriod" startAt="3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A new idea / word</a:t>
            </a:r>
            <a:r>
              <a:rPr sz="2000" spc="-2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emerges</a:t>
            </a:r>
            <a:endParaRPr sz="2000" dirty="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Futura Lt BT"/>
              <a:buAutoNum type="arabicPeriod" startAt="3"/>
            </a:pPr>
            <a:endParaRPr sz="2050" dirty="0">
              <a:latin typeface="Times New Roman"/>
              <a:cs typeface="Times New Roman"/>
            </a:endParaRPr>
          </a:p>
          <a:p>
            <a:pPr marL="12700" marR="354330">
              <a:lnSpc>
                <a:spcPct val="100000"/>
              </a:lnSpc>
              <a:buAutoNum type="arabicPeriod" startAt="3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If </a:t>
            </a:r>
            <a:r>
              <a:rPr sz="2000" dirty="0">
                <a:latin typeface="Futura Lt BT"/>
                <a:cs typeface="Futura Lt BT"/>
              </a:rPr>
              <a:t>you want a </a:t>
            </a:r>
            <a:r>
              <a:rPr sz="2000" spc="-5" dirty="0">
                <a:latin typeface="Futura Lt BT"/>
                <a:cs typeface="Futura Lt BT"/>
              </a:rPr>
              <a:t>better </a:t>
            </a:r>
            <a:r>
              <a:rPr sz="2000" dirty="0">
                <a:latin typeface="Futura Lt BT"/>
                <a:cs typeface="Futura Lt BT"/>
              </a:rPr>
              <a:t>solution i.e. </a:t>
            </a:r>
            <a:r>
              <a:rPr sz="2000" spc="-5" dirty="0">
                <a:latin typeface="Futura Lt BT"/>
                <a:cs typeface="Futura Lt BT"/>
              </a:rPr>
              <a:t>contextual to </a:t>
            </a:r>
            <a:r>
              <a:rPr sz="2000" dirty="0">
                <a:latin typeface="Futura Lt BT"/>
                <a:cs typeface="Futura Lt BT"/>
              </a:rPr>
              <a:t>your </a:t>
            </a:r>
            <a:r>
              <a:rPr sz="2000" spc="-5" dirty="0">
                <a:latin typeface="Futura Lt BT"/>
                <a:cs typeface="Futura Lt BT"/>
              </a:rPr>
              <a:t>project,  then </a:t>
            </a:r>
            <a:r>
              <a:rPr sz="2000" dirty="0">
                <a:latin typeface="Futura Lt BT"/>
                <a:cs typeface="Futura Lt BT"/>
              </a:rPr>
              <a:t>select </a:t>
            </a:r>
            <a:r>
              <a:rPr sz="2000" spc="-5" dirty="0">
                <a:latin typeface="Futura Lt BT"/>
                <a:cs typeface="Futura Lt BT"/>
              </a:rPr>
              <a:t>another post </a:t>
            </a:r>
            <a:r>
              <a:rPr sz="2000" dirty="0">
                <a:latin typeface="Futura Lt BT"/>
                <a:cs typeface="Futura Lt BT"/>
              </a:rPr>
              <a:t>it </a:t>
            </a:r>
            <a:r>
              <a:rPr sz="2000" spc="-5" dirty="0">
                <a:latin typeface="Futura Lt BT"/>
                <a:cs typeface="Futura Lt BT"/>
              </a:rPr>
              <a:t>and try the </a:t>
            </a:r>
            <a:r>
              <a:rPr sz="2000" dirty="0">
                <a:latin typeface="Futura Lt BT"/>
                <a:cs typeface="Futura Lt BT"/>
              </a:rPr>
              <a:t>same</a:t>
            </a:r>
            <a:r>
              <a:rPr sz="2000" spc="-3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again</a:t>
            </a: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L="3989070" marR="5080" indent="350520" algn="r">
              <a:lnSpc>
                <a:spcPct val="100000"/>
              </a:lnSpc>
              <a:spcBef>
                <a:spcPts val="1625"/>
              </a:spcBef>
            </a:pPr>
            <a:r>
              <a:rPr b="1" spc="-5" dirty="0" smtClean="0">
                <a:latin typeface="Futura Hv BT"/>
                <a:cs typeface="Futura Hv BT"/>
              </a:rPr>
              <a:t>KEEP</a:t>
            </a:r>
            <a:r>
              <a:rPr lang="en-US" b="1" spc="-25" dirty="0" smtClean="0">
                <a:latin typeface="Futura Hv BT"/>
                <a:cs typeface="Futura Hv BT"/>
              </a:rPr>
              <a:t> </a:t>
            </a:r>
            <a:r>
              <a:rPr b="1" spc="-5" dirty="0" smtClean="0">
                <a:latin typeface="Futura Hv BT"/>
                <a:cs typeface="Futura Hv BT"/>
              </a:rPr>
              <a:t>THE</a:t>
            </a:r>
            <a:r>
              <a:rPr b="1" spc="-10" dirty="0" smtClean="0">
                <a:latin typeface="Futura Hv BT"/>
                <a:cs typeface="Futura Hv BT"/>
              </a:rPr>
              <a:t>‘PROBLEM  </a:t>
            </a:r>
            <a:r>
              <a:rPr b="1" spc="-25" dirty="0">
                <a:latin typeface="Futura Hv BT"/>
                <a:cs typeface="Futura Hv BT"/>
              </a:rPr>
              <a:t>STATEMENT’ </a:t>
            </a:r>
            <a:r>
              <a:rPr b="1" spc="-5" dirty="0">
                <a:latin typeface="Futura Hv BT"/>
                <a:cs typeface="Futura Hv BT"/>
              </a:rPr>
              <a:t>IN</a:t>
            </a:r>
            <a:r>
              <a:rPr b="1" spc="-45" dirty="0">
                <a:latin typeface="Futura Hv BT"/>
                <a:cs typeface="Futura Hv BT"/>
              </a:rPr>
              <a:t> </a:t>
            </a:r>
            <a:r>
              <a:rPr b="1" spc="-10" dirty="0">
                <a:latin typeface="Futura Hv BT"/>
                <a:cs typeface="Futura Hv BT"/>
              </a:rPr>
              <a:t>FRONT</a:t>
            </a:r>
            <a:endParaRPr dirty="0">
              <a:latin typeface="Futura Hv BT"/>
              <a:cs typeface="Futura Hv BT"/>
            </a:endParaRPr>
          </a:p>
          <a:p>
            <a:pPr marR="5080" algn="r">
              <a:lnSpc>
                <a:spcPct val="100000"/>
              </a:lnSpc>
            </a:pPr>
            <a:r>
              <a:rPr b="1" spc="-5" dirty="0">
                <a:latin typeface="Futura Hv BT"/>
                <a:cs typeface="Futura Hv BT"/>
              </a:rPr>
              <a:t>OF</a:t>
            </a:r>
            <a:r>
              <a:rPr b="1" spc="-85" dirty="0">
                <a:latin typeface="Futura Hv BT"/>
                <a:cs typeface="Futura Hv BT"/>
              </a:rPr>
              <a:t> </a:t>
            </a:r>
            <a:r>
              <a:rPr b="1" spc="-30" dirty="0">
                <a:latin typeface="Futura Hv BT"/>
                <a:cs typeface="Futura Hv BT"/>
              </a:rPr>
              <a:t>YOU</a:t>
            </a:r>
            <a:endParaRPr dirty="0">
              <a:latin typeface="Futura Hv BT"/>
              <a:cs typeface="Futura Hv BT"/>
            </a:endParaRPr>
          </a:p>
          <a:p>
            <a:pPr marL="3839845" marR="5080" indent="158750" algn="r">
              <a:lnSpc>
                <a:spcPct val="100000"/>
              </a:lnSpc>
            </a:pPr>
            <a:r>
              <a:rPr spc="-5" dirty="0">
                <a:latin typeface="Futura Lt BT"/>
                <a:cs typeface="Futura Lt BT"/>
              </a:rPr>
              <a:t>All </a:t>
            </a:r>
            <a:r>
              <a:rPr dirty="0">
                <a:latin typeface="Futura Lt BT"/>
                <a:cs typeface="Futura Lt BT"/>
              </a:rPr>
              <a:t>ideas</a:t>
            </a:r>
            <a:r>
              <a:rPr spc="-65" dirty="0">
                <a:latin typeface="Futura Lt BT"/>
                <a:cs typeface="Futura Lt BT"/>
              </a:rPr>
              <a:t> </a:t>
            </a:r>
            <a:r>
              <a:rPr spc="-5" dirty="0">
                <a:latin typeface="Futura Lt BT"/>
                <a:cs typeface="Futura Lt BT"/>
              </a:rPr>
              <a:t>generated</a:t>
            </a:r>
            <a:r>
              <a:rPr spc="-35" dirty="0">
                <a:latin typeface="Futura Lt BT"/>
                <a:cs typeface="Futura Lt BT"/>
              </a:rPr>
              <a:t> </a:t>
            </a:r>
            <a:r>
              <a:rPr dirty="0">
                <a:latin typeface="Futura Lt BT"/>
                <a:cs typeface="Futura Lt BT"/>
              </a:rPr>
              <a:t>should  </a:t>
            </a:r>
            <a:r>
              <a:rPr spc="-5" dirty="0">
                <a:latin typeface="Futura Lt BT"/>
                <a:cs typeface="Futura Lt BT"/>
              </a:rPr>
              <a:t>be </a:t>
            </a:r>
            <a:r>
              <a:rPr dirty="0">
                <a:latin typeface="Futura Lt BT"/>
                <a:cs typeface="Futura Lt BT"/>
              </a:rPr>
              <a:t>in </a:t>
            </a:r>
            <a:r>
              <a:rPr spc="-5" dirty="0">
                <a:latin typeface="Futura Lt BT"/>
                <a:cs typeface="Futura Lt BT"/>
              </a:rPr>
              <a:t>context to the</a:t>
            </a:r>
            <a:r>
              <a:rPr spc="-90" dirty="0">
                <a:latin typeface="Futura Lt BT"/>
                <a:cs typeface="Futura Lt BT"/>
              </a:rPr>
              <a:t> </a:t>
            </a:r>
            <a:r>
              <a:rPr spc="-5" dirty="0">
                <a:latin typeface="Futura Lt BT"/>
                <a:cs typeface="Futura Lt BT"/>
              </a:rPr>
              <a:t>problem</a:t>
            </a:r>
            <a:endParaRPr dirty="0">
              <a:latin typeface="Futura Lt BT"/>
              <a:cs typeface="Futura Lt BT"/>
            </a:endParaRPr>
          </a:p>
          <a:p>
            <a:pPr marR="5080" algn="r">
              <a:lnSpc>
                <a:spcPct val="100000"/>
              </a:lnSpc>
            </a:pPr>
            <a:r>
              <a:rPr dirty="0">
                <a:latin typeface="Futura Lt BT"/>
                <a:cs typeface="Futura Lt BT"/>
              </a:rPr>
              <a:t>statement</a:t>
            </a:r>
            <a:r>
              <a:rPr sz="2000" dirty="0">
                <a:latin typeface="Futura Lt BT"/>
                <a:cs typeface="Futura Lt BT"/>
              </a:rPr>
              <a:t>.</a:t>
            </a:r>
          </a:p>
        </p:txBody>
      </p:sp>
      <p:pic>
        <p:nvPicPr>
          <p:cNvPr id="9" name="Picture 8" descr="A close up of a logo&#10;&#10;Description generated with very high confidence">
            <a:extLst>
              <a:ext uri="{FF2B5EF4-FFF2-40B4-BE49-F238E27FC236}">
                <a16:creationId xmlns="" xmlns:a16="http://schemas.microsoft.com/office/drawing/2014/main" id="{833AEF77-66D9-401C-BA9A-9399623668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660" y="123825"/>
            <a:ext cx="978920" cy="63428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Title 1">
            <a:extLst>
              <a:ext uri="{FF2B5EF4-FFF2-40B4-BE49-F238E27FC236}">
                <a16:creationId xmlns="" xmlns:a16="http://schemas.microsoft.com/office/drawing/2014/main" id="{B2F3ED95-82A1-42FC-8887-574F8E1AC62B}"/>
              </a:ext>
            </a:extLst>
          </p:cNvPr>
          <p:cNvSpPr txBox="1">
            <a:spLocks/>
          </p:cNvSpPr>
          <p:nvPr/>
        </p:nvSpPr>
        <p:spPr>
          <a:xfrm>
            <a:off x="4014374" y="2956173"/>
            <a:ext cx="2664651" cy="165050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kern="0" dirty="0">
                <a:solidFill>
                  <a:sysClr val="windowText" lastClr="000000"/>
                </a:solidFill>
                <a:latin typeface="Futura Lt BT" panose="020B0402020204020303" pitchFamily="34" charset="0"/>
              </a:rPr>
              <a:t>Word from Canvas Customer</a:t>
            </a:r>
            <a:endParaRPr lang="en-IN" sz="3200" b="1" kern="0" dirty="0">
              <a:solidFill>
                <a:sysClr val="windowText" lastClr="000000"/>
              </a:solidFill>
              <a:latin typeface="Futura Lt BT" panose="020B0402020204020303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F65AC81F-FAF0-4551-8F07-5607DF9CA4BE}"/>
              </a:ext>
            </a:extLst>
          </p:cNvPr>
          <p:cNvSpPr txBox="1">
            <a:spLocks/>
          </p:cNvSpPr>
          <p:nvPr/>
        </p:nvSpPr>
        <p:spPr>
          <a:xfrm>
            <a:off x="1217713" y="1753519"/>
            <a:ext cx="2209800" cy="4055812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kern="0" dirty="0">
                <a:solidFill>
                  <a:srgbClr val="C00000"/>
                </a:solidFill>
                <a:latin typeface="Futura Lt BT" panose="020B0402020204020303" pitchFamily="34" charset="0"/>
              </a:rPr>
              <a:t>Random Word</a:t>
            </a:r>
          </a:p>
          <a:p>
            <a:endParaRPr lang="en-US" sz="2000" b="1" kern="0" dirty="0">
              <a:solidFill>
                <a:srgbClr val="C00000"/>
              </a:solidFill>
              <a:latin typeface="Futura Lt BT" panose="020B0402020204020303" pitchFamily="34" charset="0"/>
            </a:endParaRPr>
          </a:p>
          <a:p>
            <a:r>
              <a:rPr lang="en-US" sz="2000" kern="0" dirty="0">
                <a:solidFill>
                  <a:srgbClr val="C00000"/>
                </a:solidFill>
                <a:latin typeface="Futura Lt BT" panose="020B0402020204020303" pitchFamily="34" charset="0"/>
              </a:rPr>
              <a:t>Level 1</a:t>
            </a:r>
          </a:p>
          <a:p>
            <a:r>
              <a:rPr lang="en-US" sz="2000" b="1" u="sng" kern="0" dirty="0">
                <a:solidFill>
                  <a:srgbClr val="C00000"/>
                </a:solidFill>
                <a:latin typeface="Futura Lt BT" panose="020B0402020204020303" pitchFamily="34" charset="0"/>
              </a:rPr>
              <a:t>Sphere</a:t>
            </a:r>
          </a:p>
          <a:p>
            <a:endParaRPr lang="en-US" sz="2000" kern="0" dirty="0">
              <a:solidFill>
                <a:sysClr val="windowText" lastClr="000000"/>
              </a:solidFill>
              <a:latin typeface="Futura Lt BT" panose="020B0402020204020303" pitchFamily="34" charset="0"/>
            </a:endParaRPr>
          </a:p>
          <a:p>
            <a:r>
              <a:rPr lang="en-US" sz="2000" kern="0" dirty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Level 2</a:t>
            </a:r>
          </a:p>
          <a:p>
            <a:endParaRPr lang="en-US" sz="2000" kern="0" dirty="0">
              <a:solidFill>
                <a:schemeClr val="accent5">
                  <a:lumMod val="75000"/>
                </a:schemeClr>
              </a:solidFill>
              <a:latin typeface="Futura Lt BT" panose="020B0402020204020303" pitchFamily="34" charset="0"/>
            </a:endParaRPr>
          </a:p>
          <a:p>
            <a:r>
              <a:rPr lang="en-US" sz="2000" kern="0" dirty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Round</a:t>
            </a:r>
          </a:p>
          <a:p>
            <a:r>
              <a:rPr lang="en-US" sz="2000" b="1" u="sng" kern="0" dirty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Solid</a:t>
            </a:r>
          </a:p>
          <a:p>
            <a:r>
              <a:rPr lang="en-US" sz="2000" kern="0" dirty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Shape</a:t>
            </a:r>
          </a:p>
          <a:p>
            <a:r>
              <a:rPr lang="en-US" sz="2000" kern="0" dirty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Weight</a:t>
            </a:r>
          </a:p>
          <a:p>
            <a:r>
              <a:rPr lang="en-US" sz="2000" kern="0" dirty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Dimensions</a:t>
            </a:r>
          </a:p>
          <a:p>
            <a:r>
              <a:rPr lang="en-US" sz="2000" b="1" u="sng" kern="0" dirty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Globe</a:t>
            </a:r>
            <a:endParaRPr lang="en-IN" sz="2000" b="1" u="sng" kern="0" dirty="0">
              <a:solidFill>
                <a:schemeClr val="accent5">
                  <a:lumMod val="75000"/>
                </a:schemeClr>
              </a:solidFill>
              <a:latin typeface="Futura Lt BT" panose="020B04020202040203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93E7210-3AC0-4840-A7A8-4841964CFEE8}"/>
              </a:ext>
            </a:extLst>
          </p:cNvPr>
          <p:cNvSpPr txBox="1"/>
          <p:nvPr/>
        </p:nvSpPr>
        <p:spPr>
          <a:xfrm>
            <a:off x="7099300" y="1715903"/>
            <a:ext cx="3124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Futura Lt BT" panose="020B0402020204020303" pitchFamily="34" charset="0"/>
              </a:rPr>
              <a:t>Resulting idea</a:t>
            </a:r>
          </a:p>
          <a:p>
            <a:endParaRPr lang="en-US" sz="2000" dirty="0">
              <a:solidFill>
                <a:srgbClr val="C00000"/>
              </a:solidFill>
              <a:latin typeface="Futura Lt BT" panose="020B0402020204020303" pitchFamily="34" charset="0"/>
            </a:endParaRPr>
          </a:p>
          <a:p>
            <a:r>
              <a:rPr lang="en-US" sz="2000" dirty="0">
                <a:solidFill>
                  <a:srgbClr val="C00000"/>
                </a:solidFill>
                <a:latin typeface="Futura Lt BT" panose="020B0402020204020303" pitchFamily="34" charset="0"/>
              </a:rPr>
              <a:t>Level 1 : </a:t>
            </a:r>
          </a:p>
          <a:p>
            <a:r>
              <a:rPr lang="en-US" sz="2000" dirty="0">
                <a:solidFill>
                  <a:srgbClr val="C00000"/>
                </a:solidFill>
                <a:latin typeface="Futura Lt BT" panose="020B0402020204020303" pitchFamily="34" charset="0"/>
              </a:rPr>
              <a:t>Customer + Sphere =</a:t>
            </a:r>
          </a:p>
          <a:p>
            <a:r>
              <a:rPr lang="en-US" sz="2000" dirty="0">
                <a:solidFill>
                  <a:srgbClr val="C00000"/>
                </a:solidFill>
                <a:latin typeface="Futura Lt BT" panose="020B0402020204020303" pitchFamily="34" charset="0"/>
              </a:rPr>
              <a:t>Niche</a:t>
            </a:r>
          </a:p>
          <a:p>
            <a:endParaRPr lang="en-US" sz="2000" dirty="0">
              <a:latin typeface="Futura Lt BT" panose="020B0402020204020303" pitchFamily="34" charset="0"/>
            </a:endParaRPr>
          </a:p>
          <a:p>
            <a:endParaRPr lang="en-US" sz="2000" dirty="0">
              <a:latin typeface="Futura Lt BT" panose="020B0402020204020303" pitchFamily="34" charset="0"/>
            </a:endParaRPr>
          </a:p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Level 2</a:t>
            </a:r>
          </a:p>
          <a:p>
            <a:endParaRPr lang="en-US" sz="2000" dirty="0">
              <a:solidFill>
                <a:schemeClr val="accent5">
                  <a:lumMod val="75000"/>
                </a:schemeClr>
              </a:solidFill>
              <a:latin typeface="Futura Lt BT" panose="020B0402020204020303" pitchFamily="34" charset="0"/>
            </a:endParaRPr>
          </a:p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Customer + Solid = Loyal Customer</a:t>
            </a:r>
          </a:p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Customer + Globe = Globalization</a:t>
            </a:r>
            <a:endParaRPr lang="en-IN" sz="2000" dirty="0">
              <a:solidFill>
                <a:schemeClr val="accent5">
                  <a:lumMod val="75000"/>
                </a:schemeClr>
              </a:solidFill>
              <a:latin typeface="Futura Lt BT" panose="020B0402020204020303" pitchFamily="34" charset="0"/>
            </a:endParaRPr>
          </a:p>
        </p:txBody>
      </p:sp>
      <p:pic>
        <p:nvPicPr>
          <p:cNvPr id="6" name="Picture 5" descr="A close up of a logo&#10;&#10;Description generated with very high confidence">
            <a:extLst>
              <a:ext uri="{FF2B5EF4-FFF2-40B4-BE49-F238E27FC236}">
                <a16:creationId xmlns="" xmlns:a16="http://schemas.microsoft.com/office/drawing/2014/main" id="{833AEF77-66D9-401C-BA9A-9399623668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660" y="123825"/>
            <a:ext cx="978920" cy="6342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Words>524</Words>
  <Application>Microsoft Office PowerPoint</Application>
  <PresentationFormat>Custom</PresentationFormat>
  <Paragraphs>93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Sources for  Ideation</vt:lpstr>
      <vt:lpstr>Lateral  Thinking</vt:lpstr>
      <vt:lpstr>- The solution is to turn the problem on its side:</vt:lpstr>
      <vt:lpstr>Forced  Connection</vt:lpstr>
      <vt:lpstr>Slide 5</vt:lpstr>
      <vt:lpstr>Forced  Connection:  Exercise for  Later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credit course</dc:title>
  <dc:creator>XDS</dc:creator>
  <cp:lastModifiedBy>XDS</cp:lastModifiedBy>
  <cp:revision>212</cp:revision>
  <dcterms:created xsi:type="dcterms:W3CDTF">2019-06-10T10:56:43Z</dcterms:created>
  <dcterms:modified xsi:type="dcterms:W3CDTF">2019-12-02T10:20:31Z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2019-06-10T00:00:00Z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2019-06-10T00:00:00Z</vt:filetime>
  </property>
</Properties>
</file>