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9" autoAdjust="0"/>
    <p:restoredTop sz="94660"/>
  </p:normalViewPr>
  <p:slideViewPr>
    <p:cSldViewPr>
      <p:cViewPr>
        <p:scale>
          <a:sx n="50" d="100"/>
          <a:sy n="50" d="100"/>
        </p:scale>
        <p:origin x="-1770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8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1537" y="3273513"/>
            <a:ext cx="627032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770" y="2778685"/>
            <a:ext cx="968385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29298" y="7328763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0529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92A2B"/>
                </a:solidFill>
                <a:latin typeface="Century Gothic"/>
                <a:cs typeface="Century Gothic"/>
              </a:rPr>
              <a:t>Sources</a:t>
            </a:r>
            <a:r>
              <a:rPr spc="-95" dirty="0">
                <a:solidFill>
                  <a:srgbClr val="292A2B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for  Ideation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8" y="196286"/>
            <a:ext cx="3945201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Creative</a:t>
            </a:r>
            <a:r>
              <a:rPr sz="2000" spc="-9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Thinking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10" dirty="0">
                <a:latin typeface="Futura Lt BT"/>
                <a:cs typeface="Futura Lt BT"/>
              </a:rPr>
              <a:t>Lateral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Divergent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11299" y="1425646"/>
            <a:ext cx="6354445" cy="1595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“Creative thinking is not a talent, it is a 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skill 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that can be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learnt</a:t>
            </a:r>
            <a:r>
              <a:rPr sz="2400" b="1" i="1" spc="-5" dirty="0" smtClean="0">
                <a:solidFill>
                  <a:srgbClr val="292A2B"/>
                </a:solidFill>
                <a:latin typeface="Futura Hv BT"/>
                <a:cs typeface="Futura Hv BT"/>
              </a:rPr>
              <a:t>.”</a:t>
            </a:r>
            <a:endParaRPr sz="2400" dirty="0">
              <a:latin typeface="Futura Hv BT"/>
              <a:cs typeface="Futura Hv BT"/>
            </a:endParaRPr>
          </a:p>
          <a:p>
            <a:pPr marL="133350" indent="-120650">
              <a:lnSpc>
                <a:spcPts val="1620"/>
              </a:lnSpc>
              <a:buChar char="-"/>
              <a:tabLst>
                <a:tab pos="133985" algn="l"/>
              </a:tabLst>
            </a:pPr>
            <a:r>
              <a:rPr sz="1500" spc="-5" dirty="0">
                <a:latin typeface="Futura Lt BT"/>
                <a:cs typeface="Futura Lt BT"/>
              </a:rPr>
              <a:t>Edward </a:t>
            </a:r>
            <a:r>
              <a:rPr sz="1500" dirty="0">
                <a:latin typeface="Futura Lt BT"/>
                <a:cs typeface="Futura Lt BT"/>
              </a:rPr>
              <a:t>de</a:t>
            </a:r>
            <a:r>
              <a:rPr sz="1500" spc="-10" dirty="0">
                <a:latin typeface="Futura Lt BT"/>
                <a:cs typeface="Futura Lt BT"/>
              </a:rPr>
              <a:t> </a:t>
            </a:r>
            <a:r>
              <a:rPr sz="1500" spc="-5" dirty="0">
                <a:latin typeface="Futura Lt BT"/>
                <a:cs typeface="Futura Lt BT"/>
              </a:rPr>
              <a:t>Bono</a:t>
            </a:r>
            <a:endParaRPr sz="15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-"/>
            </a:pPr>
            <a:endParaRPr sz="2150" dirty="0">
              <a:latin typeface="Times New Roman"/>
              <a:cs typeface="Times New Roman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SCAMPER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45" dirty="0">
                <a:latin typeface="Futura Lt BT"/>
                <a:cs typeface="Futura Lt BT"/>
              </a:rPr>
              <a:t>(Tool)</a:t>
            </a:r>
            <a:endParaRPr sz="20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1299" y="223284"/>
            <a:ext cx="644398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15" dirty="0">
                <a:latin typeface="Futura Lt BT"/>
                <a:cs typeface="Futura Lt BT"/>
              </a:rPr>
              <a:t>Pretend </a:t>
            </a:r>
            <a:r>
              <a:rPr sz="2000" spc="-5" dirty="0">
                <a:latin typeface="Futura Lt BT"/>
                <a:cs typeface="Futura Lt BT"/>
              </a:rPr>
              <a:t>that </a:t>
            </a:r>
            <a:r>
              <a:rPr sz="2000" spc="-15" dirty="0">
                <a:latin typeface="Futura Lt BT"/>
                <a:cs typeface="Futura Lt BT"/>
              </a:rPr>
              <a:t>you’re </a:t>
            </a:r>
            <a:r>
              <a:rPr sz="2000" dirty="0">
                <a:latin typeface="Futura Lt BT"/>
                <a:cs typeface="Futura Lt BT"/>
              </a:rPr>
              <a:t>hosting some friends </a:t>
            </a:r>
            <a:r>
              <a:rPr sz="2000" spc="-5" dirty="0">
                <a:latin typeface="Futura Lt BT"/>
                <a:cs typeface="Futura Lt BT"/>
              </a:rPr>
              <a:t>at </a:t>
            </a:r>
            <a:r>
              <a:rPr sz="2000" dirty="0">
                <a:latin typeface="Futura Lt BT"/>
                <a:cs typeface="Futura Lt BT"/>
              </a:rPr>
              <a:t>your house for  </a:t>
            </a:r>
            <a:r>
              <a:rPr sz="2000" spc="-30" dirty="0">
                <a:latin typeface="Futura Lt BT"/>
                <a:cs typeface="Futura Lt BT"/>
              </a:rPr>
              <a:t>dinner. </a:t>
            </a:r>
            <a:r>
              <a:rPr sz="2000" spc="-5" dirty="0">
                <a:latin typeface="Futura Lt BT"/>
                <a:cs typeface="Futura Lt BT"/>
              </a:rPr>
              <a:t>After the meal, </a:t>
            </a:r>
            <a:r>
              <a:rPr sz="2000" dirty="0">
                <a:latin typeface="Futura Lt BT"/>
                <a:cs typeface="Futura Lt BT"/>
              </a:rPr>
              <a:t>you </a:t>
            </a:r>
            <a:r>
              <a:rPr sz="2000" spc="-5" dirty="0">
                <a:latin typeface="Futura Lt BT"/>
                <a:cs typeface="Futura Lt BT"/>
              </a:rPr>
              <a:t>bring out </a:t>
            </a:r>
            <a:r>
              <a:rPr sz="2000" dirty="0">
                <a:latin typeface="Futura Lt BT"/>
                <a:cs typeface="Futura Lt BT"/>
              </a:rPr>
              <a:t>a round </a:t>
            </a:r>
            <a:r>
              <a:rPr sz="2000" spc="-5" dirty="0">
                <a:latin typeface="Futura Lt BT"/>
                <a:cs typeface="Futura Lt BT"/>
              </a:rPr>
              <a:t>cake that </a:t>
            </a:r>
            <a:r>
              <a:rPr sz="2000" spc="-20" dirty="0">
                <a:latin typeface="Futura Lt BT"/>
                <a:cs typeface="Futura Lt BT"/>
              </a:rPr>
              <a:t>you’d  </a:t>
            </a:r>
            <a:r>
              <a:rPr sz="2000" dirty="0">
                <a:latin typeface="Futura Lt BT"/>
                <a:cs typeface="Futura Lt BT"/>
              </a:rPr>
              <a:t>like </a:t>
            </a:r>
            <a:r>
              <a:rPr sz="2000" spc="-5" dirty="0">
                <a:latin typeface="Futura Lt BT"/>
                <a:cs typeface="Futura Lt BT"/>
              </a:rPr>
              <a:t>to cut </a:t>
            </a:r>
            <a:r>
              <a:rPr sz="2000" dirty="0">
                <a:latin typeface="Futura Lt BT"/>
                <a:cs typeface="Futura Lt BT"/>
              </a:rPr>
              <a:t>into </a:t>
            </a:r>
            <a:r>
              <a:rPr sz="2000" spc="-5" dirty="0">
                <a:latin typeface="Futura Lt BT"/>
                <a:cs typeface="Futura Lt BT"/>
              </a:rPr>
              <a:t>eight </a:t>
            </a:r>
            <a:r>
              <a:rPr sz="2000" dirty="0">
                <a:latin typeface="Futura Lt BT"/>
                <a:cs typeface="Futura Lt BT"/>
              </a:rPr>
              <a:t>slices, so </a:t>
            </a:r>
            <a:r>
              <a:rPr sz="2000" spc="-5" dirty="0">
                <a:latin typeface="Futura Lt BT"/>
                <a:cs typeface="Futura Lt BT"/>
              </a:rPr>
              <a:t>everyone can </a:t>
            </a:r>
            <a:r>
              <a:rPr sz="2000" dirty="0">
                <a:latin typeface="Futura Lt BT"/>
                <a:cs typeface="Futura Lt BT"/>
              </a:rPr>
              <a:t>have </a:t>
            </a:r>
            <a:r>
              <a:rPr sz="2000" spc="-5" dirty="0">
                <a:latin typeface="Futura Lt BT"/>
                <a:cs typeface="Futura Lt BT"/>
              </a:rPr>
              <a:t>one. </a:t>
            </a:r>
            <a:r>
              <a:rPr sz="2000" b="1" spc="-10" dirty="0">
                <a:latin typeface="Futura Hv BT"/>
                <a:cs typeface="Futura Hv BT"/>
              </a:rPr>
              <a:t>But  there’s </a:t>
            </a:r>
            <a:r>
              <a:rPr sz="2000" b="1" spc="-5" dirty="0">
                <a:latin typeface="Futura Hv BT"/>
                <a:cs typeface="Futura Hv BT"/>
              </a:rPr>
              <a:t>a catch: you can only make three cut </a:t>
            </a:r>
            <a:r>
              <a:rPr sz="2000" b="1" spc="-10" dirty="0">
                <a:latin typeface="Futura Hv BT"/>
                <a:cs typeface="Futura Hv BT"/>
              </a:rPr>
              <a:t>marks  before </a:t>
            </a:r>
            <a:r>
              <a:rPr sz="2000" b="1" spc="-5" dirty="0">
                <a:latin typeface="Futura Hv BT"/>
                <a:cs typeface="Futura Hv BT"/>
              </a:rPr>
              <a:t>your only knife will break</a:t>
            </a:r>
            <a:r>
              <a:rPr sz="2000" spc="-5" dirty="0">
                <a:latin typeface="Futura Lt BT"/>
                <a:cs typeface="Futura Lt BT"/>
              </a:rPr>
              <a:t>. </a:t>
            </a:r>
            <a:r>
              <a:rPr sz="2000" dirty="0">
                <a:latin typeface="Futura Lt BT"/>
                <a:cs typeface="Futura Lt BT"/>
              </a:rPr>
              <a:t>How will you </a:t>
            </a:r>
            <a:r>
              <a:rPr sz="2000" spc="-5" dirty="0">
                <a:latin typeface="Futura Lt BT"/>
                <a:cs typeface="Futura Lt BT"/>
              </a:rPr>
              <a:t>do </a:t>
            </a:r>
            <a:r>
              <a:rPr sz="2000" dirty="0">
                <a:latin typeface="Futura Lt BT"/>
                <a:cs typeface="Futura Lt BT"/>
              </a:rPr>
              <a:t>it?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299" y="2052085"/>
            <a:ext cx="656970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It may be tempting to cut the cake </a:t>
            </a:r>
            <a:r>
              <a:rPr sz="2000" dirty="0">
                <a:latin typeface="Futura Lt BT"/>
                <a:cs typeface="Futura Lt BT"/>
              </a:rPr>
              <a:t>like </a:t>
            </a:r>
            <a:r>
              <a:rPr sz="2000" spc="-5" dirty="0">
                <a:latin typeface="Futura Lt BT"/>
                <a:cs typeface="Futura Lt BT"/>
              </a:rPr>
              <a:t>most people do </a:t>
            </a:r>
            <a:r>
              <a:rPr sz="2000" dirty="0">
                <a:latin typeface="Futura Lt BT"/>
                <a:cs typeface="Futura Lt BT"/>
              </a:rPr>
              <a:t>when  </a:t>
            </a:r>
            <a:r>
              <a:rPr sz="2000" spc="-5" dirty="0">
                <a:latin typeface="Futura Lt BT"/>
                <a:cs typeface="Futura Lt BT"/>
              </a:rPr>
              <a:t>asked this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question: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6014484"/>
            <a:ext cx="65779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10" dirty="0">
                <a:latin typeface="Futura Lt BT"/>
                <a:cs typeface="Futura Lt BT"/>
              </a:rPr>
              <a:t>With </a:t>
            </a:r>
            <a:r>
              <a:rPr sz="2000" dirty="0">
                <a:latin typeface="Futura Lt BT"/>
                <a:cs typeface="Futura Lt BT"/>
              </a:rPr>
              <a:t>just </a:t>
            </a:r>
            <a:r>
              <a:rPr sz="2000" spc="-5" dirty="0">
                <a:latin typeface="Futura Lt BT"/>
                <a:cs typeface="Futura Lt BT"/>
              </a:rPr>
              <a:t>one more cut, </a:t>
            </a:r>
            <a:r>
              <a:rPr sz="2000" dirty="0">
                <a:latin typeface="Futura Lt BT"/>
                <a:cs typeface="Futura Lt BT"/>
              </a:rPr>
              <a:t>you </a:t>
            </a:r>
            <a:r>
              <a:rPr sz="2000" spc="-5" dirty="0">
                <a:latin typeface="Futura Lt BT"/>
                <a:cs typeface="Futura Lt BT"/>
              </a:rPr>
              <a:t>can make eight pieces, but </a:t>
            </a:r>
            <a:r>
              <a:rPr sz="2000" dirty="0">
                <a:latin typeface="Futura Lt BT"/>
                <a:cs typeface="Futura Lt BT"/>
              </a:rPr>
              <a:t>if  </a:t>
            </a:r>
            <a:r>
              <a:rPr sz="2000" spc="-15" dirty="0">
                <a:latin typeface="Futura Lt BT"/>
                <a:cs typeface="Futura Lt BT"/>
              </a:rPr>
              <a:t>you’re </a:t>
            </a:r>
            <a:r>
              <a:rPr sz="2000" dirty="0">
                <a:latin typeface="Futura Lt BT"/>
                <a:cs typeface="Futura Lt BT"/>
              </a:rPr>
              <a:t>limited </a:t>
            </a:r>
            <a:r>
              <a:rPr sz="2000" spc="-5" dirty="0">
                <a:latin typeface="Futura Lt BT"/>
                <a:cs typeface="Futura Lt BT"/>
              </a:rPr>
              <a:t>to three cuts, </a:t>
            </a:r>
            <a:r>
              <a:rPr sz="2000" dirty="0">
                <a:latin typeface="Futura Lt BT"/>
                <a:cs typeface="Futura Lt BT"/>
              </a:rPr>
              <a:t>you </a:t>
            </a:r>
            <a:r>
              <a:rPr sz="2000" spc="-5" dirty="0">
                <a:latin typeface="Futura Lt BT"/>
                <a:cs typeface="Futura Lt BT"/>
              </a:rPr>
              <a:t>can only make </a:t>
            </a:r>
            <a:r>
              <a:rPr sz="2000" dirty="0">
                <a:latin typeface="Futura Lt BT"/>
                <a:cs typeface="Futura Lt BT"/>
              </a:rPr>
              <a:t>six </a:t>
            </a:r>
            <a:r>
              <a:rPr sz="2000" spc="-5" dirty="0">
                <a:latin typeface="Futura Lt BT"/>
                <a:cs typeface="Futura Lt BT"/>
              </a:rPr>
              <a:t>this </a:t>
            </a:r>
            <a:r>
              <a:rPr sz="2000" spc="-45" dirty="0">
                <a:latin typeface="Futura Lt BT"/>
                <a:cs typeface="Futura Lt BT"/>
              </a:rPr>
              <a:t>way. </a:t>
            </a:r>
            <a:r>
              <a:rPr sz="2000" spc="-5" dirty="0">
                <a:latin typeface="Futura Lt BT"/>
                <a:cs typeface="Futura Lt BT"/>
              </a:rPr>
              <a:t>So  </a:t>
            </a:r>
            <a:r>
              <a:rPr sz="2000" dirty="0">
                <a:latin typeface="Futura Lt BT"/>
                <a:cs typeface="Futura Lt BT"/>
              </a:rPr>
              <a:t>now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what?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24000" y="2916005"/>
            <a:ext cx="6797999" cy="3035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0561" y="5333619"/>
            <a:ext cx="2214880" cy="582295"/>
          </a:xfrm>
          <a:custGeom>
            <a:avLst/>
            <a:gdLst/>
            <a:ahLst/>
            <a:cxnLst/>
            <a:rect l="l" t="t" r="r" b="b"/>
            <a:pathLst>
              <a:path w="2214879" h="582295">
                <a:moveTo>
                  <a:pt x="0" y="581812"/>
                </a:moveTo>
                <a:lnTo>
                  <a:pt x="2214626" y="581812"/>
                </a:lnTo>
                <a:lnTo>
                  <a:pt x="2214626" y="0"/>
                </a:lnTo>
                <a:lnTo>
                  <a:pt x="0" y="0"/>
                </a:lnTo>
                <a:lnTo>
                  <a:pt x="0" y="58181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15685" y="5333619"/>
            <a:ext cx="2214880" cy="582295"/>
          </a:xfrm>
          <a:custGeom>
            <a:avLst/>
            <a:gdLst/>
            <a:ahLst/>
            <a:cxnLst/>
            <a:rect l="l" t="t" r="r" b="b"/>
            <a:pathLst>
              <a:path w="2214879" h="582295">
                <a:moveTo>
                  <a:pt x="0" y="581812"/>
                </a:moveTo>
                <a:lnTo>
                  <a:pt x="2214626" y="581812"/>
                </a:lnTo>
                <a:lnTo>
                  <a:pt x="2214626" y="0"/>
                </a:lnTo>
                <a:lnTo>
                  <a:pt x="0" y="0"/>
                </a:lnTo>
                <a:lnTo>
                  <a:pt x="0" y="58181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97977" y="5327065"/>
            <a:ext cx="2214880" cy="582295"/>
          </a:xfrm>
          <a:custGeom>
            <a:avLst/>
            <a:gdLst/>
            <a:ahLst/>
            <a:cxnLst/>
            <a:rect l="l" t="t" r="r" b="b"/>
            <a:pathLst>
              <a:path w="2214879" h="582295">
                <a:moveTo>
                  <a:pt x="0" y="581812"/>
                </a:moveTo>
                <a:lnTo>
                  <a:pt x="2214626" y="581812"/>
                </a:lnTo>
                <a:lnTo>
                  <a:pt x="2214626" y="0"/>
                </a:lnTo>
                <a:lnTo>
                  <a:pt x="0" y="0"/>
                </a:lnTo>
                <a:lnTo>
                  <a:pt x="0" y="58181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27500" y="5381625"/>
            <a:ext cx="1137852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50" dirty="0">
                <a:latin typeface="Futura Lt BT"/>
                <a:cs typeface="Futura Lt BT"/>
              </a:rPr>
              <a:t>Cut</a:t>
            </a:r>
            <a:r>
              <a:rPr sz="1650" spc="-35" dirty="0">
                <a:latin typeface="Futura Lt BT"/>
                <a:cs typeface="Futura Lt BT"/>
              </a:rPr>
              <a:t> </a:t>
            </a:r>
            <a:r>
              <a:rPr sz="1650" dirty="0">
                <a:latin typeface="Futura Lt BT"/>
                <a:cs typeface="Futura Lt BT"/>
              </a:rPr>
              <a:t>1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50" dirty="0">
                <a:solidFill>
                  <a:srgbClr val="ED1D24"/>
                </a:solidFill>
                <a:latin typeface="Futura Lt BT"/>
                <a:cs typeface="Futura Lt BT"/>
              </a:rPr>
              <a:t>2</a:t>
            </a:r>
            <a:r>
              <a:rPr sz="1650" spc="-80" dirty="0">
                <a:solidFill>
                  <a:srgbClr val="ED1D24"/>
                </a:solidFill>
                <a:latin typeface="Futura Lt BT"/>
                <a:cs typeface="Futura Lt BT"/>
              </a:rPr>
              <a:t> </a:t>
            </a:r>
            <a:r>
              <a:rPr sz="1650" dirty="0">
                <a:solidFill>
                  <a:srgbClr val="ED1D24"/>
                </a:solidFill>
                <a:latin typeface="Futura Lt BT"/>
                <a:cs typeface="Futura Lt BT"/>
              </a:rPr>
              <a:t>pieces</a:t>
            </a:r>
            <a:endParaRPr sz="1650" dirty="0">
              <a:latin typeface="Futura Lt BT"/>
              <a:cs typeface="Futura Lt B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5700" y="5381625"/>
            <a:ext cx="1142549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50" dirty="0">
                <a:latin typeface="Futura Lt BT"/>
                <a:cs typeface="Futura Lt BT"/>
              </a:rPr>
              <a:t>Cut</a:t>
            </a:r>
            <a:r>
              <a:rPr sz="1650" spc="-35" dirty="0">
                <a:latin typeface="Futura Lt BT"/>
                <a:cs typeface="Futura Lt BT"/>
              </a:rPr>
              <a:t> </a:t>
            </a:r>
            <a:r>
              <a:rPr sz="1650" dirty="0">
                <a:latin typeface="Futura Lt BT"/>
                <a:cs typeface="Futura Lt BT"/>
              </a:rPr>
              <a:t>3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50" dirty="0">
                <a:solidFill>
                  <a:srgbClr val="ED2127"/>
                </a:solidFill>
                <a:latin typeface="Futura Lt BT"/>
                <a:cs typeface="Futura Lt BT"/>
              </a:rPr>
              <a:t>6</a:t>
            </a:r>
            <a:r>
              <a:rPr sz="1650" spc="-80" dirty="0">
                <a:solidFill>
                  <a:srgbClr val="ED2127"/>
                </a:solidFill>
                <a:latin typeface="Futura Lt BT"/>
                <a:cs typeface="Futura Lt BT"/>
              </a:rPr>
              <a:t> </a:t>
            </a:r>
            <a:r>
              <a:rPr sz="1650" dirty="0">
                <a:solidFill>
                  <a:srgbClr val="ED2127"/>
                </a:solidFill>
                <a:latin typeface="Futura Lt BT"/>
                <a:cs typeface="Futura Lt BT"/>
              </a:rPr>
              <a:t>pieces</a:t>
            </a:r>
            <a:endParaRPr sz="1650" dirty="0">
              <a:latin typeface="Futura Lt BT"/>
              <a:cs typeface="Futura Lt B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65900" y="5385435"/>
            <a:ext cx="1215141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50" dirty="0">
                <a:latin typeface="Futura Lt BT"/>
                <a:cs typeface="Futura Lt BT"/>
              </a:rPr>
              <a:t>Cut</a:t>
            </a:r>
            <a:r>
              <a:rPr sz="1650" spc="-35" dirty="0">
                <a:latin typeface="Futura Lt BT"/>
                <a:cs typeface="Futura Lt BT"/>
              </a:rPr>
              <a:t> </a:t>
            </a:r>
            <a:r>
              <a:rPr sz="1650" dirty="0">
                <a:latin typeface="Futura Lt BT"/>
                <a:cs typeface="Futura Lt BT"/>
              </a:rPr>
              <a:t>2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50" dirty="0">
                <a:solidFill>
                  <a:srgbClr val="ED2127"/>
                </a:solidFill>
                <a:latin typeface="Futura Lt BT"/>
                <a:cs typeface="Futura Lt BT"/>
              </a:rPr>
              <a:t>4</a:t>
            </a:r>
            <a:r>
              <a:rPr sz="1650" spc="-80" dirty="0">
                <a:solidFill>
                  <a:srgbClr val="ED2127"/>
                </a:solidFill>
                <a:latin typeface="Futura Lt BT"/>
                <a:cs typeface="Futura Lt BT"/>
              </a:rPr>
              <a:t> </a:t>
            </a:r>
            <a:r>
              <a:rPr sz="1650" dirty="0">
                <a:solidFill>
                  <a:srgbClr val="ED2127"/>
                </a:solidFill>
                <a:latin typeface="Futura Lt BT"/>
                <a:cs typeface="Futura Lt BT"/>
              </a:rPr>
              <a:t>pieces</a:t>
            </a:r>
            <a:endParaRPr sz="1650" dirty="0">
              <a:latin typeface="Futura Lt BT"/>
              <a:cs typeface="Futura Lt B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15271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Lateral  Thinking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39474" y="1681285"/>
            <a:ext cx="2408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Business Examples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of  </a:t>
            </a:r>
            <a:r>
              <a:rPr sz="2000" spc="-10" dirty="0" smtClean="0">
                <a:latin typeface="Futura Lt BT"/>
                <a:cs typeface="Futura Lt BT"/>
              </a:rPr>
              <a:t>Lat</a:t>
            </a:r>
            <a:r>
              <a:rPr lang="en-US" sz="2000" spc="-10" dirty="0" smtClean="0">
                <a:latin typeface="Futura Lt BT"/>
                <a:cs typeface="Futura Lt BT"/>
              </a:rPr>
              <a:t>e</a:t>
            </a:r>
            <a:r>
              <a:rPr sz="2000" spc="-10" dirty="0" smtClean="0">
                <a:latin typeface="Futura Lt BT"/>
                <a:cs typeface="Futura Lt BT"/>
              </a:rPr>
              <a:t>ral</a:t>
            </a:r>
            <a:r>
              <a:rPr sz="2000" spc="-15" dirty="0" smtClean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Thinking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9474" y="2595685"/>
            <a:ext cx="27285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65" dirty="0">
                <a:latin typeface="Futura Lt BT"/>
                <a:cs typeface="Futura Lt BT"/>
              </a:rPr>
              <a:t>Tool </a:t>
            </a:r>
            <a:r>
              <a:rPr sz="2000" dirty="0">
                <a:latin typeface="Futura Lt BT"/>
                <a:cs typeface="Futura Lt BT"/>
              </a:rPr>
              <a:t>for </a:t>
            </a:r>
            <a:r>
              <a:rPr sz="2000" spc="-10" dirty="0">
                <a:latin typeface="Futura Lt BT"/>
                <a:cs typeface="Futura Lt BT"/>
              </a:rPr>
              <a:t>Lateral</a:t>
            </a:r>
            <a:r>
              <a:rPr sz="2000" spc="-2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Thinking</a:t>
            </a:r>
            <a:endParaRPr sz="200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000" i="1" spc="-15" dirty="0">
                <a:latin typeface="Futura Lt BT"/>
                <a:cs typeface="Futura Lt BT"/>
              </a:rPr>
              <a:t>Forced</a:t>
            </a:r>
            <a:r>
              <a:rPr sz="2000" i="1" spc="-10" dirty="0">
                <a:latin typeface="Futura Lt BT"/>
                <a:cs typeface="Futura Lt BT"/>
              </a:rPr>
              <a:t> </a:t>
            </a:r>
            <a:r>
              <a:rPr sz="2000" i="1" dirty="0">
                <a:latin typeface="Futura Lt BT"/>
                <a:cs typeface="Futura Lt BT"/>
              </a:rPr>
              <a:t>Connection</a:t>
            </a:r>
            <a:endParaRPr sz="2000">
              <a:latin typeface="Futura Lt BT"/>
              <a:cs typeface="Futura Lt BT"/>
            </a:endParaRPr>
          </a:p>
        </p:txBody>
      </p:sp>
      <p:pic>
        <p:nvPicPr>
          <p:cNvPr id="17" name="Picture 16" descr="Reading Mater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6714"/>
            <a:ext cx="1055319" cy="1056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1299" y="223284"/>
            <a:ext cx="50203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rgbClr val="000000"/>
                </a:solidFill>
                <a:latin typeface="Futura Lt BT"/>
                <a:cs typeface="Futura Lt BT"/>
              </a:rPr>
              <a:t>- </a:t>
            </a:r>
            <a:r>
              <a:rPr sz="2000" b="0" spc="-5" dirty="0">
                <a:solidFill>
                  <a:srgbClr val="000000"/>
                </a:solidFill>
                <a:latin typeface="Futura Lt BT"/>
                <a:cs typeface="Futura Lt BT"/>
              </a:rPr>
              <a:t>The </a:t>
            </a:r>
            <a:r>
              <a:rPr sz="2000" b="0" dirty="0">
                <a:solidFill>
                  <a:srgbClr val="000000"/>
                </a:solidFill>
                <a:latin typeface="Futura Lt BT"/>
                <a:cs typeface="Futura Lt BT"/>
              </a:rPr>
              <a:t>solution is </a:t>
            </a:r>
            <a:r>
              <a:rPr sz="2000" b="0" spc="-5" dirty="0">
                <a:solidFill>
                  <a:srgbClr val="000000"/>
                </a:solidFill>
                <a:latin typeface="Futura Lt BT"/>
                <a:cs typeface="Futura Lt BT"/>
              </a:rPr>
              <a:t>to turn the problem on </a:t>
            </a:r>
            <a:r>
              <a:rPr sz="2000" b="0" dirty="0">
                <a:solidFill>
                  <a:srgbClr val="000000"/>
                </a:solidFill>
                <a:latin typeface="Futura Lt BT"/>
                <a:cs typeface="Futura Lt BT"/>
              </a:rPr>
              <a:t>its</a:t>
            </a:r>
            <a:r>
              <a:rPr sz="2000" b="0" spc="-85" dirty="0">
                <a:solidFill>
                  <a:srgbClr val="000000"/>
                </a:solidFill>
                <a:latin typeface="Futura Lt BT"/>
                <a:cs typeface="Futura Lt B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Futura Lt BT"/>
                <a:cs typeface="Futura Lt BT"/>
              </a:rPr>
              <a:t>side: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24000" y="963005"/>
            <a:ext cx="6811285" cy="3041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30574" y="3404857"/>
            <a:ext cx="2219325" cy="583565"/>
          </a:xfrm>
          <a:custGeom>
            <a:avLst/>
            <a:gdLst/>
            <a:ahLst/>
            <a:cxnLst/>
            <a:rect l="l" t="t" r="r" b="b"/>
            <a:pathLst>
              <a:path w="2219325" h="583564">
                <a:moveTo>
                  <a:pt x="0" y="582942"/>
                </a:moveTo>
                <a:lnTo>
                  <a:pt x="2218956" y="582942"/>
                </a:lnTo>
                <a:lnTo>
                  <a:pt x="2218956" y="0"/>
                </a:lnTo>
                <a:lnTo>
                  <a:pt x="0" y="0"/>
                </a:lnTo>
                <a:lnTo>
                  <a:pt x="0" y="58294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20168" y="3404857"/>
            <a:ext cx="2219325" cy="583565"/>
          </a:xfrm>
          <a:custGeom>
            <a:avLst/>
            <a:gdLst/>
            <a:ahLst/>
            <a:cxnLst/>
            <a:rect l="l" t="t" r="r" b="b"/>
            <a:pathLst>
              <a:path w="2219325" h="583564">
                <a:moveTo>
                  <a:pt x="0" y="582942"/>
                </a:moveTo>
                <a:lnTo>
                  <a:pt x="2218956" y="582942"/>
                </a:lnTo>
                <a:lnTo>
                  <a:pt x="2218956" y="0"/>
                </a:lnTo>
                <a:lnTo>
                  <a:pt x="0" y="0"/>
                </a:lnTo>
                <a:lnTo>
                  <a:pt x="0" y="58294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06892" y="3404857"/>
            <a:ext cx="2219325" cy="583565"/>
          </a:xfrm>
          <a:custGeom>
            <a:avLst/>
            <a:gdLst/>
            <a:ahLst/>
            <a:cxnLst/>
            <a:rect l="l" t="t" r="r" b="b"/>
            <a:pathLst>
              <a:path w="2219325" h="583564">
                <a:moveTo>
                  <a:pt x="0" y="582942"/>
                </a:moveTo>
                <a:lnTo>
                  <a:pt x="2218956" y="582942"/>
                </a:lnTo>
                <a:lnTo>
                  <a:pt x="2218956" y="0"/>
                </a:lnTo>
                <a:lnTo>
                  <a:pt x="0" y="0"/>
                </a:lnTo>
                <a:lnTo>
                  <a:pt x="0" y="58294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03700" y="3400425"/>
            <a:ext cx="1136386" cy="530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Futura Lt BT"/>
                <a:cs typeface="Futura Lt BT"/>
              </a:rPr>
              <a:t>Cut</a:t>
            </a:r>
            <a:r>
              <a:rPr sz="1650" spc="-30" dirty="0">
                <a:latin typeface="Futura Lt BT"/>
                <a:cs typeface="Futura Lt BT"/>
              </a:rPr>
              <a:t> </a:t>
            </a:r>
            <a:r>
              <a:rPr sz="1650" dirty="0">
                <a:latin typeface="Futura Lt BT"/>
                <a:cs typeface="Futura Lt BT"/>
              </a:rPr>
              <a:t>1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50" dirty="0">
                <a:solidFill>
                  <a:srgbClr val="ED1D24"/>
                </a:solidFill>
                <a:latin typeface="Futura Lt BT"/>
                <a:cs typeface="Futura Lt BT"/>
              </a:rPr>
              <a:t>2</a:t>
            </a:r>
            <a:r>
              <a:rPr sz="1650" spc="-70" dirty="0">
                <a:solidFill>
                  <a:srgbClr val="ED1D24"/>
                </a:solidFill>
                <a:latin typeface="Futura Lt BT"/>
                <a:cs typeface="Futura Lt BT"/>
              </a:rPr>
              <a:t> </a:t>
            </a:r>
            <a:r>
              <a:rPr sz="1650" dirty="0">
                <a:solidFill>
                  <a:srgbClr val="ED1D24"/>
                </a:solidFill>
                <a:latin typeface="Futura Lt BT"/>
                <a:cs typeface="Futura Lt BT"/>
              </a:rPr>
              <a:t>pieces</a:t>
            </a:r>
            <a:endParaRPr sz="1650" dirty="0">
              <a:latin typeface="Futura Lt BT"/>
              <a:cs typeface="Futura Lt B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51900" y="3400425"/>
            <a:ext cx="1132156" cy="530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Futura Lt BT"/>
                <a:cs typeface="Futura Lt BT"/>
              </a:rPr>
              <a:t>Cut</a:t>
            </a:r>
            <a:r>
              <a:rPr sz="1650" spc="-30" dirty="0">
                <a:latin typeface="Futura Lt BT"/>
                <a:cs typeface="Futura Lt BT"/>
              </a:rPr>
              <a:t> </a:t>
            </a:r>
            <a:r>
              <a:rPr sz="1650" dirty="0">
                <a:latin typeface="Futura Lt BT"/>
                <a:cs typeface="Futura Lt BT"/>
              </a:rPr>
              <a:t>3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50" dirty="0">
                <a:solidFill>
                  <a:srgbClr val="139246"/>
                </a:solidFill>
                <a:latin typeface="Futura Lt BT"/>
                <a:cs typeface="Futura Lt BT"/>
              </a:rPr>
              <a:t>8</a:t>
            </a:r>
            <a:r>
              <a:rPr sz="1650" spc="-70" dirty="0">
                <a:solidFill>
                  <a:srgbClr val="139246"/>
                </a:solidFill>
                <a:latin typeface="Futura Lt BT"/>
                <a:cs typeface="Futura Lt BT"/>
              </a:rPr>
              <a:t> </a:t>
            </a:r>
            <a:r>
              <a:rPr sz="1650" dirty="0">
                <a:solidFill>
                  <a:srgbClr val="139246"/>
                </a:solidFill>
                <a:latin typeface="Futura Lt BT"/>
                <a:cs typeface="Futura Lt BT"/>
              </a:rPr>
              <a:t>pieces</a:t>
            </a:r>
            <a:endParaRPr sz="1650" dirty="0">
              <a:latin typeface="Futura Lt BT"/>
              <a:cs typeface="Futura Lt B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89700" y="3400425"/>
            <a:ext cx="1133010" cy="530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Futura Lt BT"/>
                <a:cs typeface="Futura Lt BT"/>
              </a:rPr>
              <a:t>Cut</a:t>
            </a:r>
            <a:r>
              <a:rPr sz="1650" spc="-30" dirty="0">
                <a:latin typeface="Futura Lt BT"/>
                <a:cs typeface="Futura Lt BT"/>
              </a:rPr>
              <a:t> </a:t>
            </a:r>
            <a:r>
              <a:rPr sz="1650" dirty="0">
                <a:latin typeface="Futura Lt BT"/>
                <a:cs typeface="Futura Lt BT"/>
              </a:rPr>
              <a:t>2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50" dirty="0">
                <a:solidFill>
                  <a:srgbClr val="ED2127"/>
                </a:solidFill>
                <a:latin typeface="Futura Lt BT"/>
                <a:cs typeface="Futura Lt BT"/>
              </a:rPr>
              <a:t>4</a:t>
            </a:r>
            <a:r>
              <a:rPr sz="1650" spc="-70" dirty="0">
                <a:solidFill>
                  <a:srgbClr val="ED2127"/>
                </a:solidFill>
                <a:latin typeface="Futura Lt BT"/>
                <a:cs typeface="Futura Lt BT"/>
              </a:rPr>
              <a:t> </a:t>
            </a:r>
            <a:r>
              <a:rPr sz="1650" dirty="0">
                <a:solidFill>
                  <a:srgbClr val="ED2127"/>
                </a:solidFill>
                <a:latin typeface="Futura Lt BT"/>
                <a:cs typeface="Futura Lt BT"/>
              </a:rPr>
              <a:t>pieces</a:t>
            </a:r>
            <a:endParaRPr sz="1650" dirty="0">
              <a:latin typeface="Futura Lt BT"/>
              <a:cs typeface="Futura Lt B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298" y="5272285"/>
            <a:ext cx="466400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303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KEEP THE </a:t>
            </a:r>
            <a:r>
              <a:rPr sz="2000" b="1" spc="-10" dirty="0">
                <a:latin typeface="Futura Hv BT"/>
                <a:cs typeface="Futura Hv BT"/>
              </a:rPr>
              <a:t>‘PROBLEM  </a:t>
            </a:r>
            <a:r>
              <a:rPr sz="2000" b="1" spc="-25" dirty="0">
                <a:latin typeface="Futura Hv BT"/>
                <a:cs typeface="Futura Hv BT"/>
              </a:rPr>
              <a:t>STATEMENT’ </a:t>
            </a:r>
            <a:r>
              <a:rPr sz="2000" b="1" spc="-5" dirty="0">
                <a:latin typeface="Futura Hv BT"/>
                <a:cs typeface="Futura Hv BT"/>
              </a:rPr>
              <a:t>IN </a:t>
            </a:r>
            <a:r>
              <a:rPr sz="2000" b="1" spc="-10" dirty="0">
                <a:latin typeface="Futura Hv BT"/>
                <a:cs typeface="Futura Hv BT"/>
              </a:rPr>
              <a:t>FRONT  </a:t>
            </a:r>
            <a:r>
              <a:rPr sz="2000" b="1" spc="-5" dirty="0">
                <a:latin typeface="Futura Hv BT"/>
                <a:cs typeface="Futura Hv BT"/>
              </a:rPr>
              <a:t>OF</a:t>
            </a:r>
            <a:r>
              <a:rPr sz="2000" b="1" spc="-10" dirty="0">
                <a:latin typeface="Futura Hv BT"/>
                <a:cs typeface="Futura Hv BT"/>
              </a:rPr>
              <a:t> </a:t>
            </a:r>
            <a:r>
              <a:rPr sz="2000" b="1" spc="-30" dirty="0">
                <a:latin typeface="Futura Hv BT"/>
                <a:cs typeface="Futura Hv BT"/>
              </a:rPr>
              <a:t>YOU</a:t>
            </a:r>
            <a:endParaRPr sz="2000" dirty="0">
              <a:latin typeface="Futura Hv BT"/>
              <a:cs typeface="Futura Hv BT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All </a:t>
            </a:r>
            <a:r>
              <a:rPr sz="2000" dirty="0">
                <a:latin typeface="Futura Lt BT"/>
                <a:cs typeface="Futura Lt BT"/>
              </a:rPr>
              <a:t>ideas </a:t>
            </a:r>
            <a:r>
              <a:rPr sz="2000" spc="-5" dirty="0">
                <a:latin typeface="Futura Lt BT"/>
                <a:cs typeface="Futura Lt BT"/>
              </a:rPr>
              <a:t>generated </a:t>
            </a:r>
            <a:r>
              <a:rPr sz="2000" dirty="0">
                <a:latin typeface="Futura Lt BT"/>
                <a:cs typeface="Futura Lt BT"/>
              </a:rPr>
              <a:t>should  </a:t>
            </a:r>
            <a:r>
              <a:rPr sz="2000" spc="-5" dirty="0">
                <a:latin typeface="Futura Lt BT"/>
                <a:cs typeface="Futura Lt BT"/>
              </a:rPr>
              <a:t>be </a:t>
            </a:r>
            <a:r>
              <a:rPr sz="2000" dirty="0">
                <a:latin typeface="Futura Lt BT"/>
                <a:cs typeface="Futura Lt BT"/>
              </a:rPr>
              <a:t>in </a:t>
            </a:r>
            <a:r>
              <a:rPr sz="2000" spc="-5" dirty="0">
                <a:latin typeface="Futura Lt BT"/>
                <a:cs typeface="Futura Lt BT"/>
              </a:rPr>
              <a:t>context to the problem  </a:t>
            </a:r>
            <a:r>
              <a:rPr sz="2000" dirty="0">
                <a:latin typeface="Futura Lt BT"/>
                <a:cs typeface="Futura Lt BT"/>
              </a:rPr>
              <a:t>statement.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1907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Forced  Connection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638048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1. </a:t>
            </a:r>
            <a:r>
              <a:rPr sz="2000" spc="-10" dirty="0">
                <a:latin typeface="Futura Lt BT"/>
                <a:cs typeface="Futura Lt BT"/>
              </a:rPr>
              <a:t>Level </a:t>
            </a:r>
            <a:r>
              <a:rPr sz="2000" spc="-5" dirty="0">
                <a:latin typeface="Futura Lt BT"/>
                <a:cs typeface="Futura Lt BT"/>
              </a:rPr>
              <a:t>1: </a:t>
            </a:r>
            <a:r>
              <a:rPr sz="2000" b="1" spc="-5" dirty="0">
                <a:latin typeface="Futura Hv BT"/>
                <a:cs typeface="Futura Hv BT"/>
              </a:rPr>
              <a:t>Make a list of 10 </a:t>
            </a:r>
            <a:r>
              <a:rPr sz="2000" b="1" spc="-10" dirty="0">
                <a:latin typeface="Futura Hv BT"/>
                <a:cs typeface="Futura Hv BT"/>
              </a:rPr>
              <a:t>random </a:t>
            </a:r>
            <a:r>
              <a:rPr sz="2000" b="1" spc="-5" dirty="0">
                <a:latin typeface="Futura Hv BT"/>
                <a:cs typeface="Futura Hv BT"/>
              </a:rPr>
              <a:t>words</a:t>
            </a:r>
            <a:endParaRPr sz="20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(more random</a:t>
            </a:r>
            <a:r>
              <a:rPr sz="2000" spc="-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better)</a:t>
            </a:r>
            <a:endParaRPr sz="2000">
              <a:latin typeface="Futura Lt BT"/>
              <a:cs typeface="Futura Lt BT"/>
            </a:endParaRPr>
          </a:p>
          <a:p>
            <a:pPr marL="12700" marR="5080" indent="292100">
              <a:lnSpc>
                <a:spcPct val="100000"/>
              </a:lnSpc>
            </a:pPr>
            <a:r>
              <a:rPr sz="2000" spc="-10" dirty="0">
                <a:latin typeface="Futura Lt BT"/>
                <a:cs typeface="Futura Lt BT"/>
              </a:rPr>
              <a:t>Level </a:t>
            </a:r>
            <a:r>
              <a:rPr sz="2000" dirty="0">
                <a:latin typeface="Futura Lt BT"/>
                <a:cs typeface="Futura Lt BT"/>
              </a:rPr>
              <a:t>2 : </a:t>
            </a:r>
            <a:r>
              <a:rPr sz="2000" spc="-5" dirty="0">
                <a:latin typeface="Futura Lt BT"/>
                <a:cs typeface="Futura Lt BT"/>
              </a:rPr>
              <a:t>Think of more </a:t>
            </a:r>
            <a:r>
              <a:rPr sz="2000" dirty="0">
                <a:latin typeface="Futura Lt BT"/>
                <a:cs typeface="Futura Lt BT"/>
              </a:rPr>
              <a:t>words </a:t>
            </a:r>
            <a:r>
              <a:rPr sz="2000" spc="-5" dirty="0">
                <a:latin typeface="Futura Lt BT"/>
                <a:cs typeface="Futura Lt BT"/>
              </a:rPr>
              <a:t>associated </a:t>
            </a:r>
            <a:r>
              <a:rPr sz="2000" dirty="0">
                <a:latin typeface="Futura Lt BT"/>
                <a:cs typeface="Futura Lt BT"/>
              </a:rPr>
              <a:t>with </a:t>
            </a:r>
            <a:r>
              <a:rPr sz="2000" spc="-5" dirty="0">
                <a:latin typeface="Futura Lt BT"/>
                <a:cs typeface="Futura Lt BT"/>
              </a:rPr>
              <a:t>each of the  </a:t>
            </a:r>
            <a:r>
              <a:rPr sz="2000" dirty="0">
                <a:latin typeface="Futura Lt BT"/>
                <a:cs typeface="Futura Lt BT"/>
              </a:rPr>
              <a:t>random word selected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before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299" y="1720286"/>
            <a:ext cx="675005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0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Select one post </a:t>
            </a:r>
            <a:r>
              <a:rPr sz="2000" dirty="0">
                <a:latin typeface="Futura Lt BT"/>
                <a:cs typeface="Futura Lt BT"/>
              </a:rPr>
              <a:t>it from </a:t>
            </a:r>
            <a:r>
              <a:rPr sz="2000" spc="-5" dirty="0">
                <a:latin typeface="Futura Lt BT"/>
                <a:cs typeface="Futura Lt BT"/>
              </a:rPr>
              <a:t>the </a:t>
            </a:r>
            <a:r>
              <a:rPr sz="2000" b="1" i="1" spc="-10" dirty="0">
                <a:latin typeface="Futura Hv BT"/>
                <a:cs typeface="Futura Hv BT"/>
              </a:rPr>
              <a:t>Observation </a:t>
            </a:r>
            <a:r>
              <a:rPr sz="2000" b="1" i="1" spc="-5" dirty="0">
                <a:latin typeface="Futura Hv BT"/>
                <a:cs typeface="Futura Hv BT"/>
              </a:rPr>
              <a:t>/ Empathy  </a:t>
            </a:r>
            <a:r>
              <a:rPr sz="2000" b="1" i="1" spc="-10" dirty="0">
                <a:latin typeface="Futura Hv BT"/>
                <a:cs typeface="Futura Hv BT"/>
              </a:rPr>
              <a:t>Canvas </a:t>
            </a:r>
            <a:r>
              <a:rPr sz="2000" b="1" i="1" spc="-5" dirty="0">
                <a:latin typeface="Futura Hv BT"/>
                <a:cs typeface="Futura Hv BT"/>
              </a:rPr>
              <a:t>OR </a:t>
            </a:r>
            <a:r>
              <a:rPr sz="2000" b="1" i="1" spc="-10" dirty="0">
                <a:latin typeface="Futura Hv BT"/>
                <a:cs typeface="Futura Hv BT"/>
              </a:rPr>
              <a:t>Connect </a:t>
            </a:r>
            <a:r>
              <a:rPr sz="2000" b="1" i="1" spc="-5" dirty="0">
                <a:latin typeface="Futura Hv BT"/>
                <a:cs typeface="Futura Hv BT"/>
              </a:rPr>
              <a:t>with </a:t>
            </a:r>
            <a:r>
              <a:rPr sz="2000" b="1" i="1" spc="-10" dirty="0">
                <a:latin typeface="Futura Hv BT"/>
                <a:cs typeface="Futura Hv BT"/>
              </a:rPr>
              <a:t>Problem</a:t>
            </a:r>
            <a:r>
              <a:rPr sz="2000" b="1" i="1" spc="20" dirty="0">
                <a:latin typeface="Futura Hv BT"/>
                <a:cs typeface="Futura Hv BT"/>
              </a:rPr>
              <a:t> </a:t>
            </a:r>
            <a:r>
              <a:rPr sz="2000" b="1" i="1" spc="-10" dirty="0">
                <a:latin typeface="Futura Hv BT"/>
                <a:cs typeface="Futura Hv BT"/>
              </a:rPr>
              <a:t>Statement</a:t>
            </a:r>
            <a:endParaRPr sz="20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 startAt="2"/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Futura Lt BT"/>
              <a:buAutoNum type="arabicPeriod" startAt="2"/>
              <a:tabLst>
                <a:tab pos="305435" algn="l"/>
                <a:tab pos="4117975" algn="l"/>
              </a:tabLst>
            </a:pPr>
            <a:r>
              <a:rPr sz="2000" b="1" spc="-5" dirty="0">
                <a:latin typeface="Futura Hv BT"/>
                <a:cs typeface="Futura Hv BT"/>
              </a:rPr>
              <a:t>Connect this word from</a:t>
            </a:r>
            <a:r>
              <a:rPr sz="2000" b="1" spc="3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post</a:t>
            </a:r>
            <a:r>
              <a:rPr sz="2000" b="1" spc="5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it	or </a:t>
            </a:r>
            <a:r>
              <a:rPr sz="2000" b="1" spc="-10" dirty="0">
                <a:latin typeface="Futura Hv BT"/>
                <a:cs typeface="Futura Hv BT"/>
              </a:rPr>
              <a:t>problem statement  </a:t>
            </a:r>
            <a:r>
              <a:rPr sz="2000" b="1" spc="-5" dirty="0">
                <a:latin typeface="Futura Hv BT"/>
                <a:cs typeface="Futura Hv BT"/>
              </a:rPr>
              <a:t>&amp; new </a:t>
            </a:r>
            <a:r>
              <a:rPr sz="2000" b="1" spc="-10" dirty="0">
                <a:latin typeface="Futura Hv BT"/>
                <a:cs typeface="Futura Hv BT"/>
              </a:rPr>
              <a:t>random </a:t>
            </a:r>
            <a:r>
              <a:rPr sz="2000" b="1" spc="-5" dirty="0">
                <a:latin typeface="Futura Hv BT"/>
                <a:cs typeface="Futura Hv BT"/>
              </a:rPr>
              <a:t>word</a:t>
            </a:r>
            <a:endParaRPr sz="2000">
              <a:latin typeface="Futura Hv BT"/>
              <a:cs typeface="Futura Hv BT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If </a:t>
            </a:r>
            <a:r>
              <a:rPr sz="2000" dirty="0">
                <a:latin typeface="Futura Lt BT"/>
                <a:cs typeface="Futura Lt BT"/>
              </a:rPr>
              <a:t>you </a:t>
            </a:r>
            <a:r>
              <a:rPr sz="2000" spc="-5" dirty="0">
                <a:latin typeface="Futura Lt BT"/>
                <a:cs typeface="Futura Lt BT"/>
              </a:rPr>
              <a:t>get </a:t>
            </a:r>
            <a:r>
              <a:rPr sz="2000" dirty="0">
                <a:latin typeface="Futura Lt BT"/>
                <a:cs typeface="Futura Lt BT"/>
              </a:rPr>
              <a:t>a new relevant idea =</a:t>
            </a:r>
            <a:r>
              <a:rPr sz="2000" spc="-4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Great!!</a:t>
            </a:r>
            <a:endParaRPr sz="2000">
              <a:latin typeface="Futura Lt BT"/>
              <a:cs typeface="Futura Lt BT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If </a:t>
            </a:r>
            <a:r>
              <a:rPr sz="2000" dirty="0">
                <a:latin typeface="Futura Lt BT"/>
                <a:cs typeface="Futura Lt BT"/>
              </a:rPr>
              <a:t>not : </a:t>
            </a:r>
            <a:r>
              <a:rPr sz="2000" spc="-65" dirty="0">
                <a:latin typeface="Futura Lt BT"/>
                <a:cs typeface="Futura Lt BT"/>
              </a:rPr>
              <a:t>Take </a:t>
            </a:r>
            <a:r>
              <a:rPr sz="2000" spc="-5" dirty="0">
                <a:latin typeface="Futura Lt BT"/>
                <a:cs typeface="Futura Lt BT"/>
              </a:rPr>
              <a:t>the </a:t>
            </a:r>
            <a:r>
              <a:rPr sz="2000" dirty="0">
                <a:latin typeface="Futura Lt BT"/>
                <a:cs typeface="Futura Lt BT"/>
              </a:rPr>
              <a:t>new random word OR </a:t>
            </a:r>
            <a:r>
              <a:rPr sz="2000" spc="-70" dirty="0">
                <a:latin typeface="Futura Lt BT"/>
                <a:cs typeface="Futura Lt BT"/>
              </a:rPr>
              <a:t>Try </a:t>
            </a:r>
            <a:r>
              <a:rPr sz="2000" spc="-15" dirty="0">
                <a:latin typeface="Futura Lt BT"/>
                <a:cs typeface="Futura Lt BT"/>
              </a:rPr>
              <a:t>Level</a:t>
            </a:r>
            <a:r>
              <a:rPr sz="2000" spc="8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2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Font typeface="Futura Lt BT"/>
              <a:buAutoNum type="arabicPeriod" startAt="4"/>
              <a:tabLst>
                <a:tab pos="305435" algn="l"/>
              </a:tabLst>
            </a:pPr>
            <a:r>
              <a:rPr sz="2000" b="1" spc="-5" dirty="0">
                <a:latin typeface="Futura Hv BT"/>
                <a:cs typeface="Futura Hv BT"/>
              </a:rPr>
              <a:t>A new idea / word </a:t>
            </a:r>
            <a:r>
              <a:rPr sz="2000" b="1" spc="-10" dirty="0">
                <a:latin typeface="Futura Hv BT"/>
                <a:cs typeface="Futura Hv BT"/>
              </a:rPr>
              <a:t>emerges </a:t>
            </a:r>
            <a:r>
              <a:rPr sz="2000" dirty="0">
                <a:latin typeface="Futura Lt BT"/>
                <a:cs typeface="Futura Lt BT"/>
              </a:rPr>
              <a:t>(if not </a:t>
            </a:r>
            <a:r>
              <a:rPr sz="2000" spc="-5" dirty="0">
                <a:latin typeface="Futura Lt BT"/>
                <a:cs typeface="Futura Lt BT"/>
              </a:rPr>
              <a:t>try </a:t>
            </a:r>
            <a:r>
              <a:rPr sz="2000" dirty="0">
                <a:latin typeface="Futura Lt BT"/>
                <a:cs typeface="Futura Lt BT"/>
              </a:rPr>
              <a:t>level</a:t>
            </a:r>
            <a:r>
              <a:rPr sz="2000" spc="-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2)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 startAt="4"/>
            </a:pPr>
            <a:endParaRPr sz="2050">
              <a:latin typeface="Times New Roman"/>
              <a:cs typeface="Times New Roman"/>
            </a:endParaRPr>
          </a:p>
          <a:p>
            <a:pPr marL="12700" marR="280035">
              <a:lnSpc>
                <a:spcPct val="100000"/>
              </a:lnSpc>
              <a:buAutoNum type="arabicPeriod" startAt="4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If </a:t>
            </a:r>
            <a:r>
              <a:rPr sz="2000" dirty="0">
                <a:latin typeface="Futura Lt BT"/>
                <a:cs typeface="Futura Lt BT"/>
              </a:rPr>
              <a:t>you want a </a:t>
            </a:r>
            <a:r>
              <a:rPr sz="2000" spc="-5" dirty="0">
                <a:latin typeface="Futura Lt BT"/>
                <a:cs typeface="Futura Lt BT"/>
              </a:rPr>
              <a:t>better </a:t>
            </a:r>
            <a:r>
              <a:rPr sz="2000" dirty="0">
                <a:latin typeface="Futura Lt BT"/>
                <a:cs typeface="Futura Lt BT"/>
              </a:rPr>
              <a:t>solution i.e. </a:t>
            </a:r>
            <a:r>
              <a:rPr sz="2000" spc="-5" dirty="0">
                <a:latin typeface="Futura Lt BT"/>
                <a:cs typeface="Futura Lt BT"/>
              </a:rPr>
              <a:t>contextual to </a:t>
            </a:r>
            <a:r>
              <a:rPr sz="2000" dirty="0">
                <a:latin typeface="Futura Lt BT"/>
                <a:cs typeface="Futura Lt BT"/>
              </a:rPr>
              <a:t>your </a:t>
            </a:r>
            <a:r>
              <a:rPr sz="2000" spc="-5" dirty="0">
                <a:latin typeface="Futura Lt BT"/>
                <a:cs typeface="Futura Lt BT"/>
              </a:rPr>
              <a:t>project,  then </a:t>
            </a:r>
            <a:r>
              <a:rPr sz="2000" dirty="0">
                <a:latin typeface="Futura Lt BT"/>
                <a:cs typeface="Futura Lt BT"/>
              </a:rPr>
              <a:t>select </a:t>
            </a:r>
            <a:r>
              <a:rPr sz="2000" spc="-5" dirty="0">
                <a:latin typeface="Futura Lt BT"/>
                <a:cs typeface="Futura Lt BT"/>
              </a:rPr>
              <a:t>another post </a:t>
            </a:r>
            <a:r>
              <a:rPr sz="2000" dirty="0">
                <a:latin typeface="Futura Lt BT"/>
                <a:cs typeface="Futura Lt BT"/>
              </a:rPr>
              <a:t>it </a:t>
            </a:r>
            <a:r>
              <a:rPr sz="2000" spc="-5" dirty="0">
                <a:latin typeface="Futura Lt BT"/>
                <a:cs typeface="Futura Lt BT"/>
              </a:rPr>
              <a:t>and try the </a:t>
            </a:r>
            <a:r>
              <a:rPr sz="2000" dirty="0">
                <a:latin typeface="Futura Lt BT"/>
                <a:cs typeface="Futura Lt BT"/>
              </a:rPr>
              <a:t>same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again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AutoNum type="arabicPeriod" startAt="4"/>
            </a:pPr>
            <a:endParaRPr sz="2050">
              <a:latin typeface="Times New Roman"/>
              <a:cs typeface="Times New Roman"/>
            </a:endParaRPr>
          </a:p>
          <a:p>
            <a:pPr marL="12700" marR="26034">
              <a:lnSpc>
                <a:spcPct val="100000"/>
              </a:lnSpc>
              <a:buAutoNum type="arabicPeriod" startAt="4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Exercise </a:t>
            </a:r>
            <a:r>
              <a:rPr sz="2000" dirty="0">
                <a:latin typeface="Futura Lt BT"/>
                <a:cs typeface="Futura Lt BT"/>
              </a:rPr>
              <a:t>: </a:t>
            </a:r>
            <a:r>
              <a:rPr sz="2000" spc="-5" dirty="0">
                <a:latin typeface="Futura Lt BT"/>
                <a:cs typeface="Futura Lt BT"/>
              </a:rPr>
              <a:t>15 min. </a:t>
            </a:r>
            <a:r>
              <a:rPr sz="2000" dirty="0">
                <a:latin typeface="Futura Lt BT"/>
                <a:cs typeface="Futura Lt BT"/>
              </a:rPr>
              <a:t>Generate </a:t>
            </a:r>
            <a:r>
              <a:rPr sz="2000" spc="-5" dirty="0">
                <a:latin typeface="Futura Lt BT"/>
                <a:cs typeface="Futura Lt BT"/>
              </a:rPr>
              <a:t>as many </a:t>
            </a:r>
            <a:r>
              <a:rPr sz="2000" dirty="0">
                <a:latin typeface="Futura Lt BT"/>
                <a:cs typeface="Futura Lt BT"/>
              </a:rPr>
              <a:t>ideas </a:t>
            </a:r>
            <a:r>
              <a:rPr sz="2000" spc="-5" dirty="0">
                <a:latin typeface="Futura Lt BT"/>
                <a:cs typeface="Futura Lt BT"/>
              </a:rPr>
              <a:t>as possible </a:t>
            </a:r>
            <a:r>
              <a:rPr sz="2000" dirty="0">
                <a:latin typeface="Futura Lt BT"/>
                <a:cs typeface="Futura Lt BT"/>
              </a:rPr>
              <a:t>using  </a:t>
            </a:r>
            <a:r>
              <a:rPr sz="2000" spc="-5" dirty="0">
                <a:latin typeface="Futura Lt BT"/>
                <a:cs typeface="Futura Lt BT"/>
              </a:rPr>
              <a:t>this tool </a:t>
            </a: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Now Share </a:t>
            </a:r>
            <a:r>
              <a:rPr sz="2000" dirty="0">
                <a:latin typeface="Futura Lt BT"/>
                <a:cs typeface="Futura Lt BT"/>
              </a:rPr>
              <a:t>your </a:t>
            </a:r>
            <a:r>
              <a:rPr sz="2000" spc="-5" dirty="0">
                <a:latin typeface="Futura Lt BT"/>
                <a:cs typeface="Futura Lt BT"/>
              </a:rPr>
              <a:t>top </a:t>
            </a:r>
            <a:r>
              <a:rPr sz="2000" dirty="0">
                <a:latin typeface="Futura Lt BT"/>
                <a:cs typeface="Futura Lt BT"/>
              </a:rPr>
              <a:t>2</a:t>
            </a:r>
            <a:r>
              <a:rPr sz="2000" spc="-2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ideas</a:t>
            </a:r>
            <a:endParaRPr sz="2000">
              <a:latin typeface="Futura Lt BT"/>
              <a:cs typeface="Futura Lt BT"/>
            </a:endParaRPr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0ABDAA5-E61C-49B0-BB13-C748A2AC273B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56AE14A9-A081-4547-962B-471EC371E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8924EE4E-6C22-4FA1-8E0A-EF8F2B44B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DE52D2CF-76B8-4E57-901B-BF6CC5BF5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A289BBC2-D62B-47C2-B8BD-397FD39E6E78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AF5F66B8-EA03-40DF-A374-78A0EC3E8B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75" y="297276"/>
            <a:ext cx="9166291" cy="64638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29743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Forced  Connection:  </a:t>
            </a:r>
            <a:r>
              <a:rPr spc="-5" dirty="0">
                <a:solidFill>
                  <a:srgbClr val="292A2B"/>
                </a:solidFill>
                <a:latin typeface="Century Gothic"/>
                <a:cs typeface="Century Gothic"/>
              </a:rPr>
              <a:t>Exercise </a:t>
            </a: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for  Later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638048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1. </a:t>
            </a:r>
            <a:r>
              <a:rPr sz="2000" spc="-10" dirty="0">
                <a:latin typeface="Futura Lt BT"/>
                <a:cs typeface="Futura Lt BT"/>
              </a:rPr>
              <a:t>Level </a:t>
            </a:r>
            <a:r>
              <a:rPr sz="2000" spc="-5" dirty="0">
                <a:latin typeface="Futura Lt BT"/>
                <a:cs typeface="Futura Lt BT"/>
              </a:rPr>
              <a:t>1: </a:t>
            </a:r>
            <a:r>
              <a:rPr sz="2000" b="1" spc="-5" dirty="0">
                <a:latin typeface="Futura Hv BT"/>
                <a:cs typeface="Futura Hv BT"/>
              </a:rPr>
              <a:t>Make a list of 10 </a:t>
            </a:r>
            <a:r>
              <a:rPr sz="2000" b="1" spc="-10" dirty="0">
                <a:latin typeface="Futura Hv BT"/>
                <a:cs typeface="Futura Hv BT"/>
              </a:rPr>
              <a:t>random </a:t>
            </a:r>
            <a:r>
              <a:rPr sz="2000" b="1" spc="-5" dirty="0">
                <a:latin typeface="Futura Hv BT"/>
                <a:cs typeface="Futura Hv BT"/>
              </a:rPr>
              <a:t>words</a:t>
            </a:r>
            <a:endParaRPr sz="20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(more random</a:t>
            </a:r>
            <a:r>
              <a:rPr sz="2000" spc="-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better)</a:t>
            </a:r>
            <a:endParaRPr sz="2000">
              <a:latin typeface="Futura Lt BT"/>
              <a:cs typeface="Futura Lt BT"/>
            </a:endParaRPr>
          </a:p>
          <a:p>
            <a:pPr marL="12700" marR="5080" indent="292100">
              <a:lnSpc>
                <a:spcPct val="100000"/>
              </a:lnSpc>
            </a:pPr>
            <a:r>
              <a:rPr sz="2000" spc="-10" dirty="0">
                <a:latin typeface="Futura Lt BT"/>
                <a:cs typeface="Futura Lt BT"/>
              </a:rPr>
              <a:t>Level </a:t>
            </a:r>
            <a:r>
              <a:rPr sz="2000" dirty="0">
                <a:latin typeface="Futura Lt BT"/>
                <a:cs typeface="Futura Lt BT"/>
              </a:rPr>
              <a:t>2 : </a:t>
            </a:r>
            <a:r>
              <a:rPr sz="2000" spc="-5" dirty="0">
                <a:latin typeface="Futura Lt BT"/>
                <a:cs typeface="Futura Lt BT"/>
              </a:rPr>
              <a:t>Think of more </a:t>
            </a:r>
            <a:r>
              <a:rPr sz="2000" dirty="0">
                <a:latin typeface="Futura Lt BT"/>
                <a:cs typeface="Futura Lt BT"/>
              </a:rPr>
              <a:t>words </a:t>
            </a:r>
            <a:r>
              <a:rPr sz="2000" spc="-5" dirty="0">
                <a:latin typeface="Futura Lt BT"/>
                <a:cs typeface="Futura Lt BT"/>
              </a:rPr>
              <a:t>associated </a:t>
            </a:r>
            <a:r>
              <a:rPr sz="2000" dirty="0">
                <a:latin typeface="Futura Lt BT"/>
                <a:cs typeface="Futura Lt BT"/>
              </a:rPr>
              <a:t>with </a:t>
            </a:r>
            <a:r>
              <a:rPr sz="2000" spc="-5" dirty="0">
                <a:latin typeface="Futura Lt BT"/>
                <a:cs typeface="Futura Lt BT"/>
              </a:rPr>
              <a:t>each of the  </a:t>
            </a:r>
            <a:r>
              <a:rPr sz="2000" dirty="0">
                <a:latin typeface="Futura Lt BT"/>
                <a:cs typeface="Futura Lt BT"/>
              </a:rPr>
              <a:t>random word selected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before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299" y="1720286"/>
            <a:ext cx="691700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2. Select one post </a:t>
            </a:r>
            <a:r>
              <a:rPr sz="2000" dirty="0">
                <a:latin typeface="Futura Lt BT"/>
                <a:cs typeface="Futura Lt BT"/>
              </a:rPr>
              <a:t>it from </a:t>
            </a:r>
            <a:r>
              <a:rPr sz="2000" spc="-5" dirty="0">
                <a:latin typeface="Futura Lt BT"/>
                <a:cs typeface="Futura Lt BT"/>
              </a:rPr>
              <a:t>the </a:t>
            </a:r>
            <a:r>
              <a:rPr sz="2000" b="1" i="1" spc="-10" dirty="0">
                <a:latin typeface="Futura Hv BT"/>
                <a:cs typeface="Futura Hv BT"/>
              </a:rPr>
              <a:t>Stakeholders Interaction  canvas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1299" y="2634686"/>
            <a:ext cx="6824345" cy="44499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Connect </a:t>
            </a:r>
            <a:r>
              <a:rPr sz="2000" spc="-5" dirty="0">
                <a:latin typeface="Futura Lt BT"/>
                <a:cs typeface="Futura Lt BT"/>
              </a:rPr>
              <a:t>this </a:t>
            </a:r>
            <a:r>
              <a:rPr sz="2000" dirty="0">
                <a:latin typeface="Futura Lt BT"/>
                <a:cs typeface="Futura Lt BT"/>
              </a:rPr>
              <a:t>word from </a:t>
            </a:r>
            <a:r>
              <a:rPr sz="2000" spc="-5" dirty="0">
                <a:latin typeface="Futura Lt BT"/>
                <a:cs typeface="Futura Lt BT"/>
              </a:rPr>
              <a:t>post </a:t>
            </a:r>
            <a:r>
              <a:rPr sz="2000" dirty="0">
                <a:latin typeface="Futura Lt BT"/>
                <a:cs typeface="Futura Lt BT"/>
              </a:rPr>
              <a:t>it &amp; new random</a:t>
            </a:r>
            <a:r>
              <a:rPr sz="2000" spc="-5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word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 startAt="3"/>
            </a:pPr>
            <a:endParaRPr sz="2050" dirty="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AutoNum type="arabicPeriod" startAt="3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A new idea / word</a:t>
            </a:r>
            <a:r>
              <a:rPr sz="2000" spc="-2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emerges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AutoNum type="arabicPeriod" startAt="3"/>
            </a:pPr>
            <a:endParaRPr sz="2050" dirty="0">
              <a:latin typeface="Times New Roman"/>
              <a:cs typeface="Times New Roman"/>
            </a:endParaRPr>
          </a:p>
          <a:p>
            <a:pPr marL="12700" marR="354330">
              <a:lnSpc>
                <a:spcPct val="100000"/>
              </a:lnSpc>
              <a:buAutoNum type="arabicPeriod" startAt="3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If </a:t>
            </a:r>
            <a:r>
              <a:rPr sz="2000" dirty="0">
                <a:latin typeface="Futura Lt BT"/>
                <a:cs typeface="Futura Lt BT"/>
              </a:rPr>
              <a:t>you want a </a:t>
            </a:r>
            <a:r>
              <a:rPr sz="2000" spc="-5" dirty="0">
                <a:latin typeface="Futura Lt BT"/>
                <a:cs typeface="Futura Lt BT"/>
              </a:rPr>
              <a:t>better </a:t>
            </a:r>
            <a:r>
              <a:rPr sz="2000" dirty="0">
                <a:latin typeface="Futura Lt BT"/>
                <a:cs typeface="Futura Lt BT"/>
              </a:rPr>
              <a:t>solution i.e. </a:t>
            </a:r>
            <a:r>
              <a:rPr sz="2000" spc="-5" dirty="0">
                <a:latin typeface="Futura Lt BT"/>
                <a:cs typeface="Futura Lt BT"/>
              </a:rPr>
              <a:t>contextual to </a:t>
            </a:r>
            <a:r>
              <a:rPr sz="2000" dirty="0">
                <a:latin typeface="Futura Lt BT"/>
                <a:cs typeface="Futura Lt BT"/>
              </a:rPr>
              <a:t>your </a:t>
            </a:r>
            <a:r>
              <a:rPr sz="2000" spc="-5" dirty="0">
                <a:latin typeface="Futura Lt BT"/>
                <a:cs typeface="Futura Lt BT"/>
              </a:rPr>
              <a:t>project,  then </a:t>
            </a:r>
            <a:r>
              <a:rPr sz="2000" dirty="0">
                <a:latin typeface="Futura Lt BT"/>
                <a:cs typeface="Futura Lt BT"/>
              </a:rPr>
              <a:t>select </a:t>
            </a:r>
            <a:r>
              <a:rPr sz="2000" spc="-5" dirty="0">
                <a:latin typeface="Futura Lt BT"/>
                <a:cs typeface="Futura Lt BT"/>
              </a:rPr>
              <a:t>another post </a:t>
            </a:r>
            <a:r>
              <a:rPr sz="2000" dirty="0">
                <a:latin typeface="Futura Lt BT"/>
                <a:cs typeface="Futura Lt BT"/>
              </a:rPr>
              <a:t>it </a:t>
            </a:r>
            <a:r>
              <a:rPr sz="2000" spc="-5" dirty="0">
                <a:latin typeface="Futura Lt BT"/>
                <a:cs typeface="Futura Lt BT"/>
              </a:rPr>
              <a:t>and try the </a:t>
            </a:r>
            <a:r>
              <a:rPr sz="2000" dirty="0">
                <a:latin typeface="Futura Lt BT"/>
                <a:cs typeface="Futura Lt BT"/>
              </a:rPr>
              <a:t>same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again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3989070" marR="5080" indent="350520" algn="r">
              <a:lnSpc>
                <a:spcPct val="100000"/>
              </a:lnSpc>
              <a:spcBef>
                <a:spcPts val="1625"/>
              </a:spcBef>
            </a:pPr>
            <a:r>
              <a:rPr b="1" spc="-5" dirty="0" smtClean="0">
                <a:latin typeface="Futura Hv BT"/>
                <a:cs typeface="Futura Hv BT"/>
              </a:rPr>
              <a:t>KEEP</a:t>
            </a:r>
            <a:r>
              <a:rPr lang="en-US" b="1" spc="-25" dirty="0" smtClean="0">
                <a:latin typeface="Futura Hv BT"/>
                <a:cs typeface="Futura Hv BT"/>
              </a:rPr>
              <a:t> </a:t>
            </a:r>
            <a:r>
              <a:rPr b="1" spc="-5" dirty="0" smtClean="0">
                <a:latin typeface="Futura Hv BT"/>
                <a:cs typeface="Futura Hv BT"/>
              </a:rPr>
              <a:t>THE</a:t>
            </a:r>
            <a:r>
              <a:rPr b="1" spc="-10" dirty="0" smtClean="0">
                <a:latin typeface="Futura Hv BT"/>
                <a:cs typeface="Futura Hv BT"/>
              </a:rPr>
              <a:t>‘PROBLEM  </a:t>
            </a:r>
            <a:r>
              <a:rPr b="1" spc="-25" dirty="0">
                <a:latin typeface="Futura Hv BT"/>
                <a:cs typeface="Futura Hv BT"/>
              </a:rPr>
              <a:t>STATEMENT’ </a:t>
            </a:r>
            <a:r>
              <a:rPr b="1" spc="-5" dirty="0">
                <a:latin typeface="Futura Hv BT"/>
                <a:cs typeface="Futura Hv BT"/>
              </a:rPr>
              <a:t>IN</a:t>
            </a:r>
            <a:r>
              <a:rPr b="1" spc="-45" dirty="0">
                <a:latin typeface="Futura Hv BT"/>
                <a:cs typeface="Futura Hv BT"/>
              </a:rPr>
              <a:t> </a:t>
            </a:r>
            <a:r>
              <a:rPr b="1" spc="-10" dirty="0">
                <a:latin typeface="Futura Hv BT"/>
                <a:cs typeface="Futura Hv BT"/>
              </a:rPr>
              <a:t>FRONT</a:t>
            </a:r>
            <a:endParaRPr dirty="0">
              <a:latin typeface="Futura Hv BT"/>
              <a:cs typeface="Futura Hv BT"/>
            </a:endParaRPr>
          </a:p>
          <a:p>
            <a:pPr marR="5080" algn="r">
              <a:lnSpc>
                <a:spcPct val="100000"/>
              </a:lnSpc>
            </a:pPr>
            <a:r>
              <a:rPr b="1" spc="-5" dirty="0">
                <a:latin typeface="Futura Hv BT"/>
                <a:cs typeface="Futura Hv BT"/>
              </a:rPr>
              <a:t>OF</a:t>
            </a:r>
            <a:r>
              <a:rPr b="1" spc="-85" dirty="0">
                <a:latin typeface="Futura Hv BT"/>
                <a:cs typeface="Futura Hv BT"/>
              </a:rPr>
              <a:t> </a:t>
            </a:r>
            <a:r>
              <a:rPr b="1" spc="-30" dirty="0">
                <a:latin typeface="Futura Hv BT"/>
                <a:cs typeface="Futura Hv BT"/>
              </a:rPr>
              <a:t>YOU</a:t>
            </a:r>
            <a:endParaRPr dirty="0">
              <a:latin typeface="Futura Hv BT"/>
              <a:cs typeface="Futura Hv BT"/>
            </a:endParaRPr>
          </a:p>
          <a:p>
            <a:pPr marL="3839845" marR="5080" indent="158750" algn="r">
              <a:lnSpc>
                <a:spcPct val="100000"/>
              </a:lnSpc>
            </a:pPr>
            <a:r>
              <a:rPr spc="-5" dirty="0">
                <a:latin typeface="Futura Lt BT"/>
                <a:cs typeface="Futura Lt BT"/>
              </a:rPr>
              <a:t>All </a:t>
            </a:r>
            <a:r>
              <a:rPr dirty="0">
                <a:latin typeface="Futura Lt BT"/>
                <a:cs typeface="Futura Lt BT"/>
              </a:rPr>
              <a:t>ideas</a:t>
            </a:r>
            <a:r>
              <a:rPr spc="-65" dirty="0">
                <a:latin typeface="Futura Lt BT"/>
                <a:cs typeface="Futura Lt BT"/>
              </a:rPr>
              <a:t> </a:t>
            </a:r>
            <a:r>
              <a:rPr spc="-5" dirty="0">
                <a:latin typeface="Futura Lt BT"/>
                <a:cs typeface="Futura Lt BT"/>
              </a:rPr>
              <a:t>generated</a:t>
            </a:r>
            <a:r>
              <a:rPr spc="-35" dirty="0">
                <a:latin typeface="Futura Lt BT"/>
                <a:cs typeface="Futura Lt BT"/>
              </a:rPr>
              <a:t> </a:t>
            </a:r>
            <a:r>
              <a:rPr dirty="0">
                <a:latin typeface="Futura Lt BT"/>
                <a:cs typeface="Futura Lt BT"/>
              </a:rPr>
              <a:t>should  </a:t>
            </a:r>
            <a:r>
              <a:rPr spc="-5" dirty="0">
                <a:latin typeface="Futura Lt BT"/>
                <a:cs typeface="Futura Lt BT"/>
              </a:rPr>
              <a:t>be </a:t>
            </a:r>
            <a:r>
              <a:rPr dirty="0">
                <a:latin typeface="Futura Lt BT"/>
                <a:cs typeface="Futura Lt BT"/>
              </a:rPr>
              <a:t>in </a:t>
            </a:r>
            <a:r>
              <a:rPr spc="-5" dirty="0">
                <a:latin typeface="Futura Lt BT"/>
                <a:cs typeface="Futura Lt BT"/>
              </a:rPr>
              <a:t>context to the</a:t>
            </a:r>
            <a:r>
              <a:rPr spc="-90" dirty="0">
                <a:latin typeface="Futura Lt BT"/>
                <a:cs typeface="Futura Lt BT"/>
              </a:rPr>
              <a:t> </a:t>
            </a:r>
            <a:r>
              <a:rPr spc="-5" dirty="0">
                <a:latin typeface="Futura Lt BT"/>
                <a:cs typeface="Futura Lt BT"/>
              </a:rPr>
              <a:t>problem</a:t>
            </a:r>
            <a:endParaRPr dirty="0">
              <a:latin typeface="Futura Lt BT"/>
              <a:cs typeface="Futura Lt BT"/>
            </a:endParaRPr>
          </a:p>
          <a:p>
            <a:pPr marR="5080" algn="r">
              <a:lnSpc>
                <a:spcPct val="100000"/>
              </a:lnSpc>
            </a:pPr>
            <a:r>
              <a:rPr dirty="0">
                <a:latin typeface="Futura Lt BT"/>
                <a:cs typeface="Futura Lt BT"/>
              </a:rPr>
              <a:t>statement</a:t>
            </a:r>
            <a:r>
              <a:rPr sz="2000" dirty="0">
                <a:latin typeface="Futura Lt BT"/>
                <a:cs typeface="Futura Lt BT"/>
              </a:rPr>
              <a:t>.</a:t>
            </a:r>
          </a:p>
        </p:txBody>
      </p:sp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B2F3ED95-82A1-42FC-8887-574F8E1AC62B}"/>
              </a:ext>
            </a:extLst>
          </p:cNvPr>
          <p:cNvSpPr txBox="1">
            <a:spLocks/>
          </p:cNvSpPr>
          <p:nvPr/>
        </p:nvSpPr>
        <p:spPr>
          <a:xfrm>
            <a:off x="4014374" y="2956173"/>
            <a:ext cx="2664651" cy="16505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kern="0" dirty="0">
                <a:solidFill>
                  <a:sysClr val="windowText" lastClr="000000"/>
                </a:solidFill>
                <a:latin typeface="Futura Lt BT" panose="020B0402020204020303" pitchFamily="34" charset="0"/>
              </a:rPr>
              <a:t>Word from Canvas Customer</a:t>
            </a:r>
            <a:endParaRPr lang="en-IN" sz="3200" b="1" kern="0" dirty="0">
              <a:solidFill>
                <a:sysClr val="windowText" lastClr="000000"/>
              </a:solidFill>
              <a:latin typeface="Futura Lt BT" panose="020B0402020204020303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F65AC81F-FAF0-4551-8F07-5607DF9CA4BE}"/>
              </a:ext>
            </a:extLst>
          </p:cNvPr>
          <p:cNvSpPr txBox="1">
            <a:spLocks/>
          </p:cNvSpPr>
          <p:nvPr/>
        </p:nvSpPr>
        <p:spPr>
          <a:xfrm>
            <a:off x="1217713" y="1753519"/>
            <a:ext cx="2209800" cy="4055812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kern="0" dirty="0">
                <a:solidFill>
                  <a:srgbClr val="C00000"/>
                </a:solidFill>
                <a:latin typeface="Futura Lt BT" panose="020B0402020204020303" pitchFamily="34" charset="0"/>
              </a:rPr>
              <a:t>Random Word</a:t>
            </a:r>
          </a:p>
          <a:p>
            <a:endParaRPr lang="en-US" sz="2000" b="1" kern="0" dirty="0">
              <a:solidFill>
                <a:srgbClr val="C00000"/>
              </a:solidFill>
              <a:latin typeface="Futura Lt BT" panose="020B0402020204020303" pitchFamily="34" charset="0"/>
            </a:endParaRPr>
          </a:p>
          <a:p>
            <a:r>
              <a:rPr lang="en-US" sz="2000" kern="0" dirty="0">
                <a:solidFill>
                  <a:srgbClr val="C00000"/>
                </a:solidFill>
                <a:latin typeface="Futura Lt BT" panose="020B0402020204020303" pitchFamily="34" charset="0"/>
              </a:rPr>
              <a:t>Level 1</a:t>
            </a:r>
          </a:p>
          <a:p>
            <a:r>
              <a:rPr lang="en-US" sz="2000" b="1" u="sng" kern="0" dirty="0">
                <a:solidFill>
                  <a:srgbClr val="C00000"/>
                </a:solidFill>
                <a:latin typeface="Futura Lt BT" panose="020B0402020204020303" pitchFamily="34" charset="0"/>
              </a:rPr>
              <a:t>Sphere</a:t>
            </a:r>
          </a:p>
          <a:p>
            <a:endParaRPr lang="en-US" sz="2000" kern="0" dirty="0">
              <a:solidFill>
                <a:sysClr val="windowText" lastClr="000000"/>
              </a:solidFill>
              <a:latin typeface="Futura Lt BT" panose="020B0402020204020303" pitchFamily="34" charset="0"/>
            </a:endParaRPr>
          </a:p>
          <a:p>
            <a:r>
              <a:rPr lang="en-US" sz="2000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Level 2</a:t>
            </a:r>
          </a:p>
          <a:p>
            <a:endParaRPr lang="en-US" sz="2000" kern="0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</a:endParaRPr>
          </a:p>
          <a:p>
            <a:r>
              <a:rPr lang="en-US" sz="2000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Round</a:t>
            </a:r>
          </a:p>
          <a:p>
            <a:r>
              <a:rPr lang="en-US" sz="2000" b="1" u="sng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Solid</a:t>
            </a:r>
          </a:p>
          <a:p>
            <a:r>
              <a:rPr lang="en-US" sz="2000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Shape</a:t>
            </a:r>
          </a:p>
          <a:p>
            <a:r>
              <a:rPr lang="en-US" sz="2000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Weight</a:t>
            </a:r>
          </a:p>
          <a:p>
            <a:r>
              <a:rPr lang="en-US" sz="2000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Dimensions</a:t>
            </a:r>
          </a:p>
          <a:p>
            <a:r>
              <a:rPr lang="en-US" sz="2000" b="1" u="sng" kern="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Globe</a:t>
            </a:r>
            <a:endParaRPr lang="en-IN" sz="2000" b="1" u="sng" kern="0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93E7210-3AC0-4840-A7A8-4841964CFEE8}"/>
              </a:ext>
            </a:extLst>
          </p:cNvPr>
          <p:cNvSpPr txBox="1"/>
          <p:nvPr/>
        </p:nvSpPr>
        <p:spPr>
          <a:xfrm>
            <a:off x="7099300" y="1715903"/>
            <a:ext cx="3124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Futura Lt BT" panose="020B0402020204020303" pitchFamily="34" charset="0"/>
              </a:rPr>
              <a:t>Resulting idea</a:t>
            </a:r>
          </a:p>
          <a:p>
            <a:endParaRPr lang="en-US" sz="2000" dirty="0">
              <a:solidFill>
                <a:srgbClr val="C00000"/>
              </a:solidFill>
              <a:latin typeface="Futura Lt BT" panose="020B0402020204020303" pitchFamily="34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Futura Lt BT" panose="020B0402020204020303" pitchFamily="34" charset="0"/>
              </a:rPr>
              <a:t>Level 1 : </a:t>
            </a:r>
          </a:p>
          <a:p>
            <a:r>
              <a:rPr lang="en-US" sz="2000" dirty="0">
                <a:solidFill>
                  <a:srgbClr val="C00000"/>
                </a:solidFill>
                <a:latin typeface="Futura Lt BT" panose="020B0402020204020303" pitchFamily="34" charset="0"/>
              </a:rPr>
              <a:t>Customer + Sphere =</a:t>
            </a:r>
          </a:p>
          <a:p>
            <a:r>
              <a:rPr lang="en-US" sz="2000" dirty="0">
                <a:solidFill>
                  <a:srgbClr val="C00000"/>
                </a:solidFill>
                <a:latin typeface="Futura Lt BT" panose="020B0402020204020303" pitchFamily="34" charset="0"/>
              </a:rPr>
              <a:t>Niche</a:t>
            </a:r>
          </a:p>
          <a:p>
            <a:endParaRPr lang="en-US" sz="2000" dirty="0">
              <a:latin typeface="Futura Lt BT" panose="020B0402020204020303" pitchFamily="34" charset="0"/>
            </a:endParaRPr>
          </a:p>
          <a:p>
            <a:endParaRPr lang="en-US" sz="2000" dirty="0">
              <a:latin typeface="Futura Lt BT" panose="020B0402020204020303" pitchFamily="34" charset="0"/>
            </a:endParaRP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Level 2</a:t>
            </a:r>
          </a:p>
          <a:p>
            <a:endParaRPr lang="en-US" sz="2000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</a:endParaRP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Customer + Solid = Loyal Customer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Customer + Globe = Globalization</a:t>
            </a:r>
            <a:endParaRPr lang="en-IN" sz="2000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</a:endParaRP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524</Words>
  <Application>Microsoft Office PowerPoint</Application>
  <PresentationFormat>Custom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Sources for  Ideation</vt:lpstr>
      <vt:lpstr>Lateral  Thinking</vt:lpstr>
      <vt:lpstr>- The solution is to turn the problem on its side:</vt:lpstr>
      <vt:lpstr>Forced  Connection</vt:lpstr>
      <vt:lpstr>Slide 5</vt:lpstr>
      <vt:lpstr>Forced  Connection:  Exercise for  Later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212</cp:revision>
  <dcterms:created xsi:type="dcterms:W3CDTF">2019-06-10T10:56:43Z</dcterms:created>
  <dcterms:modified xsi:type="dcterms:W3CDTF">2019-12-02T10:20:31Z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2019-06-10T00:00:00Z</vt:filetime>
  </property>
</Properties>
</file>