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handoutMasterIdLst>
    <p:handoutMasterId r:id="rId20"/>
  </p:handoutMasterIdLst>
  <p:sldIdLst>
    <p:sldId id="343" r:id="rId2"/>
    <p:sldId id="344" r:id="rId3"/>
    <p:sldId id="345" r:id="rId4"/>
    <p:sldId id="346" r:id="rId5"/>
    <p:sldId id="347" r:id="rId6"/>
    <p:sldId id="349" r:id="rId7"/>
    <p:sldId id="351" r:id="rId8"/>
    <p:sldId id="353" r:id="rId9"/>
    <p:sldId id="354" r:id="rId10"/>
    <p:sldId id="356" r:id="rId11"/>
    <p:sldId id="358" r:id="rId12"/>
    <p:sldId id="359" r:id="rId13"/>
    <p:sldId id="360" r:id="rId14"/>
    <p:sldId id="361" r:id="rId15"/>
    <p:sldId id="362" r:id="rId16"/>
    <p:sldId id="363" r:id="rId17"/>
    <p:sldId id="364" r:id="rId1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89" autoAdjust="0"/>
    <p:restoredTop sz="94712"/>
  </p:normalViewPr>
  <p:slideViewPr>
    <p:cSldViewPr snapToGrid="0" snapToObjects="1">
      <p:cViewPr varScale="1">
        <p:scale>
          <a:sx n="92" d="100"/>
          <a:sy n="92" d="100"/>
        </p:scale>
        <p:origin x="159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B6A9CE2B-7BFA-4A90-8C68-5A194888346A}" type="datetimeFigureOut">
              <a:rPr lang="en-US" smtClean="0"/>
              <a:t>10/29/2017</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F6898248-E090-49D4-971C-2DA089E060D6}" type="slidenum">
              <a:rPr lang="en-US" smtClean="0"/>
              <a:t>‹#›</a:t>
            </a:fld>
            <a:endParaRPr lang="en-US"/>
          </a:p>
        </p:txBody>
      </p:sp>
    </p:spTree>
    <p:extLst>
      <p:ext uri="{BB962C8B-B14F-4D97-AF65-F5344CB8AC3E}">
        <p14:creationId xmlns:p14="http://schemas.microsoft.com/office/powerpoint/2010/main" val="2243102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E81CDBC2-9B16-490E-87D3-E9604AD482B4}" type="datetimeFigureOut">
              <a:rPr lang="en-US" smtClean="0"/>
              <a:t>10/29/2017</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1DDA263F-6F87-46D2-AC3A-E1F1AD2F61A0}" type="slidenum">
              <a:rPr lang="en-US" smtClean="0"/>
              <a:t>‹#›</a:t>
            </a:fld>
            <a:endParaRPr lang="en-US"/>
          </a:p>
        </p:txBody>
      </p:sp>
    </p:spTree>
    <p:extLst>
      <p:ext uri="{BB962C8B-B14F-4D97-AF65-F5344CB8AC3E}">
        <p14:creationId xmlns:p14="http://schemas.microsoft.com/office/powerpoint/2010/main" val="4124270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Post-traumatic stress disorder is a mental health issue that is often accompanied by a great deal of stigma, among both the military and civilian populations. Several myths about the condition appear to contribute to this stigmatization. Misunderstanding can lead to various negative implications, such as prejudice and maltreatment. And this misunderstanding is nothing new. For as long as humans have been fighting wars, there has been a psychological impact of warfare, as well as a misunderstanding about PTSD and its implications. From nostalgia, shell shock, war strain, or combat fatigue, there have been many attempts to explain the psychological ramifications of combat. As an evolving construct, the psychological impact of war has changed over time. There is still more to learn, and combat-related PTSD remains a major focus of military psychology. The military, in particular, has played a key role in risk and resilience treatment, assessment, and research. Despite this influx of PTSD research, popular myths about PTSD remain and it is important for them to be addressed. Below, are several of these myths debunked.</a:t>
            </a:r>
            <a:endParaRPr lang="en-US" dirty="0"/>
          </a:p>
        </p:txBody>
      </p:sp>
      <p:sp>
        <p:nvSpPr>
          <p:cNvPr id="4" name="Slide Number Placeholder 3"/>
          <p:cNvSpPr>
            <a:spLocks noGrp="1"/>
          </p:cNvSpPr>
          <p:nvPr>
            <p:ph type="sldNum" sz="quarter" idx="10"/>
          </p:nvPr>
        </p:nvSpPr>
        <p:spPr/>
        <p:txBody>
          <a:bodyPr/>
          <a:lstStyle/>
          <a:p>
            <a:fld id="{BF7FA2E2-A7AB-40B7-AEAF-20B1E9FBD15A}" type="slidenum">
              <a:rPr lang="en-US" smtClean="0"/>
              <a:t>4</a:t>
            </a:fld>
            <a:endParaRPr lang="en-US" dirty="0"/>
          </a:p>
        </p:txBody>
      </p:sp>
    </p:spTree>
    <p:extLst>
      <p:ext uri="{BB962C8B-B14F-4D97-AF65-F5344CB8AC3E}">
        <p14:creationId xmlns:p14="http://schemas.microsoft.com/office/powerpoint/2010/main" val="1707400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Post-traumatic stress disorder is a mental health issue that is often accompanied by a great deal of stigma, among both the military and civilian populations. Several myths about the condition appear to contribute to this stigmatization. Misunderstanding can lead to various negative implications, such as prejudice and maltreatment. And this misunderstanding is nothing new. For as long as humans have been fighting wars, there has been a psychological impact of warfare, as well as a misunderstanding about PTSD and its implications. From nostalgia, shell shock, war strain, or combat fatigue, there have been many attempts to explain the psychological ramifications of combat. As an evolving construct, the psychological impact of war has changed over time. There is still more to learn, and combat-related PTSD remains a major focus of military psychology. The military, in particular, has played a key role in risk and resilience treatment, assessment, and research. Despite this influx of PTSD research, popular myths about PTSD remain and it is important for them to be addressed. Below, are several of these myths debunked.</a:t>
            </a:r>
          </a:p>
          <a:p>
            <a:endParaRPr lang="en-US" dirty="0"/>
          </a:p>
        </p:txBody>
      </p:sp>
      <p:sp>
        <p:nvSpPr>
          <p:cNvPr id="4" name="Slide Number Placeholder 3"/>
          <p:cNvSpPr>
            <a:spLocks noGrp="1"/>
          </p:cNvSpPr>
          <p:nvPr>
            <p:ph type="sldNum" sz="quarter" idx="10"/>
          </p:nvPr>
        </p:nvSpPr>
        <p:spPr/>
        <p:txBody>
          <a:bodyPr/>
          <a:lstStyle/>
          <a:p>
            <a:fld id="{BF7FA2E2-A7AB-40B7-AEAF-20B1E9FBD15A}" type="slidenum">
              <a:rPr lang="en-US" smtClean="0"/>
              <a:t>5</a:t>
            </a:fld>
            <a:endParaRPr lang="en-US"/>
          </a:p>
        </p:txBody>
      </p:sp>
    </p:spTree>
    <p:extLst>
      <p:ext uri="{BB962C8B-B14F-4D97-AF65-F5344CB8AC3E}">
        <p14:creationId xmlns:p14="http://schemas.microsoft.com/office/powerpoint/2010/main" val="3793618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1. PTSD is a sign of mental weakness.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unfortunately, is a very common myth, which may be rooted an individual’s visceral, emotional beliefs about what it means to be a member of the military. Therefore, it is a difficult myth to combat. Developing PTSD is not a sign of weakness, be it mental weakness or weakness of character. It is an understandable human response to uncommon experiences. Although the most common outcome following trauma is one of recovery or resiliency, there are several factors, besides one’s own internal strength, that may influence whether an individual will develop PTSD, including: severity of the trauma, type of trauma (i.e., was it an interpersonal trauma where someone was specifically targeted, such as rape? Or was it something that happened by chance, like a natural disaster), number of traumas (i.e., previous trauma experienced in youth, or experiencing multiple traumas at once or compounded upon one another), duration (i.e., was the trauma a one-time event or long-term), one’s neurobiology, and whether the person has a support system to help them. Individuals are at increased risk for PTSD if they do not have a good interpersonal support system, which provides further argument for the damaging effect of stigma</a:t>
            </a:r>
          </a:p>
          <a:p>
            <a:endParaRPr lang="en-US" dirty="0"/>
          </a:p>
        </p:txBody>
      </p:sp>
      <p:sp>
        <p:nvSpPr>
          <p:cNvPr id="4" name="Slide Number Placeholder 3"/>
          <p:cNvSpPr>
            <a:spLocks noGrp="1"/>
          </p:cNvSpPr>
          <p:nvPr>
            <p:ph type="sldNum" sz="quarter" idx="10"/>
          </p:nvPr>
        </p:nvSpPr>
        <p:spPr/>
        <p:txBody>
          <a:bodyPr/>
          <a:lstStyle/>
          <a:p>
            <a:fld id="{BF7FA2E2-A7AB-40B7-AEAF-20B1E9FBD15A}" type="slidenum">
              <a:rPr lang="en-US" smtClean="0"/>
              <a:t>6</a:t>
            </a:fld>
            <a:endParaRPr lang="en-US" dirty="0"/>
          </a:p>
        </p:txBody>
      </p:sp>
    </p:spTree>
    <p:extLst>
      <p:ext uri="{BB962C8B-B14F-4D97-AF65-F5344CB8AC3E}">
        <p14:creationId xmlns:p14="http://schemas.microsoft.com/office/powerpoint/2010/main" val="140429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Several classic war movies, as well as sensationalized media coverage, have helped perpetuate the “crazy war vet” stereotype, which is an inaccurate depiction. PTSD is not characterized by psychosis or violence. Rather, symptoms of PTSD surround coping with the memory and implications of a traumatic experience (e.g., distressing memories and changes in mood). Furthermore, “crazy” is never the best word choice. “Crazy” is not a diagnosis, rather it is a damaging and stigmatizing label.</a:t>
            </a:r>
            <a:endParaRPr lang="en-US" dirty="0"/>
          </a:p>
        </p:txBody>
      </p:sp>
      <p:sp>
        <p:nvSpPr>
          <p:cNvPr id="4" name="Slide Number Placeholder 3"/>
          <p:cNvSpPr>
            <a:spLocks noGrp="1"/>
          </p:cNvSpPr>
          <p:nvPr>
            <p:ph type="sldNum" sz="quarter" idx="10"/>
          </p:nvPr>
        </p:nvSpPr>
        <p:spPr/>
        <p:txBody>
          <a:bodyPr/>
          <a:lstStyle/>
          <a:p>
            <a:fld id="{BF7FA2E2-A7AB-40B7-AEAF-20B1E9FBD15A}" type="slidenum">
              <a:rPr lang="en-US" smtClean="0"/>
              <a:t>7</a:t>
            </a:fld>
            <a:endParaRPr lang="en-US" dirty="0"/>
          </a:p>
        </p:txBody>
      </p:sp>
    </p:spTree>
    <p:extLst>
      <p:ext uri="{BB962C8B-B14F-4D97-AF65-F5344CB8AC3E}">
        <p14:creationId xmlns:p14="http://schemas.microsoft.com/office/powerpoint/2010/main" val="1159015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Military members with PTSD are often afraid to seek treatment for fear of separation from the military, but people can have PTSD and still effectively do their job, even a military job. It is a manageable and treatable diagnosis, and being diagnosed with PTSD does not necessarily mean one’s career is over.</a:t>
            </a:r>
            <a:endParaRPr lang="en-US" dirty="0"/>
          </a:p>
        </p:txBody>
      </p:sp>
      <p:sp>
        <p:nvSpPr>
          <p:cNvPr id="4" name="Slide Number Placeholder 3"/>
          <p:cNvSpPr>
            <a:spLocks noGrp="1"/>
          </p:cNvSpPr>
          <p:nvPr>
            <p:ph type="sldNum" sz="quarter" idx="10"/>
          </p:nvPr>
        </p:nvSpPr>
        <p:spPr/>
        <p:txBody>
          <a:bodyPr/>
          <a:lstStyle/>
          <a:p>
            <a:fld id="{BF7FA2E2-A7AB-40B7-AEAF-20B1E9FBD15A}" type="slidenum">
              <a:rPr lang="en-US" smtClean="0"/>
              <a:t>8</a:t>
            </a:fld>
            <a:endParaRPr lang="en-US" dirty="0"/>
          </a:p>
        </p:txBody>
      </p:sp>
    </p:spTree>
    <p:extLst>
      <p:ext uri="{BB962C8B-B14F-4D97-AF65-F5344CB8AC3E}">
        <p14:creationId xmlns:p14="http://schemas.microsoft.com/office/powerpoint/2010/main" val="2061530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Employers and companies can benefit from hiring Veterans. Military personnel are often cross-trained in multiple skills and have experience in varied tasks and responsibilities. Many Veterans have learned what it means to put in a hard day's work. They have also come to appreciate the challenges and satisfaction of a job well done. Much of this experience can translate to their participation in the workforce making the Veteran an asset on the job.</a:t>
            </a:r>
          </a:p>
          <a:p>
            <a:r>
              <a:rPr lang="en-US" sz="1200" b="0" i="0" kern="1200" dirty="0" smtClean="0">
                <a:solidFill>
                  <a:schemeClr val="tx1"/>
                </a:solidFill>
                <a:effectLst/>
                <a:latin typeface="+mn-lt"/>
                <a:ea typeface="+mn-ea"/>
                <a:cs typeface="+mn-cs"/>
              </a:rPr>
              <a:t>Strengths the Veteran can bring to the workplace include:</a:t>
            </a:r>
          </a:p>
          <a:p>
            <a:endParaRPr lang="en-US" sz="1200" b="0" i="0" kern="1200" dirty="0" smtClean="0">
              <a:solidFill>
                <a:schemeClr val="tx1"/>
              </a:solidFill>
              <a:effectLst/>
              <a:latin typeface="+mn-lt"/>
              <a:ea typeface="+mn-ea"/>
              <a:cs typeface="+mn-cs"/>
            </a:endParaRPr>
          </a:p>
          <a:p>
            <a:pPr marL="171450" indent="-171450">
              <a:lnSpc>
                <a:spcPct val="150000"/>
              </a:lnSpc>
              <a:buFont typeface="Arial" panose="020B0604020202020204" pitchFamily="34" charset="0"/>
              <a:buChar char="•"/>
            </a:pPr>
            <a:r>
              <a:rPr lang="en-US" sz="1200" b="0" i="0" kern="1200" dirty="0" smtClean="0">
                <a:solidFill>
                  <a:schemeClr val="tx1"/>
                </a:solidFill>
                <a:effectLst/>
                <a:latin typeface="+mn-lt"/>
                <a:ea typeface="+mn-ea"/>
                <a:cs typeface="+mn-cs"/>
              </a:rPr>
              <a:t>Working well in a team. Teamwork is considered an essential part of daily life and is the foundation on which safe military operations are built.</a:t>
            </a:r>
          </a:p>
          <a:p>
            <a:pPr marL="171450" indent="-171450">
              <a:lnSpc>
                <a:spcPct val="150000"/>
              </a:lnSpc>
              <a:buFont typeface="Arial" panose="020B0604020202020204" pitchFamily="34" charset="0"/>
              <a:buChar char="•"/>
            </a:pPr>
            <a:r>
              <a:rPr lang="en-US" sz="1200" b="0" i="0" kern="1200" dirty="0" smtClean="0">
                <a:solidFill>
                  <a:schemeClr val="tx1"/>
                </a:solidFill>
                <a:effectLst/>
                <a:latin typeface="+mn-lt"/>
                <a:ea typeface="+mn-ea"/>
                <a:cs typeface="+mn-cs"/>
              </a:rPr>
              <a:t>Having a sense of duty. Responsibility for job performance and accountability for completing missions are something to take pride in.</a:t>
            </a:r>
          </a:p>
          <a:p>
            <a:pPr marL="171450" indent="-171450">
              <a:lnSpc>
                <a:spcPct val="150000"/>
              </a:lnSpc>
              <a:buFont typeface="Arial" panose="020B0604020202020204" pitchFamily="34" charset="0"/>
              <a:buChar char="•"/>
            </a:pPr>
            <a:r>
              <a:rPr lang="en-US" sz="1200" b="0" i="0" kern="1200" dirty="0" smtClean="0">
                <a:solidFill>
                  <a:schemeClr val="tx1"/>
                </a:solidFill>
                <a:effectLst/>
                <a:latin typeface="+mn-lt"/>
                <a:ea typeface="+mn-ea"/>
                <a:cs typeface="+mn-cs"/>
              </a:rPr>
              <a:t>Experiencing self-confidence. Holding a realistic estimation of self and ability based on experiences is expected of each Service Member.</a:t>
            </a:r>
          </a:p>
          <a:p>
            <a:pPr marL="171450" indent="-171450">
              <a:lnSpc>
                <a:spcPct val="150000"/>
              </a:lnSpc>
              <a:buFont typeface="Arial" panose="020B0604020202020204" pitchFamily="34" charset="0"/>
              <a:buChar char="•"/>
            </a:pPr>
            <a:r>
              <a:rPr lang="en-US" sz="1200" b="0" i="0" kern="1200" dirty="0" smtClean="0">
                <a:solidFill>
                  <a:schemeClr val="tx1"/>
                </a:solidFill>
                <a:effectLst/>
                <a:latin typeface="+mn-lt"/>
                <a:ea typeface="+mn-ea"/>
                <a:cs typeface="+mn-cs"/>
              </a:rPr>
              <a:t>Being organized and disciplined.</a:t>
            </a:r>
          </a:p>
          <a:p>
            <a:pPr marL="171450" indent="-171450">
              <a:lnSpc>
                <a:spcPct val="150000"/>
              </a:lnSpc>
              <a:buFont typeface="Arial" panose="020B0604020202020204" pitchFamily="34" charset="0"/>
              <a:buChar char="•"/>
            </a:pPr>
            <a:r>
              <a:rPr lang="en-US" sz="1200" b="0" i="0" kern="1200" dirty="0" smtClean="0">
                <a:solidFill>
                  <a:schemeClr val="tx1"/>
                </a:solidFill>
                <a:effectLst/>
                <a:latin typeface="+mn-lt"/>
                <a:ea typeface="+mn-ea"/>
                <a:cs typeface="+mn-cs"/>
              </a:rPr>
              <a:t>Possessing a strong work ethic. In the military, the mission always comes first.</a:t>
            </a:r>
          </a:p>
          <a:p>
            <a:pPr marL="171450" indent="-171450">
              <a:lnSpc>
                <a:spcPct val="150000"/>
              </a:lnSpc>
              <a:buFont typeface="Arial" panose="020B0604020202020204" pitchFamily="34" charset="0"/>
              <a:buChar char="•"/>
            </a:pPr>
            <a:r>
              <a:rPr lang="en-US" sz="1200" b="0" i="0" kern="1200" dirty="0" smtClean="0">
                <a:solidFill>
                  <a:schemeClr val="tx1"/>
                </a:solidFill>
                <a:effectLst/>
                <a:latin typeface="+mn-lt"/>
                <a:ea typeface="+mn-ea"/>
                <a:cs typeface="+mn-cs"/>
              </a:rPr>
              <a:t>Having the ability to follow through on assignments, even under difficult or stressful circumstances.</a:t>
            </a:r>
          </a:p>
          <a:p>
            <a:pPr marL="171450" indent="-171450">
              <a:lnSpc>
                <a:spcPct val="150000"/>
              </a:lnSpc>
              <a:buFont typeface="Arial" panose="020B0604020202020204" pitchFamily="34" charset="0"/>
              <a:buChar char="•"/>
            </a:pPr>
            <a:r>
              <a:rPr lang="en-US" sz="1200" b="0" i="0" kern="1200" dirty="0" smtClean="0">
                <a:solidFill>
                  <a:schemeClr val="tx1"/>
                </a:solidFill>
                <a:effectLst/>
                <a:latin typeface="+mn-lt"/>
                <a:ea typeface="+mn-ea"/>
                <a:cs typeface="+mn-cs"/>
              </a:rPr>
              <a:t>Possessing a variety of cross-functional skills, such as extensive training on computer programs and systems, interacting with various people with different skills to accomplish a task, and coordinating and troubleshooting problems in novel and known conditions.</a:t>
            </a:r>
          </a:p>
          <a:p>
            <a:pPr marL="171450" indent="-171450">
              <a:lnSpc>
                <a:spcPct val="150000"/>
              </a:lnSpc>
              <a:buFont typeface="Arial" panose="020B0604020202020204" pitchFamily="34" charset="0"/>
              <a:buChar char="•"/>
            </a:pPr>
            <a:r>
              <a:rPr lang="en-US" sz="1200" b="0" i="0" kern="1200" dirty="0" smtClean="0">
                <a:solidFill>
                  <a:schemeClr val="tx1"/>
                </a:solidFill>
                <a:effectLst/>
                <a:latin typeface="+mn-lt"/>
                <a:ea typeface="+mn-ea"/>
                <a:cs typeface="+mn-cs"/>
              </a:rPr>
              <a:t>Being able to problem solve quickly and creatively.</a:t>
            </a:r>
          </a:p>
          <a:p>
            <a:pPr marL="171450" indent="-171450">
              <a:lnSpc>
                <a:spcPct val="150000"/>
              </a:lnSpc>
              <a:buFont typeface="Arial" panose="020B0604020202020204" pitchFamily="34" charset="0"/>
              <a:buChar char="•"/>
            </a:pPr>
            <a:r>
              <a:rPr lang="en-US" sz="1200" b="0" i="0" kern="1200" dirty="0" smtClean="0">
                <a:solidFill>
                  <a:schemeClr val="tx1"/>
                </a:solidFill>
                <a:effectLst/>
                <a:latin typeface="+mn-lt"/>
                <a:ea typeface="+mn-ea"/>
                <a:cs typeface="+mn-cs"/>
              </a:rPr>
              <a:t>Being able to adapt to changing situations.</a:t>
            </a:r>
          </a:p>
          <a:p>
            <a:pPr marL="171450" indent="-171450">
              <a:lnSpc>
                <a:spcPct val="150000"/>
              </a:lnSpc>
              <a:buFont typeface="Arial" panose="020B0604020202020204" pitchFamily="34" charset="0"/>
              <a:buChar char="•"/>
            </a:pPr>
            <a:r>
              <a:rPr lang="en-US" sz="1200" b="0" i="0" kern="1200" dirty="0" smtClean="0">
                <a:solidFill>
                  <a:schemeClr val="tx1"/>
                </a:solidFill>
                <a:effectLst/>
                <a:latin typeface="+mn-lt"/>
                <a:ea typeface="+mn-ea"/>
                <a:cs typeface="+mn-cs"/>
              </a:rPr>
              <a:t>Being able to follow rules and schedules.</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dirty="0" smtClean="0">
                <a:solidFill>
                  <a:schemeClr val="tx1"/>
                </a:solidFill>
                <a:effectLst/>
                <a:latin typeface="+mn-lt"/>
                <a:ea typeface="+mn-ea"/>
                <a:cs typeface="+mn-cs"/>
              </a:rPr>
              <a:t>Hiring a Veteran can result in the hiring of a dedicated employee who has developed valuable teamwork, leadership, and job skills.</a:t>
            </a:r>
          </a:p>
          <a:p>
            <a:endParaRPr lang="en-US" dirty="0"/>
          </a:p>
        </p:txBody>
      </p:sp>
      <p:sp>
        <p:nvSpPr>
          <p:cNvPr id="4" name="Slide Number Placeholder 3"/>
          <p:cNvSpPr>
            <a:spLocks noGrp="1"/>
          </p:cNvSpPr>
          <p:nvPr>
            <p:ph type="sldNum" sz="quarter" idx="10"/>
          </p:nvPr>
        </p:nvSpPr>
        <p:spPr/>
        <p:txBody>
          <a:bodyPr/>
          <a:lstStyle/>
          <a:p>
            <a:fld id="{BF7FA2E2-A7AB-40B7-AEAF-20B1E9FBD15A}" type="slidenum">
              <a:rPr lang="en-US" smtClean="0"/>
              <a:t>10</a:t>
            </a:fld>
            <a:endParaRPr lang="en-US" dirty="0"/>
          </a:p>
        </p:txBody>
      </p:sp>
    </p:spTree>
    <p:extLst>
      <p:ext uri="{BB962C8B-B14F-4D97-AF65-F5344CB8AC3E}">
        <p14:creationId xmlns:p14="http://schemas.microsoft.com/office/powerpoint/2010/main" val="3554064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PTSD is very responsive to treatment. There are several different types of treatments, developed for different types of people, which have all been found to be effective. If you have PTSD and have undergone unsuccessful treatment previously, there may be other options still available such as cognitive behavioral therapy, cognitive processing therapy, or prolonged exposure. New interventions continue to be developed and talking with a professional is a good way to review many options with great results to choose from.</a:t>
            </a:r>
          </a:p>
          <a:p>
            <a:r>
              <a:rPr lang="en-US" sz="1200" b="0" i="0" kern="1200" dirty="0" smtClean="0">
                <a:solidFill>
                  <a:schemeClr val="tx1"/>
                </a:solidFill>
                <a:effectLst/>
                <a:latin typeface="+mn-lt"/>
                <a:ea typeface="+mn-ea"/>
                <a:cs typeface="+mn-cs"/>
              </a:rPr>
              <a:t>There are a lot of misconceptions about PTSD that contribute to its stigma. Reconsidering some of these common myths may help to better understand the circumstances of fellow service members, and provide them support.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One VERY</a:t>
            </a:r>
            <a:r>
              <a:rPr lang="en-US" sz="1200" b="0" i="0" kern="1200" baseline="0" dirty="0" smtClean="0">
                <a:solidFill>
                  <a:schemeClr val="tx1"/>
                </a:solidFill>
                <a:effectLst/>
                <a:latin typeface="+mn-lt"/>
                <a:ea typeface="+mn-ea"/>
                <a:cs typeface="+mn-cs"/>
              </a:rPr>
              <a:t> EFFECTIVE resource and agency for Veterans and Military Service Members for PTSD related care is the U.S. Department of Veterans Affairs Readjustment Counseling Service; better known as the Vet Center.</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7FA2E2-A7AB-40B7-AEAF-20B1E9FBD15A}" type="slidenum">
              <a:rPr lang="en-US" smtClean="0"/>
              <a:t>11</a:t>
            </a:fld>
            <a:endParaRPr lang="en-US" dirty="0"/>
          </a:p>
        </p:txBody>
      </p:sp>
    </p:spTree>
    <p:extLst>
      <p:ext uri="{BB962C8B-B14F-4D97-AF65-F5344CB8AC3E}">
        <p14:creationId xmlns:p14="http://schemas.microsoft.com/office/powerpoint/2010/main" val="370369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3"/>
          <p:cNvSpPr txBox="1">
            <a:spLocks/>
          </p:cNvSpPr>
          <p:nvPr userDrawn="1"/>
        </p:nvSpPr>
        <p:spPr>
          <a:xfrm>
            <a:off x="471488" y="6356352"/>
            <a:ext cx="154305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756669-AE22-A34B-A8A7-DB7F6F4F7329}" type="datetimeFigureOut">
              <a:rPr lang="en-US" sz="900" smtClean="0"/>
              <a:pPr/>
              <a:t>10/29/2017</a:t>
            </a:fld>
            <a:endParaRPr lang="en-US" sz="900"/>
          </a:p>
        </p:txBody>
      </p:sp>
      <p:sp>
        <p:nvSpPr>
          <p:cNvPr id="10" name="Slide Number Placeholder 5"/>
          <p:cNvSpPr txBox="1">
            <a:spLocks/>
          </p:cNvSpPr>
          <p:nvPr userDrawn="1"/>
        </p:nvSpPr>
        <p:spPr>
          <a:xfrm>
            <a:off x="4843463" y="6356352"/>
            <a:ext cx="154305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6E182E-F90C-164F-B182-8F9C895C10C6}" type="slidenum">
              <a:rPr lang="en-US" sz="900" smtClean="0"/>
              <a:pPr/>
              <a:t>‹#›</a:t>
            </a:fld>
            <a:endParaRPr lang="en-US" sz="900"/>
          </a:p>
        </p:txBody>
      </p:sp>
      <p:pic>
        <p:nvPicPr>
          <p:cNvPr id="11" name="Picture 10"/>
          <p:cNvPicPr>
            <a:picLocks noChangeAspect="1"/>
          </p:cNvPicPr>
          <p:nvPr userDrawn="1"/>
        </p:nvPicPr>
        <p:blipFill>
          <a:blip r:embed="rId2">
            <a:alphaModFix amt="12000"/>
          </a:blip>
          <a:stretch>
            <a:fillRect/>
          </a:stretch>
        </p:blipFill>
        <p:spPr>
          <a:xfrm>
            <a:off x="1243013" y="2344987"/>
            <a:ext cx="6858000" cy="6858000"/>
          </a:xfrm>
          <a:prstGeom prst="rect">
            <a:avLst/>
          </a:prstGeom>
        </p:spPr>
      </p:pic>
      <p:pic>
        <p:nvPicPr>
          <p:cNvPr id="12" name="Picture 11"/>
          <p:cNvPicPr>
            <a:picLocks noChangeAspect="1"/>
          </p:cNvPicPr>
          <p:nvPr userDrawn="1"/>
        </p:nvPicPr>
        <p:blipFill>
          <a:blip r:embed="rId2">
            <a:alphaModFix amt="12000"/>
          </a:blip>
          <a:stretch>
            <a:fillRect/>
          </a:stretch>
        </p:blipFill>
        <p:spPr>
          <a:xfrm>
            <a:off x="1243013" y="-1784348"/>
            <a:ext cx="6858000" cy="6858000"/>
          </a:xfrm>
          <a:prstGeom prst="rect">
            <a:avLst/>
          </a:prstGeom>
        </p:spPr>
      </p:pic>
      <p:pic>
        <p:nvPicPr>
          <p:cNvPr id="13" name="Picture 12"/>
          <p:cNvPicPr>
            <a:picLocks noChangeAspect="1"/>
          </p:cNvPicPr>
          <p:nvPr userDrawn="1"/>
        </p:nvPicPr>
        <p:blipFill>
          <a:blip r:embed="rId2">
            <a:alphaModFix amt="12000"/>
          </a:blip>
          <a:stretch>
            <a:fillRect/>
          </a:stretch>
        </p:blipFill>
        <p:spPr>
          <a:xfrm>
            <a:off x="1243013" y="560639"/>
            <a:ext cx="6858000" cy="6297361"/>
          </a:xfrm>
          <a:prstGeom prst="rect">
            <a:avLst/>
          </a:prstGeom>
        </p:spPr>
      </p:pic>
    </p:spTree>
    <p:extLst>
      <p:ext uri="{BB962C8B-B14F-4D97-AF65-F5344CB8AC3E}">
        <p14:creationId xmlns:p14="http://schemas.microsoft.com/office/powerpoint/2010/main" val="1406876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E7FE3F-A83D-4848-828C-050D271E7625}"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832610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E7FE3F-A83D-4848-828C-050D271E7625}"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674792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6850374" y="0"/>
            <a:ext cx="2293626" cy="6858000"/>
          </a:xfrm>
          <a:prstGeom prst="rect">
            <a:avLst/>
          </a:prstGeom>
        </p:spPr>
      </p:pic>
      <p:sp>
        <p:nvSpPr>
          <p:cNvPr id="3" name="Subtitle 2"/>
          <p:cNvSpPr>
            <a:spLocks noGrp="1"/>
          </p:cNvSpPr>
          <p:nvPr>
            <p:ph type="subTitle" idx="1"/>
          </p:nvPr>
        </p:nvSpPr>
        <p:spPr>
          <a:xfrm>
            <a:off x="2438400" y="3581400"/>
            <a:ext cx="3962400"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itle 15"/>
          <p:cNvSpPr>
            <a:spLocks noGrp="1"/>
          </p:cNvSpPr>
          <p:nvPr>
            <p:ph type="title"/>
          </p:nvPr>
        </p:nvSpPr>
        <p:spPr>
          <a:xfrm>
            <a:off x="2438400" y="1447800"/>
            <a:ext cx="3962400" cy="2133600"/>
          </a:xfrm>
        </p:spPr>
        <p:txBody>
          <a:bodyPr anchor="b"/>
          <a:lstStyle/>
          <a:p>
            <a:r>
              <a:rPr lang="en-US" smtClean="0"/>
              <a:t>Click to edit Master title style</a:t>
            </a:r>
            <a:endParaRPr lang="en-US" dirty="0"/>
          </a:p>
        </p:txBody>
      </p:sp>
      <p:sp>
        <p:nvSpPr>
          <p:cNvPr id="13" name="Date Placeholder 12"/>
          <p:cNvSpPr>
            <a:spLocks noGrp="1"/>
          </p:cNvSpPr>
          <p:nvPr>
            <p:ph type="dt" sz="half" idx="10"/>
          </p:nvPr>
        </p:nvSpPr>
        <p:spPr>
          <a:xfrm>
            <a:off x="3582988" y="6426201"/>
            <a:ext cx="2819399" cy="126999"/>
          </a:xfrm>
        </p:spPr>
        <p:txBody>
          <a:bodyPr/>
          <a:lstStyle/>
          <a:p>
            <a:fld id="{537D3102-AD23-4BFF-87AE-61567A0BE8E3}" type="datetime1">
              <a:rPr lang="en-US" smtClean="0"/>
              <a:t>10/29/2017</a:t>
            </a:fld>
            <a:endParaRPr lang="en-US" dirty="0"/>
          </a:p>
        </p:txBody>
      </p:sp>
      <p:sp>
        <p:nvSpPr>
          <p:cNvPr id="14" name="Slide Number Placeholder 13"/>
          <p:cNvSpPr>
            <a:spLocks noGrp="1"/>
          </p:cNvSpPr>
          <p:nvPr>
            <p:ph type="sldNum" sz="quarter" idx="11"/>
          </p:nvPr>
        </p:nvSpPr>
        <p:spPr>
          <a:xfrm>
            <a:off x="6414976" y="6400800"/>
            <a:ext cx="457200" cy="152400"/>
          </a:xfrm>
        </p:spPr>
        <p:txBody>
          <a:bodyPr/>
          <a:lstStyle>
            <a:lvl1pPr algn="r">
              <a:defRPr/>
            </a:lvl1pPr>
          </a:lstStyle>
          <a:p>
            <a:fld id="{2B19053D-4B37-4D7B-8ABF-990319F02EEF}" type="slidenum">
              <a:rPr lang="en-US" smtClean="0"/>
              <a:pPr/>
              <a:t>‹#›</a:t>
            </a:fld>
            <a:endParaRPr lang="en-US" dirty="0"/>
          </a:p>
        </p:txBody>
      </p:sp>
      <p:sp>
        <p:nvSpPr>
          <p:cNvPr id="15" name="Footer Placeholder 14"/>
          <p:cNvSpPr>
            <a:spLocks noGrp="1"/>
          </p:cNvSpPr>
          <p:nvPr>
            <p:ph type="ftr" sz="quarter" idx="12"/>
          </p:nvPr>
        </p:nvSpPr>
        <p:spPr>
          <a:xfrm>
            <a:off x="3581400" y="6296248"/>
            <a:ext cx="2820987" cy="152400"/>
          </a:xfrm>
        </p:spPr>
        <p:txBody>
          <a:bodyPr/>
          <a:lstStyle/>
          <a:p>
            <a:endParaRPr lang="en-US" dirty="0"/>
          </a:p>
        </p:txBody>
      </p:sp>
    </p:spTree>
    <p:extLst>
      <p:ext uri="{BB962C8B-B14F-4D97-AF65-F5344CB8AC3E}">
        <p14:creationId xmlns:p14="http://schemas.microsoft.com/office/powerpoint/2010/main" val="285663944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E7FE3F-A83D-4848-828C-050D271E7625}"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1575474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E7FE3F-A83D-4848-828C-050D271E7625}"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525192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DE7FE3F-A83D-4848-828C-050D271E7625}" type="datetimeFigureOut">
              <a:rPr lang="en-US" smtClean="0"/>
              <a:t>10/29/2017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754625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DE7FE3F-A83D-4848-828C-050D271E7625}" type="datetimeFigureOut">
              <a:rPr lang="en-US" smtClean="0"/>
              <a:t>10/29/2017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210137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DE7FE3F-A83D-4848-828C-050D271E7625}" type="datetimeFigureOut">
              <a:rPr lang="en-US" smtClean="0"/>
              <a:t>10/29/2017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249901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7FE3F-A83D-4848-828C-050D271E7625}" type="datetimeFigureOut">
              <a:rPr lang="en-US" smtClean="0"/>
              <a:t>10/29/2017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1769896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E7FE3F-A83D-4848-828C-050D271E7625}" type="datetimeFigureOut">
              <a:rPr lang="en-US" smtClean="0"/>
              <a:t>10/29/2017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1857489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E7FE3F-A83D-4848-828C-050D271E7625}" type="datetimeFigureOut">
              <a:rPr lang="en-US" smtClean="0"/>
              <a:t>10/29/2017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853829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7FE3F-A83D-4848-828C-050D271E7625}" type="datetimeFigureOut">
              <a:rPr lang="en-US" smtClean="0"/>
              <a:t>10/29/2017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92816-F5FF-7A40-9A12-A9AA7B37E923}" type="slidenum">
              <a:rPr lang="en-US" smtClean="0"/>
              <a:t>‹#›</a:t>
            </a:fld>
            <a:endParaRPr lang="en-US"/>
          </a:p>
        </p:txBody>
      </p:sp>
    </p:spTree>
    <p:extLst>
      <p:ext uri="{BB962C8B-B14F-4D97-AF65-F5344CB8AC3E}">
        <p14:creationId xmlns:p14="http://schemas.microsoft.com/office/powerpoint/2010/main" val="2121246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6.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gi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81000" y="2057400"/>
            <a:ext cx="3124200" cy="609600"/>
          </a:xfrm>
        </p:spPr>
        <p:txBody>
          <a:bodyPr>
            <a:noAutofit/>
          </a:bodyPr>
          <a:lstStyle/>
          <a:p>
            <a:pPr algn="ctr"/>
            <a:r>
              <a:rPr lang="en-US" sz="2000" b="1" dirty="0" smtClean="0"/>
              <a:t>U.S. Department of Veterans Affairs</a:t>
            </a:r>
            <a:endParaRPr lang="en-US" sz="20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7765" y="228600"/>
            <a:ext cx="3105435" cy="1622819"/>
          </a:xfrm>
          <a:prstGeom prst="rect">
            <a:avLst/>
          </a:prstGeom>
          <a:ln>
            <a:noFill/>
          </a:ln>
          <a:effectLst>
            <a:outerShdw blurRad="266700" dist="127000" dir="3000000" sx="95000" sy="95000" algn="tl" rotWithShape="0">
              <a:srgbClr val="333333">
                <a:alpha val="62000"/>
              </a:srgbClr>
            </a:outerShdw>
          </a:effectLst>
        </p:spPr>
      </p:pic>
      <p:sp>
        <p:nvSpPr>
          <p:cNvPr id="5" name="TextBox 4"/>
          <p:cNvSpPr txBox="1"/>
          <p:nvPr/>
        </p:nvSpPr>
        <p:spPr>
          <a:xfrm>
            <a:off x="152400" y="6224826"/>
            <a:ext cx="1905000" cy="861774"/>
          </a:xfrm>
          <a:prstGeom prst="rect">
            <a:avLst/>
          </a:prstGeom>
          <a:noFill/>
        </p:spPr>
        <p:txBody>
          <a:bodyPr wrap="square" rtlCol="0">
            <a:spAutoFit/>
          </a:bodyPr>
          <a:lstStyle/>
          <a:p>
            <a:r>
              <a:rPr lang="en-US" sz="1400" b="1" dirty="0" smtClean="0">
                <a:latin typeface="Arial Black" panose="020B0A04020102020204" pitchFamily="34" charset="0"/>
                <a:cs typeface="Aharoni" panose="02010803020104030203" pitchFamily="2" charset="-79"/>
              </a:rPr>
              <a:t>Tim Oldani</a:t>
            </a:r>
          </a:p>
          <a:p>
            <a:r>
              <a:rPr lang="en-US" sz="1200" b="1" i="1" dirty="0" smtClean="0">
                <a:latin typeface="Georgia" panose="02040502050405020303" pitchFamily="18" charset="0"/>
                <a:cs typeface="Aharoni" panose="02010803020104030203" pitchFamily="2" charset="-79"/>
              </a:rPr>
              <a:t>Outreach Specialist</a:t>
            </a:r>
          </a:p>
          <a:p>
            <a:endParaRPr lang="en-US" sz="1200" b="1" dirty="0">
              <a:solidFill>
                <a:schemeClr val="bg1"/>
              </a:solidFill>
              <a:latin typeface="Arial Black" panose="020B0A04020102020204" pitchFamily="34" charset="0"/>
              <a:cs typeface="Aharoni" panose="02010803020104030203" pitchFamily="2" charset="-79"/>
            </a:endParaRPr>
          </a:p>
          <a:p>
            <a:endParaRPr lang="en-US" sz="1200" b="1" dirty="0">
              <a:solidFill>
                <a:schemeClr val="bg1"/>
              </a:solidFill>
              <a:latin typeface="Arial Black" panose="020B0A04020102020204" pitchFamily="34" charset="0"/>
              <a:cs typeface="Aharoni" panose="02010803020104030203" pitchFamily="2" charset="-79"/>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76200"/>
            <a:ext cx="1828800" cy="1828800"/>
          </a:xfrm>
          <a:prstGeom prst="roundRect">
            <a:avLst>
              <a:gd name="adj" fmla="val 8594"/>
            </a:avLst>
          </a:prstGeom>
          <a:solidFill>
            <a:srgbClr val="FFFFFF">
              <a:shade val="85000"/>
            </a:srgbClr>
          </a:solidFill>
          <a:ln>
            <a:noFill/>
          </a:ln>
          <a:effectLst>
            <a:reflection blurRad="25400" stA="22000" endPos="44000" dist="177800" dir="5400000" sy="-100000" algn="bl" rotWithShape="0"/>
          </a:effectLst>
        </p:spPr>
      </p:pic>
      <p:sp>
        <p:nvSpPr>
          <p:cNvPr id="9" name="Title 2"/>
          <p:cNvSpPr txBox="1">
            <a:spLocks/>
          </p:cNvSpPr>
          <p:nvPr/>
        </p:nvSpPr>
        <p:spPr>
          <a:xfrm>
            <a:off x="18765" y="3810000"/>
            <a:ext cx="6858000" cy="10668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6000" b="1" dirty="0" smtClean="0"/>
              <a:t>PTSD</a:t>
            </a:r>
          </a:p>
          <a:p>
            <a:pPr algn="ctr"/>
            <a:r>
              <a:rPr lang="en-US" sz="3600" i="1" dirty="0" smtClean="0"/>
              <a:t>Myths &amp; Misconceptions</a:t>
            </a:r>
            <a:endParaRPr lang="en-US" sz="3600" i="1" dirty="0"/>
          </a:p>
        </p:txBody>
      </p:sp>
      <p:sp>
        <p:nvSpPr>
          <p:cNvPr id="11" name="Rectangle 10"/>
          <p:cNvSpPr/>
          <p:nvPr/>
        </p:nvSpPr>
        <p:spPr>
          <a:xfrm>
            <a:off x="0" y="1981200"/>
            <a:ext cx="7315200" cy="114300"/>
          </a:xfrm>
          <a:prstGeom prst="rect">
            <a:avLst/>
          </a:prstGeom>
          <a:gradFill flip="none" rotWithShape="1">
            <a:gsLst>
              <a:gs pos="0">
                <a:schemeClr val="tx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Stored Data 11"/>
          <p:cNvSpPr/>
          <p:nvPr/>
        </p:nvSpPr>
        <p:spPr>
          <a:xfrm>
            <a:off x="-4953000" y="0"/>
            <a:ext cx="6172200" cy="1981200"/>
          </a:xfrm>
          <a:prstGeom prst="flowChartOnline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581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45" y="152400"/>
            <a:ext cx="1225555" cy="640443"/>
          </a:xfrm>
          <a:prstGeom prst="rect">
            <a:avLst/>
          </a:prstGeom>
        </p:spPr>
      </p:pic>
      <p:sp>
        <p:nvSpPr>
          <p:cNvPr id="3" name="TextBox 2"/>
          <p:cNvSpPr txBox="1"/>
          <p:nvPr/>
        </p:nvSpPr>
        <p:spPr>
          <a:xfrm>
            <a:off x="152400" y="6224826"/>
            <a:ext cx="1905000" cy="861774"/>
          </a:xfrm>
          <a:prstGeom prst="rect">
            <a:avLst/>
          </a:prstGeom>
          <a:noFill/>
        </p:spPr>
        <p:txBody>
          <a:bodyPr wrap="square" rtlCol="0">
            <a:spAutoFit/>
          </a:bodyPr>
          <a:lstStyle/>
          <a:p>
            <a:r>
              <a:rPr lang="en-US" sz="1400" b="1" dirty="0" smtClean="0">
                <a:latin typeface="Arial Black" panose="020B0A04020102020204" pitchFamily="34" charset="0"/>
                <a:cs typeface="Aharoni" panose="02010803020104030203" pitchFamily="2" charset="-79"/>
              </a:rPr>
              <a:t>Tim Oldani</a:t>
            </a:r>
          </a:p>
          <a:p>
            <a:r>
              <a:rPr lang="en-US" sz="1200" b="1" i="1" dirty="0" smtClean="0">
                <a:latin typeface="Georgia" panose="02040502050405020303" pitchFamily="18" charset="0"/>
                <a:cs typeface="Aharoni" panose="02010803020104030203" pitchFamily="2" charset="-79"/>
              </a:rPr>
              <a:t>Outreach Specialist</a:t>
            </a:r>
          </a:p>
          <a:p>
            <a:endParaRPr lang="en-US" sz="1200" b="1" dirty="0">
              <a:solidFill>
                <a:schemeClr val="bg1"/>
              </a:solidFill>
              <a:latin typeface="Arial Black" panose="020B0A04020102020204" pitchFamily="34" charset="0"/>
              <a:cs typeface="Aharoni" panose="02010803020104030203" pitchFamily="2" charset="-79"/>
            </a:endParaRPr>
          </a:p>
          <a:p>
            <a:endParaRPr lang="en-US" sz="1200" b="1" dirty="0">
              <a:solidFill>
                <a:schemeClr val="bg1"/>
              </a:solidFill>
              <a:latin typeface="Arial Black" panose="020B0A04020102020204" pitchFamily="34" charset="0"/>
              <a:cs typeface="Aharoni" panose="02010803020104030203" pitchFamily="2" charset="-79"/>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392" y="76200"/>
            <a:ext cx="914400" cy="914400"/>
          </a:xfrm>
          <a:prstGeom prst="rect">
            <a:avLst/>
          </a:prstGeom>
        </p:spPr>
      </p:pic>
      <p:sp>
        <p:nvSpPr>
          <p:cNvPr id="6" name="Flowchart: Stored Data 5"/>
          <p:cNvSpPr/>
          <p:nvPr/>
        </p:nvSpPr>
        <p:spPr>
          <a:xfrm>
            <a:off x="-2640208" y="-1785"/>
            <a:ext cx="3352800" cy="1040009"/>
          </a:xfrm>
          <a:prstGeom prst="flowChartOnline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69791" y="304800"/>
            <a:ext cx="6291454" cy="615553"/>
          </a:xfrm>
          <a:prstGeom prst="rect">
            <a:avLst/>
          </a:prstGeom>
          <a:noFill/>
          <a:ln>
            <a:noFill/>
          </a:ln>
          <a:effectLst>
            <a:glow rad="88900">
              <a:schemeClr val="bg1">
                <a:alpha val="44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400" b="1" dirty="0" smtClean="0">
                <a:solidFill>
                  <a:schemeClr val="tx2"/>
                </a:solidFill>
                <a:latin typeface="Aharoni" panose="02010803020104030203" pitchFamily="2" charset="-79"/>
                <a:cs typeface="Aharoni" panose="02010803020104030203" pitchFamily="2" charset="-79"/>
              </a:rPr>
              <a:t>PTSD</a:t>
            </a:r>
            <a:endParaRPr lang="en-US" sz="3400" b="1" dirty="0">
              <a:solidFill>
                <a:schemeClr val="tx2"/>
              </a:solidFill>
              <a:effectLst/>
              <a:latin typeface="Aharoni" panose="02010803020104030203" pitchFamily="2" charset="-79"/>
              <a:cs typeface="Aharoni" panose="02010803020104030203" pitchFamily="2" charset="-79"/>
            </a:endParaRPr>
          </a:p>
        </p:txBody>
      </p:sp>
      <p:sp>
        <p:nvSpPr>
          <p:cNvPr id="9" name="Rectangle 8"/>
          <p:cNvSpPr/>
          <p:nvPr/>
        </p:nvSpPr>
        <p:spPr>
          <a:xfrm>
            <a:off x="-76200" y="1038224"/>
            <a:ext cx="8991600" cy="114300"/>
          </a:xfrm>
          <a:prstGeom prst="rect">
            <a:avLst/>
          </a:prstGeom>
          <a:gradFill flip="none" rotWithShape="1">
            <a:gsLst>
              <a:gs pos="0">
                <a:schemeClr val="tx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p:cNvSpPr txBox="1">
            <a:spLocks/>
          </p:cNvSpPr>
          <p:nvPr/>
        </p:nvSpPr>
        <p:spPr>
          <a:xfrm>
            <a:off x="6934200" y="671286"/>
            <a:ext cx="2362200" cy="395514"/>
          </a:xfrm>
          <a:prstGeom prst="rect">
            <a:avLst/>
          </a:prstGeom>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1100" i="1" dirty="0" smtClean="0"/>
              <a:t>“Keeping the promise”</a:t>
            </a:r>
            <a:endParaRPr lang="en-US" sz="1100" i="1" dirty="0"/>
          </a:p>
        </p:txBody>
      </p:sp>
      <p:pic>
        <p:nvPicPr>
          <p:cNvPr id="1026" name="Picture 2" descr="http://thejointblog.com/wp-content/uploads/2014/09/pts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044333"/>
            <a:ext cx="3517084" cy="281366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8100" y="2192533"/>
            <a:ext cx="8763000" cy="1754326"/>
          </a:xfrm>
          <a:prstGeom prst="rect">
            <a:avLst/>
          </a:prstGeom>
          <a:noFill/>
        </p:spPr>
        <p:txBody>
          <a:bodyPr wrap="square" lIns="91440" tIns="45720" rIns="91440" bIns="45720">
            <a:spAutoFit/>
          </a:bodyPr>
          <a:lstStyle/>
          <a:p>
            <a:pPr algn="ctr"/>
            <a:r>
              <a:rPr lang="en-US" sz="3600" dirty="0" smtClean="0"/>
              <a:t>Military Veterans with PTSD have many desirable Strengths to make them a good fit for any organization or company…</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a:off x="19756" y="4044333"/>
            <a:ext cx="8763000" cy="923330"/>
          </a:xfrm>
          <a:prstGeom prst="rect">
            <a:avLst/>
          </a:prstGeom>
          <a:noFill/>
        </p:spPr>
        <p:txBody>
          <a:bodyPr wrap="square" lIns="91440" tIns="45720" rIns="91440" bIns="45720">
            <a:spAutoFit/>
          </a:bodyPr>
          <a:lstStyle/>
          <a:p>
            <a:pPr algn="ctr"/>
            <a:r>
              <a:rPr lang="en-US" sz="5400" dirty="0" smtClean="0">
                <a:solidFill>
                  <a:srgbClr val="00B050"/>
                </a:solidFill>
              </a:rPr>
              <a:t>TRUE</a:t>
            </a:r>
            <a:endParaRPr lang="en-US" sz="5400" b="0" cap="none" spc="0" dirty="0">
              <a:ln w="0"/>
              <a:solidFill>
                <a:srgbClr val="00B05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42840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45" y="152400"/>
            <a:ext cx="1225555" cy="640443"/>
          </a:xfrm>
          <a:prstGeom prst="rect">
            <a:avLst/>
          </a:prstGeom>
        </p:spPr>
      </p:pic>
      <p:sp>
        <p:nvSpPr>
          <p:cNvPr id="3" name="TextBox 2"/>
          <p:cNvSpPr txBox="1"/>
          <p:nvPr/>
        </p:nvSpPr>
        <p:spPr>
          <a:xfrm>
            <a:off x="152400" y="6224826"/>
            <a:ext cx="1905000" cy="861774"/>
          </a:xfrm>
          <a:prstGeom prst="rect">
            <a:avLst/>
          </a:prstGeom>
          <a:noFill/>
        </p:spPr>
        <p:txBody>
          <a:bodyPr wrap="square" rtlCol="0">
            <a:spAutoFit/>
          </a:bodyPr>
          <a:lstStyle/>
          <a:p>
            <a:r>
              <a:rPr lang="en-US" sz="1400" b="1" dirty="0" smtClean="0">
                <a:latin typeface="Arial Black" panose="020B0A04020102020204" pitchFamily="34" charset="0"/>
                <a:cs typeface="Aharoni" panose="02010803020104030203" pitchFamily="2" charset="-79"/>
              </a:rPr>
              <a:t>Tim Oldani</a:t>
            </a:r>
          </a:p>
          <a:p>
            <a:r>
              <a:rPr lang="en-US" sz="1200" b="1" i="1" dirty="0" smtClean="0">
                <a:latin typeface="Georgia" panose="02040502050405020303" pitchFamily="18" charset="0"/>
                <a:cs typeface="Aharoni" panose="02010803020104030203" pitchFamily="2" charset="-79"/>
              </a:rPr>
              <a:t>Outreach Specialist</a:t>
            </a:r>
          </a:p>
          <a:p>
            <a:endParaRPr lang="en-US" sz="1200" b="1" dirty="0">
              <a:solidFill>
                <a:schemeClr val="bg1"/>
              </a:solidFill>
              <a:latin typeface="Arial Black" panose="020B0A04020102020204" pitchFamily="34" charset="0"/>
              <a:cs typeface="Aharoni" panose="02010803020104030203" pitchFamily="2" charset="-79"/>
            </a:endParaRPr>
          </a:p>
          <a:p>
            <a:endParaRPr lang="en-US" sz="1200" b="1" dirty="0">
              <a:solidFill>
                <a:schemeClr val="bg1"/>
              </a:solidFill>
              <a:latin typeface="Arial Black" panose="020B0A04020102020204" pitchFamily="34" charset="0"/>
              <a:cs typeface="Aharoni" panose="02010803020104030203" pitchFamily="2" charset="-79"/>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392" y="76200"/>
            <a:ext cx="914400" cy="914400"/>
          </a:xfrm>
          <a:prstGeom prst="rect">
            <a:avLst/>
          </a:prstGeom>
        </p:spPr>
      </p:pic>
      <p:sp>
        <p:nvSpPr>
          <p:cNvPr id="6" name="Flowchart: Stored Data 5"/>
          <p:cNvSpPr/>
          <p:nvPr/>
        </p:nvSpPr>
        <p:spPr>
          <a:xfrm>
            <a:off x="-2640208" y="-1785"/>
            <a:ext cx="3352800" cy="1040009"/>
          </a:xfrm>
          <a:prstGeom prst="flowChartOnline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69791" y="304800"/>
            <a:ext cx="6291454" cy="615553"/>
          </a:xfrm>
          <a:prstGeom prst="rect">
            <a:avLst/>
          </a:prstGeom>
          <a:noFill/>
          <a:ln>
            <a:noFill/>
          </a:ln>
          <a:effectLst>
            <a:glow rad="88900">
              <a:schemeClr val="bg1">
                <a:alpha val="44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400" b="1" dirty="0" smtClean="0">
                <a:solidFill>
                  <a:schemeClr val="tx2"/>
                </a:solidFill>
                <a:latin typeface="Aharoni" panose="02010803020104030203" pitchFamily="2" charset="-79"/>
                <a:cs typeface="Aharoni" panose="02010803020104030203" pitchFamily="2" charset="-79"/>
              </a:rPr>
              <a:t>PTSD</a:t>
            </a:r>
            <a:endParaRPr lang="en-US" sz="3400" b="1" dirty="0">
              <a:solidFill>
                <a:schemeClr val="tx2"/>
              </a:solidFill>
              <a:effectLst/>
              <a:latin typeface="Aharoni" panose="02010803020104030203" pitchFamily="2" charset="-79"/>
              <a:cs typeface="Aharoni" panose="02010803020104030203" pitchFamily="2" charset="-79"/>
            </a:endParaRPr>
          </a:p>
        </p:txBody>
      </p:sp>
      <p:sp>
        <p:nvSpPr>
          <p:cNvPr id="9" name="Rectangle 8"/>
          <p:cNvSpPr/>
          <p:nvPr/>
        </p:nvSpPr>
        <p:spPr>
          <a:xfrm>
            <a:off x="-76200" y="1038224"/>
            <a:ext cx="8991600" cy="114300"/>
          </a:xfrm>
          <a:prstGeom prst="rect">
            <a:avLst/>
          </a:prstGeom>
          <a:gradFill flip="none" rotWithShape="1">
            <a:gsLst>
              <a:gs pos="0">
                <a:schemeClr val="tx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p:cNvSpPr txBox="1">
            <a:spLocks/>
          </p:cNvSpPr>
          <p:nvPr/>
        </p:nvSpPr>
        <p:spPr>
          <a:xfrm>
            <a:off x="6934200" y="671286"/>
            <a:ext cx="2362200" cy="395514"/>
          </a:xfrm>
          <a:prstGeom prst="rect">
            <a:avLst/>
          </a:prstGeom>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1100" i="1" dirty="0" smtClean="0"/>
              <a:t>“Keeping the promise”</a:t>
            </a:r>
            <a:endParaRPr lang="en-US" sz="1100" i="1" dirty="0"/>
          </a:p>
        </p:txBody>
      </p:sp>
      <p:pic>
        <p:nvPicPr>
          <p:cNvPr id="1026" name="Picture 2" descr="http://thejointblog.com/wp-content/uploads/2014/09/pts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044333"/>
            <a:ext cx="3517084" cy="281366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914400" y="2470212"/>
            <a:ext cx="6689719" cy="1200329"/>
          </a:xfrm>
          <a:prstGeom prst="rect">
            <a:avLst/>
          </a:prstGeom>
          <a:noFill/>
        </p:spPr>
        <p:txBody>
          <a:bodyPr wrap="square" lIns="91440" tIns="45720" rIns="91440" bIns="45720">
            <a:spAutoFit/>
          </a:bodyPr>
          <a:lstStyle/>
          <a:p>
            <a:pPr algn="ctr"/>
            <a:r>
              <a:rPr lang="en-US" sz="3600" dirty="0"/>
              <a:t>Nothing can be done for those who are diagnosed with </a:t>
            </a:r>
            <a:r>
              <a:rPr lang="en-US" sz="3600" dirty="0" smtClean="0"/>
              <a:t>PTSD</a:t>
            </a:r>
            <a:endParaRPr lang="en-US" sz="3600" dirty="0">
              <a:ln w="0"/>
              <a:effectLst>
                <a:outerShdw blurRad="38100" dist="19050" dir="2700000" algn="tl" rotWithShape="0">
                  <a:schemeClr val="dk1">
                    <a:alpha val="40000"/>
                  </a:schemeClr>
                </a:outerShdw>
              </a:effectLst>
            </a:endParaRPr>
          </a:p>
        </p:txBody>
      </p:sp>
      <p:sp>
        <p:nvSpPr>
          <p:cNvPr id="12" name="Rectangle 11"/>
          <p:cNvSpPr/>
          <p:nvPr/>
        </p:nvSpPr>
        <p:spPr>
          <a:xfrm>
            <a:off x="200717" y="3639497"/>
            <a:ext cx="8229600" cy="830997"/>
          </a:xfrm>
          <a:prstGeom prst="rect">
            <a:avLst/>
          </a:prstGeom>
          <a:noFill/>
        </p:spPr>
        <p:txBody>
          <a:bodyPr wrap="square" lIns="91440" tIns="45720" rIns="91440" bIns="45720">
            <a:spAutoFit/>
          </a:bodyPr>
          <a:lstStyle/>
          <a:p>
            <a:pPr algn="ctr"/>
            <a:r>
              <a:rPr lang="en-US" sz="4800" dirty="0" smtClean="0">
                <a:solidFill>
                  <a:srgbClr val="FF0000"/>
                </a:solidFill>
              </a:rPr>
              <a:t>FALSE</a:t>
            </a:r>
            <a:endParaRPr lang="en-US" sz="48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44233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45" y="152400"/>
            <a:ext cx="1225555" cy="640443"/>
          </a:xfrm>
          <a:prstGeom prst="rect">
            <a:avLst/>
          </a:prstGeom>
        </p:spPr>
      </p:pic>
      <p:sp>
        <p:nvSpPr>
          <p:cNvPr id="3" name="TextBox 2"/>
          <p:cNvSpPr txBox="1"/>
          <p:nvPr/>
        </p:nvSpPr>
        <p:spPr>
          <a:xfrm>
            <a:off x="152400" y="6224826"/>
            <a:ext cx="1905000" cy="861774"/>
          </a:xfrm>
          <a:prstGeom prst="rect">
            <a:avLst/>
          </a:prstGeom>
          <a:noFill/>
        </p:spPr>
        <p:txBody>
          <a:bodyPr wrap="square" rtlCol="0">
            <a:spAutoFit/>
          </a:bodyPr>
          <a:lstStyle/>
          <a:p>
            <a:r>
              <a:rPr lang="en-US" sz="1400" b="1" dirty="0" smtClean="0">
                <a:latin typeface="Arial Black" panose="020B0A04020102020204" pitchFamily="34" charset="0"/>
                <a:cs typeface="Aharoni" panose="02010803020104030203" pitchFamily="2" charset="-79"/>
              </a:rPr>
              <a:t>Tim Oldani</a:t>
            </a:r>
          </a:p>
          <a:p>
            <a:r>
              <a:rPr lang="en-US" sz="1200" b="1" i="1" dirty="0" smtClean="0">
                <a:latin typeface="Georgia" panose="02040502050405020303" pitchFamily="18" charset="0"/>
                <a:cs typeface="Aharoni" panose="02010803020104030203" pitchFamily="2" charset="-79"/>
              </a:rPr>
              <a:t>Outreach Specialist</a:t>
            </a:r>
          </a:p>
          <a:p>
            <a:endParaRPr lang="en-US" sz="1200" b="1" dirty="0">
              <a:solidFill>
                <a:schemeClr val="bg1"/>
              </a:solidFill>
              <a:latin typeface="Arial Black" panose="020B0A04020102020204" pitchFamily="34" charset="0"/>
              <a:cs typeface="Aharoni" panose="02010803020104030203" pitchFamily="2" charset="-79"/>
            </a:endParaRPr>
          </a:p>
          <a:p>
            <a:endParaRPr lang="en-US" sz="1200" b="1" dirty="0">
              <a:solidFill>
                <a:schemeClr val="bg1"/>
              </a:solidFill>
              <a:latin typeface="Arial Black" panose="020B0A04020102020204" pitchFamily="34" charset="0"/>
              <a:cs typeface="Aharoni" panose="02010803020104030203" pitchFamily="2" charset="-79"/>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392" y="76200"/>
            <a:ext cx="914400" cy="914400"/>
          </a:xfrm>
          <a:prstGeom prst="rect">
            <a:avLst/>
          </a:prstGeom>
        </p:spPr>
      </p:pic>
      <p:sp>
        <p:nvSpPr>
          <p:cNvPr id="6" name="Flowchart: Stored Data 5"/>
          <p:cNvSpPr/>
          <p:nvPr/>
        </p:nvSpPr>
        <p:spPr>
          <a:xfrm>
            <a:off x="-2640208" y="-1785"/>
            <a:ext cx="3352800" cy="1040009"/>
          </a:xfrm>
          <a:prstGeom prst="flowChartOnline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69791" y="304800"/>
            <a:ext cx="6291454" cy="615553"/>
          </a:xfrm>
          <a:prstGeom prst="rect">
            <a:avLst/>
          </a:prstGeom>
          <a:noFill/>
          <a:ln>
            <a:noFill/>
          </a:ln>
          <a:effectLst>
            <a:glow rad="88900">
              <a:schemeClr val="bg1">
                <a:alpha val="44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400" b="1" dirty="0" smtClean="0">
                <a:solidFill>
                  <a:schemeClr val="tx2"/>
                </a:solidFill>
                <a:effectLst/>
                <a:latin typeface="Aharoni" panose="02010803020104030203" pitchFamily="2" charset="-79"/>
                <a:cs typeface="Aharoni" panose="02010803020104030203" pitchFamily="2" charset="-79"/>
              </a:rPr>
              <a:t>VET CENTER SERVICES</a:t>
            </a:r>
            <a:endParaRPr lang="en-US" sz="3400" b="1" dirty="0">
              <a:solidFill>
                <a:schemeClr val="tx2"/>
              </a:solidFill>
              <a:effectLst/>
              <a:latin typeface="Aharoni" panose="02010803020104030203" pitchFamily="2" charset="-79"/>
              <a:cs typeface="Aharoni" panose="02010803020104030203" pitchFamily="2" charset="-79"/>
            </a:endParaRPr>
          </a:p>
        </p:txBody>
      </p:sp>
      <p:sp>
        <p:nvSpPr>
          <p:cNvPr id="9" name="Rectangle 8"/>
          <p:cNvSpPr/>
          <p:nvPr/>
        </p:nvSpPr>
        <p:spPr>
          <a:xfrm>
            <a:off x="-76200" y="1038224"/>
            <a:ext cx="8991600" cy="114300"/>
          </a:xfrm>
          <a:prstGeom prst="rect">
            <a:avLst/>
          </a:prstGeom>
          <a:gradFill flip="none" rotWithShape="1">
            <a:gsLst>
              <a:gs pos="0">
                <a:schemeClr val="tx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p:cNvSpPr txBox="1">
            <a:spLocks/>
          </p:cNvSpPr>
          <p:nvPr/>
        </p:nvSpPr>
        <p:spPr>
          <a:xfrm>
            <a:off x="6934200" y="671286"/>
            <a:ext cx="2362200" cy="395514"/>
          </a:xfrm>
          <a:prstGeom prst="rect">
            <a:avLst/>
          </a:prstGeom>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1100" i="1" dirty="0" smtClean="0"/>
              <a:t>“Keeping the promise”</a:t>
            </a:r>
            <a:endParaRPr lang="en-US" sz="1100" i="1" dirty="0"/>
          </a:p>
        </p:txBody>
      </p:sp>
      <p:sp>
        <p:nvSpPr>
          <p:cNvPr id="13" name="Rectangle 12"/>
          <p:cNvSpPr>
            <a:spLocks noChangeArrowheads="1"/>
          </p:cNvSpPr>
          <p:nvPr/>
        </p:nvSpPr>
        <p:spPr bwMode="auto">
          <a:xfrm>
            <a:off x="228600" y="12954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eaLnBrk="0" hangingPunct="0">
              <a:defRPr>
                <a:solidFill>
                  <a:schemeClr val="tx1"/>
                </a:solidFill>
                <a:latin typeface="Arial" charset="0"/>
              </a:defRPr>
            </a:lvl3pPr>
            <a:lvl4pPr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20000"/>
              </a:spcBef>
              <a:buClr>
                <a:schemeClr val="tx1"/>
              </a:buClr>
            </a:pPr>
            <a:r>
              <a:rPr lang="en-US" altLang="en-US" sz="2400" dirty="0">
                <a:latin typeface="+mj-lt"/>
              </a:rPr>
              <a:t>Readjustment counseling is a wide range of services offered to eligible Veterans and their families in the effort to make a successful transition from military to civilian life.  Services offered at the 300 Vet Centers nationwide include:</a:t>
            </a:r>
          </a:p>
          <a:p>
            <a:pPr eaLnBrk="1" hangingPunct="1">
              <a:lnSpc>
                <a:spcPct val="90000"/>
              </a:lnSpc>
              <a:spcBef>
                <a:spcPct val="20000"/>
              </a:spcBef>
              <a:buClr>
                <a:schemeClr val="tx1"/>
              </a:buClr>
            </a:pPr>
            <a:endParaRPr lang="en-US" altLang="en-US" sz="1900" dirty="0"/>
          </a:p>
          <a:p>
            <a:pPr lvl="3" eaLnBrk="1" hangingPunct="1">
              <a:lnSpc>
                <a:spcPct val="90000"/>
              </a:lnSpc>
              <a:spcBef>
                <a:spcPct val="20000"/>
              </a:spcBef>
              <a:buClr>
                <a:schemeClr val="tx1"/>
              </a:buClr>
              <a:buFontTx/>
              <a:buChar char="•"/>
            </a:pPr>
            <a:r>
              <a:rPr lang="en-US" altLang="en-US" sz="1900" dirty="0">
                <a:latin typeface="+mn-lt"/>
              </a:rPr>
              <a:t> </a:t>
            </a:r>
            <a:r>
              <a:rPr lang="en-US" altLang="en-US" sz="2000" dirty="0">
                <a:latin typeface="+mn-lt"/>
              </a:rPr>
              <a:t>Individual and group Counseling for Veterans and </a:t>
            </a:r>
            <a:r>
              <a:rPr lang="en-US" altLang="en-US" sz="2000" dirty="0" smtClean="0">
                <a:latin typeface="+mn-lt"/>
              </a:rPr>
              <a:t>their families</a:t>
            </a:r>
            <a:endParaRPr lang="en-US" altLang="en-US" sz="2000" dirty="0">
              <a:latin typeface="+mn-lt"/>
            </a:endParaRPr>
          </a:p>
          <a:p>
            <a:pPr lvl="3" eaLnBrk="1" hangingPunct="1">
              <a:lnSpc>
                <a:spcPct val="90000"/>
              </a:lnSpc>
              <a:spcBef>
                <a:spcPct val="20000"/>
              </a:spcBef>
              <a:buClr>
                <a:schemeClr val="tx1"/>
              </a:buClr>
              <a:buFontTx/>
              <a:buChar char="•"/>
            </a:pPr>
            <a:r>
              <a:rPr lang="en-US" altLang="en-US" sz="2000" dirty="0">
                <a:latin typeface="+mn-lt"/>
              </a:rPr>
              <a:t> Family counseling for military related issues</a:t>
            </a:r>
          </a:p>
          <a:p>
            <a:pPr lvl="3" eaLnBrk="1" hangingPunct="1">
              <a:lnSpc>
                <a:spcPct val="90000"/>
              </a:lnSpc>
              <a:spcBef>
                <a:spcPct val="20000"/>
              </a:spcBef>
              <a:buClr>
                <a:schemeClr val="tx1"/>
              </a:buClr>
              <a:buFontTx/>
              <a:buChar char="•"/>
            </a:pPr>
            <a:r>
              <a:rPr lang="en-US" altLang="en-US" sz="2000" dirty="0">
                <a:latin typeface="+mn-lt"/>
              </a:rPr>
              <a:t> Bereavement counseling</a:t>
            </a:r>
          </a:p>
          <a:p>
            <a:pPr lvl="3" eaLnBrk="1" hangingPunct="1">
              <a:lnSpc>
                <a:spcPct val="90000"/>
              </a:lnSpc>
              <a:spcBef>
                <a:spcPct val="20000"/>
              </a:spcBef>
              <a:buClr>
                <a:schemeClr val="tx1"/>
              </a:buClr>
              <a:buFontTx/>
              <a:buChar char="•"/>
            </a:pPr>
            <a:r>
              <a:rPr lang="en-US" altLang="en-US" sz="2000" dirty="0">
                <a:latin typeface="+mn-lt"/>
              </a:rPr>
              <a:t> Military sexual trauma counseling and referral</a:t>
            </a:r>
          </a:p>
          <a:p>
            <a:pPr lvl="3" eaLnBrk="1" hangingPunct="1">
              <a:lnSpc>
                <a:spcPct val="90000"/>
              </a:lnSpc>
              <a:spcBef>
                <a:spcPct val="20000"/>
              </a:spcBef>
              <a:buClr>
                <a:schemeClr val="tx1"/>
              </a:buClr>
              <a:buFontTx/>
              <a:buChar char="•"/>
            </a:pPr>
            <a:r>
              <a:rPr lang="en-US" altLang="en-US" sz="2000" dirty="0">
                <a:latin typeface="+mn-lt"/>
              </a:rPr>
              <a:t> Outreach  </a:t>
            </a:r>
          </a:p>
          <a:p>
            <a:pPr lvl="3" eaLnBrk="1" hangingPunct="1">
              <a:lnSpc>
                <a:spcPct val="90000"/>
              </a:lnSpc>
              <a:spcBef>
                <a:spcPct val="20000"/>
              </a:spcBef>
              <a:buClr>
                <a:schemeClr val="tx1"/>
              </a:buClr>
              <a:buFontTx/>
              <a:buChar char="•"/>
            </a:pPr>
            <a:r>
              <a:rPr lang="en-US" altLang="en-US" sz="2000" dirty="0">
                <a:latin typeface="+mn-lt"/>
              </a:rPr>
              <a:t> Substance abuse assessment and referral</a:t>
            </a:r>
          </a:p>
          <a:p>
            <a:pPr lvl="3" eaLnBrk="1" hangingPunct="1">
              <a:lnSpc>
                <a:spcPct val="90000"/>
              </a:lnSpc>
              <a:spcBef>
                <a:spcPct val="20000"/>
              </a:spcBef>
              <a:buClr>
                <a:schemeClr val="tx1"/>
              </a:buClr>
              <a:buFontTx/>
              <a:buChar char="•"/>
            </a:pPr>
            <a:r>
              <a:rPr lang="en-US" altLang="en-US" sz="2000" dirty="0">
                <a:latin typeface="+mn-lt"/>
              </a:rPr>
              <a:t> Employment referral</a:t>
            </a:r>
          </a:p>
          <a:p>
            <a:pPr lvl="3" eaLnBrk="1" hangingPunct="1">
              <a:lnSpc>
                <a:spcPct val="90000"/>
              </a:lnSpc>
              <a:spcBef>
                <a:spcPct val="20000"/>
              </a:spcBef>
              <a:buClr>
                <a:schemeClr val="tx1"/>
              </a:buClr>
              <a:buFontTx/>
              <a:buChar char="•"/>
            </a:pPr>
            <a:r>
              <a:rPr lang="en-US" altLang="en-US" sz="2000" dirty="0">
                <a:latin typeface="+mn-lt"/>
              </a:rPr>
              <a:t> Referral to other VA services</a:t>
            </a:r>
          </a:p>
          <a:p>
            <a:pPr lvl="3" eaLnBrk="1" hangingPunct="1">
              <a:lnSpc>
                <a:spcPct val="90000"/>
              </a:lnSpc>
              <a:spcBef>
                <a:spcPct val="20000"/>
              </a:spcBef>
              <a:buClr>
                <a:schemeClr val="tx1"/>
              </a:buClr>
              <a:buFontTx/>
              <a:buChar char="•"/>
            </a:pPr>
            <a:r>
              <a:rPr lang="en-US" altLang="en-US" sz="2000" dirty="0">
                <a:latin typeface="+mn-lt"/>
              </a:rPr>
              <a:t> Community education  </a:t>
            </a:r>
          </a:p>
          <a:p>
            <a:pPr lvl="2" eaLnBrk="1" hangingPunct="1">
              <a:lnSpc>
                <a:spcPct val="90000"/>
              </a:lnSpc>
              <a:spcBef>
                <a:spcPct val="20000"/>
              </a:spcBef>
              <a:buClr>
                <a:schemeClr val="tx1"/>
              </a:buClr>
              <a:buFontTx/>
              <a:buChar char="•"/>
            </a:pPr>
            <a:endParaRPr lang="en-US" altLang="en-US" sz="2000" dirty="0"/>
          </a:p>
        </p:txBody>
      </p:sp>
    </p:spTree>
    <p:extLst>
      <p:ext uri="{BB962C8B-B14F-4D97-AF65-F5344CB8AC3E}">
        <p14:creationId xmlns:p14="http://schemas.microsoft.com/office/powerpoint/2010/main" val="14133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8300" y="1038244"/>
            <a:ext cx="3238500" cy="306934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45" y="152400"/>
            <a:ext cx="1225555" cy="640443"/>
          </a:xfrm>
          <a:prstGeom prst="rect">
            <a:avLst/>
          </a:prstGeom>
        </p:spPr>
      </p:pic>
      <p:sp>
        <p:nvSpPr>
          <p:cNvPr id="3" name="TextBox 2"/>
          <p:cNvSpPr txBox="1"/>
          <p:nvPr/>
        </p:nvSpPr>
        <p:spPr>
          <a:xfrm>
            <a:off x="152400" y="6224826"/>
            <a:ext cx="1905000" cy="861774"/>
          </a:xfrm>
          <a:prstGeom prst="rect">
            <a:avLst/>
          </a:prstGeom>
          <a:noFill/>
        </p:spPr>
        <p:txBody>
          <a:bodyPr wrap="square" rtlCol="0">
            <a:spAutoFit/>
          </a:bodyPr>
          <a:lstStyle/>
          <a:p>
            <a:r>
              <a:rPr lang="en-US" sz="1400" b="1" dirty="0" smtClean="0">
                <a:latin typeface="Arial Black" panose="020B0A04020102020204" pitchFamily="34" charset="0"/>
                <a:cs typeface="Aharoni" panose="02010803020104030203" pitchFamily="2" charset="-79"/>
              </a:rPr>
              <a:t>Tim Oldani</a:t>
            </a:r>
          </a:p>
          <a:p>
            <a:r>
              <a:rPr lang="en-US" sz="1200" b="1" i="1" dirty="0" smtClean="0">
                <a:latin typeface="Georgia" panose="02040502050405020303" pitchFamily="18" charset="0"/>
                <a:cs typeface="Aharoni" panose="02010803020104030203" pitchFamily="2" charset="-79"/>
              </a:rPr>
              <a:t>Outreach Specialist</a:t>
            </a:r>
          </a:p>
          <a:p>
            <a:endParaRPr lang="en-US" sz="1200" b="1" dirty="0">
              <a:solidFill>
                <a:schemeClr val="bg1"/>
              </a:solidFill>
              <a:latin typeface="Arial Black" panose="020B0A04020102020204" pitchFamily="34" charset="0"/>
              <a:cs typeface="Aharoni" panose="02010803020104030203" pitchFamily="2" charset="-79"/>
            </a:endParaRPr>
          </a:p>
          <a:p>
            <a:endParaRPr lang="en-US" sz="1200" b="1" dirty="0">
              <a:solidFill>
                <a:schemeClr val="bg1"/>
              </a:solidFill>
              <a:latin typeface="Arial Black" panose="020B0A04020102020204" pitchFamily="34" charset="0"/>
              <a:cs typeface="Aharoni" panose="02010803020104030203" pitchFamily="2" charset="-79"/>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392" y="76200"/>
            <a:ext cx="914400" cy="914400"/>
          </a:xfrm>
          <a:prstGeom prst="rect">
            <a:avLst/>
          </a:prstGeom>
        </p:spPr>
      </p:pic>
      <p:sp>
        <p:nvSpPr>
          <p:cNvPr id="6" name="Flowchart: Stored Data 5"/>
          <p:cNvSpPr/>
          <p:nvPr/>
        </p:nvSpPr>
        <p:spPr>
          <a:xfrm>
            <a:off x="-2640208" y="-1785"/>
            <a:ext cx="3352800" cy="1040009"/>
          </a:xfrm>
          <a:prstGeom prst="flowChartOnline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6200" y="1038224"/>
            <a:ext cx="8991600" cy="114300"/>
          </a:xfrm>
          <a:prstGeom prst="rect">
            <a:avLst/>
          </a:prstGeom>
          <a:gradFill flip="none" rotWithShape="1">
            <a:gsLst>
              <a:gs pos="0">
                <a:schemeClr val="tx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p:cNvSpPr txBox="1">
            <a:spLocks/>
          </p:cNvSpPr>
          <p:nvPr/>
        </p:nvSpPr>
        <p:spPr>
          <a:xfrm>
            <a:off x="6934200" y="671286"/>
            <a:ext cx="2362200" cy="395514"/>
          </a:xfrm>
          <a:prstGeom prst="rect">
            <a:avLst/>
          </a:prstGeom>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1100" i="1" dirty="0" smtClean="0"/>
              <a:t>“Keeping the promise”</a:t>
            </a:r>
            <a:endParaRPr lang="en-US" sz="1100" i="1" dirty="0"/>
          </a:p>
        </p:txBody>
      </p:sp>
      <p:sp>
        <p:nvSpPr>
          <p:cNvPr id="13" name="Rectangle 12"/>
          <p:cNvSpPr>
            <a:spLocks noChangeArrowheads="1"/>
          </p:cNvSpPr>
          <p:nvPr/>
        </p:nvSpPr>
        <p:spPr bwMode="auto">
          <a:xfrm>
            <a:off x="533400" y="1447800"/>
            <a:ext cx="47310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eaLnBrk="0" hangingPunct="0">
              <a:defRPr>
                <a:solidFill>
                  <a:schemeClr val="tx1"/>
                </a:solidFill>
                <a:latin typeface="Arial" charset="0"/>
              </a:defRPr>
            </a:lvl3pPr>
            <a:lvl4pPr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a:buFont typeface="Arial" pitchFamily="34" charset="0"/>
              <a:buChar char="•"/>
              <a:defRPr/>
            </a:pPr>
            <a:r>
              <a:rPr lang="en-US" sz="2400" dirty="0" smtClean="0">
                <a:latin typeface="+mn-lt"/>
              </a:rPr>
              <a:t>All Vet Centers have available evening and/or weekend hours</a:t>
            </a:r>
          </a:p>
          <a:p>
            <a:pPr marL="1200150" lvl="1" indent="-457200">
              <a:buFont typeface="Arial" pitchFamily="34" charset="0"/>
              <a:buChar char="•"/>
              <a:defRPr/>
            </a:pPr>
            <a:r>
              <a:rPr lang="en-US" sz="2000" b="1" dirty="0" smtClean="0">
                <a:solidFill>
                  <a:schemeClr val="tx2">
                    <a:lumMod val="60000"/>
                    <a:lumOff val="40000"/>
                  </a:schemeClr>
                </a:solidFill>
                <a:latin typeface="+mn-lt"/>
              </a:rPr>
              <a:t>To help accommodate the schedules of Veterans, </a:t>
            </a:r>
            <a:r>
              <a:rPr lang="en-US" sz="2000" b="1" dirty="0" err="1" smtClean="0">
                <a:solidFill>
                  <a:schemeClr val="tx2">
                    <a:lumMod val="60000"/>
                    <a:lumOff val="40000"/>
                  </a:schemeClr>
                </a:solidFill>
                <a:latin typeface="+mn-lt"/>
              </a:rPr>
              <a:t>Servicemembers</a:t>
            </a:r>
            <a:r>
              <a:rPr lang="en-US" sz="2000" b="1" dirty="0" smtClean="0">
                <a:solidFill>
                  <a:schemeClr val="tx2">
                    <a:lumMod val="60000"/>
                    <a:lumOff val="40000"/>
                  </a:schemeClr>
                </a:solidFill>
                <a:latin typeface="+mn-lt"/>
              </a:rPr>
              <a:t>, and their families</a:t>
            </a:r>
          </a:p>
          <a:p>
            <a:pPr lvl="1" indent="0">
              <a:defRPr/>
            </a:pPr>
            <a:endParaRPr lang="en-US" sz="2000" dirty="0" smtClean="0">
              <a:latin typeface="+mn-lt"/>
            </a:endParaRPr>
          </a:p>
          <a:p>
            <a:pPr marL="457200" indent="-457200">
              <a:buFont typeface="Arial" pitchFamily="34" charset="0"/>
              <a:buChar char="•"/>
              <a:defRPr/>
            </a:pPr>
            <a:r>
              <a:rPr lang="en-US" sz="2400" dirty="0" smtClean="0">
                <a:latin typeface="+mn-lt"/>
                <a:cs typeface="Arial" charset="0"/>
              </a:rPr>
              <a:t>Over 72% of Vet Center staff are Veterans, of which the majority are Combat Veterans</a:t>
            </a:r>
          </a:p>
          <a:p>
            <a:pPr marL="1200150" lvl="1" indent="-457200">
              <a:buFont typeface="Arial" pitchFamily="34" charset="0"/>
              <a:buChar char="•"/>
              <a:defRPr/>
            </a:pPr>
            <a:r>
              <a:rPr lang="en-US" sz="2000" b="1" dirty="0" smtClean="0">
                <a:solidFill>
                  <a:schemeClr val="tx2">
                    <a:lumMod val="60000"/>
                    <a:lumOff val="40000"/>
                  </a:schemeClr>
                </a:solidFill>
                <a:latin typeface="+mn-lt"/>
                <a:cs typeface="Arial" charset="0"/>
              </a:rPr>
              <a:t>To provide a unique understanding </a:t>
            </a:r>
            <a:r>
              <a:rPr lang="en-US" sz="2000" b="1" smtClean="0">
                <a:solidFill>
                  <a:schemeClr val="tx2">
                    <a:lumMod val="60000"/>
                    <a:lumOff val="40000"/>
                  </a:schemeClr>
                </a:solidFill>
                <a:latin typeface="+mn-lt"/>
                <a:cs typeface="Arial" charset="0"/>
              </a:rPr>
              <a:t>of the </a:t>
            </a:r>
            <a:r>
              <a:rPr lang="en-US" sz="2000" b="1" dirty="0" smtClean="0">
                <a:solidFill>
                  <a:schemeClr val="tx2">
                    <a:lumMod val="60000"/>
                    <a:lumOff val="40000"/>
                  </a:schemeClr>
                </a:solidFill>
                <a:latin typeface="+mn-lt"/>
                <a:cs typeface="Arial" charset="0"/>
              </a:rPr>
              <a:t>combat and military experiences</a:t>
            </a:r>
          </a:p>
          <a:p>
            <a:pPr marL="457200" indent="-457200">
              <a:buFont typeface="Arial" pitchFamily="34" charset="0"/>
              <a:buChar char="•"/>
              <a:defRPr/>
            </a:pPr>
            <a:endParaRPr lang="en-US" sz="2400" dirty="0">
              <a:latin typeface="+mn-lt"/>
              <a:cs typeface="Arial" charset="0"/>
            </a:endParaRPr>
          </a:p>
          <a:p>
            <a:pPr eaLnBrk="1" hangingPunct="1">
              <a:spcAft>
                <a:spcPts val="600"/>
              </a:spcAft>
            </a:pPr>
            <a:endParaRPr lang="en-US" altLang="en-US" sz="2400" b="1" dirty="0" smtClean="0">
              <a:latin typeface="+mn-lt"/>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8300" y="4199692"/>
            <a:ext cx="3238500" cy="2209800"/>
          </a:xfrm>
          <a:prstGeom prst="rect">
            <a:avLst/>
          </a:prstGeom>
        </p:spPr>
      </p:pic>
    </p:spTree>
    <p:extLst>
      <p:ext uri="{BB962C8B-B14F-4D97-AF65-F5344CB8AC3E}">
        <p14:creationId xmlns:p14="http://schemas.microsoft.com/office/powerpoint/2010/main" val="2877506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45" y="152400"/>
            <a:ext cx="1225555" cy="640443"/>
          </a:xfrm>
          <a:prstGeom prst="rect">
            <a:avLst/>
          </a:prstGeom>
        </p:spPr>
      </p:pic>
      <p:sp>
        <p:nvSpPr>
          <p:cNvPr id="3" name="TextBox 2"/>
          <p:cNvSpPr txBox="1"/>
          <p:nvPr/>
        </p:nvSpPr>
        <p:spPr>
          <a:xfrm>
            <a:off x="152400" y="6224826"/>
            <a:ext cx="1905000" cy="861774"/>
          </a:xfrm>
          <a:prstGeom prst="rect">
            <a:avLst/>
          </a:prstGeom>
          <a:noFill/>
        </p:spPr>
        <p:txBody>
          <a:bodyPr wrap="square" rtlCol="0">
            <a:spAutoFit/>
          </a:bodyPr>
          <a:lstStyle/>
          <a:p>
            <a:r>
              <a:rPr lang="en-US" sz="1400" b="1" dirty="0" smtClean="0">
                <a:latin typeface="Arial Black" panose="020B0A04020102020204" pitchFamily="34" charset="0"/>
                <a:cs typeface="Aharoni" panose="02010803020104030203" pitchFamily="2" charset="-79"/>
              </a:rPr>
              <a:t>Tim Oldani</a:t>
            </a:r>
          </a:p>
          <a:p>
            <a:r>
              <a:rPr lang="en-US" sz="1200" b="1" i="1" dirty="0" smtClean="0">
                <a:latin typeface="Georgia" panose="02040502050405020303" pitchFamily="18" charset="0"/>
                <a:cs typeface="Aharoni" panose="02010803020104030203" pitchFamily="2" charset="-79"/>
              </a:rPr>
              <a:t>Outreach Specialist</a:t>
            </a:r>
          </a:p>
          <a:p>
            <a:endParaRPr lang="en-US" sz="1200" b="1" dirty="0">
              <a:solidFill>
                <a:schemeClr val="bg1"/>
              </a:solidFill>
              <a:latin typeface="Arial Black" panose="020B0A04020102020204" pitchFamily="34" charset="0"/>
              <a:cs typeface="Aharoni" panose="02010803020104030203" pitchFamily="2" charset="-79"/>
            </a:endParaRPr>
          </a:p>
          <a:p>
            <a:endParaRPr lang="en-US" sz="1200" b="1" dirty="0">
              <a:solidFill>
                <a:schemeClr val="bg1"/>
              </a:solidFill>
              <a:latin typeface="Arial Black" panose="020B0A04020102020204" pitchFamily="34" charset="0"/>
              <a:cs typeface="Aharoni" panose="02010803020104030203" pitchFamily="2" charset="-79"/>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392" y="76200"/>
            <a:ext cx="914400" cy="914400"/>
          </a:xfrm>
          <a:prstGeom prst="rect">
            <a:avLst/>
          </a:prstGeom>
        </p:spPr>
      </p:pic>
      <p:sp>
        <p:nvSpPr>
          <p:cNvPr id="6" name="Flowchart: Stored Data 5"/>
          <p:cNvSpPr/>
          <p:nvPr/>
        </p:nvSpPr>
        <p:spPr>
          <a:xfrm>
            <a:off x="-2640208" y="-1785"/>
            <a:ext cx="3352800" cy="1040009"/>
          </a:xfrm>
          <a:prstGeom prst="flowChartOnline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69791" y="304800"/>
            <a:ext cx="6291454" cy="584775"/>
          </a:xfrm>
          <a:prstGeom prst="rect">
            <a:avLst/>
          </a:prstGeom>
          <a:noFill/>
          <a:ln>
            <a:noFill/>
          </a:ln>
          <a:effectLst>
            <a:glow rad="88900">
              <a:schemeClr val="bg1">
                <a:alpha val="44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smtClean="0">
                <a:solidFill>
                  <a:schemeClr val="tx2"/>
                </a:solidFill>
                <a:effectLst/>
                <a:latin typeface="Aharoni" panose="02010803020104030203" pitchFamily="2" charset="-79"/>
                <a:cs typeface="Aharoni" panose="02010803020104030203" pitchFamily="2" charset="-79"/>
              </a:rPr>
              <a:t>MOBILE VET CENTER </a:t>
            </a:r>
            <a:r>
              <a:rPr lang="en-US" sz="3200" b="1" dirty="0" smtClean="0">
                <a:solidFill>
                  <a:schemeClr val="tx2"/>
                </a:solidFill>
                <a:effectLst/>
                <a:latin typeface="Arial Black" panose="020B0A04020102020204" pitchFamily="34" charset="0"/>
                <a:cs typeface="Aharoni" panose="02010803020104030203" pitchFamily="2" charset="-79"/>
              </a:rPr>
              <a:t>(MVC’s)</a:t>
            </a:r>
            <a:endParaRPr lang="en-US" sz="3200" b="1" dirty="0">
              <a:solidFill>
                <a:schemeClr val="tx2"/>
              </a:solidFill>
              <a:effectLst/>
              <a:latin typeface="Arial Black" panose="020B0A04020102020204" pitchFamily="34" charset="0"/>
              <a:cs typeface="Aharoni" panose="02010803020104030203" pitchFamily="2" charset="-79"/>
            </a:endParaRPr>
          </a:p>
        </p:txBody>
      </p:sp>
      <p:sp>
        <p:nvSpPr>
          <p:cNvPr id="9" name="Rectangle 8"/>
          <p:cNvSpPr/>
          <p:nvPr/>
        </p:nvSpPr>
        <p:spPr>
          <a:xfrm>
            <a:off x="-76200" y="1038224"/>
            <a:ext cx="8991600" cy="114300"/>
          </a:xfrm>
          <a:prstGeom prst="rect">
            <a:avLst/>
          </a:prstGeom>
          <a:gradFill flip="none" rotWithShape="1">
            <a:gsLst>
              <a:gs pos="0">
                <a:schemeClr val="tx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p:cNvSpPr txBox="1">
            <a:spLocks/>
          </p:cNvSpPr>
          <p:nvPr/>
        </p:nvSpPr>
        <p:spPr>
          <a:xfrm>
            <a:off x="6934200" y="671286"/>
            <a:ext cx="2362200" cy="395514"/>
          </a:xfrm>
          <a:prstGeom prst="rect">
            <a:avLst/>
          </a:prstGeom>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1100" i="1" dirty="0" smtClean="0"/>
              <a:t>“Keeping the promise”</a:t>
            </a:r>
            <a:endParaRPr lang="en-US" sz="1100" i="1" dirty="0"/>
          </a:p>
        </p:txBody>
      </p:sp>
      <p:pic>
        <p:nvPicPr>
          <p:cNvPr id="13" name="Picture 11" descr="DSC_218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157" y="1219200"/>
            <a:ext cx="5896885" cy="2506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Rectangle 13"/>
          <p:cNvSpPr>
            <a:spLocks noChangeArrowheads="1"/>
          </p:cNvSpPr>
          <p:nvPr/>
        </p:nvSpPr>
        <p:spPr bwMode="auto">
          <a:xfrm>
            <a:off x="457200" y="3801576"/>
            <a:ext cx="8610600" cy="2446824"/>
          </a:xfrm>
          <a:prstGeom prst="rect">
            <a:avLst/>
          </a:prstGeom>
          <a:noFill/>
          <a:ln w="9525">
            <a:noFill/>
            <a:miter lim="800000"/>
            <a:headEnd/>
            <a:tailEnd/>
          </a:ln>
          <a:effectLst/>
        </p:spPr>
        <p:txBody>
          <a:bodyPr>
            <a:spAutoFit/>
          </a:bodyPr>
          <a:lstStyle/>
          <a:p>
            <a:pPr marL="285750" indent="-285750" eaLnBrk="0" hangingPunct="0">
              <a:buFont typeface="Arial" panose="020B0604020202020204" pitchFamily="34" charset="0"/>
              <a:buChar char="•"/>
              <a:defRPr/>
            </a:pPr>
            <a:r>
              <a:rPr lang="en-US" sz="1700" dirty="0"/>
              <a:t>Fleet of 70 Vehicles </a:t>
            </a:r>
          </a:p>
          <a:p>
            <a:pPr marL="285750" indent="-285750" eaLnBrk="0" hangingPunct="0">
              <a:buFont typeface="Arial" panose="020B0604020202020204" pitchFamily="34" charset="0"/>
              <a:buChar char="•"/>
              <a:defRPr/>
            </a:pPr>
            <a:r>
              <a:rPr lang="en-US" sz="1700" dirty="0"/>
              <a:t>Provides outreach and services to Veterans and families geographically distant  </a:t>
            </a:r>
          </a:p>
          <a:p>
            <a:pPr eaLnBrk="0" hangingPunct="0">
              <a:defRPr/>
            </a:pPr>
            <a:r>
              <a:rPr lang="en-US" sz="1700" dirty="0"/>
              <a:t>     from existing VA services.</a:t>
            </a:r>
          </a:p>
          <a:p>
            <a:pPr marL="285750" indent="-285750" eaLnBrk="0" hangingPunct="0">
              <a:buFont typeface="Arial" panose="020B0604020202020204" pitchFamily="34" charset="0"/>
              <a:buChar char="•"/>
              <a:defRPr/>
            </a:pPr>
            <a:r>
              <a:rPr lang="en-US" sz="1700" dirty="0"/>
              <a:t>Provides early access to Vet Center services to Veterans newly returning from war  via   </a:t>
            </a:r>
          </a:p>
          <a:p>
            <a:pPr eaLnBrk="0" hangingPunct="0">
              <a:defRPr/>
            </a:pPr>
            <a:r>
              <a:rPr lang="en-US" sz="1700" dirty="0"/>
              <a:t>    outreach to demobilization active military bases, National Guard, and  Reserve locations </a:t>
            </a:r>
          </a:p>
          <a:p>
            <a:pPr eaLnBrk="0" hangingPunct="0">
              <a:defRPr/>
            </a:pPr>
            <a:r>
              <a:rPr lang="en-US" sz="1700" dirty="0"/>
              <a:t>     nationally. </a:t>
            </a:r>
          </a:p>
          <a:p>
            <a:pPr marL="285750" indent="-285750" eaLnBrk="0" hangingPunct="0">
              <a:buFont typeface="Arial" panose="020B0604020202020204" pitchFamily="34" charset="0"/>
              <a:buChar char="•"/>
              <a:defRPr/>
            </a:pPr>
            <a:r>
              <a:rPr lang="en-US" sz="1700" dirty="0">
                <a:solidFill>
                  <a:srgbClr val="000000"/>
                </a:solidFill>
              </a:rPr>
              <a:t>Each Mobile Vet Center is equipped with a state of the art satellite communications </a:t>
            </a:r>
          </a:p>
          <a:p>
            <a:pPr eaLnBrk="0" hangingPunct="0">
              <a:defRPr/>
            </a:pPr>
            <a:r>
              <a:rPr lang="en-US" sz="1700" dirty="0">
                <a:solidFill>
                  <a:srgbClr val="000000"/>
                </a:solidFill>
              </a:rPr>
              <a:t>     package that includes fully encrypted tele-conferencing equipment, access to all  </a:t>
            </a:r>
          </a:p>
          <a:p>
            <a:pPr eaLnBrk="0" hangingPunct="0">
              <a:defRPr/>
            </a:pPr>
            <a:r>
              <a:rPr lang="en-US" sz="1700" dirty="0">
                <a:solidFill>
                  <a:srgbClr val="000000"/>
                </a:solidFill>
              </a:rPr>
              <a:t>     VA systems and connectivity to emergency response systems</a:t>
            </a:r>
            <a:endParaRPr lang="en-US" sz="1700" dirty="0"/>
          </a:p>
        </p:txBody>
      </p:sp>
    </p:spTree>
    <p:extLst>
      <p:ext uri="{BB962C8B-B14F-4D97-AF65-F5344CB8AC3E}">
        <p14:creationId xmlns:p14="http://schemas.microsoft.com/office/powerpoint/2010/main" val="3256461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45" y="152400"/>
            <a:ext cx="1225555" cy="640443"/>
          </a:xfrm>
          <a:prstGeom prst="rect">
            <a:avLst/>
          </a:prstGeom>
        </p:spPr>
      </p:pic>
      <p:sp>
        <p:nvSpPr>
          <p:cNvPr id="3" name="TextBox 2"/>
          <p:cNvSpPr txBox="1"/>
          <p:nvPr/>
        </p:nvSpPr>
        <p:spPr>
          <a:xfrm>
            <a:off x="152400" y="6224826"/>
            <a:ext cx="1905000" cy="861774"/>
          </a:xfrm>
          <a:prstGeom prst="rect">
            <a:avLst/>
          </a:prstGeom>
          <a:noFill/>
        </p:spPr>
        <p:txBody>
          <a:bodyPr wrap="square" rtlCol="0">
            <a:spAutoFit/>
          </a:bodyPr>
          <a:lstStyle/>
          <a:p>
            <a:r>
              <a:rPr lang="en-US" sz="1400" b="1" dirty="0" smtClean="0">
                <a:latin typeface="Arial Black" panose="020B0A04020102020204" pitchFamily="34" charset="0"/>
                <a:cs typeface="Aharoni" panose="02010803020104030203" pitchFamily="2" charset="-79"/>
              </a:rPr>
              <a:t>Tim Oldani</a:t>
            </a:r>
          </a:p>
          <a:p>
            <a:r>
              <a:rPr lang="en-US" sz="1200" b="1" i="1" dirty="0" smtClean="0">
                <a:latin typeface="Georgia" panose="02040502050405020303" pitchFamily="18" charset="0"/>
                <a:cs typeface="Aharoni" panose="02010803020104030203" pitchFamily="2" charset="-79"/>
              </a:rPr>
              <a:t>Outreach Specialist</a:t>
            </a:r>
          </a:p>
          <a:p>
            <a:endParaRPr lang="en-US" sz="1200" b="1" dirty="0">
              <a:solidFill>
                <a:schemeClr val="bg1"/>
              </a:solidFill>
              <a:latin typeface="Arial Black" panose="020B0A04020102020204" pitchFamily="34" charset="0"/>
              <a:cs typeface="Aharoni" panose="02010803020104030203" pitchFamily="2" charset="-79"/>
            </a:endParaRPr>
          </a:p>
          <a:p>
            <a:endParaRPr lang="en-US" sz="1200" b="1" dirty="0">
              <a:solidFill>
                <a:schemeClr val="bg1"/>
              </a:solidFill>
              <a:latin typeface="Arial Black" panose="020B0A04020102020204" pitchFamily="34" charset="0"/>
              <a:cs typeface="Aharoni" panose="02010803020104030203" pitchFamily="2" charset="-79"/>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392" y="76200"/>
            <a:ext cx="914400" cy="914400"/>
          </a:xfrm>
          <a:prstGeom prst="rect">
            <a:avLst/>
          </a:prstGeom>
        </p:spPr>
      </p:pic>
      <p:sp>
        <p:nvSpPr>
          <p:cNvPr id="6" name="Flowchart: Stored Data 5"/>
          <p:cNvSpPr/>
          <p:nvPr/>
        </p:nvSpPr>
        <p:spPr>
          <a:xfrm>
            <a:off x="-2640208" y="-1785"/>
            <a:ext cx="3352800" cy="1040009"/>
          </a:xfrm>
          <a:prstGeom prst="flowChartOnline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69791" y="304800"/>
            <a:ext cx="6291454" cy="615553"/>
          </a:xfrm>
          <a:prstGeom prst="rect">
            <a:avLst/>
          </a:prstGeom>
          <a:noFill/>
          <a:ln>
            <a:noFill/>
          </a:ln>
          <a:effectLst>
            <a:glow rad="88900">
              <a:schemeClr val="bg1">
                <a:alpha val="44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400" b="1" dirty="0" smtClean="0">
                <a:solidFill>
                  <a:schemeClr val="tx2"/>
                </a:solidFill>
                <a:latin typeface="Arial Black" panose="020B0A04020102020204" pitchFamily="34" charset="0"/>
                <a:cs typeface="Aharoni" panose="02010803020104030203" pitchFamily="2" charset="-79"/>
              </a:rPr>
              <a:t>24/7</a:t>
            </a:r>
            <a:r>
              <a:rPr lang="en-US" sz="3400" b="1" dirty="0" smtClean="0">
                <a:solidFill>
                  <a:schemeClr val="tx2"/>
                </a:solidFill>
                <a:latin typeface="Aharoni" panose="02010803020104030203" pitchFamily="2" charset="-79"/>
                <a:cs typeface="Aharoni" panose="02010803020104030203" pitchFamily="2" charset="-79"/>
              </a:rPr>
              <a:t> HOTLINE</a:t>
            </a:r>
            <a:endParaRPr lang="en-US" sz="3400" b="1" dirty="0">
              <a:solidFill>
                <a:schemeClr val="tx2"/>
              </a:solidFill>
              <a:effectLst/>
              <a:latin typeface="Arial Black" panose="020B0A04020102020204" pitchFamily="34" charset="0"/>
              <a:cs typeface="Aharoni" panose="02010803020104030203" pitchFamily="2" charset="-79"/>
            </a:endParaRPr>
          </a:p>
        </p:txBody>
      </p:sp>
      <p:sp>
        <p:nvSpPr>
          <p:cNvPr id="9" name="Rectangle 8"/>
          <p:cNvSpPr/>
          <p:nvPr/>
        </p:nvSpPr>
        <p:spPr>
          <a:xfrm>
            <a:off x="-76200" y="1038224"/>
            <a:ext cx="8991600" cy="114300"/>
          </a:xfrm>
          <a:prstGeom prst="rect">
            <a:avLst/>
          </a:prstGeom>
          <a:gradFill flip="none" rotWithShape="1">
            <a:gsLst>
              <a:gs pos="0">
                <a:schemeClr val="tx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p:cNvSpPr txBox="1">
            <a:spLocks/>
          </p:cNvSpPr>
          <p:nvPr/>
        </p:nvSpPr>
        <p:spPr>
          <a:xfrm>
            <a:off x="6934200" y="671286"/>
            <a:ext cx="2362200" cy="395514"/>
          </a:xfrm>
          <a:prstGeom prst="rect">
            <a:avLst/>
          </a:prstGeom>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1100" i="1" dirty="0" smtClean="0"/>
              <a:t>“Keeping the promise”</a:t>
            </a:r>
            <a:endParaRPr lang="en-US" sz="1100" i="1" dirty="0"/>
          </a:p>
        </p:txBody>
      </p:sp>
      <p:sp>
        <p:nvSpPr>
          <p:cNvPr id="12" name="Text Box 13"/>
          <p:cNvSpPr txBox="1">
            <a:spLocks noChangeArrowheads="1"/>
          </p:cNvSpPr>
          <p:nvPr/>
        </p:nvSpPr>
        <p:spPr bwMode="auto">
          <a:xfrm>
            <a:off x="457200" y="1143000"/>
            <a:ext cx="8229600" cy="954088"/>
          </a:xfrm>
          <a:prstGeom prst="rect">
            <a:avLst/>
          </a:prstGeom>
          <a:noFill/>
          <a:ln w="9525">
            <a:noFill/>
            <a:miter lim="800000"/>
            <a:headEnd/>
            <a:tailEnd/>
          </a:ln>
          <a:effectLst/>
        </p:spPr>
        <p:txBody>
          <a:bodyPr>
            <a:spAutoFit/>
          </a:bodyPr>
          <a:lstStyle/>
          <a:p>
            <a:pPr algn="ctr" eaLnBrk="0" hangingPunct="0">
              <a:defRPr/>
            </a:pPr>
            <a:r>
              <a:rPr lang="en-US" sz="2800" dirty="0">
                <a:effectLst>
                  <a:outerShdw blurRad="38100" dist="38100" dir="2700000" algn="tl">
                    <a:srgbClr val="C0C0C0"/>
                  </a:outerShdw>
                </a:effectLst>
              </a:rPr>
              <a:t>Vet Center Combat Veteran Call Center</a:t>
            </a:r>
          </a:p>
          <a:p>
            <a:pPr algn="ctr" eaLnBrk="0" hangingPunct="0">
              <a:defRPr/>
            </a:pPr>
            <a:r>
              <a:rPr lang="en-US" sz="2800" dirty="0">
                <a:effectLst>
                  <a:outerShdw blurRad="38100" dist="38100" dir="2700000" algn="tl">
                    <a:srgbClr val="C0C0C0"/>
                  </a:outerShdw>
                </a:effectLst>
              </a:rPr>
              <a:t>877- WAR-VETS (927-8387)</a:t>
            </a:r>
          </a:p>
        </p:txBody>
      </p:sp>
      <p:sp>
        <p:nvSpPr>
          <p:cNvPr id="14" name="Rectangle 11"/>
          <p:cNvSpPr>
            <a:spLocks noChangeArrowheads="1"/>
          </p:cNvSpPr>
          <p:nvPr/>
        </p:nvSpPr>
        <p:spPr bwMode="auto">
          <a:xfrm>
            <a:off x="914400" y="2969349"/>
            <a:ext cx="393560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 typeface="Arial" charset="0"/>
              <a:buChar char="•"/>
            </a:pPr>
            <a:r>
              <a:rPr lang="en-US" altLang="en-US" dirty="0">
                <a:latin typeface="+mn-lt"/>
              </a:rPr>
              <a:t>  </a:t>
            </a:r>
            <a:r>
              <a:rPr lang="en-US" altLang="en-US" sz="2000" b="1" dirty="0" smtClean="0">
                <a:latin typeface="+mn-lt"/>
              </a:rPr>
              <a:t>Around the clock &amp; Confidential</a:t>
            </a:r>
          </a:p>
          <a:p>
            <a:endParaRPr lang="en-US" altLang="en-US" sz="2000" b="1" dirty="0">
              <a:latin typeface="+mn-lt"/>
            </a:endParaRPr>
          </a:p>
          <a:p>
            <a:pPr>
              <a:buFont typeface="Arial" charset="0"/>
              <a:buChar char="•"/>
            </a:pPr>
            <a:r>
              <a:rPr lang="en-US" altLang="en-US" sz="2000" b="1" dirty="0" smtClean="0">
                <a:latin typeface="+mn-lt"/>
              </a:rPr>
              <a:t>  The staff are combat Veterans</a:t>
            </a:r>
          </a:p>
          <a:p>
            <a:endParaRPr lang="en-US" altLang="en-US" sz="2000" b="1" dirty="0" smtClean="0">
              <a:latin typeface="+mn-lt"/>
            </a:endParaRPr>
          </a:p>
          <a:p>
            <a:pPr>
              <a:buFontTx/>
              <a:buChar char="•"/>
            </a:pPr>
            <a:r>
              <a:rPr lang="en-US" altLang="en-US" sz="2000" b="1" dirty="0" smtClean="0">
                <a:latin typeface="+mn-lt"/>
              </a:rPr>
              <a:t>  </a:t>
            </a:r>
            <a:r>
              <a:rPr lang="en-US" altLang="en-US" sz="2000" b="1" dirty="0">
                <a:latin typeface="+mn-lt"/>
              </a:rPr>
              <a:t>Warm </a:t>
            </a:r>
            <a:r>
              <a:rPr lang="en-US" altLang="en-US" sz="2000" b="1" dirty="0" smtClean="0">
                <a:latin typeface="+mn-lt"/>
              </a:rPr>
              <a:t>handoff</a:t>
            </a:r>
            <a:endParaRPr lang="en-US" altLang="en-US" sz="2000" b="1" dirty="0">
              <a:latin typeface="+mn-l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337157"/>
            <a:ext cx="3860800" cy="289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9418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45" y="152400"/>
            <a:ext cx="1225555" cy="640443"/>
          </a:xfrm>
          <a:prstGeom prst="rect">
            <a:avLst/>
          </a:prstGeom>
        </p:spPr>
      </p:pic>
      <p:sp>
        <p:nvSpPr>
          <p:cNvPr id="3" name="TextBox 2"/>
          <p:cNvSpPr txBox="1"/>
          <p:nvPr/>
        </p:nvSpPr>
        <p:spPr>
          <a:xfrm>
            <a:off x="152400" y="6224826"/>
            <a:ext cx="1905000" cy="861774"/>
          </a:xfrm>
          <a:prstGeom prst="rect">
            <a:avLst/>
          </a:prstGeom>
          <a:noFill/>
        </p:spPr>
        <p:txBody>
          <a:bodyPr wrap="square" rtlCol="0">
            <a:spAutoFit/>
          </a:bodyPr>
          <a:lstStyle/>
          <a:p>
            <a:r>
              <a:rPr lang="en-US" sz="1400" b="1" dirty="0" smtClean="0">
                <a:latin typeface="Arial Black" panose="020B0A04020102020204" pitchFamily="34" charset="0"/>
                <a:cs typeface="Aharoni" panose="02010803020104030203" pitchFamily="2" charset="-79"/>
              </a:rPr>
              <a:t>Tim Oldani</a:t>
            </a:r>
          </a:p>
          <a:p>
            <a:r>
              <a:rPr lang="en-US" sz="1200" b="1" i="1" dirty="0" smtClean="0">
                <a:latin typeface="Georgia" panose="02040502050405020303" pitchFamily="18" charset="0"/>
                <a:cs typeface="Aharoni" panose="02010803020104030203" pitchFamily="2" charset="-79"/>
              </a:rPr>
              <a:t>Outreach Specialist</a:t>
            </a:r>
          </a:p>
          <a:p>
            <a:endParaRPr lang="en-US" sz="1200" b="1" dirty="0">
              <a:solidFill>
                <a:schemeClr val="bg1"/>
              </a:solidFill>
              <a:latin typeface="Arial Black" panose="020B0A04020102020204" pitchFamily="34" charset="0"/>
              <a:cs typeface="Aharoni" panose="02010803020104030203" pitchFamily="2" charset="-79"/>
            </a:endParaRPr>
          </a:p>
          <a:p>
            <a:endParaRPr lang="en-US" sz="1200" b="1" dirty="0">
              <a:solidFill>
                <a:schemeClr val="bg1"/>
              </a:solidFill>
              <a:latin typeface="Arial Black" panose="020B0A04020102020204" pitchFamily="34" charset="0"/>
              <a:cs typeface="Aharoni" panose="02010803020104030203" pitchFamily="2" charset="-79"/>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392" y="76200"/>
            <a:ext cx="914400" cy="914400"/>
          </a:xfrm>
          <a:prstGeom prst="rect">
            <a:avLst/>
          </a:prstGeom>
        </p:spPr>
      </p:pic>
      <p:sp>
        <p:nvSpPr>
          <p:cNvPr id="6" name="Flowchart: Stored Data 5"/>
          <p:cNvSpPr/>
          <p:nvPr/>
        </p:nvSpPr>
        <p:spPr>
          <a:xfrm>
            <a:off x="-2640208" y="-1785"/>
            <a:ext cx="3352800" cy="1040009"/>
          </a:xfrm>
          <a:prstGeom prst="flowChartOnline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69791" y="304800"/>
            <a:ext cx="6291454" cy="615553"/>
          </a:xfrm>
          <a:prstGeom prst="rect">
            <a:avLst/>
          </a:prstGeom>
          <a:noFill/>
          <a:ln>
            <a:noFill/>
          </a:ln>
          <a:effectLst>
            <a:glow rad="88900">
              <a:schemeClr val="bg1">
                <a:alpha val="44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400" b="1" dirty="0" smtClean="0">
                <a:solidFill>
                  <a:schemeClr val="tx2"/>
                </a:solidFill>
                <a:latin typeface="Arial Black" panose="020B0A04020102020204" pitchFamily="34" charset="0"/>
                <a:cs typeface="Aharoni" panose="02010803020104030203" pitchFamily="2" charset="-79"/>
              </a:rPr>
              <a:t>GETTING CONNECTED</a:t>
            </a:r>
            <a:endParaRPr lang="en-US" sz="3400" b="1" dirty="0">
              <a:solidFill>
                <a:schemeClr val="tx2"/>
              </a:solidFill>
              <a:effectLst/>
              <a:latin typeface="Arial Black" panose="020B0A04020102020204" pitchFamily="34" charset="0"/>
              <a:cs typeface="Aharoni" panose="02010803020104030203" pitchFamily="2" charset="-79"/>
            </a:endParaRPr>
          </a:p>
        </p:txBody>
      </p:sp>
      <p:sp>
        <p:nvSpPr>
          <p:cNvPr id="9" name="Rectangle 8"/>
          <p:cNvSpPr/>
          <p:nvPr/>
        </p:nvSpPr>
        <p:spPr>
          <a:xfrm>
            <a:off x="-76200" y="1038224"/>
            <a:ext cx="8991600" cy="114300"/>
          </a:xfrm>
          <a:prstGeom prst="rect">
            <a:avLst/>
          </a:prstGeom>
          <a:gradFill flip="none" rotWithShape="1">
            <a:gsLst>
              <a:gs pos="0">
                <a:schemeClr val="tx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p:cNvSpPr txBox="1">
            <a:spLocks/>
          </p:cNvSpPr>
          <p:nvPr/>
        </p:nvSpPr>
        <p:spPr>
          <a:xfrm>
            <a:off x="6934200" y="671286"/>
            <a:ext cx="2362200" cy="395514"/>
          </a:xfrm>
          <a:prstGeom prst="rect">
            <a:avLst/>
          </a:prstGeom>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1100" i="1" dirty="0" smtClean="0"/>
              <a:t>“Keeping the promise”</a:t>
            </a:r>
            <a:endParaRPr lang="en-US" sz="1100" i="1" dirty="0"/>
          </a:p>
        </p:txBody>
      </p:sp>
      <p:sp>
        <p:nvSpPr>
          <p:cNvPr id="12" name="Text Box 13"/>
          <p:cNvSpPr txBox="1">
            <a:spLocks noChangeArrowheads="1"/>
          </p:cNvSpPr>
          <p:nvPr/>
        </p:nvSpPr>
        <p:spPr bwMode="auto">
          <a:xfrm>
            <a:off x="304800" y="1371600"/>
            <a:ext cx="8229600" cy="523220"/>
          </a:xfrm>
          <a:prstGeom prst="rect">
            <a:avLst/>
          </a:prstGeom>
          <a:noFill/>
          <a:ln w="9525">
            <a:noFill/>
            <a:miter lim="800000"/>
            <a:headEnd/>
            <a:tailEnd/>
          </a:ln>
          <a:effectLst/>
        </p:spPr>
        <p:txBody>
          <a:bodyPr>
            <a:spAutoFit/>
          </a:bodyPr>
          <a:lstStyle/>
          <a:p>
            <a:pPr algn="ctr" eaLnBrk="0" hangingPunct="0">
              <a:defRPr/>
            </a:pPr>
            <a:r>
              <a:rPr lang="en-US" sz="2800" u="sng" dirty="0" smtClean="0">
                <a:effectLst>
                  <a:outerShdw blurRad="38100" dist="38100" dir="2700000" algn="tl">
                    <a:srgbClr val="C0C0C0"/>
                  </a:outerShdw>
                </a:effectLst>
              </a:rPr>
              <a:t>WEBSITE</a:t>
            </a:r>
            <a:r>
              <a:rPr lang="en-US" sz="2800" dirty="0" smtClean="0">
                <a:effectLst>
                  <a:outerShdw blurRad="38100" dist="38100" dir="2700000" algn="tl">
                    <a:srgbClr val="C0C0C0"/>
                  </a:outerShdw>
                </a:effectLst>
              </a:rPr>
              <a:t>: www.vetcenter.va.gov</a:t>
            </a:r>
            <a:endParaRPr lang="en-US" sz="2800" dirty="0">
              <a:effectLst>
                <a:outerShdw blurRad="38100" dist="38100" dir="2700000" algn="tl">
                  <a:srgbClr val="C0C0C0"/>
                </a:outerShdw>
              </a:effectLst>
            </a:endParaRPr>
          </a:p>
        </p:txBody>
      </p:sp>
      <p:sp>
        <p:nvSpPr>
          <p:cNvPr id="13" name="Text Box 13"/>
          <p:cNvSpPr txBox="1">
            <a:spLocks noChangeArrowheads="1"/>
          </p:cNvSpPr>
          <p:nvPr/>
        </p:nvSpPr>
        <p:spPr bwMode="auto">
          <a:xfrm>
            <a:off x="304800" y="2057400"/>
            <a:ext cx="8229600" cy="523220"/>
          </a:xfrm>
          <a:prstGeom prst="rect">
            <a:avLst/>
          </a:prstGeom>
          <a:noFill/>
          <a:ln w="9525">
            <a:noFill/>
            <a:miter lim="800000"/>
            <a:headEnd/>
            <a:tailEnd/>
          </a:ln>
          <a:effectLst/>
        </p:spPr>
        <p:txBody>
          <a:bodyPr>
            <a:spAutoFit/>
          </a:bodyPr>
          <a:lstStyle/>
          <a:p>
            <a:pPr algn="ctr" eaLnBrk="0" hangingPunct="0">
              <a:defRPr/>
            </a:pPr>
            <a:r>
              <a:rPr lang="en-US" sz="2800" u="sng" dirty="0" smtClean="0">
                <a:effectLst>
                  <a:outerShdw blurRad="38100" dist="38100" dir="2700000" algn="tl">
                    <a:srgbClr val="C0C0C0"/>
                  </a:outerShdw>
                </a:effectLst>
              </a:rPr>
              <a:t>HOTLINE</a:t>
            </a:r>
            <a:r>
              <a:rPr lang="en-US" sz="2800" dirty="0" smtClean="0">
                <a:effectLst>
                  <a:outerShdw blurRad="38100" dist="38100" dir="2700000" algn="tl">
                    <a:srgbClr val="C0C0C0"/>
                  </a:outerShdw>
                </a:effectLst>
              </a:rPr>
              <a:t>: 877-WAR-VETS (927-8387)</a:t>
            </a:r>
            <a:endParaRPr lang="en-US" sz="2800" dirty="0">
              <a:effectLst>
                <a:outerShdw blurRad="38100" dist="38100" dir="2700000" algn="tl">
                  <a:srgbClr val="C0C0C0"/>
                </a:outerShdw>
              </a:effectLst>
            </a:endParaRPr>
          </a:p>
        </p:txBody>
      </p:sp>
      <p:sp>
        <p:nvSpPr>
          <p:cNvPr id="15" name="Text Box 13"/>
          <p:cNvSpPr txBox="1">
            <a:spLocks noChangeArrowheads="1"/>
          </p:cNvSpPr>
          <p:nvPr/>
        </p:nvSpPr>
        <p:spPr bwMode="auto">
          <a:xfrm>
            <a:off x="304800" y="2743200"/>
            <a:ext cx="8229600" cy="1015663"/>
          </a:xfrm>
          <a:prstGeom prst="rect">
            <a:avLst/>
          </a:prstGeom>
          <a:noFill/>
          <a:ln w="9525">
            <a:noFill/>
            <a:miter lim="800000"/>
            <a:headEnd/>
            <a:tailEnd/>
          </a:ln>
          <a:effectLst/>
        </p:spPr>
        <p:txBody>
          <a:bodyPr>
            <a:spAutoFit/>
          </a:bodyPr>
          <a:lstStyle/>
          <a:p>
            <a:pPr algn="ctr" eaLnBrk="0" hangingPunct="0">
              <a:defRPr/>
            </a:pPr>
            <a:r>
              <a:rPr lang="en-US" sz="2800" u="sng" dirty="0" smtClean="0">
                <a:effectLst>
                  <a:outerShdw blurRad="38100" dist="38100" dir="2700000" algn="tl">
                    <a:srgbClr val="C0C0C0"/>
                  </a:outerShdw>
                </a:effectLst>
              </a:rPr>
              <a:t>Vet Center (RCS) Outreach Coordinator</a:t>
            </a:r>
            <a:r>
              <a:rPr lang="en-US" sz="2800" dirty="0" smtClean="0">
                <a:effectLst>
                  <a:outerShdw blurRad="38100" dist="38100" dir="2700000" algn="tl">
                    <a:srgbClr val="C0C0C0"/>
                  </a:outerShdw>
                </a:effectLst>
              </a:rPr>
              <a:t>:</a:t>
            </a:r>
          </a:p>
          <a:p>
            <a:pPr algn="ctr" eaLnBrk="0" hangingPunct="0">
              <a:defRPr/>
            </a:pPr>
            <a:r>
              <a:rPr lang="en-US" sz="3200" dirty="0" smtClean="0">
                <a:effectLst>
                  <a:outerShdw blurRad="38100" dist="38100" dir="2700000" algn="tl">
                    <a:srgbClr val="C0C0C0"/>
                  </a:outerShdw>
                </a:effectLst>
              </a:rPr>
              <a:t> </a:t>
            </a:r>
            <a:endParaRPr lang="en-US" sz="2200" dirty="0">
              <a:effectLst>
                <a:outerShdw blurRad="38100" dist="38100" dir="2700000" algn="tl">
                  <a:srgbClr val="C0C0C0"/>
                </a:outerShdw>
              </a:effectLst>
            </a:endParaRPr>
          </a:p>
        </p:txBody>
      </p:sp>
      <p:sp>
        <p:nvSpPr>
          <p:cNvPr id="14" name="Text Box 13"/>
          <p:cNvSpPr txBox="1">
            <a:spLocks noChangeArrowheads="1"/>
          </p:cNvSpPr>
          <p:nvPr/>
        </p:nvSpPr>
        <p:spPr bwMode="auto">
          <a:xfrm>
            <a:off x="0" y="3358277"/>
            <a:ext cx="8839200" cy="2646878"/>
          </a:xfrm>
          <a:prstGeom prst="rect">
            <a:avLst/>
          </a:prstGeom>
          <a:noFill/>
          <a:ln w="9525">
            <a:noFill/>
            <a:miter lim="800000"/>
            <a:headEnd/>
            <a:tailEnd/>
          </a:ln>
          <a:effectLst/>
        </p:spPr>
        <p:txBody>
          <a:bodyPr wrap="square" numCol="1">
            <a:spAutoFit/>
          </a:bodyPr>
          <a:lstStyle/>
          <a:p>
            <a:pPr algn="ctr" eaLnBrk="0" hangingPunct="0">
              <a:defRPr/>
            </a:pPr>
            <a:endParaRPr lang="en-US" sz="2200" dirty="0" smtClean="0">
              <a:solidFill>
                <a:schemeClr val="bg2">
                  <a:lumMod val="50000"/>
                </a:schemeClr>
              </a:solidFill>
              <a:effectLst>
                <a:outerShdw blurRad="38100" dist="38100" dir="2700000" algn="tl">
                  <a:srgbClr val="C0C0C0"/>
                </a:outerShdw>
              </a:effectLst>
            </a:endParaRPr>
          </a:p>
          <a:p>
            <a:pPr algn="ctr" eaLnBrk="0" hangingPunct="0">
              <a:defRPr/>
            </a:pPr>
            <a:r>
              <a:rPr lang="en-US" sz="2800" b="1" dirty="0" smtClean="0">
                <a:effectLst>
                  <a:outerShdw blurRad="38100" dist="38100" dir="2700000" algn="tl">
                    <a:srgbClr val="C0C0C0"/>
                  </a:outerShdw>
                </a:effectLst>
              </a:rPr>
              <a:t>Tim </a:t>
            </a:r>
            <a:r>
              <a:rPr lang="en-US" sz="2800" b="1" dirty="0" err="1" smtClean="0">
                <a:effectLst>
                  <a:outerShdw blurRad="38100" dist="38100" dir="2700000" algn="tl">
                    <a:srgbClr val="C0C0C0"/>
                  </a:outerShdw>
                </a:effectLst>
              </a:rPr>
              <a:t>Oldani</a:t>
            </a:r>
            <a:endParaRPr lang="en-US" sz="2800" b="1" dirty="0" smtClean="0">
              <a:effectLst>
                <a:outerShdw blurRad="38100" dist="38100" dir="2700000" algn="tl">
                  <a:srgbClr val="C0C0C0"/>
                </a:outerShdw>
              </a:effectLst>
            </a:endParaRPr>
          </a:p>
          <a:p>
            <a:pPr algn="ctr" eaLnBrk="0" hangingPunct="0">
              <a:defRPr/>
            </a:pPr>
            <a:r>
              <a:rPr lang="en-US" sz="2400" dirty="0" smtClean="0">
                <a:effectLst>
                  <a:outerShdw blurRad="38100" dist="38100" dir="2700000" algn="tl">
                    <a:srgbClr val="C0C0C0"/>
                  </a:outerShdw>
                </a:effectLst>
              </a:rPr>
              <a:t>Office – (440) 845-5023</a:t>
            </a:r>
          </a:p>
          <a:p>
            <a:pPr algn="ctr" eaLnBrk="0" hangingPunct="0">
              <a:defRPr/>
            </a:pPr>
            <a:r>
              <a:rPr lang="en-US" sz="2400" dirty="0" smtClean="0">
                <a:effectLst>
                  <a:outerShdw blurRad="38100" dist="38100" dir="2700000" algn="tl">
                    <a:srgbClr val="C0C0C0"/>
                  </a:outerShdw>
                </a:effectLst>
              </a:rPr>
              <a:t>Mobile – (216) 401-4861       </a:t>
            </a:r>
          </a:p>
          <a:p>
            <a:pPr algn="ctr" eaLnBrk="0" hangingPunct="0">
              <a:defRPr/>
            </a:pPr>
            <a:r>
              <a:rPr lang="en-US" sz="2400" dirty="0" smtClean="0">
                <a:solidFill>
                  <a:schemeClr val="bg2">
                    <a:lumMod val="50000"/>
                  </a:schemeClr>
                </a:solidFill>
                <a:effectLst>
                  <a:outerShdw blurRad="38100" dist="38100" dir="2700000" algn="tl">
                    <a:srgbClr val="C0C0C0"/>
                  </a:outerShdw>
                </a:effectLst>
              </a:rPr>
              <a:t>Timothy.Oldani@va.gov</a:t>
            </a:r>
          </a:p>
          <a:p>
            <a:pPr algn="ctr" eaLnBrk="0" hangingPunct="0">
              <a:defRPr/>
            </a:pPr>
            <a:endParaRPr lang="en-US" sz="2200" u="sng" dirty="0">
              <a:solidFill>
                <a:schemeClr val="bg2">
                  <a:lumMod val="50000"/>
                </a:schemeClr>
              </a:solidFill>
              <a:effectLst>
                <a:outerShdw blurRad="38100" dist="38100" dir="2700000" algn="tl">
                  <a:srgbClr val="C0C0C0"/>
                </a:outerShdw>
              </a:effectLst>
            </a:endParaRPr>
          </a:p>
          <a:p>
            <a:pPr algn="ctr" eaLnBrk="0" hangingPunct="0">
              <a:defRPr/>
            </a:pPr>
            <a:r>
              <a:rPr lang="en-US" sz="2200" dirty="0" smtClean="0">
                <a:solidFill>
                  <a:schemeClr val="bg2">
                    <a:lumMod val="50000"/>
                  </a:schemeClr>
                </a:solidFill>
                <a:effectLst>
                  <a:outerShdw blurRad="38100" dist="38100" dir="2700000" algn="tl">
                    <a:srgbClr val="C0C0C0"/>
                  </a:outerShdw>
                </a:effectLst>
              </a:rPr>
              <a:t>                     </a:t>
            </a:r>
            <a:endParaRPr lang="en-US" sz="2200" dirty="0">
              <a:effectLst>
                <a:outerShdw blurRad="38100" dist="38100" dir="2700000" algn="tl">
                  <a:srgbClr val="C0C0C0"/>
                </a:outerShdw>
              </a:effectLst>
            </a:endParaRPr>
          </a:p>
        </p:txBody>
      </p:sp>
    </p:spTree>
    <p:extLst>
      <p:ext uri="{BB962C8B-B14F-4D97-AF65-F5344CB8AC3E}">
        <p14:creationId xmlns:p14="http://schemas.microsoft.com/office/powerpoint/2010/main" val="1818018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45" y="152400"/>
            <a:ext cx="1225555" cy="64044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392" y="76200"/>
            <a:ext cx="914400" cy="914400"/>
          </a:xfrm>
          <a:prstGeom prst="rect">
            <a:avLst/>
          </a:prstGeom>
        </p:spPr>
      </p:pic>
      <p:sp>
        <p:nvSpPr>
          <p:cNvPr id="6" name="Flowchart: Stored Data 5"/>
          <p:cNvSpPr/>
          <p:nvPr/>
        </p:nvSpPr>
        <p:spPr>
          <a:xfrm>
            <a:off x="-2640208" y="-1785"/>
            <a:ext cx="3352800" cy="1040009"/>
          </a:xfrm>
          <a:prstGeom prst="flowChartOnline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69791" y="304800"/>
            <a:ext cx="6291454" cy="615553"/>
          </a:xfrm>
          <a:prstGeom prst="rect">
            <a:avLst/>
          </a:prstGeom>
          <a:noFill/>
          <a:ln>
            <a:noFill/>
          </a:ln>
          <a:effectLst>
            <a:glow rad="88900">
              <a:schemeClr val="bg1">
                <a:alpha val="44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400" b="1" dirty="0" smtClean="0">
                <a:solidFill>
                  <a:schemeClr val="tx2"/>
                </a:solidFill>
                <a:latin typeface="Arial Black" panose="020B0A04020102020204" pitchFamily="34" charset="0"/>
                <a:cs typeface="Aharoni" panose="02010803020104030203" pitchFamily="2" charset="-79"/>
              </a:rPr>
              <a:t>QUESTIONS</a:t>
            </a:r>
            <a:endParaRPr lang="en-US" sz="3400" b="1" dirty="0">
              <a:solidFill>
                <a:schemeClr val="tx2"/>
              </a:solidFill>
              <a:effectLst/>
              <a:latin typeface="Arial Black" panose="020B0A04020102020204" pitchFamily="34" charset="0"/>
              <a:cs typeface="Aharoni" panose="02010803020104030203" pitchFamily="2" charset="-79"/>
            </a:endParaRPr>
          </a:p>
        </p:txBody>
      </p:sp>
      <p:sp>
        <p:nvSpPr>
          <p:cNvPr id="9" name="Rectangle 8"/>
          <p:cNvSpPr/>
          <p:nvPr/>
        </p:nvSpPr>
        <p:spPr>
          <a:xfrm>
            <a:off x="-76200" y="1038224"/>
            <a:ext cx="8991600" cy="114300"/>
          </a:xfrm>
          <a:prstGeom prst="rect">
            <a:avLst/>
          </a:prstGeom>
          <a:gradFill flip="none" rotWithShape="1">
            <a:gsLst>
              <a:gs pos="0">
                <a:schemeClr val="tx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p:cNvSpPr txBox="1">
            <a:spLocks/>
          </p:cNvSpPr>
          <p:nvPr/>
        </p:nvSpPr>
        <p:spPr>
          <a:xfrm>
            <a:off x="6934200" y="671286"/>
            <a:ext cx="2362200" cy="395514"/>
          </a:xfrm>
          <a:prstGeom prst="rect">
            <a:avLst/>
          </a:prstGeom>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1100" i="1" dirty="0" smtClean="0"/>
              <a:t>“Keeping the promise”</a:t>
            </a:r>
            <a:endParaRPr lang="en-US" sz="1100" i="1" dirty="0"/>
          </a:p>
        </p:txBody>
      </p:sp>
      <p:sp>
        <p:nvSpPr>
          <p:cNvPr id="12" name="Text Box 13"/>
          <p:cNvSpPr txBox="1">
            <a:spLocks noChangeArrowheads="1"/>
          </p:cNvSpPr>
          <p:nvPr/>
        </p:nvSpPr>
        <p:spPr bwMode="auto">
          <a:xfrm>
            <a:off x="4152900" y="5177135"/>
            <a:ext cx="6210300" cy="461665"/>
          </a:xfrm>
          <a:prstGeom prst="rect">
            <a:avLst/>
          </a:prstGeom>
          <a:noFill/>
          <a:ln w="9525">
            <a:noFill/>
            <a:miter lim="800000"/>
            <a:headEnd/>
            <a:tailEnd/>
          </a:ln>
          <a:effectLst/>
        </p:spPr>
        <p:txBody>
          <a:bodyPr wrap="square">
            <a:spAutoFit/>
          </a:bodyPr>
          <a:lstStyle/>
          <a:p>
            <a:pPr eaLnBrk="0" hangingPunct="0">
              <a:defRPr/>
            </a:pPr>
            <a:r>
              <a:rPr lang="en-US" sz="2400" u="sng" dirty="0" smtClean="0">
                <a:effectLst>
                  <a:outerShdw blurRad="38100" dist="38100" dir="2700000" algn="tl">
                    <a:srgbClr val="C0C0C0"/>
                  </a:outerShdw>
                </a:effectLst>
              </a:rPr>
              <a:t>WEBSITE</a:t>
            </a:r>
            <a:r>
              <a:rPr lang="en-US" sz="2400" dirty="0" smtClean="0">
                <a:effectLst>
                  <a:outerShdw blurRad="38100" dist="38100" dir="2700000" algn="tl">
                    <a:srgbClr val="C0C0C0"/>
                  </a:outerShdw>
                </a:effectLst>
              </a:rPr>
              <a:t>: www.vetcenter.va.gov</a:t>
            </a:r>
            <a:endParaRPr lang="en-US" sz="2400" dirty="0">
              <a:effectLst>
                <a:outerShdw blurRad="38100" dist="38100" dir="2700000" algn="tl">
                  <a:srgbClr val="C0C0C0"/>
                </a:outerShdw>
              </a:effectLst>
            </a:endParaRPr>
          </a:p>
        </p:txBody>
      </p:sp>
      <p:sp>
        <p:nvSpPr>
          <p:cNvPr id="13" name="Text Box 13"/>
          <p:cNvSpPr txBox="1">
            <a:spLocks noChangeArrowheads="1"/>
          </p:cNvSpPr>
          <p:nvPr/>
        </p:nvSpPr>
        <p:spPr bwMode="auto">
          <a:xfrm>
            <a:off x="4114800" y="5786735"/>
            <a:ext cx="5257800" cy="461665"/>
          </a:xfrm>
          <a:prstGeom prst="rect">
            <a:avLst/>
          </a:prstGeom>
          <a:noFill/>
          <a:ln w="9525">
            <a:noFill/>
            <a:miter lim="800000"/>
            <a:headEnd/>
            <a:tailEnd/>
          </a:ln>
          <a:effectLst/>
        </p:spPr>
        <p:txBody>
          <a:bodyPr wrap="square">
            <a:spAutoFit/>
          </a:bodyPr>
          <a:lstStyle/>
          <a:p>
            <a:pPr eaLnBrk="0" hangingPunct="0">
              <a:defRPr/>
            </a:pPr>
            <a:r>
              <a:rPr lang="en-US" sz="2400" u="sng" dirty="0" smtClean="0">
                <a:effectLst>
                  <a:outerShdw blurRad="38100" dist="38100" dir="2700000" algn="tl">
                    <a:srgbClr val="C0C0C0"/>
                  </a:outerShdw>
                </a:effectLst>
              </a:rPr>
              <a:t>HOTLINE</a:t>
            </a:r>
            <a:r>
              <a:rPr lang="en-US" sz="2400" dirty="0" smtClean="0">
                <a:effectLst>
                  <a:outerShdw blurRad="38100" dist="38100" dir="2700000" algn="tl">
                    <a:srgbClr val="C0C0C0"/>
                  </a:outerShdw>
                </a:effectLst>
              </a:rPr>
              <a:t>: 877-WAR-VETS (927-8387)</a:t>
            </a:r>
            <a:endParaRPr lang="en-US" sz="2400" dirty="0">
              <a:effectLst>
                <a:outerShdw blurRad="38100" dist="38100" dir="2700000" algn="tl">
                  <a:srgbClr val="C0C0C0"/>
                </a:outerShdw>
              </a:effectLst>
            </a:endParaRPr>
          </a:p>
        </p:txBody>
      </p:sp>
      <p:sp>
        <p:nvSpPr>
          <p:cNvPr id="15" name="Text Box 13"/>
          <p:cNvSpPr txBox="1">
            <a:spLocks noChangeArrowheads="1"/>
          </p:cNvSpPr>
          <p:nvPr/>
        </p:nvSpPr>
        <p:spPr bwMode="auto">
          <a:xfrm>
            <a:off x="152400" y="5181600"/>
            <a:ext cx="8229600" cy="1661993"/>
          </a:xfrm>
          <a:prstGeom prst="rect">
            <a:avLst/>
          </a:prstGeom>
          <a:noFill/>
          <a:ln w="9525">
            <a:noFill/>
            <a:miter lim="800000"/>
            <a:headEnd/>
            <a:tailEnd/>
          </a:ln>
          <a:effectLst/>
        </p:spPr>
        <p:txBody>
          <a:bodyPr>
            <a:spAutoFit/>
          </a:bodyPr>
          <a:lstStyle/>
          <a:p>
            <a:pPr eaLnBrk="0" hangingPunct="0">
              <a:defRPr/>
            </a:pPr>
            <a:r>
              <a:rPr lang="en-US" sz="2400" u="sng" dirty="0" smtClean="0">
                <a:effectLst>
                  <a:outerShdw blurRad="38100" dist="38100" dir="2700000" algn="tl">
                    <a:srgbClr val="C0C0C0"/>
                  </a:outerShdw>
                </a:effectLst>
              </a:rPr>
              <a:t>OHIO Outreach Coordinator</a:t>
            </a:r>
            <a:r>
              <a:rPr lang="en-US" sz="2400" dirty="0" smtClean="0">
                <a:effectLst>
                  <a:outerShdw blurRad="38100" dist="38100" dir="2700000" algn="tl">
                    <a:srgbClr val="C0C0C0"/>
                  </a:outerShdw>
                </a:effectLst>
              </a:rPr>
              <a:t>:</a:t>
            </a:r>
          </a:p>
          <a:p>
            <a:pPr eaLnBrk="0" hangingPunct="0">
              <a:defRPr/>
            </a:pPr>
            <a:r>
              <a:rPr lang="en-US" sz="2400" dirty="0" smtClean="0">
                <a:effectLst>
                  <a:outerShdw blurRad="38100" dist="38100" dir="2700000" algn="tl">
                    <a:srgbClr val="C0C0C0"/>
                  </a:outerShdw>
                </a:effectLst>
              </a:rPr>
              <a:t> </a:t>
            </a:r>
            <a:r>
              <a:rPr lang="en-US" b="1" dirty="0" smtClean="0">
                <a:effectLst>
                  <a:outerShdw blurRad="38100" dist="38100" dir="2700000" algn="tl">
                    <a:srgbClr val="C0C0C0"/>
                  </a:outerShdw>
                </a:effectLst>
              </a:rPr>
              <a:t>Tim </a:t>
            </a:r>
            <a:r>
              <a:rPr lang="en-US" b="1" dirty="0" err="1" smtClean="0">
                <a:effectLst>
                  <a:outerShdw blurRad="38100" dist="38100" dir="2700000" algn="tl">
                    <a:srgbClr val="C0C0C0"/>
                  </a:outerShdw>
                </a:effectLst>
              </a:rPr>
              <a:t>Oldani</a:t>
            </a:r>
            <a:endParaRPr lang="en-US" b="1" dirty="0" smtClean="0">
              <a:effectLst>
                <a:outerShdw blurRad="38100" dist="38100" dir="2700000" algn="tl">
                  <a:srgbClr val="C0C0C0"/>
                </a:outerShdw>
              </a:effectLst>
            </a:endParaRPr>
          </a:p>
          <a:p>
            <a:pPr eaLnBrk="0" hangingPunct="0">
              <a:defRPr/>
            </a:pPr>
            <a:r>
              <a:rPr lang="en-US" dirty="0">
                <a:effectLst>
                  <a:outerShdw blurRad="38100" dist="38100" dir="2700000" algn="tl">
                    <a:srgbClr val="C0C0C0"/>
                  </a:outerShdw>
                </a:effectLst>
              </a:rPr>
              <a:t>Email – Timothy.oldani@va.gov</a:t>
            </a:r>
            <a:endParaRPr lang="en-US" dirty="0" smtClean="0">
              <a:effectLst>
                <a:outerShdw blurRad="38100" dist="38100" dir="2700000" algn="tl">
                  <a:srgbClr val="C0C0C0"/>
                </a:outerShdw>
              </a:effectLst>
            </a:endParaRPr>
          </a:p>
          <a:p>
            <a:pPr eaLnBrk="0" hangingPunct="0">
              <a:defRPr/>
            </a:pPr>
            <a:r>
              <a:rPr lang="en-US" dirty="0" smtClean="0">
                <a:effectLst>
                  <a:outerShdw blurRad="38100" dist="38100" dir="2700000" algn="tl">
                    <a:srgbClr val="C0C0C0"/>
                  </a:outerShdw>
                </a:effectLst>
              </a:rPr>
              <a:t>Office – (440) 845-5023</a:t>
            </a:r>
          </a:p>
          <a:p>
            <a:pPr eaLnBrk="0" hangingPunct="0">
              <a:defRPr/>
            </a:pPr>
            <a:r>
              <a:rPr lang="en-US" dirty="0" smtClean="0">
                <a:effectLst>
                  <a:outerShdw blurRad="38100" dist="38100" dir="2700000" algn="tl">
                    <a:srgbClr val="C0C0C0"/>
                  </a:outerShdw>
                </a:effectLst>
              </a:rPr>
              <a:t>Mobile – (216) 401-4861</a:t>
            </a:r>
            <a:endParaRPr lang="en-US" dirty="0">
              <a:effectLst>
                <a:outerShdw blurRad="38100" dist="38100" dir="2700000" algn="tl">
                  <a:srgbClr val="C0C0C0"/>
                </a:outerShdw>
              </a:effectLst>
            </a:endParaRPr>
          </a:p>
        </p:txBody>
      </p:sp>
      <p:pic>
        <p:nvPicPr>
          <p:cNvPr id="2053" name="Picture 5" descr="C:\Users\vhacleoldant\AppData\Local\Microsoft\Windows\Temporary Internet Files\Content.IE5\L2VTCSR1\MM90022375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63646" y="3581400"/>
            <a:ext cx="1378507" cy="13998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707" y="1828800"/>
            <a:ext cx="1830693" cy="2743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200" y="1828800"/>
            <a:ext cx="2265687" cy="2743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5600" y="1270967"/>
            <a:ext cx="2819400" cy="1853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20182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45" y="152400"/>
            <a:ext cx="1225555" cy="640443"/>
          </a:xfrm>
          <a:prstGeom prst="rect">
            <a:avLst/>
          </a:prstGeom>
        </p:spPr>
      </p:pic>
      <p:sp>
        <p:nvSpPr>
          <p:cNvPr id="3" name="TextBox 2"/>
          <p:cNvSpPr txBox="1"/>
          <p:nvPr/>
        </p:nvSpPr>
        <p:spPr>
          <a:xfrm>
            <a:off x="152400" y="6224826"/>
            <a:ext cx="1905000" cy="861774"/>
          </a:xfrm>
          <a:prstGeom prst="rect">
            <a:avLst/>
          </a:prstGeom>
          <a:noFill/>
        </p:spPr>
        <p:txBody>
          <a:bodyPr wrap="square" rtlCol="0">
            <a:spAutoFit/>
          </a:bodyPr>
          <a:lstStyle/>
          <a:p>
            <a:r>
              <a:rPr lang="en-US" sz="1400" b="1" dirty="0" smtClean="0">
                <a:latin typeface="Arial Black" panose="020B0A04020102020204" pitchFamily="34" charset="0"/>
                <a:cs typeface="Aharoni" panose="02010803020104030203" pitchFamily="2" charset="-79"/>
              </a:rPr>
              <a:t>Tim Oldani</a:t>
            </a:r>
          </a:p>
          <a:p>
            <a:r>
              <a:rPr lang="en-US" sz="1200" b="1" i="1" dirty="0" smtClean="0">
                <a:latin typeface="Georgia" panose="02040502050405020303" pitchFamily="18" charset="0"/>
                <a:cs typeface="Aharoni" panose="02010803020104030203" pitchFamily="2" charset="-79"/>
              </a:rPr>
              <a:t>Outreach Specialist</a:t>
            </a:r>
          </a:p>
          <a:p>
            <a:endParaRPr lang="en-US" sz="1200" b="1" dirty="0">
              <a:solidFill>
                <a:schemeClr val="bg1"/>
              </a:solidFill>
              <a:latin typeface="Arial Black" panose="020B0A04020102020204" pitchFamily="34" charset="0"/>
              <a:cs typeface="Aharoni" panose="02010803020104030203" pitchFamily="2" charset="-79"/>
            </a:endParaRPr>
          </a:p>
          <a:p>
            <a:endParaRPr lang="en-US" sz="1200" b="1" dirty="0">
              <a:solidFill>
                <a:schemeClr val="bg1"/>
              </a:solidFill>
              <a:latin typeface="Arial Black" panose="020B0A04020102020204" pitchFamily="34" charset="0"/>
              <a:cs typeface="Aharoni" panose="02010803020104030203" pitchFamily="2" charset="-79"/>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392" y="76200"/>
            <a:ext cx="914400" cy="914400"/>
          </a:xfrm>
          <a:prstGeom prst="rect">
            <a:avLst/>
          </a:prstGeom>
        </p:spPr>
      </p:pic>
      <p:sp>
        <p:nvSpPr>
          <p:cNvPr id="6" name="Flowchart: Stored Data 5"/>
          <p:cNvSpPr/>
          <p:nvPr/>
        </p:nvSpPr>
        <p:spPr>
          <a:xfrm>
            <a:off x="-2640208" y="-1785"/>
            <a:ext cx="3352800" cy="1040009"/>
          </a:xfrm>
          <a:prstGeom prst="flowChartOnline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69791" y="304800"/>
            <a:ext cx="6291454" cy="615553"/>
          </a:xfrm>
          <a:prstGeom prst="rect">
            <a:avLst/>
          </a:prstGeom>
          <a:noFill/>
          <a:ln>
            <a:noFill/>
          </a:ln>
          <a:effectLst>
            <a:glow rad="88900">
              <a:schemeClr val="bg1">
                <a:alpha val="44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400" b="1" dirty="0" smtClean="0">
                <a:solidFill>
                  <a:schemeClr val="tx2"/>
                </a:solidFill>
                <a:effectLst/>
                <a:latin typeface="Aharoni" panose="02010803020104030203" pitchFamily="2" charset="-79"/>
                <a:cs typeface="Aharoni" panose="02010803020104030203" pitchFamily="2" charset="-79"/>
              </a:rPr>
              <a:t>PTSD</a:t>
            </a:r>
            <a:endParaRPr lang="en-US" sz="3400" b="1" dirty="0">
              <a:solidFill>
                <a:schemeClr val="tx2"/>
              </a:solidFill>
              <a:effectLst/>
              <a:latin typeface="Aharoni" panose="02010803020104030203" pitchFamily="2" charset="-79"/>
              <a:cs typeface="Aharoni" panose="02010803020104030203" pitchFamily="2" charset="-79"/>
            </a:endParaRPr>
          </a:p>
        </p:txBody>
      </p:sp>
      <p:sp>
        <p:nvSpPr>
          <p:cNvPr id="9" name="Rectangle 8"/>
          <p:cNvSpPr/>
          <p:nvPr/>
        </p:nvSpPr>
        <p:spPr>
          <a:xfrm>
            <a:off x="-76200" y="1038224"/>
            <a:ext cx="8991600" cy="114300"/>
          </a:xfrm>
          <a:prstGeom prst="rect">
            <a:avLst/>
          </a:prstGeom>
          <a:gradFill flip="none" rotWithShape="1">
            <a:gsLst>
              <a:gs pos="0">
                <a:schemeClr val="tx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p:cNvSpPr txBox="1">
            <a:spLocks/>
          </p:cNvSpPr>
          <p:nvPr/>
        </p:nvSpPr>
        <p:spPr>
          <a:xfrm>
            <a:off x="6934200" y="671286"/>
            <a:ext cx="2362200" cy="395514"/>
          </a:xfrm>
          <a:prstGeom prst="rect">
            <a:avLst/>
          </a:prstGeom>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1100" i="1" dirty="0" smtClean="0"/>
              <a:t>“Keeping the promise”</a:t>
            </a:r>
            <a:endParaRPr lang="en-US" sz="1100" i="1" dirty="0"/>
          </a:p>
        </p:txBody>
      </p:sp>
      <p:sp>
        <p:nvSpPr>
          <p:cNvPr id="5" name="Rectangle 4"/>
          <p:cNvSpPr/>
          <p:nvPr/>
        </p:nvSpPr>
        <p:spPr>
          <a:xfrm>
            <a:off x="1469959" y="2488345"/>
            <a:ext cx="5691117" cy="1200329"/>
          </a:xfrm>
          <a:prstGeom prst="rect">
            <a:avLst/>
          </a:prstGeom>
          <a:noFill/>
        </p:spPr>
        <p:txBody>
          <a:bodyPr wrap="square" lIns="91440" tIns="45720" rIns="91440" bIns="45720">
            <a:spAutoFit/>
          </a:bodyPr>
          <a:lstStyle/>
          <a:p>
            <a:pPr algn="ctr"/>
            <a:r>
              <a:rPr lang="en-US" sz="7200" b="0" cap="none" spc="0" dirty="0" smtClean="0">
                <a:ln w="0"/>
                <a:solidFill>
                  <a:schemeClr val="tx1"/>
                </a:solidFill>
                <a:effectLst>
                  <a:outerShdw blurRad="38100" dist="19050" dir="2700000" algn="tl" rotWithShape="0">
                    <a:schemeClr val="dk1">
                      <a:alpha val="40000"/>
                    </a:schemeClr>
                  </a:outerShdw>
                </a:effectLst>
              </a:rPr>
              <a:t>What is PTSD?</a:t>
            </a:r>
            <a:endParaRPr lang="en-US" sz="7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37567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45" y="152400"/>
            <a:ext cx="1225555" cy="640443"/>
          </a:xfrm>
          <a:prstGeom prst="rect">
            <a:avLst/>
          </a:prstGeom>
        </p:spPr>
      </p:pic>
      <p:sp>
        <p:nvSpPr>
          <p:cNvPr id="3" name="TextBox 2"/>
          <p:cNvSpPr txBox="1"/>
          <p:nvPr/>
        </p:nvSpPr>
        <p:spPr>
          <a:xfrm>
            <a:off x="152400" y="6224826"/>
            <a:ext cx="1905000" cy="861774"/>
          </a:xfrm>
          <a:prstGeom prst="rect">
            <a:avLst/>
          </a:prstGeom>
          <a:noFill/>
        </p:spPr>
        <p:txBody>
          <a:bodyPr wrap="square" rtlCol="0">
            <a:spAutoFit/>
          </a:bodyPr>
          <a:lstStyle/>
          <a:p>
            <a:r>
              <a:rPr lang="en-US" sz="1400" b="1" dirty="0" smtClean="0">
                <a:latin typeface="Arial Black" panose="020B0A04020102020204" pitchFamily="34" charset="0"/>
                <a:cs typeface="Aharoni" panose="02010803020104030203" pitchFamily="2" charset="-79"/>
              </a:rPr>
              <a:t>Tim Oldani</a:t>
            </a:r>
          </a:p>
          <a:p>
            <a:r>
              <a:rPr lang="en-US" sz="1200" b="1" i="1" dirty="0" smtClean="0">
                <a:latin typeface="Georgia" panose="02040502050405020303" pitchFamily="18" charset="0"/>
                <a:cs typeface="Aharoni" panose="02010803020104030203" pitchFamily="2" charset="-79"/>
              </a:rPr>
              <a:t>Outreach Specialist</a:t>
            </a:r>
          </a:p>
          <a:p>
            <a:endParaRPr lang="en-US" sz="1200" b="1" dirty="0">
              <a:solidFill>
                <a:schemeClr val="bg1"/>
              </a:solidFill>
              <a:latin typeface="Arial Black" panose="020B0A04020102020204" pitchFamily="34" charset="0"/>
              <a:cs typeface="Aharoni" panose="02010803020104030203" pitchFamily="2" charset="-79"/>
            </a:endParaRPr>
          </a:p>
          <a:p>
            <a:endParaRPr lang="en-US" sz="1200" b="1" dirty="0">
              <a:solidFill>
                <a:schemeClr val="bg1"/>
              </a:solidFill>
              <a:latin typeface="Arial Black" panose="020B0A04020102020204" pitchFamily="34" charset="0"/>
              <a:cs typeface="Aharoni" panose="02010803020104030203" pitchFamily="2" charset="-79"/>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392" y="76200"/>
            <a:ext cx="914400" cy="914400"/>
          </a:xfrm>
          <a:prstGeom prst="rect">
            <a:avLst/>
          </a:prstGeom>
        </p:spPr>
      </p:pic>
      <p:sp>
        <p:nvSpPr>
          <p:cNvPr id="6" name="Flowchart: Stored Data 5"/>
          <p:cNvSpPr/>
          <p:nvPr/>
        </p:nvSpPr>
        <p:spPr>
          <a:xfrm>
            <a:off x="-2640208" y="-1785"/>
            <a:ext cx="3352800" cy="1040009"/>
          </a:xfrm>
          <a:prstGeom prst="flowChartOnline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69791" y="304800"/>
            <a:ext cx="6291454" cy="615553"/>
          </a:xfrm>
          <a:prstGeom prst="rect">
            <a:avLst/>
          </a:prstGeom>
          <a:noFill/>
          <a:ln>
            <a:noFill/>
          </a:ln>
          <a:effectLst>
            <a:glow rad="88900">
              <a:schemeClr val="bg1">
                <a:alpha val="44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400" b="1" dirty="0" smtClean="0">
                <a:solidFill>
                  <a:schemeClr val="tx2"/>
                </a:solidFill>
                <a:effectLst/>
                <a:latin typeface="Aharoni" panose="02010803020104030203" pitchFamily="2" charset="-79"/>
                <a:cs typeface="Aharoni" panose="02010803020104030203" pitchFamily="2" charset="-79"/>
              </a:rPr>
              <a:t>PTSD</a:t>
            </a:r>
            <a:endParaRPr lang="en-US" sz="3400" b="1" dirty="0">
              <a:solidFill>
                <a:schemeClr val="tx2"/>
              </a:solidFill>
              <a:effectLst/>
              <a:latin typeface="Aharoni" panose="02010803020104030203" pitchFamily="2" charset="-79"/>
              <a:cs typeface="Aharoni" panose="02010803020104030203" pitchFamily="2" charset="-79"/>
            </a:endParaRPr>
          </a:p>
        </p:txBody>
      </p:sp>
      <p:sp>
        <p:nvSpPr>
          <p:cNvPr id="9" name="Rectangle 8"/>
          <p:cNvSpPr/>
          <p:nvPr/>
        </p:nvSpPr>
        <p:spPr>
          <a:xfrm>
            <a:off x="-76200" y="1038224"/>
            <a:ext cx="8991600" cy="114300"/>
          </a:xfrm>
          <a:prstGeom prst="rect">
            <a:avLst/>
          </a:prstGeom>
          <a:gradFill flip="none" rotWithShape="1">
            <a:gsLst>
              <a:gs pos="0">
                <a:schemeClr val="tx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p:cNvSpPr txBox="1">
            <a:spLocks/>
          </p:cNvSpPr>
          <p:nvPr/>
        </p:nvSpPr>
        <p:spPr>
          <a:xfrm>
            <a:off x="6934200" y="671286"/>
            <a:ext cx="2362200" cy="395514"/>
          </a:xfrm>
          <a:prstGeom prst="rect">
            <a:avLst/>
          </a:prstGeom>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1100" i="1" dirty="0" smtClean="0"/>
              <a:t>“Keeping the promise”</a:t>
            </a:r>
            <a:endParaRPr lang="en-US" sz="1100" i="1" dirty="0"/>
          </a:p>
        </p:txBody>
      </p:sp>
      <p:sp>
        <p:nvSpPr>
          <p:cNvPr id="5" name="Rectangle 4"/>
          <p:cNvSpPr/>
          <p:nvPr/>
        </p:nvSpPr>
        <p:spPr>
          <a:xfrm>
            <a:off x="266278" y="1752600"/>
            <a:ext cx="8229600" cy="3046988"/>
          </a:xfrm>
          <a:prstGeom prst="rect">
            <a:avLst/>
          </a:prstGeom>
          <a:noFill/>
        </p:spPr>
        <p:txBody>
          <a:bodyPr wrap="square" lIns="91440" tIns="45720" rIns="91440" bIns="45720">
            <a:spAutoFit/>
          </a:bodyPr>
          <a:lstStyle/>
          <a:p>
            <a:pPr algn="ctr"/>
            <a:r>
              <a:rPr lang="en-US" sz="3200" dirty="0"/>
              <a:t>Post-traumatic stress disorder (PTSD) is a mental health condition that's </a:t>
            </a:r>
            <a:r>
              <a:rPr lang="en-US" sz="3200" b="1" dirty="0"/>
              <a:t>triggered</a:t>
            </a:r>
            <a:r>
              <a:rPr lang="en-US" sz="3200" dirty="0"/>
              <a:t> by a </a:t>
            </a:r>
            <a:r>
              <a:rPr lang="en-US" sz="3200" b="1" dirty="0"/>
              <a:t>terrifying event </a:t>
            </a:r>
            <a:r>
              <a:rPr lang="en-US" sz="3200" dirty="0"/>
              <a:t>— either </a:t>
            </a:r>
            <a:r>
              <a:rPr lang="en-US" sz="3200" u="sng" dirty="0"/>
              <a:t>experiencing it or witnessing it</a:t>
            </a:r>
            <a:r>
              <a:rPr lang="en-US" sz="3200" dirty="0"/>
              <a:t>. Symptoms may include flashbacks, nightmares and severe anxiety, as well as uncontrollable thoughts about the event</a:t>
            </a:r>
            <a:endParaRPr lang="en-US"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68935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45" y="152400"/>
            <a:ext cx="1225555" cy="640443"/>
          </a:xfrm>
          <a:prstGeom prst="rect">
            <a:avLst/>
          </a:prstGeom>
        </p:spPr>
      </p:pic>
      <p:sp>
        <p:nvSpPr>
          <p:cNvPr id="3" name="TextBox 2"/>
          <p:cNvSpPr txBox="1"/>
          <p:nvPr/>
        </p:nvSpPr>
        <p:spPr>
          <a:xfrm>
            <a:off x="152400" y="6224826"/>
            <a:ext cx="1905000" cy="861774"/>
          </a:xfrm>
          <a:prstGeom prst="rect">
            <a:avLst/>
          </a:prstGeom>
          <a:noFill/>
        </p:spPr>
        <p:txBody>
          <a:bodyPr wrap="square" rtlCol="0">
            <a:spAutoFit/>
          </a:bodyPr>
          <a:lstStyle/>
          <a:p>
            <a:r>
              <a:rPr lang="en-US" sz="1400" b="1" dirty="0" smtClean="0">
                <a:latin typeface="Arial Black" panose="020B0A04020102020204" pitchFamily="34" charset="0"/>
                <a:cs typeface="Aharoni" panose="02010803020104030203" pitchFamily="2" charset="-79"/>
              </a:rPr>
              <a:t>Tim Oldani</a:t>
            </a:r>
          </a:p>
          <a:p>
            <a:r>
              <a:rPr lang="en-US" sz="1200" b="1" i="1" dirty="0" smtClean="0">
                <a:latin typeface="Georgia" panose="02040502050405020303" pitchFamily="18" charset="0"/>
                <a:cs typeface="Aharoni" panose="02010803020104030203" pitchFamily="2" charset="-79"/>
              </a:rPr>
              <a:t>Outreach Specialist</a:t>
            </a:r>
          </a:p>
          <a:p>
            <a:endParaRPr lang="en-US" sz="1200" b="1" dirty="0">
              <a:solidFill>
                <a:schemeClr val="bg1"/>
              </a:solidFill>
              <a:latin typeface="Arial Black" panose="020B0A04020102020204" pitchFamily="34" charset="0"/>
              <a:cs typeface="Aharoni" panose="02010803020104030203" pitchFamily="2" charset="-79"/>
            </a:endParaRPr>
          </a:p>
          <a:p>
            <a:endParaRPr lang="en-US" sz="1200" b="1" dirty="0">
              <a:solidFill>
                <a:schemeClr val="bg1"/>
              </a:solidFill>
              <a:latin typeface="Arial Black" panose="020B0A04020102020204" pitchFamily="34" charset="0"/>
              <a:cs typeface="Aharoni" panose="02010803020104030203" pitchFamily="2" charset="-79"/>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392" y="76200"/>
            <a:ext cx="914400" cy="914400"/>
          </a:xfrm>
          <a:prstGeom prst="rect">
            <a:avLst/>
          </a:prstGeom>
        </p:spPr>
      </p:pic>
      <p:sp>
        <p:nvSpPr>
          <p:cNvPr id="6" name="Flowchart: Stored Data 5"/>
          <p:cNvSpPr/>
          <p:nvPr/>
        </p:nvSpPr>
        <p:spPr>
          <a:xfrm>
            <a:off x="-2640208" y="-1785"/>
            <a:ext cx="3352800" cy="1040009"/>
          </a:xfrm>
          <a:prstGeom prst="flowChartOnline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69791" y="304800"/>
            <a:ext cx="6291454" cy="615553"/>
          </a:xfrm>
          <a:prstGeom prst="rect">
            <a:avLst/>
          </a:prstGeom>
          <a:noFill/>
          <a:ln>
            <a:noFill/>
          </a:ln>
          <a:effectLst>
            <a:glow rad="88900">
              <a:schemeClr val="bg1">
                <a:alpha val="44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400" b="1" dirty="0" smtClean="0">
                <a:solidFill>
                  <a:schemeClr val="tx2"/>
                </a:solidFill>
                <a:latin typeface="Aharoni" panose="02010803020104030203" pitchFamily="2" charset="-79"/>
                <a:cs typeface="Aharoni" panose="02010803020104030203" pitchFamily="2" charset="-79"/>
              </a:rPr>
              <a:t>PTSD</a:t>
            </a:r>
            <a:endParaRPr lang="en-US" sz="3400" b="1" dirty="0">
              <a:solidFill>
                <a:schemeClr val="tx2"/>
              </a:solidFill>
              <a:effectLst/>
              <a:latin typeface="Aharoni" panose="02010803020104030203" pitchFamily="2" charset="-79"/>
              <a:cs typeface="Aharoni" panose="02010803020104030203" pitchFamily="2" charset="-79"/>
            </a:endParaRPr>
          </a:p>
        </p:txBody>
      </p:sp>
      <p:sp>
        <p:nvSpPr>
          <p:cNvPr id="9" name="Rectangle 8"/>
          <p:cNvSpPr/>
          <p:nvPr/>
        </p:nvSpPr>
        <p:spPr>
          <a:xfrm>
            <a:off x="-76200" y="1038224"/>
            <a:ext cx="8991600" cy="114300"/>
          </a:xfrm>
          <a:prstGeom prst="rect">
            <a:avLst/>
          </a:prstGeom>
          <a:gradFill flip="none" rotWithShape="1">
            <a:gsLst>
              <a:gs pos="0">
                <a:schemeClr val="tx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p:cNvSpPr txBox="1">
            <a:spLocks/>
          </p:cNvSpPr>
          <p:nvPr/>
        </p:nvSpPr>
        <p:spPr>
          <a:xfrm>
            <a:off x="6934200" y="671286"/>
            <a:ext cx="2362200" cy="395514"/>
          </a:xfrm>
          <a:prstGeom prst="rect">
            <a:avLst/>
          </a:prstGeom>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1100" i="1" dirty="0" smtClean="0"/>
              <a:t>“Keeping the promise”</a:t>
            </a:r>
            <a:endParaRPr lang="en-US" sz="1100" i="1" dirty="0"/>
          </a:p>
        </p:txBody>
      </p:sp>
      <p:pic>
        <p:nvPicPr>
          <p:cNvPr id="1026" name="Picture 2" descr="http://thejointblog.com/wp-content/uploads/2014/09/pts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634347"/>
            <a:ext cx="8153400" cy="652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600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45" y="152400"/>
            <a:ext cx="1225555" cy="640443"/>
          </a:xfrm>
          <a:prstGeom prst="rect">
            <a:avLst/>
          </a:prstGeom>
        </p:spPr>
      </p:pic>
      <p:sp>
        <p:nvSpPr>
          <p:cNvPr id="3" name="TextBox 2"/>
          <p:cNvSpPr txBox="1"/>
          <p:nvPr/>
        </p:nvSpPr>
        <p:spPr>
          <a:xfrm>
            <a:off x="152400" y="6224826"/>
            <a:ext cx="1905000" cy="861774"/>
          </a:xfrm>
          <a:prstGeom prst="rect">
            <a:avLst/>
          </a:prstGeom>
          <a:noFill/>
        </p:spPr>
        <p:txBody>
          <a:bodyPr wrap="square" rtlCol="0">
            <a:spAutoFit/>
          </a:bodyPr>
          <a:lstStyle/>
          <a:p>
            <a:r>
              <a:rPr lang="en-US" sz="1400" b="1" dirty="0" smtClean="0">
                <a:latin typeface="Arial Black" panose="020B0A04020102020204" pitchFamily="34" charset="0"/>
                <a:cs typeface="Aharoni" panose="02010803020104030203" pitchFamily="2" charset="-79"/>
              </a:rPr>
              <a:t>Tim Oldani</a:t>
            </a:r>
          </a:p>
          <a:p>
            <a:r>
              <a:rPr lang="en-US" sz="1200" b="1" i="1" dirty="0" smtClean="0">
                <a:latin typeface="Georgia" panose="02040502050405020303" pitchFamily="18" charset="0"/>
                <a:cs typeface="Aharoni" panose="02010803020104030203" pitchFamily="2" charset="-79"/>
              </a:rPr>
              <a:t>Outreach Specialist</a:t>
            </a:r>
          </a:p>
          <a:p>
            <a:endParaRPr lang="en-US" sz="1200" b="1" dirty="0">
              <a:solidFill>
                <a:schemeClr val="bg1"/>
              </a:solidFill>
              <a:latin typeface="Arial Black" panose="020B0A04020102020204" pitchFamily="34" charset="0"/>
              <a:cs typeface="Aharoni" panose="02010803020104030203" pitchFamily="2" charset="-79"/>
            </a:endParaRPr>
          </a:p>
          <a:p>
            <a:endParaRPr lang="en-US" sz="1200" b="1" dirty="0">
              <a:solidFill>
                <a:schemeClr val="bg1"/>
              </a:solidFill>
              <a:latin typeface="Arial Black" panose="020B0A04020102020204" pitchFamily="34" charset="0"/>
              <a:cs typeface="Aharoni" panose="02010803020104030203" pitchFamily="2" charset="-79"/>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392" y="76200"/>
            <a:ext cx="914400" cy="914400"/>
          </a:xfrm>
          <a:prstGeom prst="rect">
            <a:avLst/>
          </a:prstGeom>
        </p:spPr>
      </p:pic>
      <p:sp>
        <p:nvSpPr>
          <p:cNvPr id="6" name="Flowchart: Stored Data 5"/>
          <p:cNvSpPr/>
          <p:nvPr/>
        </p:nvSpPr>
        <p:spPr>
          <a:xfrm>
            <a:off x="-2640208" y="-1785"/>
            <a:ext cx="3352800" cy="1040009"/>
          </a:xfrm>
          <a:prstGeom prst="flowChartOnline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69791" y="304800"/>
            <a:ext cx="6291454" cy="615553"/>
          </a:xfrm>
          <a:prstGeom prst="rect">
            <a:avLst/>
          </a:prstGeom>
          <a:noFill/>
          <a:ln>
            <a:noFill/>
          </a:ln>
          <a:effectLst>
            <a:glow rad="88900">
              <a:schemeClr val="bg1">
                <a:alpha val="44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400" b="1" dirty="0" smtClean="0">
                <a:solidFill>
                  <a:schemeClr val="tx2"/>
                </a:solidFill>
                <a:effectLst/>
                <a:latin typeface="Aharoni" panose="02010803020104030203" pitchFamily="2" charset="-79"/>
                <a:cs typeface="Aharoni" panose="02010803020104030203" pitchFamily="2" charset="-79"/>
              </a:rPr>
              <a:t>PTSD</a:t>
            </a:r>
            <a:endParaRPr lang="en-US" sz="3400" b="1" dirty="0">
              <a:solidFill>
                <a:schemeClr val="tx2"/>
              </a:solidFill>
              <a:effectLst/>
              <a:latin typeface="Aharoni" panose="02010803020104030203" pitchFamily="2" charset="-79"/>
              <a:cs typeface="Aharoni" panose="02010803020104030203" pitchFamily="2" charset="-79"/>
            </a:endParaRPr>
          </a:p>
        </p:txBody>
      </p:sp>
      <p:sp>
        <p:nvSpPr>
          <p:cNvPr id="9" name="Rectangle 8"/>
          <p:cNvSpPr/>
          <p:nvPr/>
        </p:nvSpPr>
        <p:spPr>
          <a:xfrm>
            <a:off x="-76200" y="1038224"/>
            <a:ext cx="8991600" cy="114300"/>
          </a:xfrm>
          <a:prstGeom prst="rect">
            <a:avLst/>
          </a:prstGeom>
          <a:gradFill flip="none" rotWithShape="1">
            <a:gsLst>
              <a:gs pos="0">
                <a:schemeClr val="tx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p:cNvSpPr txBox="1">
            <a:spLocks/>
          </p:cNvSpPr>
          <p:nvPr/>
        </p:nvSpPr>
        <p:spPr>
          <a:xfrm>
            <a:off x="6934200" y="671286"/>
            <a:ext cx="2362200" cy="395514"/>
          </a:xfrm>
          <a:prstGeom prst="rect">
            <a:avLst/>
          </a:prstGeom>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1100" i="1" dirty="0" smtClean="0"/>
              <a:t>“Keeping the promise”</a:t>
            </a:r>
            <a:endParaRPr lang="en-US" sz="1100" i="1" dirty="0"/>
          </a:p>
        </p:txBody>
      </p:sp>
      <p:sp>
        <p:nvSpPr>
          <p:cNvPr id="5" name="Rectangle 4"/>
          <p:cNvSpPr/>
          <p:nvPr/>
        </p:nvSpPr>
        <p:spPr>
          <a:xfrm>
            <a:off x="152400" y="1519462"/>
            <a:ext cx="6356345" cy="1200329"/>
          </a:xfrm>
          <a:prstGeom prst="rect">
            <a:avLst/>
          </a:prstGeom>
          <a:noFill/>
        </p:spPr>
        <p:txBody>
          <a:bodyPr wrap="square" lIns="91440" tIns="45720" rIns="91440" bIns="45720">
            <a:spAutoFit/>
          </a:bodyPr>
          <a:lstStyle/>
          <a:p>
            <a:pPr algn="ctr"/>
            <a:r>
              <a:rPr lang="en-US" sz="7200" b="0" cap="none" spc="0" dirty="0" smtClean="0">
                <a:ln w="0"/>
                <a:solidFill>
                  <a:schemeClr val="tx1"/>
                </a:solidFill>
                <a:effectLst>
                  <a:outerShdw blurRad="38100" dist="19050" dir="2700000" algn="tl" rotWithShape="0">
                    <a:schemeClr val="dk1">
                      <a:alpha val="40000"/>
                    </a:schemeClr>
                  </a:outerShdw>
                </a:effectLst>
              </a:rPr>
              <a:t>What is Stigma?</a:t>
            </a:r>
            <a:endParaRPr lang="en-US" sz="7200" b="0" cap="none" spc="0" dirty="0">
              <a:ln w="0"/>
              <a:solidFill>
                <a:schemeClr val="tx1"/>
              </a:solidFill>
              <a:effectLst>
                <a:outerShdw blurRad="38100" dist="19050" dir="2700000" algn="tl" rotWithShape="0">
                  <a:schemeClr val="dk1">
                    <a:alpha val="40000"/>
                  </a:schemeClr>
                </a:outerShdw>
              </a:effectLst>
            </a:endParaRPr>
          </a:p>
        </p:txBody>
      </p:sp>
      <p:pic>
        <p:nvPicPr>
          <p:cNvPr id="11" name="Picture 2" descr="http://thejointblog.com/wp-content/uploads/2014/09/pts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044333"/>
            <a:ext cx="3517084" cy="281366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2674176"/>
            <a:ext cx="8229600" cy="707886"/>
          </a:xfrm>
          <a:prstGeom prst="rect">
            <a:avLst/>
          </a:prstGeom>
          <a:noFill/>
        </p:spPr>
        <p:txBody>
          <a:bodyPr wrap="square" lIns="91440" tIns="45720" rIns="91440" bIns="45720">
            <a:spAutoFit/>
          </a:bodyPr>
          <a:lstStyle/>
          <a:p>
            <a:pPr algn="ctr"/>
            <a:r>
              <a:rPr lang="en-US" sz="4000" dirty="0" smtClean="0"/>
              <a:t>PTSD is a sign of Mental Weakness…</a:t>
            </a:r>
            <a:endParaRPr lang="en-US"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30291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45" y="152400"/>
            <a:ext cx="1225555" cy="640443"/>
          </a:xfrm>
          <a:prstGeom prst="rect">
            <a:avLst/>
          </a:prstGeom>
        </p:spPr>
      </p:pic>
      <p:sp>
        <p:nvSpPr>
          <p:cNvPr id="3" name="TextBox 2"/>
          <p:cNvSpPr txBox="1"/>
          <p:nvPr/>
        </p:nvSpPr>
        <p:spPr>
          <a:xfrm>
            <a:off x="152400" y="6224826"/>
            <a:ext cx="1905000" cy="861774"/>
          </a:xfrm>
          <a:prstGeom prst="rect">
            <a:avLst/>
          </a:prstGeom>
          <a:noFill/>
        </p:spPr>
        <p:txBody>
          <a:bodyPr wrap="square" rtlCol="0">
            <a:spAutoFit/>
          </a:bodyPr>
          <a:lstStyle/>
          <a:p>
            <a:r>
              <a:rPr lang="en-US" sz="1400" b="1" dirty="0" smtClean="0">
                <a:latin typeface="Arial Black" panose="020B0A04020102020204" pitchFamily="34" charset="0"/>
                <a:cs typeface="Aharoni" panose="02010803020104030203" pitchFamily="2" charset="-79"/>
              </a:rPr>
              <a:t>Tim Oldani</a:t>
            </a:r>
          </a:p>
          <a:p>
            <a:r>
              <a:rPr lang="en-US" sz="1200" b="1" i="1" dirty="0" smtClean="0">
                <a:latin typeface="Georgia" panose="02040502050405020303" pitchFamily="18" charset="0"/>
                <a:cs typeface="Aharoni" panose="02010803020104030203" pitchFamily="2" charset="-79"/>
              </a:rPr>
              <a:t>Outreach Specialist</a:t>
            </a:r>
          </a:p>
          <a:p>
            <a:endParaRPr lang="en-US" sz="1200" b="1" dirty="0">
              <a:solidFill>
                <a:schemeClr val="bg1"/>
              </a:solidFill>
              <a:latin typeface="Arial Black" panose="020B0A04020102020204" pitchFamily="34" charset="0"/>
              <a:cs typeface="Aharoni" panose="02010803020104030203" pitchFamily="2" charset="-79"/>
            </a:endParaRPr>
          </a:p>
          <a:p>
            <a:endParaRPr lang="en-US" sz="1200" b="1" dirty="0">
              <a:solidFill>
                <a:schemeClr val="bg1"/>
              </a:solidFill>
              <a:latin typeface="Arial Black" panose="020B0A04020102020204" pitchFamily="34" charset="0"/>
              <a:cs typeface="Aharoni" panose="02010803020104030203" pitchFamily="2" charset="-79"/>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392" y="76200"/>
            <a:ext cx="914400" cy="914400"/>
          </a:xfrm>
          <a:prstGeom prst="rect">
            <a:avLst/>
          </a:prstGeom>
        </p:spPr>
      </p:pic>
      <p:sp>
        <p:nvSpPr>
          <p:cNvPr id="6" name="Flowchart: Stored Data 5"/>
          <p:cNvSpPr/>
          <p:nvPr/>
        </p:nvSpPr>
        <p:spPr>
          <a:xfrm>
            <a:off x="-2640208" y="-1785"/>
            <a:ext cx="3352800" cy="1040009"/>
          </a:xfrm>
          <a:prstGeom prst="flowChartOnline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69791" y="304800"/>
            <a:ext cx="6291454" cy="615553"/>
          </a:xfrm>
          <a:prstGeom prst="rect">
            <a:avLst/>
          </a:prstGeom>
          <a:noFill/>
          <a:ln>
            <a:noFill/>
          </a:ln>
          <a:effectLst>
            <a:glow rad="88900">
              <a:schemeClr val="bg1">
                <a:alpha val="44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400" b="1" dirty="0" smtClean="0">
                <a:solidFill>
                  <a:schemeClr val="tx2"/>
                </a:solidFill>
                <a:latin typeface="Aharoni" panose="02010803020104030203" pitchFamily="2" charset="-79"/>
                <a:cs typeface="Aharoni" panose="02010803020104030203" pitchFamily="2" charset="-79"/>
              </a:rPr>
              <a:t>PTSD</a:t>
            </a:r>
            <a:endParaRPr lang="en-US" sz="3400" b="1" dirty="0">
              <a:solidFill>
                <a:schemeClr val="tx2"/>
              </a:solidFill>
              <a:effectLst/>
              <a:latin typeface="Aharoni" panose="02010803020104030203" pitchFamily="2" charset="-79"/>
              <a:cs typeface="Aharoni" panose="02010803020104030203" pitchFamily="2" charset="-79"/>
            </a:endParaRPr>
          </a:p>
        </p:txBody>
      </p:sp>
      <p:sp>
        <p:nvSpPr>
          <p:cNvPr id="9" name="Rectangle 8"/>
          <p:cNvSpPr/>
          <p:nvPr/>
        </p:nvSpPr>
        <p:spPr>
          <a:xfrm>
            <a:off x="-76200" y="1038224"/>
            <a:ext cx="8991600" cy="114300"/>
          </a:xfrm>
          <a:prstGeom prst="rect">
            <a:avLst/>
          </a:prstGeom>
          <a:gradFill flip="none" rotWithShape="1">
            <a:gsLst>
              <a:gs pos="0">
                <a:schemeClr val="tx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p:cNvSpPr txBox="1">
            <a:spLocks/>
          </p:cNvSpPr>
          <p:nvPr/>
        </p:nvSpPr>
        <p:spPr>
          <a:xfrm>
            <a:off x="6934200" y="671286"/>
            <a:ext cx="2362200" cy="395514"/>
          </a:xfrm>
          <a:prstGeom prst="rect">
            <a:avLst/>
          </a:prstGeom>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1100" i="1" dirty="0" smtClean="0"/>
              <a:t>“Keeping the promise”</a:t>
            </a:r>
            <a:endParaRPr lang="en-US" sz="1100" i="1" dirty="0"/>
          </a:p>
        </p:txBody>
      </p:sp>
      <p:pic>
        <p:nvPicPr>
          <p:cNvPr id="1026" name="Picture 2" descr="http://thejointblog.com/wp-content/uploads/2014/09/pts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044333"/>
            <a:ext cx="3517084" cy="281366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04800" y="2130185"/>
            <a:ext cx="8229600" cy="707886"/>
          </a:xfrm>
          <a:prstGeom prst="rect">
            <a:avLst/>
          </a:prstGeom>
          <a:noFill/>
        </p:spPr>
        <p:txBody>
          <a:bodyPr wrap="square" lIns="91440" tIns="45720" rIns="91440" bIns="45720">
            <a:spAutoFit/>
          </a:bodyPr>
          <a:lstStyle/>
          <a:p>
            <a:pPr algn="ctr"/>
            <a:r>
              <a:rPr lang="en-US" sz="4000" dirty="0" smtClean="0"/>
              <a:t>PTSD is a sign of Mental Weakness…</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a:off x="304800" y="3087259"/>
            <a:ext cx="8229600" cy="830997"/>
          </a:xfrm>
          <a:prstGeom prst="rect">
            <a:avLst/>
          </a:prstGeom>
          <a:noFill/>
        </p:spPr>
        <p:txBody>
          <a:bodyPr wrap="square" lIns="91440" tIns="45720" rIns="91440" bIns="45720">
            <a:spAutoFit/>
          </a:bodyPr>
          <a:lstStyle/>
          <a:p>
            <a:pPr algn="ctr"/>
            <a:r>
              <a:rPr lang="en-US" sz="4800" dirty="0" smtClean="0">
                <a:solidFill>
                  <a:srgbClr val="FF0000"/>
                </a:solidFill>
              </a:rPr>
              <a:t>FALSE</a:t>
            </a:r>
            <a:endParaRPr lang="en-US" sz="48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47461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45" y="152400"/>
            <a:ext cx="1225555" cy="640443"/>
          </a:xfrm>
          <a:prstGeom prst="rect">
            <a:avLst/>
          </a:prstGeom>
        </p:spPr>
      </p:pic>
      <p:sp>
        <p:nvSpPr>
          <p:cNvPr id="3" name="TextBox 2"/>
          <p:cNvSpPr txBox="1"/>
          <p:nvPr/>
        </p:nvSpPr>
        <p:spPr>
          <a:xfrm>
            <a:off x="152400" y="6224826"/>
            <a:ext cx="1905000" cy="861774"/>
          </a:xfrm>
          <a:prstGeom prst="rect">
            <a:avLst/>
          </a:prstGeom>
          <a:noFill/>
        </p:spPr>
        <p:txBody>
          <a:bodyPr wrap="square" rtlCol="0">
            <a:spAutoFit/>
          </a:bodyPr>
          <a:lstStyle/>
          <a:p>
            <a:r>
              <a:rPr lang="en-US" sz="1400" b="1" dirty="0" smtClean="0">
                <a:latin typeface="Arial Black" panose="020B0A04020102020204" pitchFamily="34" charset="0"/>
                <a:cs typeface="Aharoni" panose="02010803020104030203" pitchFamily="2" charset="-79"/>
              </a:rPr>
              <a:t>Tim Oldani</a:t>
            </a:r>
          </a:p>
          <a:p>
            <a:r>
              <a:rPr lang="en-US" sz="1200" b="1" i="1" dirty="0" smtClean="0">
                <a:latin typeface="Georgia" panose="02040502050405020303" pitchFamily="18" charset="0"/>
                <a:cs typeface="Aharoni" panose="02010803020104030203" pitchFamily="2" charset="-79"/>
              </a:rPr>
              <a:t>Outreach Specialist</a:t>
            </a:r>
          </a:p>
          <a:p>
            <a:endParaRPr lang="en-US" sz="1200" b="1" dirty="0">
              <a:solidFill>
                <a:schemeClr val="bg1"/>
              </a:solidFill>
              <a:latin typeface="Arial Black" panose="020B0A04020102020204" pitchFamily="34" charset="0"/>
              <a:cs typeface="Aharoni" panose="02010803020104030203" pitchFamily="2" charset="-79"/>
            </a:endParaRPr>
          </a:p>
          <a:p>
            <a:endParaRPr lang="en-US" sz="1200" b="1" dirty="0">
              <a:solidFill>
                <a:schemeClr val="bg1"/>
              </a:solidFill>
              <a:latin typeface="Arial Black" panose="020B0A04020102020204" pitchFamily="34" charset="0"/>
              <a:cs typeface="Aharoni" panose="02010803020104030203" pitchFamily="2" charset="-79"/>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392" y="76200"/>
            <a:ext cx="914400" cy="914400"/>
          </a:xfrm>
          <a:prstGeom prst="rect">
            <a:avLst/>
          </a:prstGeom>
        </p:spPr>
      </p:pic>
      <p:sp>
        <p:nvSpPr>
          <p:cNvPr id="6" name="Flowchart: Stored Data 5"/>
          <p:cNvSpPr/>
          <p:nvPr/>
        </p:nvSpPr>
        <p:spPr>
          <a:xfrm>
            <a:off x="-2640208" y="-1785"/>
            <a:ext cx="3352800" cy="1040009"/>
          </a:xfrm>
          <a:prstGeom prst="flowChartOnline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69791" y="304800"/>
            <a:ext cx="6291454" cy="615553"/>
          </a:xfrm>
          <a:prstGeom prst="rect">
            <a:avLst/>
          </a:prstGeom>
          <a:noFill/>
          <a:ln>
            <a:noFill/>
          </a:ln>
          <a:effectLst>
            <a:glow rad="88900">
              <a:schemeClr val="bg1">
                <a:alpha val="44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400" b="1" dirty="0" smtClean="0">
                <a:solidFill>
                  <a:schemeClr val="tx2"/>
                </a:solidFill>
                <a:latin typeface="Aharoni" panose="02010803020104030203" pitchFamily="2" charset="-79"/>
                <a:cs typeface="Aharoni" panose="02010803020104030203" pitchFamily="2" charset="-79"/>
              </a:rPr>
              <a:t>PTSD</a:t>
            </a:r>
            <a:endParaRPr lang="en-US" sz="3400" b="1" dirty="0">
              <a:solidFill>
                <a:schemeClr val="tx2"/>
              </a:solidFill>
              <a:effectLst/>
              <a:latin typeface="Aharoni" panose="02010803020104030203" pitchFamily="2" charset="-79"/>
              <a:cs typeface="Aharoni" panose="02010803020104030203" pitchFamily="2" charset="-79"/>
            </a:endParaRPr>
          </a:p>
        </p:txBody>
      </p:sp>
      <p:sp>
        <p:nvSpPr>
          <p:cNvPr id="9" name="Rectangle 8"/>
          <p:cNvSpPr/>
          <p:nvPr/>
        </p:nvSpPr>
        <p:spPr>
          <a:xfrm>
            <a:off x="-76200" y="1038224"/>
            <a:ext cx="8991600" cy="114300"/>
          </a:xfrm>
          <a:prstGeom prst="rect">
            <a:avLst/>
          </a:prstGeom>
          <a:gradFill flip="none" rotWithShape="1">
            <a:gsLst>
              <a:gs pos="0">
                <a:schemeClr val="tx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p:cNvSpPr txBox="1">
            <a:spLocks/>
          </p:cNvSpPr>
          <p:nvPr/>
        </p:nvSpPr>
        <p:spPr>
          <a:xfrm>
            <a:off x="6934200" y="671286"/>
            <a:ext cx="2362200" cy="395514"/>
          </a:xfrm>
          <a:prstGeom prst="rect">
            <a:avLst/>
          </a:prstGeom>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1100" i="1" dirty="0" smtClean="0"/>
              <a:t>“Keeping the promise”</a:t>
            </a:r>
            <a:endParaRPr lang="en-US" sz="1100" i="1" dirty="0"/>
          </a:p>
        </p:txBody>
      </p:sp>
      <p:pic>
        <p:nvPicPr>
          <p:cNvPr id="1026" name="Picture 2" descr="http://thejointblog.com/wp-content/uploads/2014/09/pts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044333"/>
            <a:ext cx="3517084" cy="281366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8100" y="2192533"/>
            <a:ext cx="8763000" cy="646331"/>
          </a:xfrm>
          <a:prstGeom prst="rect">
            <a:avLst/>
          </a:prstGeom>
          <a:noFill/>
        </p:spPr>
        <p:txBody>
          <a:bodyPr wrap="square" lIns="91440" tIns="45720" rIns="91440" bIns="45720">
            <a:spAutoFit/>
          </a:bodyPr>
          <a:lstStyle/>
          <a:p>
            <a:pPr algn="ctr"/>
            <a:r>
              <a:rPr lang="en-US" sz="3600" dirty="0" smtClean="0"/>
              <a:t>People with PTSD are Crazy or Dangerous…</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a:off x="304800" y="3087259"/>
            <a:ext cx="8229600" cy="830997"/>
          </a:xfrm>
          <a:prstGeom prst="rect">
            <a:avLst/>
          </a:prstGeom>
          <a:noFill/>
        </p:spPr>
        <p:txBody>
          <a:bodyPr wrap="square" lIns="91440" tIns="45720" rIns="91440" bIns="45720">
            <a:spAutoFit/>
          </a:bodyPr>
          <a:lstStyle/>
          <a:p>
            <a:pPr algn="ctr"/>
            <a:r>
              <a:rPr lang="en-US" sz="4800" dirty="0" smtClean="0">
                <a:solidFill>
                  <a:srgbClr val="FF0000"/>
                </a:solidFill>
              </a:rPr>
              <a:t>FALSE</a:t>
            </a:r>
            <a:endParaRPr lang="en-US" sz="48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59647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45" y="152400"/>
            <a:ext cx="1225555" cy="640443"/>
          </a:xfrm>
          <a:prstGeom prst="rect">
            <a:avLst/>
          </a:prstGeom>
        </p:spPr>
      </p:pic>
      <p:sp>
        <p:nvSpPr>
          <p:cNvPr id="3" name="TextBox 2"/>
          <p:cNvSpPr txBox="1"/>
          <p:nvPr/>
        </p:nvSpPr>
        <p:spPr>
          <a:xfrm>
            <a:off x="152400" y="6224826"/>
            <a:ext cx="1905000" cy="861774"/>
          </a:xfrm>
          <a:prstGeom prst="rect">
            <a:avLst/>
          </a:prstGeom>
          <a:noFill/>
        </p:spPr>
        <p:txBody>
          <a:bodyPr wrap="square" rtlCol="0">
            <a:spAutoFit/>
          </a:bodyPr>
          <a:lstStyle/>
          <a:p>
            <a:r>
              <a:rPr lang="en-US" sz="1400" b="1" dirty="0" smtClean="0">
                <a:latin typeface="Arial Black" panose="020B0A04020102020204" pitchFamily="34" charset="0"/>
                <a:cs typeface="Aharoni" panose="02010803020104030203" pitchFamily="2" charset="-79"/>
              </a:rPr>
              <a:t>Tim Oldani</a:t>
            </a:r>
          </a:p>
          <a:p>
            <a:r>
              <a:rPr lang="en-US" sz="1200" b="1" i="1" dirty="0" smtClean="0">
                <a:latin typeface="Georgia" panose="02040502050405020303" pitchFamily="18" charset="0"/>
                <a:cs typeface="Aharoni" panose="02010803020104030203" pitchFamily="2" charset="-79"/>
              </a:rPr>
              <a:t>Outreach Specialist</a:t>
            </a:r>
          </a:p>
          <a:p>
            <a:endParaRPr lang="en-US" sz="1200" b="1" dirty="0">
              <a:solidFill>
                <a:schemeClr val="bg1"/>
              </a:solidFill>
              <a:latin typeface="Arial Black" panose="020B0A04020102020204" pitchFamily="34" charset="0"/>
              <a:cs typeface="Aharoni" panose="02010803020104030203" pitchFamily="2" charset="-79"/>
            </a:endParaRPr>
          </a:p>
          <a:p>
            <a:endParaRPr lang="en-US" sz="1200" b="1" dirty="0">
              <a:solidFill>
                <a:schemeClr val="bg1"/>
              </a:solidFill>
              <a:latin typeface="Arial Black" panose="020B0A04020102020204" pitchFamily="34" charset="0"/>
              <a:cs typeface="Aharoni" panose="02010803020104030203" pitchFamily="2" charset="-79"/>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392" y="76200"/>
            <a:ext cx="914400" cy="914400"/>
          </a:xfrm>
          <a:prstGeom prst="rect">
            <a:avLst/>
          </a:prstGeom>
        </p:spPr>
      </p:pic>
      <p:sp>
        <p:nvSpPr>
          <p:cNvPr id="6" name="Flowchart: Stored Data 5"/>
          <p:cNvSpPr/>
          <p:nvPr/>
        </p:nvSpPr>
        <p:spPr>
          <a:xfrm>
            <a:off x="-2640208" y="-1785"/>
            <a:ext cx="3352800" cy="1040009"/>
          </a:xfrm>
          <a:prstGeom prst="flowChartOnline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69791" y="304800"/>
            <a:ext cx="6291454" cy="615553"/>
          </a:xfrm>
          <a:prstGeom prst="rect">
            <a:avLst/>
          </a:prstGeom>
          <a:noFill/>
          <a:ln>
            <a:noFill/>
          </a:ln>
          <a:effectLst>
            <a:glow rad="88900">
              <a:schemeClr val="bg1">
                <a:alpha val="44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400" b="1" dirty="0" smtClean="0">
                <a:solidFill>
                  <a:schemeClr val="tx2"/>
                </a:solidFill>
                <a:latin typeface="Aharoni" panose="02010803020104030203" pitchFamily="2" charset="-79"/>
                <a:cs typeface="Aharoni" panose="02010803020104030203" pitchFamily="2" charset="-79"/>
              </a:rPr>
              <a:t>PTSD</a:t>
            </a:r>
            <a:endParaRPr lang="en-US" sz="3400" b="1" dirty="0">
              <a:solidFill>
                <a:schemeClr val="tx2"/>
              </a:solidFill>
              <a:effectLst/>
              <a:latin typeface="Aharoni" panose="02010803020104030203" pitchFamily="2" charset="-79"/>
              <a:cs typeface="Aharoni" panose="02010803020104030203" pitchFamily="2" charset="-79"/>
            </a:endParaRPr>
          </a:p>
        </p:txBody>
      </p:sp>
      <p:sp>
        <p:nvSpPr>
          <p:cNvPr id="9" name="Rectangle 8"/>
          <p:cNvSpPr/>
          <p:nvPr/>
        </p:nvSpPr>
        <p:spPr>
          <a:xfrm>
            <a:off x="-76200" y="1038224"/>
            <a:ext cx="8991600" cy="114300"/>
          </a:xfrm>
          <a:prstGeom prst="rect">
            <a:avLst/>
          </a:prstGeom>
          <a:gradFill flip="none" rotWithShape="1">
            <a:gsLst>
              <a:gs pos="0">
                <a:schemeClr val="tx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p:cNvSpPr txBox="1">
            <a:spLocks/>
          </p:cNvSpPr>
          <p:nvPr/>
        </p:nvSpPr>
        <p:spPr>
          <a:xfrm>
            <a:off x="6934200" y="671286"/>
            <a:ext cx="2362200" cy="395514"/>
          </a:xfrm>
          <a:prstGeom prst="rect">
            <a:avLst/>
          </a:prstGeom>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1100" i="1" dirty="0" smtClean="0"/>
              <a:t>“Keeping the promise”</a:t>
            </a:r>
            <a:endParaRPr lang="en-US" sz="1100" i="1" dirty="0"/>
          </a:p>
        </p:txBody>
      </p:sp>
      <p:pic>
        <p:nvPicPr>
          <p:cNvPr id="1026" name="Picture 2" descr="http://thejointblog.com/wp-content/uploads/2014/09/pts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044333"/>
            <a:ext cx="3517084" cy="281366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8100" y="2192533"/>
            <a:ext cx="8763000" cy="1200329"/>
          </a:xfrm>
          <a:prstGeom prst="rect">
            <a:avLst/>
          </a:prstGeom>
          <a:noFill/>
        </p:spPr>
        <p:txBody>
          <a:bodyPr wrap="square" lIns="91440" tIns="45720" rIns="91440" bIns="45720">
            <a:spAutoFit/>
          </a:bodyPr>
          <a:lstStyle/>
          <a:p>
            <a:pPr algn="ctr"/>
            <a:r>
              <a:rPr lang="en-US" sz="3600" dirty="0"/>
              <a:t>People with PTSD cannot function in military or work </a:t>
            </a:r>
            <a:r>
              <a:rPr lang="en-US" sz="3600" dirty="0" smtClean="0"/>
              <a:t>environments…</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a:off x="304800" y="3407065"/>
            <a:ext cx="8229600" cy="830997"/>
          </a:xfrm>
          <a:prstGeom prst="rect">
            <a:avLst/>
          </a:prstGeom>
          <a:noFill/>
        </p:spPr>
        <p:txBody>
          <a:bodyPr wrap="square" lIns="91440" tIns="45720" rIns="91440" bIns="45720">
            <a:spAutoFit/>
          </a:bodyPr>
          <a:lstStyle/>
          <a:p>
            <a:pPr algn="ctr"/>
            <a:r>
              <a:rPr lang="en-US" sz="4800" dirty="0" smtClean="0">
                <a:solidFill>
                  <a:srgbClr val="FF0000"/>
                </a:solidFill>
              </a:rPr>
              <a:t>FALSE</a:t>
            </a:r>
            <a:endParaRPr lang="en-US" sz="48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54896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45" y="152400"/>
            <a:ext cx="1225555" cy="640443"/>
          </a:xfrm>
          <a:prstGeom prst="rect">
            <a:avLst/>
          </a:prstGeom>
        </p:spPr>
      </p:pic>
      <p:sp>
        <p:nvSpPr>
          <p:cNvPr id="3" name="TextBox 2"/>
          <p:cNvSpPr txBox="1"/>
          <p:nvPr/>
        </p:nvSpPr>
        <p:spPr>
          <a:xfrm>
            <a:off x="152400" y="6224826"/>
            <a:ext cx="1905000" cy="861774"/>
          </a:xfrm>
          <a:prstGeom prst="rect">
            <a:avLst/>
          </a:prstGeom>
          <a:noFill/>
        </p:spPr>
        <p:txBody>
          <a:bodyPr wrap="square" rtlCol="0">
            <a:spAutoFit/>
          </a:bodyPr>
          <a:lstStyle/>
          <a:p>
            <a:r>
              <a:rPr lang="en-US" sz="1400" b="1" dirty="0" smtClean="0">
                <a:latin typeface="Arial Black" panose="020B0A04020102020204" pitchFamily="34" charset="0"/>
                <a:cs typeface="Aharoni" panose="02010803020104030203" pitchFamily="2" charset="-79"/>
              </a:rPr>
              <a:t>Tim Oldani</a:t>
            </a:r>
          </a:p>
          <a:p>
            <a:r>
              <a:rPr lang="en-US" sz="1200" b="1" i="1" dirty="0" smtClean="0">
                <a:latin typeface="Georgia" panose="02040502050405020303" pitchFamily="18" charset="0"/>
                <a:cs typeface="Aharoni" panose="02010803020104030203" pitchFamily="2" charset="-79"/>
              </a:rPr>
              <a:t>Outreach Specialist</a:t>
            </a:r>
          </a:p>
          <a:p>
            <a:endParaRPr lang="en-US" sz="1200" b="1" dirty="0">
              <a:solidFill>
                <a:schemeClr val="bg1"/>
              </a:solidFill>
              <a:latin typeface="Arial Black" panose="020B0A04020102020204" pitchFamily="34" charset="0"/>
              <a:cs typeface="Aharoni" panose="02010803020104030203" pitchFamily="2" charset="-79"/>
            </a:endParaRPr>
          </a:p>
          <a:p>
            <a:endParaRPr lang="en-US" sz="1200" b="1" dirty="0">
              <a:solidFill>
                <a:schemeClr val="bg1"/>
              </a:solidFill>
              <a:latin typeface="Arial Black" panose="020B0A04020102020204" pitchFamily="34" charset="0"/>
              <a:cs typeface="Aharoni" panose="02010803020104030203" pitchFamily="2" charset="-79"/>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392" y="76200"/>
            <a:ext cx="914400" cy="914400"/>
          </a:xfrm>
          <a:prstGeom prst="rect">
            <a:avLst/>
          </a:prstGeom>
        </p:spPr>
      </p:pic>
      <p:sp>
        <p:nvSpPr>
          <p:cNvPr id="6" name="Flowchart: Stored Data 5"/>
          <p:cNvSpPr/>
          <p:nvPr/>
        </p:nvSpPr>
        <p:spPr>
          <a:xfrm>
            <a:off x="-2640208" y="-1785"/>
            <a:ext cx="3352800" cy="1040009"/>
          </a:xfrm>
          <a:prstGeom prst="flowChartOnline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69791" y="304800"/>
            <a:ext cx="6291454" cy="615553"/>
          </a:xfrm>
          <a:prstGeom prst="rect">
            <a:avLst/>
          </a:prstGeom>
          <a:noFill/>
          <a:ln>
            <a:noFill/>
          </a:ln>
          <a:effectLst>
            <a:glow rad="88900">
              <a:schemeClr val="bg1">
                <a:alpha val="44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400" b="1" dirty="0" smtClean="0">
                <a:solidFill>
                  <a:schemeClr val="tx2"/>
                </a:solidFill>
                <a:latin typeface="Aharoni" panose="02010803020104030203" pitchFamily="2" charset="-79"/>
                <a:cs typeface="Aharoni" panose="02010803020104030203" pitchFamily="2" charset="-79"/>
              </a:rPr>
              <a:t>PTSD</a:t>
            </a:r>
            <a:endParaRPr lang="en-US" sz="3400" b="1" dirty="0">
              <a:solidFill>
                <a:schemeClr val="tx2"/>
              </a:solidFill>
              <a:effectLst/>
              <a:latin typeface="Aharoni" panose="02010803020104030203" pitchFamily="2" charset="-79"/>
              <a:cs typeface="Aharoni" panose="02010803020104030203" pitchFamily="2" charset="-79"/>
            </a:endParaRPr>
          </a:p>
        </p:txBody>
      </p:sp>
      <p:sp>
        <p:nvSpPr>
          <p:cNvPr id="9" name="Rectangle 8"/>
          <p:cNvSpPr/>
          <p:nvPr/>
        </p:nvSpPr>
        <p:spPr>
          <a:xfrm>
            <a:off x="-76200" y="1038224"/>
            <a:ext cx="8991600" cy="114300"/>
          </a:xfrm>
          <a:prstGeom prst="rect">
            <a:avLst/>
          </a:prstGeom>
          <a:gradFill flip="none" rotWithShape="1">
            <a:gsLst>
              <a:gs pos="0">
                <a:schemeClr val="tx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p:cNvSpPr txBox="1">
            <a:spLocks/>
          </p:cNvSpPr>
          <p:nvPr/>
        </p:nvSpPr>
        <p:spPr>
          <a:xfrm>
            <a:off x="6934200" y="671286"/>
            <a:ext cx="2362200" cy="395514"/>
          </a:xfrm>
          <a:prstGeom prst="rect">
            <a:avLst/>
          </a:prstGeom>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1100" i="1" dirty="0" smtClean="0"/>
              <a:t>“Keeping the promise”</a:t>
            </a:r>
            <a:endParaRPr lang="en-US" sz="1100" i="1" dirty="0"/>
          </a:p>
        </p:txBody>
      </p:sp>
      <p:pic>
        <p:nvPicPr>
          <p:cNvPr id="1026" name="Picture 2" descr="http://thejointblog.com/wp-content/uploads/2014/09/pts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4044333"/>
            <a:ext cx="3517084" cy="28136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8200" y="1600200"/>
            <a:ext cx="7086600" cy="2246769"/>
          </a:xfrm>
          <a:prstGeom prst="rect">
            <a:avLst/>
          </a:prstGeom>
        </p:spPr>
        <p:txBody>
          <a:bodyPr wrap="square">
            <a:spAutoFit/>
          </a:bodyPr>
          <a:lstStyle/>
          <a:p>
            <a:pPr algn="ctr"/>
            <a:r>
              <a:rPr lang="en-US" sz="2800" dirty="0">
                <a:solidFill>
                  <a:srgbClr val="333333"/>
                </a:solidFill>
                <a:latin typeface="Arial" panose="020B0604020202020204" pitchFamily="34" charset="0"/>
              </a:rPr>
              <a:t>people can have PTSD and still </a:t>
            </a:r>
            <a:r>
              <a:rPr lang="en-US" sz="2800" b="1" dirty="0">
                <a:solidFill>
                  <a:srgbClr val="333333"/>
                </a:solidFill>
                <a:latin typeface="Arial" panose="020B0604020202020204" pitchFamily="34" charset="0"/>
              </a:rPr>
              <a:t>effectively</a:t>
            </a:r>
            <a:r>
              <a:rPr lang="en-US" sz="2800" dirty="0">
                <a:solidFill>
                  <a:srgbClr val="333333"/>
                </a:solidFill>
                <a:latin typeface="Arial" panose="020B0604020202020204" pitchFamily="34" charset="0"/>
              </a:rPr>
              <a:t> </a:t>
            </a:r>
            <a:r>
              <a:rPr lang="en-US" sz="2800" u="sng" dirty="0">
                <a:solidFill>
                  <a:srgbClr val="333333"/>
                </a:solidFill>
                <a:latin typeface="Arial" panose="020B0604020202020204" pitchFamily="34" charset="0"/>
              </a:rPr>
              <a:t>do their job</a:t>
            </a:r>
            <a:r>
              <a:rPr lang="en-US" sz="2800" dirty="0">
                <a:solidFill>
                  <a:srgbClr val="333333"/>
                </a:solidFill>
                <a:latin typeface="Arial" panose="020B0604020202020204" pitchFamily="34" charset="0"/>
              </a:rPr>
              <a:t>, even a military job. It is a manageable and treatable diagnosis, and being diagnosed with PTSD does not necessarily mean one’s career is over.</a:t>
            </a:r>
            <a:endParaRPr lang="en-US" sz="2800" dirty="0"/>
          </a:p>
        </p:txBody>
      </p:sp>
    </p:spTree>
    <p:extLst>
      <p:ext uri="{BB962C8B-B14F-4D97-AF65-F5344CB8AC3E}">
        <p14:creationId xmlns:p14="http://schemas.microsoft.com/office/powerpoint/2010/main" val="166651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3875</TotalTime>
  <Words>1894</Words>
  <Application>Microsoft Office PowerPoint</Application>
  <PresentationFormat>On-screen Show (4:3)</PresentationFormat>
  <Paragraphs>163</Paragraphs>
  <Slides>17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Aharoni</vt:lpstr>
      <vt:lpstr>Arial</vt:lpstr>
      <vt:lpstr>Arial Black</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NEOVETS</dc:title>
  <dc:creator>Chad Cook</dc:creator>
  <cp:lastModifiedBy>Joe Lawrence</cp:lastModifiedBy>
  <cp:revision>33</cp:revision>
  <cp:lastPrinted>2017-10-26T15:00:44Z</cp:lastPrinted>
  <dcterms:created xsi:type="dcterms:W3CDTF">2016-05-25T21:06:48Z</dcterms:created>
  <dcterms:modified xsi:type="dcterms:W3CDTF">2017-10-30T02:55:25Z</dcterms:modified>
</cp:coreProperties>
</file>