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90" r:id="rId4"/>
    <p:sldId id="258" r:id="rId5"/>
    <p:sldId id="259" r:id="rId6"/>
    <p:sldId id="269" r:id="rId7"/>
    <p:sldId id="288" r:id="rId8"/>
    <p:sldId id="261" r:id="rId9"/>
    <p:sldId id="301" r:id="rId10"/>
    <p:sldId id="267" r:id="rId11"/>
    <p:sldId id="274" r:id="rId12"/>
    <p:sldId id="271" r:id="rId13"/>
    <p:sldId id="268" r:id="rId14"/>
    <p:sldId id="272" r:id="rId15"/>
    <p:sldId id="273" r:id="rId16"/>
    <p:sldId id="275" r:id="rId17"/>
    <p:sldId id="289" r:id="rId18"/>
    <p:sldId id="262" r:id="rId19"/>
    <p:sldId id="300" r:id="rId20"/>
    <p:sldId id="265" r:id="rId21"/>
    <p:sldId id="292" r:id="rId22"/>
    <p:sldId id="293" r:id="rId23"/>
    <p:sldId id="294" r:id="rId24"/>
    <p:sldId id="295" r:id="rId25"/>
    <p:sldId id="270" r:id="rId26"/>
    <p:sldId id="296" r:id="rId27"/>
    <p:sldId id="316" r:id="rId28"/>
    <p:sldId id="320" r:id="rId29"/>
    <p:sldId id="291" r:id="rId30"/>
    <p:sldId id="318" r:id="rId31"/>
    <p:sldId id="319" r:id="rId32"/>
    <p:sldId id="276" r:id="rId33"/>
    <p:sldId id="277" r:id="rId34"/>
    <p:sldId id="278" r:id="rId35"/>
    <p:sldId id="279" r:id="rId36"/>
    <p:sldId id="280" r:id="rId37"/>
    <p:sldId id="513" r:id="rId38"/>
    <p:sldId id="314" r:id="rId39"/>
    <p:sldId id="31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1"/>
    <p:restoredTop sz="94687"/>
  </p:normalViewPr>
  <p:slideViewPr>
    <p:cSldViewPr snapToGrid="0" snapToObjects="1">
      <p:cViewPr varScale="1">
        <p:scale>
          <a:sx n="111" d="100"/>
          <a:sy n="111" d="100"/>
        </p:scale>
        <p:origin x="4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A952EC-7468-4958-B0F7-83EF5D50A623}" type="doc">
      <dgm:prSet loTypeId="urn:microsoft.com/office/officeart/2005/8/layout/vList2" loCatId="list" qsTypeId="urn:microsoft.com/office/officeart/2005/8/quickstyle/simple5" qsCatId="simple" csTypeId="urn:microsoft.com/office/officeart/2005/8/colors/colorful5" csCatId="colorful"/>
      <dgm:spPr/>
      <dgm:t>
        <a:bodyPr/>
        <a:lstStyle/>
        <a:p>
          <a:endParaRPr lang="en-US"/>
        </a:p>
      </dgm:t>
    </dgm:pt>
    <dgm:pt modelId="{2F2C540B-7A6A-4411-BE5C-7C96BB767EE6}">
      <dgm:prSet/>
      <dgm:spPr/>
      <dgm:t>
        <a:bodyPr/>
        <a:lstStyle/>
        <a:p>
          <a:r>
            <a:rPr lang="en-US"/>
            <a:t>What is resilience?</a:t>
          </a:r>
        </a:p>
      </dgm:t>
    </dgm:pt>
    <dgm:pt modelId="{BA6DCACB-9DE9-434F-8BF7-A55A821DD9E8}" type="parTrans" cxnId="{F6C548D5-9EF2-4FA9-A5E7-9037FC701E25}">
      <dgm:prSet/>
      <dgm:spPr/>
      <dgm:t>
        <a:bodyPr/>
        <a:lstStyle/>
        <a:p>
          <a:endParaRPr lang="en-US"/>
        </a:p>
      </dgm:t>
    </dgm:pt>
    <dgm:pt modelId="{3A07AB61-70A6-4C59-BA6A-08F99D5BAC94}" type="sibTrans" cxnId="{F6C548D5-9EF2-4FA9-A5E7-9037FC701E25}">
      <dgm:prSet/>
      <dgm:spPr/>
      <dgm:t>
        <a:bodyPr/>
        <a:lstStyle/>
        <a:p>
          <a:endParaRPr lang="en-US"/>
        </a:p>
      </dgm:t>
    </dgm:pt>
    <dgm:pt modelId="{0E12B1D6-1E30-45D3-AC8A-1EB6B5B03F9E}">
      <dgm:prSet/>
      <dgm:spPr/>
      <dgm:t>
        <a:bodyPr/>
        <a:lstStyle/>
        <a:p>
          <a:r>
            <a:rPr lang="en-US"/>
            <a:t>The “Five Pillars of Resilience”</a:t>
          </a:r>
        </a:p>
      </dgm:t>
    </dgm:pt>
    <dgm:pt modelId="{551E9DAF-ECE0-4291-AB53-879F1987A396}" type="parTrans" cxnId="{215A3095-3E20-4AC1-BFB8-3C60C66810AA}">
      <dgm:prSet/>
      <dgm:spPr/>
      <dgm:t>
        <a:bodyPr/>
        <a:lstStyle/>
        <a:p>
          <a:endParaRPr lang="en-US"/>
        </a:p>
      </dgm:t>
    </dgm:pt>
    <dgm:pt modelId="{7D5471AB-BE9F-462E-97C4-29DDF29A804A}" type="sibTrans" cxnId="{215A3095-3E20-4AC1-BFB8-3C60C66810AA}">
      <dgm:prSet/>
      <dgm:spPr/>
      <dgm:t>
        <a:bodyPr/>
        <a:lstStyle/>
        <a:p>
          <a:endParaRPr lang="en-US"/>
        </a:p>
      </dgm:t>
    </dgm:pt>
    <dgm:pt modelId="{982DE3A4-D5CC-402D-B284-82E195CFEE47}">
      <dgm:prSet/>
      <dgm:spPr/>
      <dgm:t>
        <a:bodyPr/>
        <a:lstStyle/>
        <a:p>
          <a:r>
            <a:rPr lang="en-US"/>
            <a:t>The Benefits of resilience</a:t>
          </a:r>
        </a:p>
      </dgm:t>
    </dgm:pt>
    <dgm:pt modelId="{E3DA350E-9296-441A-A48A-9A3BE54272DD}" type="parTrans" cxnId="{B3A814FB-6481-4AE9-B83F-1ABA7871EC63}">
      <dgm:prSet/>
      <dgm:spPr/>
      <dgm:t>
        <a:bodyPr/>
        <a:lstStyle/>
        <a:p>
          <a:endParaRPr lang="en-US"/>
        </a:p>
      </dgm:t>
    </dgm:pt>
    <dgm:pt modelId="{FAD1F7F8-C8B4-4F6E-A283-D9196DFB5B3A}" type="sibTrans" cxnId="{B3A814FB-6481-4AE9-B83F-1ABA7871EC63}">
      <dgm:prSet/>
      <dgm:spPr/>
      <dgm:t>
        <a:bodyPr/>
        <a:lstStyle/>
        <a:p>
          <a:endParaRPr lang="en-US"/>
        </a:p>
      </dgm:t>
    </dgm:pt>
    <dgm:pt modelId="{8EF1D2B4-DDE1-4ED8-895D-8329A5B2DD39}">
      <dgm:prSet/>
      <dgm:spPr/>
      <dgm:t>
        <a:bodyPr/>
        <a:lstStyle/>
        <a:p>
          <a:r>
            <a:rPr lang="en-US"/>
            <a:t>What is positive psychology?</a:t>
          </a:r>
        </a:p>
      </dgm:t>
    </dgm:pt>
    <dgm:pt modelId="{4DA16181-8A4C-4EBF-BEC3-F29286553804}" type="parTrans" cxnId="{2278680A-094F-40F8-B616-9B95EA8AAAAA}">
      <dgm:prSet/>
      <dgm:spPr/>
      <dgm:t>
        <a:bodyPr/>
        <a:lstStyle/>
        <a:p>
          <a:endParaRPr lang="en-US"/>
        </a:p>
      </dgm:t>
    </dgm:pt>
    <dgm:pt modelId="{B5AC7974-4671-4583-B9DB-1528DD627CA4}" type="sibTrans" cxnId="{2278680A-094F-40F8-B616-9B95EA8AAAAA}">
      <dgm:prSet/>
      <dgm:spPr/>
      <dgm:t>
        <a:bodyPr/>
        <a:lstStyle/>
        <a:p>
          <a:endParaRPr lang="en-US"/>
        </a:p>
      </dgm:t>
    </dgm:pt>
    <dgm:pt modelId="{B6C801E1-996A-BA4C-9D36-13DC20BD75FB}" type="pres">
      <dgm:prSet presAssocID="{ABA952EC-7468-4958-B0F7-83EF5D50A623}" presName="linear" presStyleCnt="0">
        <dgm:presLayoutVars>
          <dgm:animLvl val="lvl"/>
          <dgm:resizeHandles val="exact"/>
        </dgm:presLayoutVars>
      </dgm:prSet>
      <dgm:spPr/>
    </dgm:pt>
    <dgm:pt modelId="{464C1763-E797-9642-BC85-23F935390318}" type="pres">
      <dgm:prSet presAssocID="{2F2C540B-7A6A-4411-BE5C-7C96BB767EE6}" presName="parentText" presStyleLbl="node1" presStyleIdx="0" presStyleCnt="4">
        <dgm:presLayoutVars>
          <dgm:chMax val="0"/>
          <dgm:bulletEnabled val="1"/>
        </dgm:presLayoutVars>
      </dgm:prSet>
      <dgm:spPr/>
    </dgm:pt>
    <dgm:pt modelId="{DEF8777D-C9ED-4B46-8838-B910D42D1A41}" type="pres">
      <dgm:prSet presAssocID="{3A07AB61-70A6-4C59-BA6A-08F99D5BAC94}" presName="spacer" presStyleCnt="0"/>
      <dgm:spPr/>
    </dgm:pt>
    <dgm:pt modelId="{080A929E-CB04-AB46-9C2F-56EDE1B9DBB0}" type="pres">
      <dgm:prSet presAssocID="{0E12B1D6-1E30-45D3-AC8A-1EB6B5B03F9E}" presName="parentText" presStyleLbl="node1" presStyleIdx="1" presStyleCnt="4">
        <dgm:presLayoutVars>
          <dgm:chMax val="0"/>
          <dgm:bulletEnabled val="1"/>
        </dgm:presLayoutVars>
      </dgm:prSet>
      <dgm:spPr/>
    </dgm:pt>
    <dgm:pt modelId="{572A4E20-24BA-C440-B4D0-171CF7BA0058}" type="pres">
      <dgm:prSet presAssocID="{7D5471AB-BE9F-462E-97C4-29DDF29A804A}" presName="spacer" presStyleCnt="0"/>
      <dgm:spPr/>
    </dgm:pt>
    <dgm:pt modelId="{D8FBE44D-0494-BC44-A4CC-05718A47275B}" type="pres">
      <dgm:prSet presAssocID="{982DE3A4-D5CC-402D-B284-82E195CFEE47}" presName="parentText" presStyleLbl="node1" presStyleIdx="2" presStyleCnt="4">
        <dgm:presLayoutVars>
          <dgm:chMax val="0"/>
          <dgm:bulletEnabled val="1"/>
        </dgm:presLayoutVars>
      </dgm:prSet>
      <dgm:spPr/>
    </dgm:pt>
    <dgm:pt modelId="{8FE6F960-2FE8-FA42-9761-25EA143D0E27}" type="pres">
      <dgm:prSet presAssocID="{FAD1F7F8-C8B4-4F6E-A283-D9196DFB5B3A}" presName="spacer" presStyleCnt="0"/>
      <dgm:spPr/>
    </dgm:pt>
    <dgm:pt modelId="{79188711-EEA5-5441-A867-FF2B7540BFE0}" type="pres">
      <dgm:prSet presAssocID="{8EF1D2B4-DDE1-4ED8-895D-8329A5B2DD39}" presName="parentText" presStyleLbl="node1" presStyleIdx="3" presStyleCnt="4">
        <dgm:presLayoutVars>
          <dgm:chMax val="0"/>
          <dgm:bulletEnabled val="1"/>
        </dgm:presLayoutVars>
      </dgm:prSet>
      <dgm:spPr/>
    </dgm:pt>
  </dgm:ptLst>
  <dgm:cxnLst>
    <dgm:cxn modelId="{9E4D9502-D4D1-DD4E-99D0-7889956BF924}" type="presOf" srcId="{ABA952EC-7468-4958-B0F7-83EF5D50A623}" destId="{B6C801E1-996A-BA4C-9D36-13DC20BD75FB}" srcOrd="0" destOrd="0" presId="urn:microsoft.com/office/officeart/2005/8/layout/vList2"/>
    <dgm:cxn modelId="{2278680A-094F-40F8-B616-9B95EA8AAAAA}" srcId="{ABA952EC-7468-4958-B0F7-83EF5D50A623}" destId="{8EF1D2B4-DDE1-4ED8-895D-8329A5B2DD39}" srcOrd="3" destOrd="0" parTransId="{4DA16181-8A4C-4EBF-BEC3-F29286553804}" sibTransId="{B5AC7974-4671-4583-B9DB-1528DD627CA4}"/>
    <dgm:cxn modelId="{CC120A19-ACBA-3640-B584-B463599B0548}" type="presOf" srcId="{0E12B1D6-1E30-45D3-AC8A-1EB6B5B03F9E}" destId="{080A929E-CB04-AB46-9C2F-56EDE1B9DBB0}" srcOrd="0" destOrd="0" presId="urn:microsoft.com/office/officeart/2005/8/layout/vList2"/>
    <dgm:cxn modelId="{54B2572B-87F8-3749-A392-9A55BE292BD5}" type="presOf" srcId="{982DE3A4-D5CC-402D-B284-82E195CFEE47}" destId="{D8FBE44D-0494-BC44-A4CC-05718A47275B}" srcOrd="0" destOrd="0" presId="urn:microsoft.com/office/officeart/2005/8/layout/vList2"/>
    <dgm:cxn modelId="{215A3095-3E20-4AC1-BFB8-3C60C66810AA}" srcId="{ABA952EC-7468-4958-B0F7-83EF5D50A623}" destId="{0E12B1D6-1E30-45D3-AC8A-1EB6B5B03F9E}" srcOrd="1" destOrd="0" parTransId="{551E9DAF-ECE0-4291-AB53-879F1987A396}" sibTransId="{7D5471AB-BE9F-462E-97C4-29DDF29A804A}"/>
    <dgm:cxn modelId="{2FD149B9-81D9-7F47-AACB-30AB99694F2D}" type="presOf" srcId="{8EF1D2B4-DDE1-4ED8-895D-8329A5B2DD39}" destId="{79188711-EEA5-5441-A867-FF2B7540BFE0}" srcOrd="0" destOrd="0" presId="urn:microsoft.com/office/officeart/2005/8/layout/vList2"/>
    <dgm:cxn modelId="{79FBA4C8-385D-E047-8660-1A85432B53B1}" type="presOf" srcId="{2F2C540B-7A6A-4411-BE5C-7C96BB767EE6}" destId="{464C1763-E797-9642-BC85-23F935390318}" srcOrd="0" destOrd="0" presId="urn:microsoft.com/office/officeart/2005/8/layout/vList2"/>
    <dgm:cxn modelId="{F6C548D5-9EF2-4FA9-A5E7-9037FC701E25}" srcId="{ABA952EC-7468-4958-B0F7-83EF5D50A623}" destId="{2F2C540B-7A6A-4411-BE5C-7C96BB767EE6}" srcOrd="0" destOrd="0" parTransId="{BA6DCACB-9DE9-434F-8BF7-A55A821DD9E8}" sibTransId="{3A07AB61-70A6-4C59-BA6A-08F99D5BAC94}"/>
    <dgm:cxn modelId="{B3A814FB-6481-4AE9-B83F-1ABA7871EC63}" srcId="{ABA952EC-7468-4958-B0F7-83EF5D50A623}" destId="{982DE3A4-D5CC-402D-B284-82E195CFEE47}" srcOrd="2" destOrd="0" parTransId="{E3DA350E-9296-441A-A48A-9A3BE54272DD}" sibTransId="{FAD1F7F8-C8B4-4F6E-A283-D9196DFB5B3A}"/>
    <dgm:cxn modelId="{D5FAAC97-6186-5844-86C2-06241420B0CC}" type="presParOf" srcId="{B6C801E1-996A-BA4C-9D36-13DC20BD75FB}" destId="{464C1763-E797-9642-BC85-23F935390318}" srcOrd="0" destOrd="0" presId="urn:microsoft.com/office/officeart/2005/8/layout/vList2"/>
    <dgm:cxn modelId="{D62233D3-5FC9-B543-AF8E-E79363E27B99}" type="presParOf" srcId="{B6C801E1-996A-BA4C-9D36-13DC20BD75FB}" destId="{DEF8777D-C9ED-4B46-8838-B910D42D1A41}" srcOrd="1" destOrd="0" presId="urn:microsoft.com/office/officeart/2005/8/layout/vList2"/>
    <dgm:cxn modelId="{FE9A85FF-C245-CE4E-8E72-94A20857953A}" type="presParOf" srcId="{B6C801E1-996A-BA4C-9D36-13DC20BD75FB}" destId="{080A929E-CB04-AB46-9C2F-56EDE1B9DBB0}" srcOrd="2" destOrd="0" presId="urn:microsoft.com/office/officeart/2005/8/layout/vList2"/>
    <dgm:cxn modelId="{8C3EB28F-8EBA-0046-8BB6-9F9B8EAFA84B}" type="presParOf" srcId="{B6C801E1-996A-BA4C-9D36-13DC20BD75FB}" destId="{572A4E20-24BA-C440-B4D0-171CF7BA0058}" srcOrd="3" destOrd="0" presId="urn:microsoft.com/office/officeart/2005/8/layout/vList2"/>
    <dgm:cxn modelId="{92212CCA-AF12-A94C-B1D9-5A9D802BB9FF}" type="presParOf" srcId="{B6C801E1-996A-BA4C-9D36-13DC20BD75FB}" destId="{D8FBE44D-0494-BC44-A4CC-05718A47275B}" srcOrd="4" destOrd="0" presId="urn:microsoft.com/office/officeart/2005/8/layout/vList2"/>
    <dgm:cxn modelId="{D0652781-7190-B340-A70F-90D433A55548}" type="presParOf" srcId="{B6C801E1-996A-BA4C-9D36-13DC20BD75FB}" destId="{8FE6F960-2FE8-FA42-9761-25EA143D0E27}" srcOrd="5" destOrd="0" presId="urn:microsoft.com/office/officeart/2005/8/layout/vList2"/>
    <dgm:cxn modelId="{440E1876-6FCC-9F4B-8F52-0CD97F531AD7}" type="presParOf" srcId="{B6C801E1-996A-BA4C-9D36-13DC20BD75FB}" destId="{79188711-EEA5-5441-A867-FF2B7540BFE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8D750E-8DE9-40C7-8A33-8A412268378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6E0FC65-840B-41AB-A015-4B2AA5A0D3E5}">
      <dgm:prSet/>
      <dgm:spPr/>
      <dgm:t>
        <a:bodyPr/>
        <a:lstStyle/>
        <a:p>
          <a:r>
            <a:rPr lang="en-GB"/>
            <a:t>Our productivity over the past 20 years has soared, and with this increase in productivity has come an increase in our stress levels. </a:t>
          </a:r>
          <a:endParaRPr lang="en-US"/>
        </a:p>
      </dgm:t>
    </dgm:pt>
    <dgm:pt modelId="{07DCE447-AA4D-467A-9428-85DC819886F6}" type="parTrans" cxnId="{64D54558-C0AB-4744-B65F-4F0874CD132E}">
      <dgm:prSet/>
      <dgm:spPr/>
      <dgm:t>
        <a:bodyPr/>
        <a:lstStyle/>
        <a:p>
          <a:endParaRPr lang="en-US"/>
        </a:p>
      </dgm:t>
    </dgm:pt>
    <dgm:pt modelId="{643B43A8-6624-479F-BCA4-DBF7113E7311}" type="sibTrans" cxnId="{64D54558-C0AB-4744-B65F-4F0874CD132E}">
      <dgm:prSet/>
      <dgm:spPr/>
      <dgm:t>
        <a:bodyPr/>
        <a:lstStyle/>
        <a:p>
          <a:endParaRPr lang="en-US"/>
        </a:p>
      </dgm:t>
    </dgm:pt>
    <dgm:pt modelId="{59B9E7EE-DA3F-45CD-93AB-734FD750BCA8}">
      <dgm:prSet/>
      <dgm:spPr/>
      <dgm:t>
        <a:bodyPr/>
        <a:lstStyle/>
        <a:p>
          <a:r>
            <a:rPr lang="en-GB"/>
            <a:t>Our work–life balance has plummeted, and burnout, stress, anxiety and a whole host of other mental health issues are being experienced by so many of us. </a:t>
          </a:r>
          <a:endParaRPr lang="en-US"/>
        </a:p>
      </dgm:t>
    </dgm:pt>
    <dgm:pt modelId="{876A4E49-CAFC-4C53-970F-7FD0F8E0CB41}" type="parTrans" cxnId="{1F1371B3-1252-46AA-95F5-97B1AEB8D902}">
      <dgm:prSet/>
      <dgm:spPr/>
      <dgm:t>
        <a:bodyPr/>
        <a:lstStyle/>
        <a:p>
          <a:endParaRPr lang="en-US"/>
        </a:p>
      </dgm:t>
    </dgm:pt>
    <dgm:pt modelId="{6C6A7E51-DE4C-4FB2-B1C8-339480F60D90}" type="sibTrans" cxnId="{1F1371B3-1252-46AA-95F5-97B1AEB8D902}">
      <dgm:prSet/>
      <dgm:spPr/>
      <dgm:t>
        <a:bodyPr/>
        <a:lstStyle/>
        <a:p>
          <a:endParaRPr lang="en-US"/>
        </a:p>
      </dgm:t>
    </dgm:pt>
    <dgm:pt modelId="{232445EC-E4AE-49DD-B549-8649BD48C425}">
      <dgm:prSet/>
      <dgm:spPr/>
      <dgm:t>
        <a:bodyPr/>
        <a:lstStyle/>
        <a:p>
          <a:r>
            <a:rPr lang="en-GB"/>
            <a:t>COVID has bought an immense set of challenges to us all – and aside from the physical health issues, there is financial strain, uncertainty about the future and more - this all leads to overwhelm.</a:t>
          </a:r>
          <a:endParaRPr lang="en-US"/>
        </a:p>
      </dgm:t>
    </dgm:pt>
    <dgm:pt modelId="{0569BD11-A5C8-4012-9DAD-0B524143C579}" type="parTrans" cxnId="{12F441E3-A809-4086-BD3C-D7FE55E10DD5}">
      <dgm:prSet/>
      <dgm:spPr/>
      <dgm:t>
        <a:bodyPr/>
        <a:lstStyle/>
        <a:p>
          <a:endParaRPr lang="en-US"/>
        </a:p>
      </dgm:t>
    </dgm:pt>
    <dgm:pt modelId="{947CB53C-BCF4-497A-B5DD-FF44D6446B79}" type="sibTrans" cxnId="{12F441E3-A809-4086-BD3C-D7FE55E10DD5}">
      <dgm:prSet/>
      <dgm:spPr/>
      <dgm:t>
        <a:bodyPr/>
        <a:lstStyle/>
        <a:p>
          <a:endParaRPr lang="en-US"/>
        </a:p>
      </dgm:t>
    </dgm:pt>
    <dgm:pt modelId="{9AC9935E-C796-9C4A-B0B8-922381AB90D4}" type="pres">
      <dgm:prSet presAssocID="{738D750E-8DE9-40C7-8A33-8A412268378C}" presName="linear" presStyleCnt="0">
        <dgm:presLayoutVars>
          <dgm:animLvl val="lvl"/>
          <dgm:resizeHandles val="exact"/>
        </dgm:presLayoutVars>
      </dgm:prSet>
      <dgm:spPr/>
    </dgm:pt>
    <dgm:pt modelId="{9BEF9071-1372-D441-A7F2-5FCB15E8A76A}" type="pres">
      <dgm:prSet presAssocID="{D6E0FC65-840B-41AB-A015-4B2AA5A0D3E5}" presName="parentText" presStyleLbl="node1" presStyleIdx="0" presStyleCnt="3">
        <dgm:presLayoutVars>
          <dgm:chMax val="0"/>
          <dgm:bulletEnabled val="1"/>
        </dgm:presLayoutVars>
      </dgm:prSet>
      <dgm:spPr/>
    </dgm:pt>
    <dgm:pt modelId="{B60B4D53-F628-6E44-A58F-E314F2DF663E}" type="pres">
      <dgm:prSet presAssocID="{643B43A8-6624-479F-BCA4-DBF7113E7311}" presName="spacer" presStyleCnt="0"/>
      <dgm:spPr/>
    </dgm:pt>
    <dgm:pt modelId="{57F15276-61B6-D440-982A-8A1403074D6C}" type="pres">
      <dgm:prSet presAssocID="{59B9E7EE-DA3F-45CD-93AB-734FD750BCA8}" presName="parentText" presStyleLbl="node1" presStyleIdx="1" presStyleCnt="3">
        <dgm:presLayoutVars>
          <dgm:chMax val="0"/>
          <dgm:bulletEnabled val="1"/>
        </dgm:presLayoutVars>
      </dgm:prSet>
      <dgm:spPr/>
    </dgm:pt>
    <dgm:pt modelId="{C1908B74-2670-984C-BCC4-6C67A3825CEB}" type="pres">
      <dgm:prSet presAssocID="{6C6A7E51-DE4C-4FB2-B1C8-339480F60D90}" presName="spacer" presStyleCnt="0"/>
      <dgm:spPr/>
    </dgm:pt>
    <dgm:pt modelId="{E89857EE-BFBE-A340-8B71-3AB6CB85C8CC}" type="pres">
      <dgm:prSet presAssocID="{232445EC-E4AE-49DD-B549-8649BD48C425}" presName="parentText" presStyleLbl="node1" presStyleIdx="2" presStyleCnt="3">
        <dgm:presLayoutVars>
          <dgm:chMax val="0"/>
          <dgm:bulletEnabled val="1"/>
        </dgm:presLayoutVars>
      </dgm:prSet>
      <dgm:spPr/>
    </dgm:pt>
  </dgm:ptLst>
  <dgm:cxnLst>
    <dgm:cxn modelId="{C7224331-21D8-1545-8499-CF6A84160BAE}" type="presOf" srcId="{59B9E7EE-DA3F-45CD-93AB-734FD750BCA8}" destId="{57F15276-61B6-D440-982A-8A1403074D6C}" srcOrd="0" destOrd="0" presId="urn:microsoft.com/office/officeart/2005/8/layout/vList2"/>
    <dgm:cxn modelId="{3559F053-407D-A34F-AC1C-8D3394F97A73}" type="presOf" srcId="{D6E0FC65-840B-41AB-A015-4B2AA5A0D3E5}" destId="{9BEF9071-1372-D441-A7F2-5FCB15E8A76A}" srcOrd="0" destOrd="0" presId="urn:microsoft.com/office/officeart/2005/8/layout/vList2"/>
    <dgm:cxn modelId="{64D54558-C0AB-4744-B65F-4F0874CD132E}" srcId="{738D750E-8DE9-40C7-8A33-8A412268378C}" destId="{D6E0FC65-840B-41AB-A015-4B2AA5A0D3E5}" srcOrd="0" destOrd="0" parTransId="{07DCE447-AA4D-467A-9428-85DC819886F6}" sibTransId="{643B43A8-6624-479F-BCA4-DBF7113E7311}"/>
    <dgm:cxn modelId="{363B4F82-DB2C-434E-AB6A-CED6164AC8EB}" type="presOf" srcId="{738D750E-8DE9-40C7-8A33-8A412268378C}" destId="{9AC9935E-C796-9C4A-B0B8-922381AB90D4}" srcOrd="0" destOrd="0" presId="urn:microsoft.com/office/officeart/2005/8/layout/vList2"/>
    <dgm:cxn modelId="{7B145384-3DA4-C64E-A53C-A87C8481E262}" type="presOf" srcId="{232445EC-E4AE-49DD-B549-8649BD48C425}" destId="{E89857EE-BFBE-A340-8B71-3AB6CB85C8CC}" srcOrd="0" destOrd="0" presId="urn:microsoft.com/office/officeart/2005/8/layout/vList2"/>
    <dgm:cxn modelId="{1F1371B3-1252-46AA-95F5-97B1AEB8D902}" srcId="{738D750E-8DE9-40C7-8A33-8A412268378C}" destId="{59B9E7EE-DA3F-45CD-93AB-734FD750BCA8}" srcOrd="1" destOrd="0" parTransId="{876A4E49-CAFC-4C53-970F-7FD0F8E0CB41}" sibTransId="{6C6A7E51-DE4C-4FB2-B1C8-339480F60D90}"/>
    <dgm:cxn modelId="{12F441E3-A809-4086-BD3C-D7FE55E10DD5}" srcId="{738D750E-8DE9-40C7-8A33-8A412268378C}" destId="{232445EC-E4AE-49DD-B549-8649BD48C425}" srcOrd="2" destOrd="0" parTransId="{0569BD11-A5C8-4012-9DAD-0B524143C579}" sibTransId="{947CB53C-BCF4-497A-B5DD-FF44D6446B79}"/>
    <dgm:cxn modelId="{468E413A-17D8-CF42-AF01-DE115A39DD05}" type="presParOf" srcId="{9AC9935E-C796-9C4A-B0B8-922381AB90D4}" destId="{9BEF9071-1372-D441-A7F2-5FCB15E8A76A}" srcOrd="0" destOrd="0" presId="urn:microsoft.com/office/officeart/2005/8/layout/vList2"/>
    <dgm:cxn modelId="{E58D7128-036D-3B4D-878A-C50CE2C1F9B0}" type="presParOf" srcId="{9AC9935E-C796-9C4A-B0B8-922381AB90D4}" destId="{B60B4D53-F628-6E44-A58F-E314F2DF663E}" srcOrd="1" destOrd="0" presId="urn:microsoft.com/office/officeart/2005/8/layout/vList2"/>
    <dgm:cxn modelId="{9F7A7646-7AC2-4D4D-886D-44B642E3A1B3}" type="presParOf" srcId="{9AC9935E-C796-9C4A-B0B8-922381AB90D4}" destId="{57F15276-61B6-D440-982A-8A1403074D6C}" srcOrd="2" destOrd="0" presId="urn:microsoft.com/office/officeart/2005/8/layout/vList2"/>
    <dgm:cxn modelId="{83560382-C7E8-C545-A14B-4E45B279BF72}" type="presParOf" srcId="{9AC9935E-C796-9C4A-B0B8-922381AB90D4}" destId="{C1908B74-2670-984C-BCC4-6C67A3825CEB}" srcOrd="3" destOrd="0" presId="urn:microsoft.com/office/officeart/2005/8/layout/vList2"/>
    <dgm:cxn modelId="{366BEC05-A6EA-434A-8CF2-723B05932CB8}" type="presParOf" srcId="{9AC9935E-C796-9C4A-B0B8-922381AB90D4}" destId="{E89857EE-BFBE-A340-8B71-3AB6CB85C8C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840376-8820-4FCF-AC81-CBFCAE97FF0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DCE6267-ED59-49A5-ABCB-22DFEB5AE09B}">
      <dgm:prSet/>
      <dgm:spPr/>
      <dgm:t>
        <a:bodyPr/>
        <a:lstStyle/>
        <a:p>
          <a:pPr>
            <a:defRPr cap="all"/>
          </a:pPr>
          <a:r>
            <a:rPr lang="en-GB"/>
            <a:t>Decreased depressive symptoms &amp; increased emotional well-being</a:t>
          </a:r>
          <a:endParaRPr lang="en-US"/>
        </a:p>
      </dgm:t>
    </dgm:pt>
    <dgm:pt modelId="{89F9A330-D3CE-4433-9012-D637ECA0A00B}" type="parTrans" cxnId="{3BAFC02E-D5BB-4681-BADD-A18366BAE930}">
      <dgm:prSet/>
      <dgm:spPr/>
      <dgm:t>
        <a:bodyPr/>
        <a:lstStyle/>
        <a:p>
          <a:endParaRPr lang="en-US"/>
        </a:p>
      </dgm:t>
    </dgm:pt>
    <dgm:pt modelId="{D9919B3F-6045-4DF3-B949-E33F810B4AA0}" type="sibTrans" cxnId="{3BAFC02E-D5BB-4681-BADD-A18366BAE930}">
      <dgm:prSet/>
      <dgm:spPr/>
      <dgm:t>
        <a:bodyPr/>
        <a:lstStyle/>
        <a:p>
          <a:endParaRPr lang="en-US"/>
        </a:p>
      </dgm:t>
    </dgm:pt>
    <dgm:pt modelId="{3B142EF3-B3AD-432C-A263-FEE7F05F7A70}">
      <dgm:prSet/>
      <dgm:spPr/>
      <dgm:t>
        <a:bodyPr/>
        <a:lstStyle/>
        <a:p>
          <a:pPr>
            <a:defRPr cap="all"/>
          </a:pPr>
          <a:r>
            <a:rPr lang="en-GB"/>
            <a:t>Enhanced working memory</a:t>
          </a:r>
          <a:endParaRPr lang="en-US"/>
        </a:p>
      </dgm:t>
    </dgm:pt>
    <dgm:pt modelId="{5C394CD6-C058-424F-9319-D6CD97FF6F77}" type="parTrans" cxnId="{F95953DD-1D37-4CC4-B0F8-CBD23DC1A5A1}">
      <dgm:prSet/>
      <dgm:spPr/>
      <dgm:t>
        <a:bodyPr/>
        <a:lstStyle/>
        <a:p>
          <a:endParaRPr lang="en-US"/>
        </a:p>
      </dgm:t>
    </dgm:pt>
    <dgm:pt modelId="{F4AAE08F-B15D-480E-99B8-E3B78F63AB9F}" type="sibTrans" cxnId="{F95953DD-1D37-4CC4-B0F8-CBD23DC1A5A1}">
      <dgm:prSet/>
      <dgm:spPr/>
      <dgm:t>
        <a:bodyPr/>
        <a:lstStyle/>
        <a:p>
          <a:endParaRPr lang="en-US"/>
        </a:p>
      </dgm:t>
    </dgm:pt>
    <dgm:pt modelId="{68995EC1-114A-4E6C-A252-2CA777F30918}">
      <dgm:prSet/>
      <dgm:spPr/>
      <dgm:t>
        <a:bodyPr/>
        <a:lstStyle/>
        <a:p>
          <a:pPr>
            <a:defRPr cap="all"/>
          </a:pPr>
          <a:r>
            <a:rPr lang="en-GB"/>
            <a:t>Better, healthier sleep</a:t>
          </a:r>
          <a:endParaRPr lang="en-US"/>
        </a:p>
      </dgm:t>
    </dgm:pt>
    <dgm:pt modelId="{06AF583C-683A-4703-B74A-E923DB8C89E2}" type="parTrans" cxnId="{BA342CE5-AEFC-49A4-85CA-810148D2BE7E}">
      <dgm:prSet/>
      <dgm:spPr/>
      <dgm:t>
        <a:bodyPr/>
        <a:lstStyle/>
        <a:p>
          <a:endParaRPr lang="en-US"/>
        </a:p>
      </dgm:t>
    </dgm:pt>
    <dgm:pt modelId="{BFF067AE-D9E6-4C3B-B0EF-3A09E39AAA3D}" type="sibTrans" cxnId="{BA342CE5-AEFC-49A4-85CA-810148D2BE7E}">
      <dgm:prSet/>
      <dgm:spPr/>
      <dgm:t>
        <a:bodyPr/>
        <a:lstStyle/>
        <a:p>
          <a:endParaRPr lang="en-US"/>
        </a:p>
      </dgm:t>
    </dgm:pt>
    <dgm:pt modelId="{624F8117-E457-49C6-A07F-60FA7DF3EA78}">
      <dgm:prSet/>
      <dgm:spPr/>
      <dgm:t>
        <a:bodyPr/>
        <a:lstStyle/>
        <a:p>
          <a:pPr>
            <a:defRPr cap="all"/>
          </a:pPr>
          <a:r>
            <a:rPr lang="en-GB"/>
            <a:t>Improved immune system function</a:t>
          </a:r>
          <a:endParaRPr lang="en-US"/>
        </a:p>
      </dgm:t>
    </dgm:pt>
    <dgm:pt modelId="{2F1042BC-0869-48F4-BB45-97953CEC3814}" type="parTrans" cxnId="{C97EB8A0-FA2B-4E7E-801F-57543D9024AC}">
      <dgm:prSet/>
      <dgm:spPr/>
      <dgm:t>
        <a:bodyPr/>
        <a:lstStyle/>
        <a:p>
          <a:endParaRPr lang="en-US"/>
        </a:p>
      </dgm:t>
    </dgm:pt>
    <dgm:pt modelId="{6473534F-37C7-4902-B25A-B0C5946568F1}" type="sibTrans" cxnId="{C97EB8A0-FA2B-4E7E-801F-57543D9024AC}">
      <dgm:prSet/>
      <dgm:spPr/>
      <dgm:t>
        <a:bodyPr/>
        <a:lstStyle/>
        <a:p>
          <a:endParaRPr lang="en-US"/>
        </a:p>
      </dgm:t>
    </dgm:pt>
    <dgm:pt modelId="{3BAFBC28-BC58-48C7-8F2D-B2E37799245D}">
      <dgm:prSet/>
      <dgm:spPr/>
      <dgm:t>
        <a:bodyPr/>
        <a:lstStyle/>
        <a:p>
          <a:pPr>
            <a:defRPr cap="all"/>
          </a:pPr>
          <a:r>
            <a:rPr lang="en-GB"/>
            <a:t>Immune system modulation – to a healthier, more balanced state</a:t>
          </a:r>
          <a:endParaRPr lang="en-US"/>
        </a:p>
      </dgm:t>
    </dgm:pt>
    <dgm:pt modelId="{EFAEC6D9-359E-4875-BF83-01FDCCEC652E}" type="parTrans" cxnId="{E62A91B1-751A-4AE7-B967-9FA8D4A799E8}">
      <dgm:prSet/>
      <dgm:spPr/>
      <dgm:t>
        <a:bodyPr/>
        <a:lstStyle/>
        <a:p>
          <a:endParaRPr lang="en-US"/>
        </a:p>
      </dgm:t>
    </dgm:pt>
    <dgm:pt modelId="{6B69D5D0-AA3B-431E-B5E2-AD44786A9E3F}" type="sibTrans" cxnId="{E62A91B1-751A-4AE7-B967-9FA8D4A799E8}">
      <dgm:prSet/>
      <dgm:spPr/>
      <dgm:t>
        <a:bodyPr/>
        <a:lstStyle/>
        <a:p>
          <a:endParaRPr lang="en-US"/>
        </a:p>
      </dgm:t>
    </dgm:pt>
    <dgm:pt modelId="{48B99F81-53C1-41AC-BA69-BF1F1270D912}">
      <dgm:prSet/>
      <dgm:spPr/>
      <dgm:t>
        <a:bodyPr/>
        <a:lstStyle/>
        <a:p>
          <a:pPr>
            <a:defRPr cap="all"/>
          </a:pPr>
          <a:r>
            <a:rPr lang="en-GB"/>
            <a:t>Enriched relationships</a:t>
          </a:r>
          <a:endParaRPr lang="en-US"/>
        </a:p>
      </dgm:t>
    </dgm:pt>
    <dgm:pt modelId="{4989DF1C-A243-401D-B8E1-AFF9B9B92B2D}" type="parTrans" cxnId="{0732C677-31A6-495E-9545-0BC50E46C51D}">
      <dgm:prSet/>
      <dgm:spPr/>
      <dgm:t>
        <a:bodyPr/>
        <a:lstStyle/>
        <a:p>
          <a:endParaRPr lang="en-US"/>
        </a:p>
      </dgm:t>
    </dgm:pt>
    <dgm:pt modelId="{87DBCA89-1727-4D13-BEC6-55D4EDFC43F9}" type="sibTrans" cxnId="{0732C677-31A6-495E-9545-0BC50E46C51D}">
      <dgm:prSet/>
      <dgm:spPr/>
      <dgm:t>
        <a:bodyPr/>
        <a:lstStyle/>
        <a:p>
          <a:endParaRPr lang="en-US"/>
        </a:p>
      </dgm:t>
    </dgm:pt>
    <dgm:pt modelId="{E5E29D5E-FC8A-4D79-AE95-3DF5A5A8B0B8}">
      <dgm:prSet/>
      <dgm:spPr/>
      <dgm:t>
        <a:bodyPr/>
        <a:lstStyle/>
        <a:p>
          <a:pPr>
            <a:defRPr cap="all"/>
          </a:pPr>
          <a:r>
            <a:rPr lang="en-GB" dirty="0"/>
            <a:t>Better ability to cope when we experience emotional disruptions</a:t>
          </a:r>
          <a:endParaRPr lang="en-US" dirty="0"/>
        </a:p>
      </dgm:t>
    </dgm:pt>
    <dgm:pt modelId="{E50BBFC0-6C16-4B59-9D0A-413C877BCF0C}" type="parTrans" cxnId="{19C4BCB1-3F61-426F-B112-D601DE03A949}">
      <dgm:prSet/>
      <dgm:spPr/>
      <dgm:t>
        <a:bodyPr/>
        <a:lstStyle/>
        <a:p>
          <a:endParaRPr lang="en-US"/>
        </a:p>
      </dgm:t>
    </dgm:pt>
    <dgm:pt modelId="{A3F8CEC9-BA42-430C-A42E-A8C3CE3A0456}" type="sibTrans" cxnId="{19C4BCB1-3F61-426F-B112-D601DE03A949}">
      <dgm:prSet/>
      <dgm:spPr/>
      <dgm:t>
        <a:bodyPr/>
        <a:lstStyle/>
        <a:p>
          <a:endParaRPr lang="en-US"/>
        </a:p>
      </dgm:t>
    </dgm:pt>
    <dgm:pt modelId="{FB28BAB3-7392-44EA-9F43-2806086EFC49}">
      <dgm:prSet/>
      <dgm:spPr/>
      <dgm:t>
        <a:bodyPr/>
        <a:lstStyle/>
        <a:p>
          <a:pPr>
            <a:defRPr cap="all"/>
          </a:pPr>
          <a:r>
            <a:rPr lang="en-GB"/>
            <a:t>Improved health – overall – better self-care leads to better lifestyle choices</a:t>
          </a:r>
          <a:endParaRPr lang="en-US"/>
        </a:p>
      </dgm:t>
    </dgm:pt>
    <dgm:pt modelId="{0EEF5C11-DA84-4980-9494-4B591FECE197}" type="parTrans" cxnId="{604170F5-1EF1-48EB-8C46-D632938A5A16}">
      <dgm:prSet/>
      <dgm:spPr/>
      <dgm:t>
        <a:bodyPr/>
        <a:lstStyle/>
        <a:p>
          <a:endParaRPr lang="en-US"/>
        </a:p>
      </dgm:t>
    </dgm:pt>
    <dgm:pt modelId="{6B1CE69A-B700-4847-B713-70D529C151C0}" type="sibTrans" cxnId="{604170F5-1EF1-48EB-8C46-D632938A5A16}">
      <dgm:prSet/>
      <dgm:spPr/>
      <dgm:t>
        <a:bodyPr/>
        <a:lstStyle/>
        <a:p>
          <a:endParaRPr lang="en-US"/>
        </a:p>
      </dgm:t>
    </dgm:pt>
    <dgm:pt modelId="{DAAD947D-AA97-49E5-863B-14D53AAC3657}" type="pres">
      <dgm:prSet presAssocID="{BC840376-8820-4FCF-AC81-CBFCAE97FF02}" presName="root" presStyleCnt="0">
        <dgm:presLayoutVars>
          <dgm:dir/>
          <dgm:resizeHandles val="exact"/>
        </dgm:presLayoutVars>
      </dgm:prSet>
      <dgm:spPr/>
    </dgm:pt>
    <dgm:pt modelId="{15879818-BB32-450F-8817-D882C2EEDF8F}" type="pres">
      <dgm:prSet presAssocID="{ADCE6267-ED59-49A5-ABCB-22DFEB5AE09B}" presName="compNode" presStyleCnt="0"/>
      <dgm:spPr/>
    </dgm:pt>
    <dgm:pt modelId="{0E8C95E5-B1D1-416E-923C-1ED15DAE5902}" type="pres">
      <dgm:prSet presAssocID="{ADCE6267-ED59-49A5-ABCB-22DFEB5AE09B}" presName="iconBgRect" presStyleLbl="bgShp" presStyleIdx="0" presStyleCnt="8"/>
      <dgm:spPr/>
    </dgm:pt>
    <dgm:pt modelId="{74B982D9-394B-4AD4-BD15-2460D1FFF6FD}" type="pres">
      <dgm:prSet presAssocID="{ADCE6267-ED59-49A5-ABCB-22DFEB5AE09B}"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F2B0A653-17C0-4C20-B745-8282A0A5BE23}" type="pres">
      <dgm:prSet presAssocID="{ADCE6267-ED59-49A5-ABCB-22DFEB5AE09B}" presName="spaceRect" presStyleCnt="0"/>
      <dgm:spPr/>
    </dgm:pt>
    <dgm:pt modelId="{6A0B89E3-27FA-4BB4-804F-0786A96B8717}" type="pres">
      <dgm:prSet presAssocID="{ADCE6267-ED59-49A5-ABCB-22DFEB5AE09B}" presName="textRect" presStyleLbl="revTx" presStyleIdx="0" presStyleCnt="8">
        <dgm:presLayoutVars>
          <dgm:chMax val="1"/>
          <dgm:chPref val="1"/>
        </dgm:presLayoutVars>
      </dgm:prSet>
      <dgm:spPr/>
    </dgm:pt>
    <dgm:pt modelId="{E3798D98-D794-41BB-A434-94DC90625E18}" type="pres">
      <dgm:prSet presAssocID="{D9919B3F-6045-4DF3-B949-E33F810B4AA0}" presName="sibTrans" presStyleCnt="0"/>
      <dgm:spPr/>
    </dgm:pt>
    <dgm:pt modelId="{6A5CF5E7-E1AF-40D2-AAC9-37A9468CB89C}" type="pres">
      <dgm:prSet presAssocID="{3B142EF3-B3AD-432C-A263-FEE7F05F7A70}" presName="compNode" presStyleCnt="0"/>
      <dgm:spPr/>
    </dgm:pt>
    <dgm:pt modelId="{D61AFB82-EC32-4A87-BD33-D2823176ECF3}" type="pres">
      <dgm:prSet presAssocID="{3B142EF3-B3AD-432C-A263-FEE7F05F7A70}" presName="iconBgRect" presStyleLbl="bgShp" presStyleIdx="1" presStyleCnt="8"/>
      <dgm:spPr/>
    </dgm:pt>
    <dgm:pt modelId="{07717414-62D2-4C68-B4E8-88051BA51F40}" type="pres">
      <dgm:prSet presAssocID="{3B142EF3-B3AD-432C-A263-FEE7F05F7A70}"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AF4EB15-F8CB-403E-AE84-C9904E250B62}" type="pres">
      <dgm:prSet presAssocID="{3B142EF3-B3AD-432C-A263-FEE7F05F7A70}" presName="spaceRect" presStyleCnt="0"/>
      <dgm:spPr/>
    </dgm:pt>
    <dgm:pt modelId="{E0707C77-F343-401C-8508-3F561141A611}" type="pres">
      <dgm:prSet presAssocID="{3B142EF3-B3AD-432C-A263-FEE7F05F7A70}" presName="textRect" presStyleLbl="revTx" presStyleIdx="1" presStyleCnt="8">
        <dgm:presLayoutVars>
          <dgm:chMax val="1"/>
          <dgm:chPref val="1"/>
        </dgm:presLayoutVars>
      </dgm:prSet>
      <dgm:spPr/>
    </dgm:pt>
    <dgm:pt modelId="{9AE8068A-CE31-4FE8-B607-B1B9D01120EE}" type="pres">
      <dgm:prSet presAssocID="{F4AAE08F-B15D-480E-99B8-E3B78F63AB9F}" presName="sibTrans" presStyleCnt="0"/>
      <dgm:spPr/>
    </dgm:pt>
    <dgm:pt modelId="{D06D5E40-EC1E-40FB-AB01-789CA8BAE6D8}" type="pres">
      <dgm:prSet presAssocID="{68995EC1-114A-4E6C-A252-2CA777F30918}" presName="compNode" presStyleCnt="0"/>
      <dgm:spPr/>
    </dgm:pt>
    <dgm:pt modelId="{9891C1E7-00E1-4A1E-A6B4-BA721A843A2D}" type="pres">
      <dgm:prSet presAssocID="{68995EC1-114A-4E6C-A252-2CA777F30918}" presName="iconBgRect" presStyleLbl="bgShp" presStyleIdx="2" presStyleCnt="8"/>
      <dgm:spPr/>
    </dgm:pt>
    <dgm:pt modelId="{22D4DF66-C2F0-4B20-8958-454BBA43A314}" type="pres">
      <dgm:prSet presAssocID="{68995EC1-114A-4E6C-A252-2CA777F3091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leep"/>
        </a:ext>
      </dgm:extLst>
    </dgm:pt>
    <dgm:pt modelId="{F6E647EA-1E8C-47C3-B440-87B17F1A1972}" type="pres">
      <dgm:prSet presAssocID="{68995EC1-114A-4E6C-A252-2CA777F30918}" presName="spaceRect" presStyleCnt="0"/>
      <dgm:spPr/>
    </dgm:pt>
    <dgm:pt modelId="{D245E91F-72A8-4BE6-9E20-D9C25C9DC4BB}" type="pres">
      <dgm:prSet presAssocID="{68995EC1-114A-4E6C-A252-2CA777F30918}" presName="textRect" presStyleLbl="revTx" presStyleIdx="2" presStyleCnt="8">
        <dgm:presLayoutVars>
          <dgm:chMax val="1"/>
          <dgm:chPref val="1"/>
        </dgm:presLayoutVars>
      </dgm:prSet>
      <dgm:spPr/>
    </dgm:pt>
    <dgm:pt modelId="{11738125-6B73-4EC0-BB70-0957F0B36D23}" type="pres">
      <dgm:prSet presAssocID="{BFF067AE-D9E6-4C3B-B0EF-3A09E39AAA3D}" presName="sibTrans" presStyleCnt="0"/>
      <dgm:spPr/>
    </dgm:pt>
    <dgm:pt modelId="{9B049CF9-76A2-4657-ABEF-32E647371331}" type="pres">
      <dgm:prSet presAssocID="{624F8117-E457-49C6-A07F-60FA7DF3EA78}" presName="compNode" presStyleCnt="0"/>
      <dgm:spPr/>
    </dgm:pt>
    <dgm:pt modelId="{76DA96CC-BC9F-413E-B651-C113456C86A8}" type="pres">
      <dgm:prSet presAssocID="{624F8117-E457-49C6-A07F-60FA7DF3EA78}" presName="iconBgRect" presStyleLbl="bgShp" presStyleIdx="3" presStyleCnt="8"/>
      <dgm:spPr/>
    </dgm:pt>
    <dgm:pt modelId="{3B37A253-66FA-403B-8478-D9692D7EC2E0}" type="pres">
      <dgm:prSet presAssocID="{624F8117-E457-49C6-A07F-60FA7DF3EA78}"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A400FFD4-15FE-4D35-8DEE-6663F589C50F}" type="pres">
      <dgm:prSet presAssocID="{624F8117-E457-49C6-A07F-60FA7DF3EA78}" presName="spaceRect" presStyleCnt="0"/>
      <dgm:spPr/>
    </dgm:pt>
    <dgm:pt modelId="{1B4FED28-A5B8-477B-8C9A-F17224E19B3B}" type="pres">
      <dgm:prSet presAssocID="{624F8117-E457-49C6-A07F-60FA7DF3EA78}" presName="textRect" presStyleLbl="revTx" presStyleIdx="3" presStyleCnt="8">
        <dgm:presLayoutVars>
          <dgm:chMax val="1"/>
          <dgm:chPref val="1"/>
        </dgm:presLayoutVars>
      </dgm:prSet>
      <dgm:spPr/>
    </dgm:pt>
    <dgm:pt modelId="{F8B02517-188D-44B2-A470-00884363E536}" type="pres">
      <dgm:prSet presAssocID="{6473534F-37C7-4902-B25A-B0C5946568F1}" presName="sibTrans" presStyleCnt="0"/>
      <dgm:spPr/>
    </dgm:pt>
    <dgm:pt modelId="{CE51E84D-4491-4182-9F33-C28AC36578B5}" type="pres">
      <dgm:prSet presAssocID="{3BAFBC28-BC58-48C7-8F2D-B2E37799245D}" presName="compNode" presStyleCnt="0"/>
      <dgm:spPr/>
    </dgm:pt>
    <dgm:pt modelId="{5599B662-9386-491D-B880-38BF80D33324}" type="pres">
      <dgm:prSet presAssocID="{3BAFBC28-BC58-48C7-8F2D-B2E37799245D}" presName="iconBgRect" presStyleLbl="bgShp" presStyleIdx="4" presStyleCnt="8"/>
      <dgm:spPr/>
    </dgm:pt>
    <dgm:pt modelId="{76F00063-93EA-4763-96BE-F9BEEBF15899}" type="pres">
      <dgm:prSet presAssocID="{3BAFBC28-BC58-48C7-8F2D-B2E37799245D}"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mach"/>
        </a:ext>
      </dgm:extLst>
    </dgm:pt>
    <dgm:pt modelId="{13C4B7C5-ED7E-4E06-A348-12B1433CB5DD}" type="pres">
      <dgm:prSet presAssocID="{3BAFBC28-BC58-48C7-8F2D-B2E37799245D}" presName="spaceRect" presStyleCnt="0"/>
      <dgm:spPr/>
    </dgm:pt>
    <dgm:pt modelId="{2294AE96-D102-4B8A-A260-3E99B472EF13}" type="pres">
      <dgm:prSet presAssocID="{3BAFBC28-BC58-48C7-8F2D-B2E37799245D}" presName="textRect" presStyleLbl="revTx" presStyleIdx="4" presStyleCnt="8">
        <dgm:presLayoutVars>
          <dgm:chMax val="1"/>
          <dgm:chPref val="1"/>
        </dgm:presLayoutVars>
      </dgm:prSet>
      <dgm:spPr/>
    </dgm:pt>
    <dgm:pt modelId="{D954F87E-7875-431E-805A-5FD926B7C67E}" type="pres">
      <dgm:prSet presAssocID="{6B69D5D0-AA3B-431E-B5E2-AD44786A9E3F}" presName="sibTrans" presStyleCnt="0"/>
      <dgm:spPr/>
    </dgm:pt>
    <dgm:pt modelId="{8918E700-2386-4572-9A84-8DB06EDE7096}" type="pres">
      <dgm:prSet presAssocID="{48B99F81-53C1-41AC-BA69-BF1F1270D912}" presName="compNode" presStyleCnt="0"/>
      <dgm:spPr/>
    </dgm:pt>
    <dgm:pt modelId="{71C0FF99-174D-473E-9F94-DC9AB8F4421C}" type="pres">
      <dgm:prSet presAssocID="{48B99F81-53C1-41AC-BA69-BF1F1270D912}" presName="iconBgRect" presStyleLbl="bgShp" presStyleIdx="5" presStyleCnt="8"/>
      <dgm:spPr/>
    </dgm:pt>
    <dgm:pt modelId="{61247815-E1ED-432E-8D69-A3BA06C15696}" type="pres">
      <dgm:prSet presAssocID="{48B99F81-53C1-41AC-BA69-BF1F1270D912}"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andshake"/>
        </a:ext>
      </dgm:extLst>
    </dgm:pt>
    <dgm:pt modelId="{E2F6411D-C125-4496-8618-DE226D64F18F}" type="pres">
      <dgm:prSet presAssocID="{48B99F81-53C1-41AC-BA69-BF1F1270D912}" presName="spaceRect" presStyleCnt="0"/>
      <dgm:spPr/>
    </dgm:pt>
    <dgm:pt modelId="{DD2332F4-5270-4EBC-97C3-5F0753F3B4B6}" type="pres">
      <dgm:prSet presAssocID="{48B99F81-53C1-41AC-BA69-BF1F1270D912}" presName="textRect" presStyleLbl="revTx" presStyleIdx="5" presStyleCnt="8">
        <dgm:presLayoutVars>
          <dgm:chMax val="1"/>
          <dgm:chPref val="1"/>
        </dgm:presLayoutVars>
      </dgm:prSet>
      <dgm:spPr/>
    </dgm:pt>
    <dgm:pt modelId="{9526309A-64E7-435A-A9CE-3D8D4994A44A}" type="pres">
      <dgm:prSet presAssocID="{87DBCA89-1727-4D13-BEC6-55D4EDFC43F9}" presName="sibTrans" presStyleCnt="0"/>
      <dgm:spPr/>
    </dgm:pt>
    <dgm:pt modelId="{D8EB6ED2-9A51-488C-B22E-048D90B2447F}" type="pres">
      <dgm:prSet presAssocID="{E5E29D5E-FC8A-4D79-AE95-3DF5A5A8B0B8}" presName="compNode" presStyleCnt="0"/>
      <dgm:spPr/>
    </dgm:pt>
    <dgm:pt modelId="{E1A16C05-EBBE-4827-A7CB-9C199C928C46}" type="pres">
      <dgm:prSet presAssocID="{E5E29D5E-FC8A-4D79-AE95-3DF5A5A8B0B8}" presName="iconBgRect" presStyleLbl="bgShp" presStyleIdx="6" presStyleCnt="8"/>
      <dgm:spPr/>
    </dgm:pt>
    <dgm:pt modelId="{6AA365EA-3D0B-4A2C-A83B-8792508324D8}" type="pres">
      <dgm:prSet presAssocID="{E5E29D5E-FC8A-4D79-AE95-3DF5A5A8B0B8}"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miling Face with No Fill"/>
        </a:ext>
      </dgm:extLst>
    </dgm:pt>
    <dgm:pt modelId="{4A965CD4-A714-40EF-AD37-F2E9553896AE}" type="pres">
      <dgm:prSet presAssocID="{E5E29D5E-FC8A-4D79-AE95-3DF5A5A8B0B8}" presName="spaceRect" presStyleCnt="0"/>
      <dgm:spPr/>
    </dgm:pt>
    <dgm:pt modelId="{2A9469B9-1576-4BCA-BD4C-AACA696C2882}" type="pres">
      <dgm:prSet presAssocID="{E5E29D5E-FC8A-4D79-AE95-3DF5A5A8B0B8}" presName="textRect" presStyleLbl="revTx" presStyleIdx="6" presStyleCnt="8">
        <dgm:presLayoutVars>
          <dgm:chMax val="1"/>
          <dgm:chPref val="1"/>
        </dgm:presLayoutVars>
      </dgm:prSet>
      <dgm:spPr/>
    </dgm:pt>
    <dgm:pt modelId="{C00A6203-8E86-4986-A400-33F2C883856A}" type="pres">
      <dgm:prSet presAssocID="{A3F8CEC9-BA42-430C-A42E-A8C3CE3A0456}" presName="sibTrans" presStyleCnt="0"/>
      <dgm:spPr/>
    </dgm:pt>
    <dgm:pt modelId="{240FFD0A-E0DB-4700-A31C-8D42BFA3610B}" type="pres">
      <dgm:prSet presAssocID="{FB28BAB3-7392-44EA-9F43-2806086EFC49}" presName="compNode" presStyleCnt="0"/>
      <dgm:spPr/>
    </dgm:pt>
    <dgm:pt modelId="{9FE333CE-0C51-4BF1-8460-45958BAB8CB3}" type="pres">
      <dgm:prSet presAssocID="{FB28BAB3-7392-44EA-9F43-2806086EFC49}" presName="iconBgRect" presStyleLbl="bgShp" presStyleIdx="7" presStyleCnt="8"/>
      <dgm:spPr/>
    </dgm:pt>
    <dgm:pt modelId="{56FB6052-9E8A-4463-BCE4-5D95A751B57F}" type="pres">
      <dgm:prSet presAssocID="{FB28BAB3-7392-44EA-9F43-2806086EFC49}"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Doctor"/>
        </a:ext>
      </dgm:extLst>
    </dgm:pt>
    <dgm:pt modelId="{996703B4-0657-4105-8BCA-C1F2FB2E5696}" type="pres">
      <dgm:prSet presAssocID="{FB28BAB3-7392-44EA-9F43-2806086EFC49}" presName="spaceRect" presStyleCnt="0"/>
      <dgm:spPr/>
    </dgm:pt>
    <dgm:pt modelId="{F55C42BD-3CDF-4104-9DB9-0803B48A8A72}" type="pres">
      <dgm:prSet presAssocID="{FB28BAB3-7392-44EA-9F43-2806086EFC49}" presName="textRect" presStyleLbl="revTx" presStyleIdx="7" presStyleCnt="8">
        <dgm:presLayoutVars>
          <dgm:chMax val="1"/>
          <dgm:chPref val="1"/>
        </dgm:presLayoutVars>
      </dgm:prSet>
      <dgm:spPr/>
    </dgm:pt>
  </dgm:ptLst>
  <dgm:cxnLst>
    <dgm:cxn modelId="{3BAFC02E-D5BB-4681-BADD-A18366BAE930}" srcId="{BC840376-8820-4FCF-AC81-CBFCAE97FF02}" destId="{ADCE6267-ED59-49A5-ABCB-22DFEB5AE09B}" srcOrd="0" destOrd="0" parTransId="{89F9A330-D3CE-4433-9012-D637ECA0A00B}" sibTransId="{D9919B3F-6045-4DF3-B949-E33F810B4AA0}"/>
    <dgm:cxn modelId="{48FF552F-4BDC-4427-8782-3B4C01C10CD8}" type="presOf" srcId="{624F8117-E457-49C6-A07F-60FA7DF3EA78}" destId="{1B4FED28-A5B8-477B-8C9A-F17224E19B3B}" srcOrd="0" destOrd="0" presId="urn:microsoft.com/office/officeart/2018/5/layout/IconCircleLabelList"/>
    <dgm:cxn modelId="{506FF43F-CB5F-426D-8171-3053D379A61F}" type="presOf" srcId="{3B142EF3-B3AD-432C-A263-FEE7F05F7A70}" destId="{E0707C77-F343-401C-8508-3F561141A611}" srcOrd="0" destOrd="0" presId="urn:microsoft.com/office/officeart/2018/5/layout/IconCircleLabelList"/>
    <dgm:cxn modelId="{B2B1C143-41E1-4E05-8663-A1AA75A8AF3B}" type="presOf" srcId="{FB28BAB3-7392-44EA-9F43-2806086EFC49}" destId="{F55C42BD-3CDF-4104-9DB9-0803B48A8A72}" srcOrd="0" destOrd="0" presId="urn:microsoft.com/office/officeart/2018/5/layout/IconCircleLabelList"/>
    <dgm:cxn modelId="{EADB674A-EBB9-42CA-B0E4-65A53C94D00B}" type="presOf" srcId="{48B99F81-53C1-41AC-BA69-BF1F1270D912}" destId="{DD2332F4-5270-4EBC-97C3-5F0753F3B4B6}" srcOrd="0" destOrd="0" presId="urn:microsoft.com/office/officeart/2018/5/layout/IconCircleLabelList"/>
    <dgm:cxn modelId="{1F08D86C-9178-47B6-9494-6FB73AE59DB8}" type="presOf" srcId="{BC840376-8820-4FCF-AC81-CBFCAE97FF02}" destId="{DAAD947D-AA97-49E5-863B-14D53AAC3657}" srcOrd="0" destOrd="0" presId="urn:microsoft.com/office/officeart/2018/5/layout/IconCircleLabelList"/>
    <dgm:cxn modelId="{0732C677-31A6-495E-9545-0BC50E46C51D}" srcId="{BC840376-8820-4FCF-AC81-CBFCAE97FF02}" destId="{48B99F81-53C1-41AC-BA69-BF1F1270D912}" srcOrd="5" destOrd="0" parTransId="{4989DF1C-A243-401D-B8E1-AFF9B9B92B2D}" sibTransId="{87DBCA89-1727-4D13-BEC6-55D4EDFC43F9}"/>
    <dgm:cxn modelId="{C97EB8A0-FA2B-4E7E-801F-57543D9024AC}" srcId="{BC840376-8820-4FCF-AC81-CBFCAE97FF02}" destId="{624F8117-E457-49C6-A07F-60FA7DF3EA78}" srcOrd="3" destOrd="0" parTransId="{2F1042BC-0869-48F4-BB45-97953CEC3814}" sibTransId="{6473534F-37C7-4902-B25A-B0C5946568F1}"/>
    <dgm:cxn modelId="{E62A91B1-751A-4AE7-B967-9FA8D4A799E8}" srcId="{BC840376-8820-4FCF-AC81-CBFCAE97FF02}" destId="{3BAFBC28-BC58-48C7-8F2D-B2E37799245D}" srcOrd="4" destOrd="0" parTransId="{EFAEC6D9-359E-4875-BF83-01FDCCEC652E}" sibTransId="{6B69D5D0-AA3B-431E-B5E2-AD44786A9E3F}"/>
    <dgm:cxn modelId="{19C4BCB1-3F61-426F-B112-D601DE03A949}" srcId="{BC840376-8820-4FCF-AC81-CBFCAE97FF02}" destId="{E5E29D5E-FC8A-4D79-AE95-3DF5A5A8B0B8}" srcOrd="6" destOrd="0" parTransId="{E50BBFC0-6C16-4B59-9D0A-413C877BCF0C}" sibTransId="{A3F8CEC9-BA42-430C-A42E-A8C3CE3A0456}"/>
    <dgm:cxn modelId="{6965A5B9-5ED8-47EF-AE9C-84CCAEA2561F}" type="presOf" srcId="{E5E29D5E-FC8A-4D79-AE95-3DF5A5A8B0B8}" destId="{2A9469B9-1576-4BCA-BD4C-AACA696C2882}" srcOrd="0" destOrd="0" presId="urn:microsoft.com/office/officeart/2018/5/layout/IconCircleLabelList"/>
    <dgm:cxn modelId="{790C00D2-5C43-4D58-A40E-816A414C6112}" type="presOf" srcId="{68995EC1-114A-4E6C-A252-2CA777F30918}" destId="{D245E91F-72A8-4BE6-9E20-D9C25C9DC4BB}" srcOrd="0" destOrd="0" presId="urn:microsoft.com/office/officeart/2018/5/layout/IconCircleLabelList"/>
    <dgm:cxn modelId="{8DE692D8-71CF-4027-A2EB-B439C4E3F880}" type="presOf" srcId="{3BAFBC28-BC58-48C7-8F2D-B2E37799245D}" destId="{2294AE96-D102-4B8A-A260-3E99B472EF13}" srcOrd="0" destOrd="0" presId="urn:microsoft.com/office/officeart/2018/5/layout/IconCircleLabelList"/>
    <dgm:cxn modelId="{E920A0DA-2A7E-4BD9-866F-E10649B82A15}" type="presOf" srcId="{ADCE6267-ED59-49A5-ABCB-22DFEB5AE09B}" destId="{6A0B89E3-27FA-4BB4-804F-0786A96B8717}" srcOrd="0" destOrd="0" presId="urn:microsoft.com/office/officeart/2018/5/layout/IconCircleLabelList"/>
    <dgm:cxn modelId="{F95953DD-1D37-4CC4-B0F8-CBD23DC1A5A1}" srcId="{BC840376-8820-4FCF-AC81-CBFCAE97FF02}" destId="{3B142EF3-B3AD-432C-A263-FEE7F05F7A70}" srcOrd="1" destOrd="0" parTransId="{5C394CD6-C058-424F-9319-D6CD97FF6F77}" sibTransId="{F4AAE08F-B15D-480E-99B8-E3B78F63AB9F}"/>
    <dgm:cxn modelId="{BA342CE5-AEFC-49A4-85CA-810148D2BE7E}" srcId="{BC840376-8820-4FCF-AC81-CBFCAE97FF02}" destId="{68995EC1-114A-4E6C-A252-2CA777F30918}" srcOrd="2" destOrd="0" parTransId="{06AF583C-683A-4703-B74A-E923DB8C89E2}" sibTransId="{BFF067AE-D9E6-4C3B-B0EF-3A09E39AAA3D}"/>
    <dgm:cxn modelId="{604170F5-1EF1-48EB-8C46-D632938A5A16}" srcId="{BC840376-8820-4FCF-AC81-CBFCAE97FF02}" destId="{FB28BAB3-7392-44EA-9F43-2806086EFC49}" srcOrd="7" destOrd="0" parTransId="{0EEF5C11-DA84-4980-9494-4B591FECE197}" sibTransId="{6B1CE69A-B700-4847-B713-70D529C151C0}"/>
    <dgm:cxn modelId="{C2D37135-9826-4806-80C1-3A5DE5DD024D}" type="presParOf" srcId="{DAAD947D-AA97-49E5-863B-14D53AAC3657}" destId="{15879818-BB32-450F-8817-D882C2EEDF8F}" srcOrd="0" destOrd="0" presId="urn:microsoft.com/office/officeart/2018/5/layout/IconCircleLabelList"/>
    <dgm:cxn modelId="{5D69D365-76AD-4912-A7D0-DE84513C22C6}" type="presParOf" srcId="{15879818-BB32-450F-8817-D882C2EEDF8F}" destId="{0E8C95E5-B1D1-416E-923C-1ED15DAE5902}" srcOrd="0" destOrd="0" presId="urn:microsoft.com/office/officeart/2018/5/layout/IconCircleLabelList"/>
    <dgm:cxn modelId="{A3D93E8E-4364-4A01-BA0F-00BCF705F4D9}" type="presParOf" srcId="{15879818-BB32-450F-8817-D882C2EEDF8F}" destId="{74B982D9-394B-4AD4-BD15-2460D1FFF6FD}" srcOrd="1" destOrd="0" presId="urn:microsoft.com/office/officeart/2018/5/layout/IconCircleLabelList"/>
    <dgm:cxn modelId="{4736B6AB-BC21-4F5F-84DF-62C17AB316B6}" type="presParOf" srcId="{15879818-BB32-450F-8817-D882C2EEDF8F}" destId="{F2B0A653-17C0-4C20-B745-8282A0A5BE23}" srcOrd="2" destOrd="0" presId="urn:microsoft.com/office/officeart/2018/5/layout/IconCircleLabelList"/>
    <dgm:cxn modelId="{76EAA3B1-C865-4FCE-AED9-DE0ED2E9E995}" type="presParOf" srcId="{15879818-BB32-450F-8817-D882C2EEDF8F}" destId="{6A0B89E3-27FA-4BB4-804F-0786A96B8717}" srcOrd="3" destOrd="0" presId="urn:microsoft.com/office/officeart/2018/5/layout/IconCircleLabelList"/>
    <dgm:cxn modelId="{41C202C8-C487-4E34-B0E5-F0E83195B235}" type="presParOf" srcId="{DAAD947D-AA97-49E5-863B-14D53AAC3657}" destId="{E3798D98-D794-41BB-A434-94DC90625E18}" srcOrd="1" destOrd="0" presId="urn:microsoft.com/office/officeart/2018/5/layout/IconCircleLabelList"/>
    <dgm:cxn modelId="{7E9F2EE2-AEA1-4577-9CEA-FA6DB5062CD7}" type="presParOf" srcId="{DAAD947D-AA97-49E5-863B-14D53AAC3657}" destId="{6A5CF5E7-E1AF-40D2-AAC9-37A9468CB89C}" srcOrd="2" destOrd="0" presId="urn:microsoft.com/office/officeart/2018/5/layout/IconCircleLabelList"/>
    <dgm:cxn modelId="{3061C68B-99EF-4B55-B285-6AB8693A43A6}" type="presParOf" srcId="{6A5CF5E7-E1AF-40D2-AAC9-37A9468CB89C}" destId="{D61AFB82-EC32-4A87-BD33-D2823176ECF3}" srcOrd="0" destOrd="0" presId="urn:microsoft.com/office/officeart/2018/5/layout/IconCircleLabelList"/>
    <dgm:cxn modelId="{6BEAF149-6998-480B-ABAF-D67371040301}" type="presParOf" srcId="{6A5CF5E7-E1AF-40D2-AAC9-37A9468CB89C}" destId="{07717414-62D2-4C68-B4E8-88051BA51F40}" srcOrd="1" destOrd="0" presId="urn:microsoft.com/office/officeart/2018/5/layout/IconCircleLabelList"/>
    <dgm:cxn modelId="{1E38942C-2ACE-4838-A25F-C56687BD643A}" type="presParOf" srcId="{6A5CF5E7-E1AF-40D2-AAC9-37A9468CB89C}" destId="{8AF4EB15-F8CB-403E-AE84-C9904E250B62}" srcOrd="2" destOrd="0" presId="urn:microsoft.com/office/officeart/2018/5/layout/IconCircleLabelList"/>
    <dgm:cxn modelId="{F7B101D3-BEDF-4C77-A046-A8BDA12105FA}" type="presParOf" srcId="{6A5CF5E7-E1AF-40D2-AAC9-37A9468CB89C}" destId="{E0707C77-F343-401C-8508-3F561141A611}" srcOrd="3" destOrd="0" presId="urn:microsoft.com/office/officeart/2018/5/layout/IconCircleLabelList"/>
    <dgm:cxn modelId="{875EA99B-95E9-4F08-ACEE-E1CA92CD565C}" type="presParOf" srcId="{DAAD947D-AA97-49E5-863B-14D53AAC3657}" destId="{9AE8068A-CE31-4FE8-B607-B1B9D01120EE}" srcOrd="3" destOrd="0" presId="urn:microsoft.com/office/officeart/2018/5/layout/IconCircleLabelList"/>
    <dgm:cxn modelId="{B98829B4-4DFE-4DD8-85F7-6C3E870D7522}" type="presParOf" srcId="{DAAD947D-AA97-49E5-863B-14D53AAC3657}" destId="{D06D5E40-EC1E-40FB-AB01-789CA8BAE6D8}" srcOrd="4" destOrd="0" presId="urn:microsoft.com/office/officeart/2018/5/layout/IconCircleLabelList"/>
    <dgm:cxn modelId="{5FA30A9E-810D-4DC8-BDF0-2DB3E8FFAF6F}" type="presParOf" srcId="{D06D5E40-EC1E-40FB-AB01-789CA8BAE6D8}" destId="{9891C1E7-00E1-4A1E-A6B4-BA721A843A2D}" srcOrd="0" destOrd="0" presId="urn:microsoft.com/office/officeart/2018/5/layout/IconCircleLabelList"/>
    <dgm:cxn modelId="{E1D8268E-E9CF-4570-A429-A604060C9F59}" type="presParOf" srcId="{D06D5E40-EC1E-40FB-AB01-789CA8BAE6D8}" destId="{22D4DF66-C2F0-4B20-8958-454BBA43A314}" srcOrd="1" destOrd="0" presId="urn:microsoft.com/office/officeart/2018/5/layout/IconCircleLabelList"/>
    <dgm:cxn modelId="{928C2259-2660-4DB8-A41D-4E34A68B5AF5}" type="presParOf" srcId="{D06D5E40-EC1E-40FB-AB01-789CA8BAE6D8}" destId="{F6E647EA-1E8C-47C3-B440-87B17F1A1972}" srcOrd="2" destOrd="0" presId="urn:microsoft.com/office/officeart/2018/5/layout/IconCircleLabelList"/>
    <dgm:cxn modelId="{F609EAAC-CD76-4A71-A269-383F42E31673}" type="presParOf" srcId="{D06D5E40-EC1E-40FB-AB01-789CA8BAE6D8}" destId="{D245E91F-72A8-4BE6-9E20-D9C25C9DC4BB}" srcOrd="3" destOrd="0" presId="urn:microsoft.com/office/officeart/2018/5/layout/IconCircleLabelList"/>
    <dgm:cxn modelId="{891CB901-BC63-475B-87A7-0EB1FF567F97}" type="presParOf" srcId="{DAAD947D-AA97-49E5-863B-14D53AAC3657}" destId="{11738125-6B73-4EC0-BB70-0957F0B36D23}" srcOrd="5" destOrd="0" presId="urn:microsoft.com/office/officeart/2018/5/layout/IconCircleLabelList"/>
    <dgm:cxn modelId="{288859A2-8010-4B4F-B0DF-C5DAF17E8A96}" type="presParOf" srcId="{DAAD947D-AA97-49E5-863B-14D53AAC3657}" destId="{9B049CF9-76A2-4657-ABEF-32E647371331}" srcOrd="6" destOrd="0" presId="urn:microsoft.com/office/officeart/2018/5/layout/IconCircleLabelList"/>
    <dgm:cxn modelId="{7FFCCCD8-F4DC-45F3-8700-D271F32C878D}" type="presParOf" srcId="{9B049CF9-76A2-4657-ABEF-32E647371331}" destId="{76DA96CC-BC9F-413E-B651-C113456C86A8}" srcOrd="0" destOrd="0" presId="urn:microsoft.com/office/officeart/2018/5/layout/IconCircleLabelList"/>
    <dgm:cxn modelId="{712E55E0-EC9B-49EF-BBAC-565A84E540E1}" type="presParOf" srcId="{9B049CF9-76A2-4657-ABEF-32E647371331}" destId="{3B37A253-66FA-403B-8478-D9692D7EC2E0}" srcOrd="1" destOrd="0" presId="urn:microsoft.com/office/officeart/2018/5/layout/IconCircleLabelList"/>
    <dgm:cxn modelId="{46B58548-C1C4-49F9-A5FC-C160A7746775}" type="presParOf" srcId="{9B049CF9-76A2-4657-ABEF-32E647371331}" destId="{A400FFD4-15FE-4D35-8DEE-6663F589C50F}" srcOrd="2" destOrd="0" presId="urn:microsoft.com/office/officeart/2018/5/layout/IconCircleLabelList"/>
    <dgm:cxn modelId="{44E878BF-252A-4B44-A081-4AEDE6EF95FD}" type="presParOf" srcId="{9B049CF9-76A2-4657-ABEF-32E647371331}" destId="{1B4FED28-A5B8-477B-8C9A-F17224E19B3B}" srcOrd="3" destOrd="0" presId="urn:microsoft.com/office/officeart/2018/5/layout/IconCircleLabelList"/>
    <dgm:cxn modelId="{A218C982-10FE-45A6-912F-EDD943934FC6}" type="presParOf" srcId="{DAAD947D-AA97-49E5-863B-14D53AAC3657}" destId="{F8B02517-188D-44B2-A470-00884363E536}" srcOrd="7" destOrd="0" presId="urn:microsoft.com/office/officeart/2018/5/layout/IconCircleLabelList"/>
    <dgm:cxn modelId="{E2B11B1B-603A-46F7-93B6-9E54CAD102F3}" type="presParOf" srcId="{DAAD947D-AA97-49E5-863B-14D53AAC3657}" destId="{CE51E84D-4491-4182-9F33-C28AC36578B5}" srcOrd="8" destOrd="0" presId="urn:microsoft.com/office/officeart/2018/5/layout/IconCircleLabelList"/>
    <dgm:cxn modelId="{D6F62300-9EE9-47E0-A6EC-EE59D2CAB156}" type="presParOf" srcId="{CE51E84D-4491-4182-9F33-C28AC36578B5}" destId="{5599B662-9386-491D-B880-38BF80D33324}" srcOrd="0" destOrd="0" presId="urn:microsoft.com/office/officeart/2018/5/layout/IconCircleLabelList"/>
    <dgm:cxn modelId="{F4DB5A1B-0E4F-46E5-A1AE-924F17880958}" type="presParOf" srcId="{CE51E84D-4491-4182-9F33-C28AC36578B5}" destId="{76F00063-93EA-4763-96BE-F9BEEBF15899}" srcOrd="1" destOrd="0" presId="urn:microsoft.com/office/officeart/2018/5/layout/IconCircleLabelList"/>
    <dgm:cxn modelId="{0AD01FCB-9968-4D7E-A483-303F2BF951DB}" type="presParOf" srcId="{CE51E84D-4491-4182-9F33-C28AC36578B5}" destId="{13C4B7C5-ED7E-4E06-A348-12B1433CB5DD}" srcOrd="2" destOrd="0" presId="urn:microsoft.com/office/officeart/2018/5/layout/IconCircleLabelList"/>
    <dgm:cxn modelId="{A62910C4-0AF5-4ECF-9E5A-2B45B63B48B9}" type="presParOf" srcId="{CE51E84D-4491-4182-9F33-C28AC36578B5}" destId="{2294AE96-D102-4B8A-A260-3E99B472EF13}" srcOrd="3" destOrd="0" presId="urn:microsoft.com/office/officeart/2018/5/layout/IconCircleLabelList"/>
    <dgm:cxn modelId="{B882E4C4-75DC-4F95-972B-1EDE4B582726}" type="presParOf" srcId="{DAAD947D-AA97-49E5-863B-14D53AAC3657}" destId="{D954F87E-7875-431E-805A-5FD926B7C67E}" srcOrd="9" destOrd="0" presId="urn:microsoft.com/office/officeart/2018/5/layout/IconCircleLabelList"/>
    <dgm:cxn modelId="{839B59EA-F59E-4E96-9F56-5507217601BC}" type="presParOf" srcId="{DAAD947D-AA97-49E5-863B-14D53AAC3657}" destId="{8918E700-2386-4572-9A84-8DB06EDE7096}" srcOrd="10" destOrd="0" presId="urn:microsoft.com/office/officeart/2018/5/layout/IconCircleLabelList"/>
    <dgm:cxn modelId="{F25EA3C6-602D-4416-9E0A-80A476C820ED}" type="presParOf" srcId="{8918E700-2386-4572-9A84-8DB06EDE7096}" destId="{71C0FF99-174D-473E-9F94-DC9AB8F4421C}" srcOrd="0" destOrd="0" presId="urn:microsoft.com/office/officeart/2018/5/layout/IconCircleLabelList"/>
    <dgm:cxn modelId="{040DD025-F190-4787-B9EF-8951FCA53B5A}" type="presParOf" srcId="{8918E700-2386-4572-9A84-8DB06EDE7096}" destId="{61247815-E1ED-432E-8D69-A3BA06C15696}" srcOrd="1" destOrd="0" presId="urn:microsoft.com/office/officeart/2018/5/layout/IconCircleLabelList"/>
    <dgm:cxn modelId="{7B7499D5-D190-40EE-AEF8-DCF228FD445E}" type="presParOf" srcId="{8918E700-2386-4572-9A84-8DB06EDE7096}" destId="{E2F6411D-C125-4496-8618-DE226D64F18F}" srcOrd="2" destOrd="0" presId="urn:microsoft.com/office/officeart/2018/5/layout/IconCircleLabelList"/>
    <dgm:cxn modelId="{E4514E3C-21EC-4B5C-9884-3D3F0D822737}" type="presParOf" srcId="{8918E700-2386-4572-9A84-8DB06EDE7096}" destId="{DD2332F4-5270-4EBC-97C3-5F0753F3B4B6}" srcOrd="3" destOrd="0" presId="urn:microsoft.com/office/officeart/2018/5/layout/IconCircleLabelList"/>
    <dgm:cxn modelId="{2ED5061E-C861-4AFE-839F-6F4194BB8344}" type="presParOf" srcId="{DAAD947D-AA97-49E5-863B-14D53AAC3657}" destId="{9526309A-64E7-435A-A9CE-3D8D4994A44A}" srcOrd="11" destOrd="0" presId="urn:microsoft.com/office/officeart/2018/5/layout/IconCircleLabelList"/>
    <dgm:cxn modelId="{FCC021FA-5653-4AA1-BF12-A7F809CF909C}" type="presParOf" srcId="{DAAD947D-AA97-49E5-863B-14D53AAC3657}" destId="{D8EB6ED2-9A51-488C-B22E-048D90B2447F}" srcOrd="12" destOrd="0" presId="urn:microsoft.com/office/officeart/2018/5/layout/IconCircleLabelList"/>
    <dgm:cxn modelId="{BBC32188-AB24-409B-A9D5-D4937E89BBD3}" type="presParOf" srcId="{D8EB6ED2-9A51-488C-B22E-048D90B2447F}" destId="{E1A16C05-EBBE-4827-A7CB-9C199C928C46}" srcOrd="0" destOrd="0" presId="urn:microsoft.com/office/officeart/2018/5/layout/IconCircleLabelList"/>
    <dgm:cxn modelId="{F5B75566-6CE9-4EED-8123-2EBB974F5A9C}" type="presParOf" srcId="{D8EB6ED2-9A51-488C-B22E-048D90B2447F}" destId="{6AA365EA-3D0B-4A2C-A83B-8792508324D8}" srcOrd="1" destOrd="0" presId="urn:microsoft.com/office/officeart/2018/5/layout/IconCircleLabelList"/>
    <dgm:cxn modelId="{2EB8E038-D377-4455-9B0E-5F4058143CE8}" type="presParOf" srcId="{D8EB6ED2-9A51-488C-B22E-048D90B2447F}" destId="{4A965CD4-A714-40EF-AD37-F2E9553896AE}" srcOrd="2" destOrd="0" presId="urn:microsoft.com/office/officeart/2018/5/layout/IconCircleLabelList"/>
    <dgm:cxn modelId="{726B4955-2CBA-45BC-958E-6EE2EC6B3B45}" type="presParOf" srcId="{D8EB6ED2-9A51-488C-B22E-048D90B2447F}" destId="{2A9469B9-1576-4BCA-BD4C-AACA696C2882}" srcOrd="3" destOrd="0" presId="urn:microsoft.com/office/officeart/2018/5/layout/IconCircleLabelList"/>
    <dgm:cxn modelId="{CE16C007-73DE-487C-854C-CBB4A98132B7}" type="presParOf" srcId="{DAAD947D-AA97-49E5-863B-14D53AAC3657}" destId="{C00A6203-8E86-4986-A400-33F2C883856A}" srcOrd="13" destOrd="0" presId="urn:microsoft.com/office/officeart/2018/5/layout/IconCircleLabelList"/>
    <dgm:cxn modelId="{F8BC3AE7-2059-403D-9473-BA10B8110A8B}" type="presParOf" srcId="{DAAD947D-AA97-49E5-863B-14D53AAC3657}" destId="{240FFD0A-E0DB-4700-A31C-8D42BFA3610B}" srcOrd="14" destOrd="0" presId="urn:microsoft.com/office/officeart/2018/5/layout/IconCircleLabelList"/>
    <dgm:cxn modelId="{08F2CD5E-0FB6-46AF-B627-73DDA6F1C605}" type="presParOf" srcId="{240FFD0A-E0DB-4700-A31C-8D42BFA3610B}" destId="{9FE333CE-0C51-4BF1-8460-45958BAB8CB3}" srcOrd="0" destOrd="0" presId="urn:microsoft.com/office/officeart/2018/5/layout/IconCircleLabelList"/>
    <dgm:cxn modelId="{4F0B6B0C-DC4B-457C-AE5A-937B876A1C80}" type="presParOf" srcId="{240FFD0A-E0DB-4700-A31C-8D42BFA3610B}" destId="{56FB6052-9E8A-4463-BCE4-5D95A751B57F}" srcOrd="1" destOrd="0" presId="urn:microsoft.com/office/officeart/2018/5/layout/IconCircleLabelList"/>
    <dgm:cxn modelId="{72603196-C6C9-4606-BE87-C901A6080AFF}" type="presParOf" srcId="{240FFD0A-E0DB-4700-A31C-8D42BFA3610B}" destId="{996703B4-0657-4105-8BCA-C1F2FB2E5696}" srcOrd="2" destOrd="0" presId="urn:microsoft.com/office/officeart/2018/5/layout/IconCircleLabelList"/>
    <dgm:cxn modelId="{64F7965C-98D5-44C7-8E94-00B49754AB86}" type="presParOf" srcId="{240FFD0A-E0DB-4700-A31C-8D42BFA3610B}" destId="{F55C42BD-3CDF-4104-9DB9-0803B48A8A7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ECCD6E-7102-43EB-96FE-D9B4CD448A9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9C400C7-6905-4DC3-B421-D16474407201}">
      <dgm:prSet custT="1"/>
      <dgm:spPr/>
      <dgm:t>
        <a:bodyPr/>
        <a:lstStyle/>
        <a:p>
          <a:pPr>
            <a:lnSpc>
              <a:spcPct val="100000"/>
            </a:lnSpc>
          </a:pPr>
          <a:r>
            <a:rPr lang="en-GB" sz="1400" dirty="0"/>
            <a:t>By strengthening and using these pillars, we in turn, become more resilient. </a:t>
          </a:r>
          <a:endParaRPr lang="en-US" sz="1400" dirty="0"/>
        </a:p>
      </dgm:t>
    </dgm:pt>
    <dgm:pt modelId="{90EF52AB-16F6-476A-9116-0753ED14EC19}" type="parTrans" cxnId="{10A564F1-3DFC-4FB5-B547-AD6E722DAD03}">
      <dgm:prSet/>
      <dgm:spPr/>
      <dgm:t>
        <a:bodyPr/>
        <a:lstStyle/>
        <a:p>
          <a:endParaRPr lang="en-US"/>
        </a:p>
      </dgm:t>
    </dgm:pt>
    <dgm:pt modelId="{6D9B0ABA-A858-43BB-AF62-7978A70AA28A}" type="sibTrans" cxnId="{10A564F1-3DFC-4FB5-B547-AD6E722DAD03}">
      <dgm:prSet/>
      <dgm:spPr/>
      <dgm:t>
        <a:bodyPr/>
        <a:lstStyle/>
        <a:p>
          <a:endParaRPr lang="en-US"/>
        </a:p>
      </dgm:t>
    </dgm:pt>
    <dgm:pt modelId="{00F84E24-DA25-4D54-B5E4-56651805242F}">
      <dgm:prSet custT="1"/>
      <dgm:spPr/>
      <dgm:t>
        <a:bodyPr/>
        <a:lstStyle/>
        <a:p>
          <a:pPr>
            <a:lnSpc>
              <a:spcPct val="100000"/>
            </a:lnSpc>
          </a:pPr>
          <a:r>
            <a:rPr lang="en-GB" sz="1400" dirty="0"/>
            <a:t>Instead of experiencing an overwhelming downwards spiral when we encounter stress in our lives, these five pillars work together to lift us up out of the chaos we are feeling.</a:t>
          </a:r>
          <a:endParaRPr lang="en-US" sz="1400" dirty="0"/>
        </a:p>
      </dgm:t>
    </dgm:pt>
    <dgm:pt modelId="{25DF88DA-0B76-4AD8-B3F9-6E3DF9A6CC8E}" type="parTrans" cxnId="{834AF1A0-D060-44A4-B756-8581C6386ADB}">
      <dgm:prSet/>
      <dgm:spPr/>
      <dgm:t>
        <a:bodyPr/>
        <a:lstStyle/>
        <a:p>
          <a:endParaRPr lang="en-US"/>
        </a:p>
      </dgm:t>
    </dgm:pt>
    <dgm:pt modelId="{AA677C74-ABC9-4906-93C7-0FF5B13E9FA8}" type="sibTrans" cxnId="{834AF1A0-D060-44A4-B756-8581C6386ADB}">
      <dgm:prSet/>
      <dgm:spPr/>
      <dgm:t>
        <a:bodyPr/>
        <a:lstStyle/>
        <a:p>
          <a:endParaRPr lang="en-US"/>
        </a:p>
      </dgm:t>
    </dgm:pt>
    <dgm:pt modelId="{3DB287EB-F219-4DA5-91C3-D9DAA6C01E43}">
      <dgm:prSet custT="1"/>
      <dgm:spPr/>
      <dgm:t>
        <a:bodyPr/>
        <a:lstStyle/>
        <a:p>
          <a:pPr>
            <a:lnSpc>
              <a:spcPct val="100000"/>
            </a:lnSpc>
          </a:pPr>
          <a:r>
            <a:rPr lang="en-GB" sz="1400" dirty="0"/>
            <a:t>Obtaining and maintaining these skills takes practice. </a:t>
          </a:r>
          <a:endParaRPr lang="en-US" sz="1400" dirty="0"/>
        </a:p>
      </dgm:t>
    </dgm:pt>
    <dgm:pt modelId="{46F1A42B-5622-4DEB-B0B6-1AF1A56AF303}" type="parTrans" cxnId="{68DF9891-142D-4269-96FC-F953ABA08575}">
      <dgm:prSet/>
      <dgm:spPr/>
      <dgm:t>
        <a:bodyPr/>
        <a:lstStyle/>
        <a:p>
          <a:endParaRPr lang="en-US"/>
        </a:p>
      </dgm:t>
    </dgm:pt>
    <dgm:pt modelId="{75B8D211-9CD2-4460-B5E8-4E9EE09A8926}" type="sibTrans" cxnId="{68DF9891-142D-4269-96FC-F953ABA08575}">
      <dgm:prSet/>
      <dgm:spPr/>
      <dgm:t>
        <a:bodyPr/>
        <a:lstStyle/>
        <a:p>
          <a:endParaRPr lang="en-US"/>
        </a:p>
      </dgm:t>
    </dgm:pt>
    <dgm:pt modelId="{11BCFB4A-304F-4740-9D30-744829EB58AF}" type="pres">
      <dgm:prSet presAssocID="{C9ECCD6E-7102-43EB-96FE-D9B4CD448A9F}" presName="root" presStyleCnt="0">
        <dgm:presLayoutVars>
          <dgm:dir/>
          <dgm:resizeHandles val="exact"/>
        </dgm:presLayoutVars>
      </dgm:prSet>
      <dgm:spPr/>
    </dgm:pt>
    <dgm:pt modelId="{3F8FCC41-9925-4F00-AC1D-95CA93B5DD0D}" type="pres">
      <dgm:prSet presAssocID="{69C400C7-6905-4DC3-B421-D16474407201}" presName="compNode" presStyleCnt="0"/>
      <dgm:spPr/>
    </dgm:pt>
    <dgm:pt modelId="{B68F52F2-CCAE-4779-95F0-D28C44689837}" type="pres">
      <dgm:prSet presAssocID="{69C400C7-6905-4DC3-B421-D1647440720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10E5E72B-BF9B-4809-B391-BB6BD359796C}" type="pres">
      <dgm:prSet presAssocID="{69C400C7-6905-4DC3-B421-D16474407201}" presName="spaceRect" presStyleCnt="0"/>
      <dgm:spPr/>
    </dgm:pt>
    <dgm:pt modelId="{D52D5554-6278-456D-A28B-8273A8936FF2}" type="pres">
      <dgm:prSet presAssocID="{69C400C7-6905-4DC3-B421-D16474407201}" presName="textRect" presStyleLbl="revTx" presStyleIdx="0" presStyleCnt="3">
        <dgm:presLayoutVars>
          <dgm:chMax val="1"/>
          <dgm:chPref val="1"/>
        </dgm:presLayoutVars>
      </dgm:prSet>
      <dgm:spPr/>
    </dgm:pt>
    <dgm:pt modelId="{09F11656-4795-481B-99EC-98E7504ABB22}" type="pres">
      <dgm:prSet presAssocID="{6D9B0ABA-A858-43BB-AF62-7978A70AA28A}" presName="sibTrans" presStyleCnt="0"/>
      <dgm:spPr/>
    </dgm:pt>
    <dgm:pt modelId="{453790C2-EDF5-47FE-999E-2AE7D51D8A89}" type="pres">
      <dgm:prSet presAssocID="{00F84E24-DA25-4D54-B5E4-56651805242F}" presName="compNode" presStyleCnt="0"/>
      <dgm:spPr/>
    </dgm:pt>
    <dgm:pt modelId="{EA519B68-7A8E-4E01-BD84-8E558A518A0A}" type="pres">
      <dgm:prSet presAssocID="{00F84E24-DA25-4D54-B5E4-5665180524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03ECC2C2-26AC-4249-9207-28B7DB2323B5}" type="pres">
      <dgm:prSet presAssocID="{00F84E24-DA25-4D54-B5E4-56651805242F}" presName="spaceRect" presStyleCnt="0"/>
      <dgm:spPr/>
    </dgm:pt>
    <dgm:pt modelId="{BDBD64A1-A16D-41C0-9EDE-711A1FE6E546}" type="pres">
      <dgm:prSet presAssocID="{00F84E24-DA25-4D54-B5E4-56651805242F}" presName="textRect" presStyleLbl="revTx" presStyleIdx="1" presStyleCnt="3">
        <dgm:presLayoutVars>
          <dgm:chMax val="1"/>
          <dgm:chPref val="1"/>
        </dgm:presLayoutVars>
      </dgm:prSet>
      <dgm:spPr/>
    </dgm:pt>
    <dgm:pt modelId="{E1E46A91-B0E4-48D8-9CB5-1160551FD22C}" type="pres">
      <dgm:prSet presAssocID="{AA677C74-ABC9-4906-93C7-0FF5B13E9FA8}" presName="sibTrans" presStyleCnt="0"/>
      <dgm:spPr/>
    </dgm:pt>
    <dgm:pt modelId="{2F7F5F8C-F81F-4DC8-8152-C331B29D084B}" type="pres">
      <dgm:prSet presAssocID="{3DB287EB-F219-4DA5-91C3-D9DAA6C01E43}" presName="compNode" presStyleCnt="0"/>
      <dgm:spPr/>
    </dgm:pt>
    <dgm:pt modelId="{446135D1-D69C-475D-93CB-B7468A380838}" type="pres">
      <dgm:prSet presAssocID="{3DB287EB-F219-4DA5-91C3-D9DAA6C01E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163C42B3-69DF-4D0D-BBC9-6C6241C0390D}" type="pres">
      <dgm:prSet presAssocID="{3DB287EB-F219-4DA5-91C3-D9DAA6C01E43}" presName="spaceRect" presStyleCnt="0"/>
      <dgm:spPr/>
    </dgm:pt>
    <dgm:pt modelId="{1A9AF897-8696-4EE0-BD0A-7915CDD5AFA6}" type="pres">
      <dgm:prSet presAssocID="{3DB287EB-F219-4DA5-91C3-D9DAA6C01E43}" presName="textRect" presStyleLbl="revTx" presStyleIdx="2" presStyleCnt="3">
        <dgm:presLayoutVars>
          <dgm:chMax val="1"/>
          <dgm:chPref val="1"/>
        </dgm:presLayoutVars>
      </dgm:prSet>
      <dgm:spPr/>
    </dgm:pt>
  </dgm:ptLst>
  <dgm:cxnLst>
    <dgm:cxn modelId="{35D8540B-F8E0-8A42-A306-C289392C3CF1}" type="presOf" srcId="{69C400C7-6905-4DC3-B421-D16474407201}" destId="{D52D5554-6278-456D-A28B-8273A8936FF2}" srcOrd="0" destOrd="0" presId="urn:microsoft.com/office/officeart/2018/2/layout/IconLabelList"/>
    <dgm:cxn modelId="{8963A214-F192-9748-AAD5-017142F4A826}" type="presOf" srcId="{00F84E24-DA25-4D54-B5E4-56651805242F}" destId="{BDBD64A1-A16D-41C0-9EDE-711A1FE6E546}" srcOrd="0" destOrd="0" presId="urn:microsoft.com/office/officeart/2018/2/layout/IconLabelList"/>
    <dgm:cxn modelId="{F9195137-BE5A-8F43-AFC3-51F0167813E3}" type="presOf" srcId="{C9ECCD6E-7102-43EB-96FE-D9B4CD448A9F}" destId="{11BCFB4A-304F-4740-9D30-744829EB58AF}" srcOrd="0" destOrd="0" presId="urn:microsoft.com/office/officeart/2018/2/layout/IconLabelList"/>
    <dgm:cxn modelId="{68DF9891-142D-4269-96FC-F953ABA08575}" srcId="{C9ECCD6E-7102-43EB-96FE-D9B4CD448A9F}" destId="{3DB287EB-F219-4DA5-91C3-D9DAA6C01E43}" srcOrd="2" destOrd="0" parTransId="{46F1A42B-5622-4DEB-B0B6-1AF1A56AF303}" sibTransId="{75B8D211-9CD2-4460-B5E8-4E9EE09A8926}"/>
    <dgm:cxn modelId="{834AF1A0-D060-44A4-B756-8581C6386ADB}" srcId="{C9ECCD6E-7102-43EB-96FE-D9B4CD448A9F}" destId="{00F84E24-DA25-4D54-B5E4-56651805242F}" srcOrd="1" destOrd="0" parTransId="{25DF88DA-0B76-4AD8-B3F9-6E3DF9A6CC8E}" sibTransId="{AA677C74-ABC9-4906-93C7-0FF5B13E9FA8}"/>
    <dgm:cxn modelId="{01EF4CB0-A33A-3D46-A27C-9ECD7F2E101B}" type="presOf" srcId="{3DB287EB-F219-4DA5-91C3-D9DAA6C01E43}" destId="{1A9AF897-8696-4EE0-BD0A-7915CDD5AFA6}" srcOrd="0" destOrd="0" presId="urn:microsoft.com/office/officeart/2018/2/layout/IconLabelList"/>
    <dgm:cxn modelId="{10A564F1-3DFC-4FB5-B547-AD6E722DAD03}" srcId="{C9ECCD6E-7102-43EB-96FE-D9B4CD448A9F}" destId="{69C400C7-6905-4DC3-B421-D16474407201}" srcOrd="0" destOrd="0" parTransId="{90EF52AB-16F6-476A-9116-0753ED14EC19}" sibTransId="{6D9B0ABA-A858-43BB-AF62-7978A70AA28A}"/>
    <dgm:cxn modelId="{2236DA82-A6F1-314E-98F0-6F3ECB52718B}" type="presParOf" srcId="{11BCFB4A-304F-4740-9D30-744829EB58AF}" destId="{3F8FCC41-9925-4F00-AC1D-95CA93B5DD0D}" srcOrd="0" destOrd="0" presId="urn:microsoft.com/office/officeart/2018/2/layout/IconLabelList"/>
    <dgm:cxn modelId="{E7EBBC1F-554C-C84E-98F3-2A1712213BD7}" type="presParOf" srcId="{3F8FCC41-9925-4F00-AC1D-95CA93B5DD0D}" destId="{B68F52F2-CCAE-4779-95F0-D28C44689837}" srcOrd="0" destOrd="0" presId="urn:microsoft.com/office/officeart/2018/2/layout/IconLabelList"/>
    <dgm:cxn modelId="{8F16CF35-A3CB-A448-91AE-AA06B1B2EFE2}" type="presParOf" srcId="{3F8FCC41-9925-4F00-AC1D-95CA93B5DD0D}" destId="{10E5E72B-BF9B-4809-B391-BB6BD359796C}" srcOrd="1" destOrd="0" presId="urn:microsoft.com/office/officeart/2018/2/layout/IconLabelList"/>
    <dgm:cxn modelId="{D3D88027-B0D8-1342-A681-453838CF77CC}" type="presParOf" srcId="{3F8FCC41-9925-4F00-AC1D-95CA93B5DD0D}" destId="{D52D5554-6278-456D-A28B-8273A8936FF2}" srcOrd="2" destOrd="0" presId="urn:microsoft.com/office/officeart/2018/2/layout/IconLabelList"/>
    <dgm:cxn modelId="{6ABA0723-1187-8B49-A0DA-4D3388ED557E}" type="presParOf" srcId="{11BCFB4A-304F-4740-9D30-744829EB58AF}" destId="{09F11656-4795-481B-99EC-98E7504ABB22}" srcOrd="1" destOrd="0" presId="urn:microsoft.com/office/officeart/2018/2/layout/IconLabelList"/>
    <dgm:cxn modelId="{4DA5F870-EAA1-9747-9E39-AA584AB56AB4}" type="presParOf" srcId="{11BCFB4A-304F-4740-9D30-744829EB58AF}" destId="{453790C2-EDF5-47FE-999E-2AE7D51D8A89}" srcOrd="2" destOrd="0" presId="urn:microsoft.com/office/officeart/2018/2/layout/IconLabelList"/>
    <dgm:cxn modelId="{CCBB9BE1-4688-1C43-ACF2-D82CEFB0D622}" type="presParOf" srcId="{453790C2-EDF5-47FE-999E-2AE7D51D8A89}" destId="{EA519B68-7A8E-4E01-BD84-8E558A518A0A}" srcOrd="0" destOrd="0" presId="urn:microsoft.com/office/officeart/2018/2/layout/IconLabelList"/>
    <dgm:cxn modelId="{9F0999ED-B6FA-484D-B98B-F661893C6AF2}" type="presParOf" srcId="{453790C2-EDF5-47FE-999E-2AE7D51D8A89}" destId="{03ECC2C2-26AC-4249-9207-28B7DB2323B5}" srcOrd="1" destOrd="0" presId="urn:microsoft.com/office/officeart/2018/2/layout/IconLabelList"/>
    <dgm:cxn modelId="{CDBBB859-8F81-7348-9187-56342BEFCF8D}" type="presParOf" srcId="{453790C2-EDF5-47FE-999E-2AE7D51D8A89}" destId="{BDBD64A1-A16D-41C0-9EDE-711A1FE6E546}" srcOrd="2" destOrd="0" presId="urn:microsoft.com/office/officeart/2018/2/layout/IconLabelList"/>
    <dgm:cxn modelId="{11F8CA3D-4555-F745-B8D1-92B50799858C}" type="presParOf" srcId="{11BCFB4A-304F-4740-9D30-744829EB58AF}" destId="{E1E46A91-B0E4-48D8-9CB5-1160551FD22C}" srcOrd="3" destOrd="0" presId="urn:microsoft.com/office/officeart/2018/2/layout/IconLabelList"/>
    <dgm:cxn modelId="{C296F5E3-44A0-3944-B03E-96397D214C22}" type="presParOf" srcId="{11BCFB4A-304F-4740-9D30-744829EB58AF}" destId="{2F7F5F8C-F81F-4DC8-8152-C331B29D084B}" srcOrd="4" destOrd="0" presId="urn:microsoft.com/office/officeart/2018/2/layout/IconLabelList"/>
    <dgm:cxn modelId="{BC4780FE-0924-EE47-9568-35AEDE1BD6C5}" type="presParOf" srcId="{2F7F5F8C-F81F-4DC8-8152-C331B29D084B}" destId="{446135D1-D69C-475D-93CB-B7468A380838}" srcOrd="0" destOrd="0" presId="urn:microsoft.com/office/officeart/2018/2/layout/IconLabelList"/>
    <dgm:cxn modelId="{9369D317-9A8A-884D-B3F3-8903573095DC}" type="presParOf" srcId="{2F7F5F8C-F81F-4DC8-8152-C331B29D084B}" destId="{163C42B3-69DF-4D0D-BBC9-6C6241C0390D}" srcOrd="1" destOrd="0" presId="urn:microsoft.com/office/officeart/2018/2/layout/IconLabelList"/>
    <dgm:cxn modelId="{F7C8DA6D-3C1C-4842-B9C0-C9211C4EFA1F}" type="presParOf" srcId="{2F7F5F8C-F81F-4DC8-8152-C331B29D084B}" destId="{1A9AF897-8696-4EE0-BD0A-7915CDD5AFA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715800-2167-49BD-81B6-106DC42E5952}" type="doc">
      <dgm:prSet loTypeId="urn:microsoft.com/office/officeart/2005/8/layout/default" loCatId="list" qsTypeId="urn:microsoft.com/office/officeart/2005/8/quickstyle/simple5" qsCatId="simple" csTypeId="urn:microsoft.com/office/officeart/2005/8/colors/colorful5" csCatId="colorful"/>
      <dgm:spPr/>
      <dgm:t>
        <a:bodyPr/>
        <a:lstStyle/>
        <a:p>
          <a:endParaRPr lang="en-US"/>
        </a:p>
      </dgm:t>
    </dgm:pt>
    <dgm:pt modelId="{F4317158-387B-4EFA-B73E-53F1A6EEAB94}">
      <dgm:prSet/>
      <dgm:spPr/>
      <dgm:t>
        <a:bodyPr/>
        <a:lstStyle/>
        <a:p>
          <a:r>
            <a:rPr lang="en-GB" dirty="0"/>
            <a:t>We all experience difficult moments in life. Each of us faces disappointment, loss, and change as a natural part of our lives. </a:t>
          </a:r>
          <a:endParaRPr lang="en-US" dirty="0"/>
        </a:p>
      </dgm:t>
    </dgm:pt>
    <dgm:pt modelId="{07C4522F-4717-497F-8609-16BAE818B10B}" type="parTrans" cxnId="{247951C2-A1CB-48D9-B8FC-2DD28F190D3E}">
      <dgm:prSet/>
      <dgm:spPr/>
      <dgm:t>
        <a:bodyPr/>
        <a:lstStyle/>
        <a:p>
          <a:endParaRPr lang="en-US"/>
        </a:p>
      </dgm:t>
    </dgm:pt>
    <dgm:pt modelId="{B805A5A3-B0DF-45BA-9D23-DB1BDA581D3B}" type="sibTrans" cxnId="{247951C2-A1CB-48D9-B8FC-2DD28F190D3E}">
      <dgm:prSet/>
      <dgm:spPr/>
      <dgm:t>
        <a:bodyPr/>
        <a:lstStyle/>
        <a:p>
          <a:endParaRPr lang="en-US"/>
        </a:p>
      </dgm:t>
    </dgm:pt>
    <dgm:pt modelId="{32B74968-99B2-4CEB-AC4B-4F89DB1DA04A}">
      <dgm:prSet/>
      <dgm:spPr/>
      <dgm:t>
        <a:bodyPr/>
        <a:lstStyle/>
        <a:p>
          <a:r>
            <a:rPr lang="en-GB"/>
            <a:t>Being resilient doesn’t mean that these difficult moments goes away. </a:t>
          </a:r>
          <a:endParaRPr lang="en-US"/>
        </a:p>
      </dgm:t>
    </dgm:pt>
    <dgm:pt modelId="{94C9BB36-9A7F-4F58-88C8-F8F571B16CCF}" type="parTrans" cxnId="{98ACC9FE-43F1-4D1B-A9D1-29B88FDB7B74}">
      <dgm:prSet/>
      <dgm:spPr/>
      <dgm:t>
        <a:bodyPr/>
        <a:lstStyle/>
        <a:p>
          <a:endParaRPr lang="en-US"/>
        </a:p>
      </dgm:t>
    </dgm:pt>
    <dgm:pt modelId="{771826D4-D710-47FB-8177-D185063DF71C}" type="sibTrans" cxnId="{98ACC9FE-43F1-4D1B-A9D1-29B88FDB7B74}">
      <dgm:prSet/>
      <dgm:spPr/>
      <dgm:t>
        <a:bodyPr/>
        <a:lstStyle/>
        <a:p>
          <a:endParaRPr lang="en-US"/>
        </a:p>
      </dgm:t>
    </dgm:pt>
    <dgm:pt modelId="{5DC92650-83D2-4266-8C70-DAE66FA3CB07}">
      <dgm:prSet/>
      <dgm:spPr/>
      <dgm:t>
        <a:bodyPr/>
        <a:lstStyle/>
        <a:p>
          <a:r>
            <a:rPr lang="en-GB" dirty="0"/>
            <a:t>What it does mean is that we now have the tools to better cope with life. </a:t>
          </a:r>
          <a:endParaRPr lang="en-US" dirty="0"/>
        </a:p>
      </dgm:t>
    </dgm:pt>
    <dgm:pt modelId="{801118FF-D0AE-4835-8B18-AA5376932BB2}" type="parTrans" cxnId="{135A25A5-A0EC-4B93-A060-67BD22B88D3A}">
      <dgm:prSet/>
      <dgm:spPr/>
      <dgm:t>
        <a:bodyPr/>
        <a:lstStyle/>
        <a:p>
          <a:endParaRPr lang="en-US"/>
        </a:p>
      </dgm:t>
    </dgm:pt>
    <dgm:pt modelId="{4AA7D6A6-2EF7-491B-A897-91DA4D1F5F57}" type="sibTrans" cxnId="{135A25A5-A0EC-4B93-A060-67BD22B88D3A}">
      <dgm:prSet/>
      <dgm:spPr/>
      <dgm:t>
        <a:bodyPr/>
        <a:lstStyle/>
        <a:p>
          <a:endParaRPr lang="en-US"/>
        </a:p>
      </dgm:t>
    </dgm:pt>
    <dgm:pt modelId="{E256F69F-CA92-4F28-A2CD-A04C02ABDC8B}">
      <dgm:prSet/>
      <dgm:spPr/>
      <dgm:t>
        <a:bodyPr/>
        <a:lstStyle/>
        <a:p>
          <a:r>
            <a:rPr lang="en-GB"/>
            <a:t>These tools — such as random acts of kindness, gratitude, sociability, helping others and more - increase our ability to bounce back in a healthy, robust way.</a:t>
          </a:r>
          <a:endParaRPr lang="en-US"/>
        </a:p>
      </dgm:t>
    </dgm:pt>
    <dgm:pt modelId="{753F6D95-00C4-4652-A081-02E507B6F951}" type="parTrans" cxnId="{2E86DCE7-743D-495C-A862-BC30E39B8798}">
      <dgm:prSet/>
      <dgm:spPr/>
      <dgm:t>
        <a:bodyPr/>
        <a:lstStyle/>
        <a:p>
          <a:endParaRPr lang="en-US"/>
        </a:p>
      </dgm:t>
    </dgm:pt>
    <dgm:pt modelId="{7F01B92A-082F-4A3F-ABB3-01FD78D03653}" type="sibTrans" cxnId="{2E86DCE7-743D-495C-A862-BC30E39B8798}">
      <dgm:prSet/>
      <dgm:spPr/>
      <dgm:t>
        <a:bodyPr/>
        <a:lstStyle/>
        <a:p>
          <a:endParaRPr lang="en-US"/>
        </a:p>
      </dgm:t>
    </dgm:pt>
    <dgm:pt modelId="{6023F963-AF2A-4BE5-B4BB-72ADC74641E6}">
      <dgm:prSet/>
      <dgm:spPr/>
      <dgm:t>
        <a:bodyPr/>
        <a:lstStyle/>
        <a:p>
          <a:r>
            <a:rPr lang="en-GB"/>
            <a:t>Furthermore, we then have the mental/emotional/physical bandwidth to support others</a:t>
          </a:r>
          <a:endParaRPr lang="en-US"/>
        </a:p>
      </dgm:t>
    </dgm:pt>
    <dgm:pt modelId="{8F9FDC82-59BA-4170-AB6A-78DDD9A52FE2}" type="parTrans" cxnId="{B5A545DE-70CE-4057-A143-2EBC9A0A298A}">
      <dgm:prSet/>
      <dgm:spPr/>
      <dgm:t>
        <a:bodyPr/>
        <a:lstStyle/>
        <a:p>
          <a:endParaRPr lang="en-US"/>
        </a:p>
      </dgm:t>
    </dgm:pt>
    <dgm:pt modelId="{89F51D52-715C-4B11-B069-B8A5CE726527}" type="sibTrans" cxnId="{B5A545DE-70CE-4057-A143-2EBC9A0A298A}">
      <dgm:prSet/>
      <dgm:spPr/>
      <dgm:t>
        <a:bodyPr/>
        <a:lstStyle/>
        <a:p>
          <a:endParaRPr lang="en-US"/>
        </a:p>
      </dgm:t>
    </dgm:pt>
    <dgm:pt modelId="{476CB7E4-14E7-8A46-A1E5-468508CD3EF3}" type="pres">
      <dgm:prSet presAssocID="{D8715800-2167-49BD-81B6-106DC42E5952}" presName="diagram" presStyleCnt="0">
        <dgm:presLayoutVars>
          <dgm:dir/>
          <dgm:resizeHandles val="exact"/>
        </dgm:presLayoutVars>
      </dgm:prSet>
      <dgm:spPr/>
    </dgm:pt>
    <dgm:pt modelId="{AD9FA850-A9DB-B844-9947-413B2738E317}" type="pres">
      <dgm:prSet presAssocID="{F4317158-387B-4EFA-B73E-53F1A6EEAB94}" presName="node" presStyleLbl="node1" presStyleIdx="0" presStyleCnt="5">
        <dgm:presLayoutVars>
          <dgm:bulletEnabled val="1"/>
        </dgm:presLayoutVars>
      </dgm:prSet>
      <dgm:spPr/>
    </dgm:pt>
    <dgm:pt modelId="{8E58E3AB-B38D-2D4E-BEAD-DEA47000CCDE}" type="pres">
      <dgm:prSet presAssocID="{B805A5A3-B0DF-45BA-9D23-DB1BDA581D3B}" presName="sibTrans" presStyleCnt="0"/>
      <dgm:spPr/>
    </dgm:pt>
    <dgm:pt modelId="{79C948E8-4296-494C-A21D-F0080B599339}" type="pres">
      <dgm:prSet presAssocID="{32B74968-99B2-4CEB-AC4B-4F89DB1DA04A}" presName="node" presStyleLbl="node1" presStyleIdx="1" presStyleCnt="5">
        <dgm:presLayoutVars>
          <dgm:bulletEnabled val="1"/>
        </dgm:presLayoutVars>
      </dgm:prSet>
      <dgm:spPr/>
    </dgm:pt>
    <dgm:pt modelId="{B4132C66-A3DA-CE48-8D01-9513FD22C3C5}" type="pres">
      <dgm:prSet presAssocID="{771826D4-D710-47FB-8177-D185063DF71C}" presName="sibTrans" presStyleCnt="0"/>
      <dgm:spPr/>
    </dgm:pt>
    <dgm:pt modelId="{930EB796-C151-7C41-A091-2E5CBC7EBC2C}" type="pres">
      <dgm:prSet presAssocID="{5DC92650-83D2-4266-8C70-DAE66FA3CB07}" presName="node" presStyleLbl="node1" presStyleIdx="2" presStyleCnt="5">
        <dgm:presLayoutVars>
          <dgm:bulletEnabled val="1"/>
        </dgm:presLayoutVars>
      </dgm:prSet>
      <dgm:spPr/>
    </dgm:pt>
    <dgm:pt modelId="{92C8A049-D4F9-DC40-8366-2A47A0354C52}" type="pres">
      <dgm:prSet presAssocID="{4AA7D6A6-2EF7-491B-A897-91DA4D1F5F57}" presName="sibTrans" presStyleCnt="0"/>
      <dgm:spPr/>
    </dgm:pt>
    <dgm:pt modelId="{86320FE7-77E3-984A-B144-800199A99149}" type="pres">
      <dgm:prSet presAssocID="{E256F69F-CA92-4F28-A2CD-A04C02ABDC8B}" presName="node" presStyleLbl="node1" presStyleIdx="3" presStyleCnt="5">
        <dgm:presLayoutVars>
          <dgm:bulletEnabled val="1"/>
        </dgm:presLayoutVars>
      </dgm:prSet>
      <dgm:spPr/>
    </dgm:pt>
    <dgm:pt modelId="{7A85490D-EEEF-D84B-91E0-DF50FC3DBBC2}" type="pres">
      <dgm:prSet presAssocID="{7F01B92A-082F-4A3F-ABB3-01FD78D03653}" presName="sibTrans" presStyleCnt="0"/>
      <dgm:spPr/>
    </dgm:pt>
    <dgm:pt modelId="{4F843B31-C3E9-2B4B-9F89-2FFE3463B599}" type="pres">
      <dgm:prSet presAssocID="{6023F963-AF2A-4BE5-B4BB-72ADC74641E6}" presName="node" presStyleLbl="node1" presStyleIdx="4" presStyleCnt="5">
        <dgm:presLayoutVars>
          <dgm:bulletEnabled val="1"/>
        </dgm:presLayoutVars>
      </dgm:prSet>
      <dgm:spPr/>
    </dgm:pt>
  </dgm:ptLst>
  <dgm:cxnLst>
    <dgm:cxn modelId="{1AF9FA45-CB76-5944-926D-75156C5F8AB2}" type="presOf" srcId="{E256F69F-CA92-4F28-A2CD-A04C02ABDC8B}" destId="{86320FE7-77E3-984A-B144-800199A99149}" srcOrd="0" destOrd="0" presId="urn:microsoft.com/office/officeart/2005/8/layout/default"/>
    <dgm:cxn modelId="{89FB7D71-034A-2F4F-AA75-66FA8B6346DE}" type="presOf" srcId="{6023F963-AF2A-4BE5-B4BB-72ADC74641E6}" destId="{4F843B31-C3E9-2B4B-9F89-2FFE3463B599}" srcOrd="0" destOrd="0" presId="urn:microsoft.com/office/officeart/2005/8/layout/default"/>
    <dgm:cxn modelId="{951A218A-1E66-C94B-A421-8517F9E3F4BA}" type="presOf" srcId="{F4317158-387B-4EFA-B73E-53F1A6EEAB94}" destId="{AD9FA850-A9DB-B844-9947-413B2738E317}" srcOrd="0" destOrd="0" presId="urn:microsoft.com/office/officeart/2005/8/layout/default"/>
    <dgm:cxn modelId="{835D8991-7C50-C146-82D7-B95BE8BDEB43}" type="presOf" srcId="{32B74968-99B2-4CEB-AC4B-4F89DB1DA04A}" destId="{79C948E8-4296-494C-A21D-F0080B599339}" srcOrd="0" destOrd="0" presId="urn:microsoft.com/office/officeart/2005/8/layout/default"/>
    <dgm:cxn modelId="{135A25A5-A0EC-4B93-A060-67BD22B88D3A}" srcId="{D8715800-2167-49BD-81B6-106DC42E5952}" destId="{5DC92650-83D2-4266-8C70-DAE66FA3CB07}" srcOrd="2" destOrd="0" parTransId="{801118FF-D0AE-4835-8B18-AA5376932BB2}" sibTransId="{4AA7D6A6-2EF7-491B-A897-91DA4D1F5F57}"/>
    <dgm:cxn modelId="{247951C2-A1CB-48D9-B8FC-2DD28F190D3E}" srcId="{D8715800-2167-49BD-81B6-106DC42E5952}" destId="{F4317158-387B-4EFA-B73E-53F1A6EEAB94}" srcOrd="0" destOrd="0" parTransId="{07C4522F-4717-497F-8609-16BAE818B10B}" sibTransId="{B805A5A3-B0DF-45BA-9D23-DB1BDA581D3B}"/>
    <dgm:cxn modelId="{B5A545DE-70CE-4057-A143-2EBC9A0A298A}" srcId="{D8715800-2167-49BD-81B6-106DC42E5952}" destId="{6023F963-AF2A-4BE5-B4BB-72ADC74641E6}" srcOrd="4" destOrd="0" parTransId="{8F9FDC82-59BA-4170-AB6A-78DDD9A52FE2}" sibTransId="{89F51D52-715C-4B11-B069-B8A5CE726527}"/>
    <dgm:cxn modelId="{2E86DCE7-743D-495C-A862-BC30E39B8798}" srcId="{D8715800-2167-49BD-81B6-106DC42E5952}" destId="{E256F69F-CA92-4F28-A2CD-A04C02ABDC8B}" srcOrd="3" destOrd="0" parTransId="{753F6D95-00C4-4652-A081-02E507B6F951}" sibTransId="{7F01B92A-082F-4A3F-ABB3-01FD78D03653}"/>
    <dgm:cxn modelId="{FDA9BEEA-9AA4-DD4B-80A0-DBF164A29EAD}" type="presOf" srcId="{D8715800-2167-49BD-81B6-106DC42E5952}" destId="{476CB7E4-14E7-8A46-A1E5-468508CD3EF3}" srcOrd="0" destOrd="0" presId="urn:microsoft.com/office/officeart/2005/8/layout/default"/>
    <dgm:cxn modelId="{98ACC9FE-43F1-4D1B-A9D1-29B88FDB7B74}" srcId="{D8715800-2167-49BD-81B6-106DC42E5952}" destId="{32B74968-99B2-4CEB-AC4B-4F89DB1DA04A}" srcOrd="1" destOrd="0" parTransId="{94C9BB36-9A7F-4F58-88C8-F8F571B16CCF}" sibTransId="{771826D4-D710-47FB-8177-D185063DF71C}"/>
    <dgm:cxn modelId="{7EEBD9FF-0655-A444-941F-8244712C9194}" type="presOf" srcId="{5DC92650-83D2-4266-8C70-DAE66FA3CB07}" destId="{930EB796-C151-7C41-A091-2E5CBC7EBC2C}" srcOrd="0" destOrd="0" presId="urn:microsoft.com/office/officeart/2005/8/layout/default"/>
    <dgm:cxn modelId="{50E7AD92-E7AB-7448-AB82-3215492A2611}" type="presParOf" srcId="{476CB7E4-14E7-8A46-A1E5-468508CD3EF3}" destId="{AD9FA850-A9DB-B844-9947-413B2738E317}" srcOrd="0" destOrd="0" presId="urn:microsoft.com/office/officeart/2005/8/layout/default"/>
    <dgm:cxn modelId="{AF8D5A85-F106-6F4C-B75C-2FDA53149D8B}" type="presParOf" srcId="{476CB7E4-14E7-8A46-A1E5-468508CD3EF3}" destId="{8E58E3AB-B38D-2D4E-BEAD-DEA47000CCDE}" srcOrd="1" destOrd="0" presId="urn:microsoft.com/office/officeart/2005/8/layout/default"/>
    <dgm:cxn modelId="{72D18F38-A8EF-564B-AB27-794D950A933B}" type="presParOf" srcId="{476CB7E4-14E7-8A46-A1E5-468508CD3EF3}" destId="{79C948E8-4296-494C-A21D-F0080B599339}" srcOrd="2" destOrd="0" presId="urn:microsoft.com/office/officeart/2005/8/layout/default"/>
    <dgm:cxn modelId="{AE5A3D86-A660-014F-ABE3-34FB3E228B53}" type="presParOf" srcId="{476CB7E4-14E7-8A46-A1E5-468508CD3EF3}" destId="{B4132C66-A3DA-CE48-8D01-9513FD22C3C5}" srcOrd="3" destOrd="0" presId="urn:microsoft.com/office/officeart/2005/8/layout/default"/>
    <dgm:cxn modelId="{53F1F85A-249C-0347-B5FE-2EAC381E16A8}" type="presParOf" srcId="{476CB7E4-14E7-8A46-A1E5-468508CD3EF3}" destId="{930EB796-C151-7C41-A091-2E5CBC7EBC2C}" srcOrd="4" destOrd="0" presId="urn:microsoft.com/office/officeart/2005/8/layout/default"/>
    <dgm:cxn modelId="{8F464317-D901-9845-9990-9E5D8297BD0B}" type="presParOf" srcId="{476CB7E4-14E7-8A46-A1E5-468508CD3EF3}" destId="{92C8A049-D4F9-DC40-8366-2A47A0354C52}" srcOrd="5" destOrd="0" presId="urn:microsoft.com/office/officeart/2005/8/layout/default"/>
    <dgm:cxn modelId="{7A631A2D-F1A7-D24A-A415-4616DAD12ACC}" type="presParOf" srcId="{476CB7E4-14E7-8A46-A1E5-468508CD3EF3}" destId="{86320FE7-77E3-984A-B144-800199A99149}" srcOrd="6" destOrd="0" presId="urn:microsoft.com/office/officeart/2005/8/layout/default"/>
    <dgm:cxn modelId="{28A24951-4A28-A240-8ADD-4E0B06783B75}" type="presParOf" srcId="{476CB7E4-14E7-8A46-A1E5-468508CD3EF3}" destId="{7A85490D-EEEF-D84B-91E0-DF50FC3DBBC2}" srcOrd="7" destOrd="0" presId="urn:microsoft.com/office/officeart/2005/8/layout/default"/>
    <dgm:cxn modelId="{382E09E7-74EC-B742-8874-C018500131F9}" type="presParOf" srcId="{476CB7E4-14E7-8A46-A1E5-468508CD3EF3}" destId="{4F843B31-C3E9-2B4B-9F89-2FFE3463B59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19E6AB-4245-46C6-AE29-E26739AADA9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F9B2CBF-F343-4A91-9765-B966C43CE74F}">
      <dgm:prSet/>
      <dgm:spPr/>
      <dgm:t>
        <a:bodyPr/>
        <a:lstStyle/>
        <a:p>
          <a:r>
            <a:rPr lang="en-GB" dirty="0"/>
            <a:t>As mentioned earlier, in the past 20 years, our productivity has increased dramatically. </a:t>
          </a:r>
          <a:endParaRPr lang="en-US" dirty="0"/>
        </a:p>
      </dgm:t>
    </dgm:pt>
    <dgm:pt modelId="{1EF55E0F-70F4-43FA-997D-A9D414C046F4}" type="parTrans" cxnId="{83C028A6-C410-4CF5-98BA-C524D02307DA}">
      <dgm:prSet/>
      <dgm:spPr/>
      <dgm:t>
        <a:bodyPr/>
        <a:lstStyle/>
        <a:p>
          <a:endParaRPr lang="en-US"/>
        </a:p>
      </dgm:t>
    </dgm:pt>
    <dgm:pt modelId="{C3D33F60-D947-4F42-BACC-8915B930FC07}" type="sibTrans" cxnId="{83C028A6-C410-4CF5-98BA-C524D02307DA}">
      <dgm:prSet/>
      <dgm:spPr/>
      <dgm:t>
        <a:bodyPr/>
        <a:lstStyle/>
        <a:p>
          <a:endParaRPr lang="en-US"/>
        </a:p>
      </dgm:t>
    </dgm:pt>
    <dgm:pt modelId="{DEE483AE-F3A9-4647-B9EF-DF91D966FB6D}">
      <dgm:prSet/>
      <dgm:spPr/>
      <dgm:t>
        <a:bodyPr/>
        <a:lstStyle/>
        <a:p>
          <a:r>
            <a:rPr lang="en-GB"/>
            <a:t>We have more resources for information than ever before – most which are just a click away. </a:t>
          </a:r>
          <a:endParaRPr lang="en-US"/>
        </a:p>
      </dgm:t>
    </dgm:pt>
    <dgm:pt modelId="{10F90326-C484-40E3-8AA6-0BF5C6217E1F}" type="parTrans" cxnId="{8BFDD74A-7728-4CAA-AE3A-D766629073EA}">
      <dgm:prSet/>
      <dgm:spPr/>
      <dgm:t>
        <a:bodyPr/>
        <a:lstStyle/>
        <a:p>
          <a:endParaRPr lang="en-US"/>
        </a:p>
      </dgm:t>
    </dgm:pt>
    <dgm:pt modelId="{95B87028-8B50-456E-908C-795C2DEDDEA6}" type="sibTrans" cxnId="{8BFDD74A-7728-4CAA-AE3A-D766629073EA}">
      <dgm:prSet/>
      <dgm:spPr/>
      <dgm:t>
        <a:bodyPr/>
        <a:lstStyle/>
        <a:p>
          <a:endParaRPr lang="en-US"/>
        </a:p>
      </dgm:t>
    </dgm:pt>
    <dgm:pt modelId="{75A15D75-92A0-426C-8745-6DFFD1DC8F21}">
      <dgm:prSet/>
      <dgm:spPr/>
      <dgm:t>
        <a:bodyPr/>
        <a:lstStyle/>
        <a:p>
          <a:r>
            <a:rPr lang="en-GB"/>
            <a:t>But immediacy has led to sacrificing attributes such as accuracy and thoughtfulness. </a:t>
          </a:r>
          <a:endParaRPr lang="en-US"/>
        </a:p>
      </dgm:t>
    </dgm:pt>
    <dgm:pt modelId="{3C68722D-CADC-4E7D-89BE-5A06D5E5049B}" type="parTrans" cxnId="{2FE47F75-3B1E-4107-8AFC-191A01CCCE8E}">
      <dgm:prSet/>
      <dgm:spPr/>
      <dgm:t>
        <a:bodyPr/>
        <a:lstStyle/>
        <a:p>
          <a:endParaRPr lang="en-US"/>
        </a:p>
      </dgm:t>
    </dgm:pt>
    <dgm:pt modelId="{3D53AB03-5A6E-48B0-AD8D-021600C804AC}" type="sibTrans" cxnId="{2FE47F75-3B1E-4107-8AFC-191A01CCCE8E}">
      <dgm:prSet/>
      <dgm:spPr/>
      <dgm:t>
        <a:bodyPr/>
        <a:lstStyle/>
        <a:p>
          <a:endParaRPr lang="en-US"/>
        </a:p>
      </dgm:t>
    </dgm:pt>
    <dgm:pt modelId="{A9F4BD74-16E9-4BA6-8A35-81743E77261A}">
      <dgm:prSet/>
      <dgm:spPr/>
      <dgm:t>
        <a:bodyPr/>
        <a:lstStyle/>
        <a:p>
          <a:r>
            <a:rPr lang="en-GB"/>
            <a:t>Allowing ourselves even 30 minutes during the middle of our day to focus on a single task gives needed rest to our prefrontal cortex – the part of our brain where our working memory is stored.</a:t>
          </a:r>
          <a:endParaRPr lang="en-US"/>
        </a:p>
      </dgm:t>
    </dgm:pt>
    <dgm:pt modelId="{5AE1EB19-DCC9-48BD-84D2-C5C45545477E}" type="parTrans" cxnId="{E4144432-0C9F-40CE-A7EE-2487BA9814C3}">
      <dgm:prSet/>
      <dgm:spPr/>
      <dgm:t>
        <a:bodyPr/>
        <a:lstStyle/>
        <a:p>
          <a:endParaRPr lang="en-US"/>
        </a:p>
      </dgm:t>
    </dgm:pt>
    <dgm:pt modelId="{ACDEAEEE-EEDB-490B-9F05-14FB8EC3C037}" type="sibTrans" cxnId="{E4144432-0C9F-40CE-A7EE-2487BA9814C3}">
      <dgm:prSet/>
      <dgm:spPr/>
      <dgm:t>
        <a:bodyPr/>
        <a:lstStyle/>
        <a:p>
          <a:endParaRPr lang="en-US"/>
        </a:p>
      </dgm:t>
    </dgm:pt>
    <dgm:pt modelId="{BF04DA26-B8CA-A94B-AB23-4BCDE832240D}" type="pres">
      <dgm:prSet presAssocID="{9E19E6AB-4245-46C6-AE29-E26739AADA9D}" presName="linear" presStyleCnt="0">
        <dgm:presLayoutVars>
          <dgm:animLvl val="lvl"/>
          <dgm:resizeHandles val="exact"/>
        </dgm:presLayoutVars>
      </dgm:prSet>
      <dgm:spPr/>
    </dgm:pt>
    <dgm:pt modelId="{4929B873-D4AC-A043-B24D-6BACF7B262F1}" type="pres">
      <dgm:prSet presAssocID="{EF9B2CBF-F343-4A91-9765-B966C43CE74F}" presName="parentText" presStyleLbl="node1" presStyleIdx="0" presStyleCnt="4">
        <dgm:presLayoutVars>
          <dgm:chMax val="0"/>
          <dgm:bulletEnabled val="1"/>
        </dgm:presLayoutVars>
      </dgm:prSet>
      <dgm:spPr/>
    </dgm:pt>
    <dgm:pt modelId="{77249E99-C148-5B4E-BBC7-DAC6B289F135}" type="pres">
      <dgm:prSet presAssocID="{C3D33F60-D947-4F42-BACC-8915B930FC07}" presName="spacer" presStyleCnt="0"/>
      <dgm:spPr/>
    </dgm:pt>
    <dgm:pt modelId="{00D06333-ACE1-ED4E-B582-4CD5A99D1866}" type="pres">
      <dgm:prSet presAssocID="{DEE483AE-F3A9-4647-B9EF-DF91D966FB6D}" presName="parentText" presStyleLbl="node1" presStyleIdx="1" presStyleCnt="4">
        <dgm:presLayoutVars>
          <dgm:chMax val="0"/>
          <dgm:bulletEnabled val="1"/>
        </dgm:presLayoutVars>
      </dgm:prSet>
      <dgm:spPr/>
    </dgm:pt>
    <dgm:pt modelId="{433A6CDB-B04B-9D4B-BC55-2E1AB68AA1F7}" type="pres">
      <dgm:prSet presAssocID="{95B87028-8B50-456E-908C-795C2DEDDEA6}" presName="spacer" presStyleCnt="0"/>
      <dgm:spPr/>
    </dgm:pt>
    <dgm:pt modelId="{91B696E8-8B3A-C742-9607-4BCE02E8B583}" type="pres">
      <dgm:prSet presAssocID="{75A15D75-92A0-426C-8745-6DFFD1DC8F21}" presName="parentText" presStyleLbl="node1" presStyleIdx="2" presStyleCnt="4">
        <dgm:presLayoutVars>
          <dgm:chMax val="0"/>
          <dgm:bulletEnabled val="1"/>
        </dgm:presLayoutVars>
      </dgm:prSet>
      <dgm:spPr/>
    </dgm:pt>
    <dgm:pt modelId="{DBF9A0B1-D144-CE47-9F48-98FE9A0CA96B}" type="pres">
      <dgm:prSet presAssocID="{3D53AB03-5A6E-48B0-AD8D-021600C804AC}" presName="spacer" presStyleCnt="0"/>
      <dgm:spPr/>
    </dgm:pt>
    <dgm:pt modelId="{F9BD451C-85D5-BE4F-8B08-5C3742855E16}" type="pres">
      <dgm:prSet presAssocID="{A9F4BD74-16E9-4BA6-8A35-81743E77261A}" presName="parentText" presStyleLbl="node1" presStyleIdx="3" presStyleCnt="4">
        <dgm:presLayoutVars>
          <dgm:chMax val="0"/>
          <dgm:bulletEnabled val="1"/>
        </dgm:presLayoutVars>
      </dgm:prSet>
      <dgm:spPr/>
    </dgm:pt>
  </dgm:ptLst>
  <dgm:cxnLst>
    <dgm:cxn modelId="{E4144432-0C9F-40CE-A7EE-2487BA9814C3}" srcId="{9E19E6AB-4245-46C6-AE29-E26739AADA9D}" destId="{A9F4BD74-16E9-4BA6-8A35-81743E77261A}" srcOrd="3" destOrd="0" parTransId="{5AE1EB19-DCC9-48BD-84D2-C5C45545477E}" sibTransId="{ACDEAEEE-EEDB-490B-9F05-14FB8EC3C037}"/>
    <dgm:cxn modelId="{87E7BF43-6FB8-1E48-A131-7DBBCCE76EC3}" type="presOf" srcId="{DEE483AE-F3A9-4647-B9EF-DF91D966FB6D}" destId="{00D06333-ACE1-ED4E-B582-4CD5A99D1866}" srcOrd="0" destOrd="0" presId="urn:microsoft.com/office/officeart/2005/8/layout/vList2"/>
    <dgm:cxn modelId="{8BFDD74A-7728-4CAA-AE3A-D766629073EA}" srcId="{9E19E6AB-4245-46C6-AE29-E26739AADA9D}" destId="{DEE483AE-F3A9-4647-B9EF-DF91D966FB6D}" srcOrd="1" destOrd="0" parTransId="{10F90326-C484-40E3-8AA6-0BF5C6217E1F}" sibTransId="{95B87028-8B50-456E-908C-795C2DEDDEA6}"/>
    <dgm:cxn modelId="{0538B054-858B-A845-908E-E139E4F41478}" type="presOf" srcId="{9E19E6AB-4245-46C6-AE29-E26739AADA9D}" destId="{BF04DA26-B8CA-A94B-AB23-4BCDE832240D}" srcOrd="0" destOrd="0" presId="urn:microsoft.com/office/officeart/2005/8/layout/vList2"/>
    <dgm:cxn modelId="{2FE47F75-3B1E-4107-8AFC-191A01CCCE8E}" srcId="{9E19E6AB-4245-46C6-AE29-E26739AADA9D}" destId="{75A15D75-92A0-426C-8745-6DFFD1DC8F21}" srcOrd="2" destOrd="0" parTransId="{3C68722D-CADC-4E7D-89BE-5A06D5E5049B}" sibTransId="{3D53AB03-5A6E-48B0-AD8D-021600C804AC}"/>
    <dgm:cxn modelId="{553BC57A-2FF7-FA45-8AB2-348F611F4E3B}" type="presOf" srcId="{75A15D75-92A0-426C-8745-6DFFD1DC8F21}" destId="{91B696E8-8B3A-C742-9607-4BCE02E8B583}" srcOrd="0" destOrd="0" presId="urn:microsoft.com/office/officeart/2005/8/layout/vList2"/>
    <dgm:cxn modelId="{AB17459C-6131-6649-B72D-D5C3F69B8A16}" type="presOf" srcId="{EF9B2CBF-F343-4A91-9765-B966C43CE74F}" destId="{4929B873-D4AC-A043-B24D-6BACF7B262F1}" srcOrd="0" destOrd="0" presId="urn:microsoft.com/office/officeart/2005/8/layout/vList2"/>
    <dgm:cxn modelId="{83C028A6-C410-4CF5-98BA-C524D02307DA}" srcId="{9E19E6AB-4245-46C6-AE29-E26739AADA9D}" destId="{EF9B2CBF-F343-4A91-9765-B966C43CE74F}" srcOrd="0" destOrd="0" parTransId="{1EF55E0F-70F4-43FA-997D-A9D414C046F4}" sibTransId="{C3D33F60-D947-4F42-BACC-8915B930FC07}"/>
    <dgm:cxn modelId="{9A5A95C4-7DF4-D246-8E5E-B414059CE278}" type="presOf" srcId="{A9F4BD74-16E9-4BA6-8A35-81743E77261A}" destId="{F9BD451C-85D5-BE4F-8B08-5C3742855E16}" srcOrd="0" destOrd="0" presId="urn:microsoft.com/office/officeart/2005/8/layout/vList2"/>
    <dgm:cxn modelId="{D05BD9F4-4C15-B44B-95EA-33012ADA6115}" type="presParOf" srcId="{BF04DA26-B8CA-A94B-AB23-4BCDE832240D}" destId="{4929B873-D4AC-A043-B24D-6BACF7B262F1}" srcOrd="0" destOrd="0" presId="urn:microsoft.com/office/officeart/2005/8/layout/vList2"/>
    <dgm:cxn modelId="{2F8D8481-C201-2B43-8DB2-6548355B2AFF}" type="presParOf" srcId="{BF04DA26-B8CA-A94B-AB23-4BCDE832240D}" destId="{77249E99-C148-5B4E-BBC7-DAC6B289F135}" srcOrd="1" destOrd="0" presId="urn:microsoft.com/office/officeart/2005/8/layout/vList2"/>
    <dgm:cxn modelId="{B712A619-BB3F-8E46-821E-BE7F1C0E0A57}" type="presParOf" srcId="{BF04DA26-B8CA-A94B-AB23-4BCDE832240D}" destId="{00D06333-ACE1-ED4E-B582-4CD5A99D1866}" srcOrd="2" destOrd="0" presId="urn:microsoft.com/office/officeart/2005/8/layout/vList2"/>
    <dgm:cxn modelId="{0E919D8E-4B75-A745-B03F-0D7DD615F1CF}" type="presParOf" srcId="{BF04DA26-B8CA-A94B-AB23-4BCDE832240D}" destId="{433A6CDB-B04B-9D4B-BC55-2E1AB68AA1F7}" srcOrd="3" destOrd="0" presId="urn:microsoft.com/office/officeart/2005/8/layout/vList2"/>
    <dgm:cxn modelId="{DAF7FA77-BA7A-6B45-BE8B-E9768AB61CD6}" type="presParOf" srcId="{BF04DA26-B8CA-A94B-AB23-4BCDE832240D}" destId="{91B696E8-8B3A-C742-9607-4BCE02E8B583}" srcOrd="4" destOrd="0" presId="urn:microsoft.com/office/officeart/2005/8/layout/vList2"/>
    <dgm:cxn modelId="{0787AB18-9C63-E140-AC71-6324745ECADA}" type="presParOf" srcId="{BF04DA26-B8CA-A94B-AB23-4BCDE832240D}" destId="{DBF9A0B1-D144-CE47-9F48-98FE9A0CA96B}" srcOrd="5" destOrd="0" presId="urn:microsoft.com/office/officeart/2005/8/layout/vList2"/>
    <dgm:cxn modelId="{83E02ABF-2DD5-2A4E-8450-B4121E3718CF}" type="presParOf" srcId="{BF04DA26-B8CA-A94B-AB23-4BCDE832240D}" destId="{F9BD451C-85D5-BE4F-8B08-5C3742855E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B50BC6-8E45-425B-9AC2-0BC01801A151}" type="doc">
      <dgm:prSet loTypeId="urn:microsoft.com/office/officeart/2018/2/layout/IconLabelList" loCatId="icon" qsTypeId="urn:microsoft.com/office/officeart/2005/8/quickstyle/simple1" qsCatId="simple" csTypeId="urn:microsoft.com/office/officeart/2005/8/colors/colorful2" csCatId="colorful" phldr="1"/>
      <dgm:spPr/>
      <dgm:t>
        <a:bodyPr/>
        <a:lstStyle/>
        <a:p>
          <a:endParaRPr lang="en-US"/>
        </a:p>
      </dgm:t>
    </dgm:pt>
    <dgm:pt modelId="{AA802F84-BAA1-4810-808B-111C95A0060B}">
      <dgm:prSet custT="1"/>
      <dgm:spPr/>
      <dgm:t>
        <a:bodyPr/>
        <a:lstStyle/>
        <a:p>
          <a:pPr>
            <a:lnSpc>
              <a:spcPct val="100000"/>
            </a:lnSpc>
          </a:pPr>
          <a:r>
            <a:rPr lang="en-GB" sz="1600" dirty="0"/>
            <a:t>Respected Positive Psychology researcher </a:t>
          </a:r>
          <a:r>
            <a:rPr lang="en-GB" sz="1600" dirty="0" err="1"/>
            <a:t>Isen</a:t>
          </a:r>
          <a:r>
            <a:rPr lang="en-GB" sz="1600" dirty="0"/>
            <a:t> and colleagues showed that negotiators induced to feel good were more likely to discover integrative solutions in a complex bargaining task. </a:t>
          </a:r>
          <a:endParaRPr lang="en-US" sz="1600" dirty="0"/>
        </a:p>
      </dgm:t>
    </dgm:pt>
    <dgm:pt modelId="{1FDB8801-D951-40F8-B56C-403E08516050}" type="parTrans" cxnId="{36411077-8A42-4554-BEE4-BE906DFAC5EE}">
      <dgm:prSet/>
      <dgm:spPr/>
      <dgm:t>
        <a:bodyPr/>
        <a:lstStyle/>
        <a:p>
          <a:endParaRPr lang="en-US"/>
        </a:p>
      </dgm:t>
    </dgm:pt>
    <dgm:pt modelId="{0705BA66-5ACE-415E-8F56-0ECBAE529747}" type="sibTrans" cxnId="{36411077-8A42-4554-BEE4-BE906DFAC5EE}">
      <dgm:prSet/>
      <dgm:spPr/>
      <dgm:t>
        <a:bodyPr/>
        <a:lstStyle/>
        <a:p>
          <a:endParaRPr lang="en-US"/>
        </a:p>
      </dgm:t>
    </dgm:pt>
    <dgm:pt modelId="{89B7CB67-2B4D-40EB-A9D2-B6648329E0EE}">
      <dgm:prSet custT="1"/>
      <dgm:spPr/>
      <dgm:t>
        <a:bodyPr/>
        <a:lstStyle/>
        <a:p>
          <a:pPr>
            <a:lnSpc>
              <a:spcPct val="100000"/>
            </a:lnSpc>
          </a:pPr>
          <a:r>
            <a:rPr lang="en-GB" sz="1600" dirty="0"/>
            <a:t>Overall, 20 years of experiments by </a:t>
          </a:r>
          <a:r>
            <a:rPr lang="en-GB" sz="1600" dirty="0" err="1"/>
            <a:t>Isen</a:t>
          </a:r>
          <a:r>
            <a:rPr lang="en-GB" sz="1600" dirty="0"/>
            <a:t> and her colleagues show that when people feel good, their thinking becomes more creative, integrative, flexible and open to information. </a:t>
          </a:r>
          <a:endParaRPr lang="en-US" sz="1600" dirty="0"/>
        </a:p>
      </dgm:t>
    </dgm:pt>
    <dgm:pt modelId="{7374F34E-FB2F-4A5A-BDB8-8D806DEAAF73}" type="parTrans" cxnId="{DC828C71-36BD-40DA-8B32-DF8550F392DA}">
      <dgm:prSet/>
      <dgm:spPr/>
      <dgm:t>
        <a:bodyPr/>
        <a:lstStyle/>
        <a:p>
          <a:endParaRPr lang="en-US"/>
        </a:p>
      </dgm:t>
    </dgm:pt>
    <dgm:pt modelId="{18EC958B-561B-495D-BD81-9B44189212D3}" type="sibTrans" cxnId="{DC828C71-36BD-40DA-8B32-DF8550F392DA}">
      <dgm:prSet/>
      <dgm:spPr/>
      <dgm:t>
        <a:bodyPr/>
        <a:lstStyle/>
        <a:p>
          <a:endParaRPr lang="en-US"/>
        </a:p>
      </dgm:t>
    </dgm:pt>
    <dgm:pt modelId="{9FF0CBC5-10D6-4C09-ADAD-8DEEE2CBE43C}" type="pres">
      <dgm:prSet presAssocID="{B3B50BC6-8E45-425B-9AC2-0BC01801A151}" presName="root" presStyleCnt="0">
        <dgm:presLayoutVars>
          <dgm:dir/>
          <dgm:resizeHandles val="exact"/>
        </dgm:presLayoutVars>
      </dgm:prSet>
      <dgm:spPr/>
    </dgm:pt>
    <dgm:pt modelId="{A8BB85C4-E0A6-4470-AFB5-9A52C990908A}" type="pres">
      <dgm:prSet presAssocID="{AA802F84-BAA1-4810-808B-111C95A0060B}" presName="compNode" presStyleCnt="0"/>
      <dgm:spPr/>
    </dgm:pt>
    <dgm:pt modelId="{3E1CE0FE-E5D5-426B-8008-2FE3D5D20667}" type="pres">
      <dgm:prSet presAssocID="{AA802F84-BAA1-4810-808B-111C95A0060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0CAB3F0A-321D-46D7-9CF2-72271EDC68CA}" type="pres">
      <dgm:prSet presAssocID="{AA802F84-BAA1-4810-808B-111C95A0060B}" presName="spaceRect" presStyleCnt="0"/>
      <dgm:spPr/>
    </dgm:pt>
    <dgm:pt modelId="{51519C56-C764-4EA8-A329-C4B506BC3BBB}" type="pres">
      <dgm:prSet presAssocID="{AA802F84-BAA1-4810-808B-111C95A0060B}" presName="textRect" presStyleLbl="revTx" presStyleIdx="0" presStyleCnt="2">
        <dgm:presLayoutVars>
          <dgm:chMax val="1"/>
          <dgm:chPref val="1"/>
        </dgm:presLayoutVars>
      </dgm:prSet>
      <dgm:spPr/>
    </dgm:pt>
    <dgm:pt modelId="{F03319E0-6CA6-40B0-9D9D-4C20581D363C}" type="pres">
      <dgm:prSet presAssocID="{0705BA66-5ACE-415E-8F56-0ECBAE529747}" presName="sibTrans" presStyleCnt="0"/>
      <dgm:spPr/>
    </dgm:pt>
    <dgm:pt modelId="{CE4A026E-C026-4550-931B-945DE4788908}" type="pres">
      <dgm:prSet presAssocID="{89B7CB67-2B4D-40EB-A9D2-B6648329E0EE}" presName="compNode" presStyleCnt="0"/>
      <dgm:spPr/>
    </dgm:pt>
    <dgm:pt modelId="{D2B717F6-659B-4FA9-B214-6E5BADC5870E}" type="pres">
      <dgm:prSet presAssocID="{89B7CB67-2B4D-40EB-A9D2-B6648329E0E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Brainstorm"/>
        </a:ext>
      </dgm:extLst>
    </dgm:pt>
    <dgm:pt modelId="{F3D63C15-8214-460C-A8F7-A8BE38BAA022}" type="pres">
      <dgm:prSet presAssocID="{89B7CB67-2B4D-40EB-A9D2-B6648329E0EE}" presName="spaceRect" presStyleCnt="0"/>
      <dgm:spPr/>
    </dgm:pt>
    <dgm:pt modelId="{CDB8B875-E461-40C0-8A59-5B6BF9CFD05E}" type="pres">
      <dgm:prSet presAssocID="{89B7CB67-2B4D-40EB-A9D2-B6648329E0EE}" presName="textRect" presStyleLbl="revTx" presStyleIdx="1" presStyleCnt="2">
        <dgm:presLayoutVars>
          <dgm:chMax val="1"/>
          <dgm:chPref val="1"/>
        </dgm:presLayoutVars>
      </dgm:prSet>
      <dgm:spPr/>
    </dgm:pt>
  </dgm:ptLst>
  <dgm:cxnLst>
    <dgm:cxn modelId="{B9378F18-0E39-4041-AC5C-5650010ED763}" type="presOf" srcId="{AA802F84-BAA1-4810-808B-111C95A0060B}" destId="{51519C56-C764-4EA8-A329-C4B506BC3BBB}" srcOrd="0" destOrd="0" presId="urn:microsoft.com/office/officeart/2018/2/layout/IconLabelList"/>
    <dgm:cxn modelId="{2DA9D138-456B-284B-BD08-3A3EA2F8EF16}" type="presOf" srcId="{89B7CB67-2B4D-40EB-A9D2-B6648329E0EE}" destId="{CDB8B875-E461-40C0-8A59-5B6BF9CFD05E}" srcOrd="0" destOrd="0" presId="urn:microsoft.com/office/officeart/2018/2/layout/IconLabelList"/>
    <dgm:cxn modelId="{DC828C71-36BD-40DA-8B32-DF8550F392DA}" srcId="{B3B50BC6-8E45-425B-9AC2-0BC01801A151}" destId="{89B7CB67-2B4D-40EB-A9D2-B6648329E0EE}" srcOrd="1" destOrd="0" parTransId="{7374F34E-FB2F-4A5A-BDB8-8D806DEAAF73}" sibTransId="{18EC958B-561B-495D-BD81-9B44189212D3}"/>
    <dgm:cxn modelId="{36411077-8A42-4554-BEE4-BE906DFAC5EE}" srcId="{B3B50BC6-8E45-425B-9AC2-0BC01801A151}" destId="{AA802F84-BAA1-4810-808B-111C95A0060B}" srcOrd="0" destOrd="0" parTransId="{1FDB8801-D951-40F8-B56C-403E08516050}" sibTransId="{0705BA66-5ACE-415E-8F56-0ECBAE529747}"/>
    <dgm:cxn modelId="{76B7278B-911B-AF4E-AD5E-95D13A05A1FF}" type="presOf" srcId="{B3B50BC6-8E45-425B-9AC2-0BC01801A151}" destId="{9FF0CBC5-10D6-4C09-ADAD-8DEEE2CBE43C}" srcOrd="0" destOrd="0" presId="urn:microsoft.com/office/officeart/2018/2/layout/IconLabelList"/>
    <dgm:cxn modelId="{E6A18A3B-CB29-1F43-AD3E-4E8FFE4F6899}" type="presParOf" srcId="{9FF0CBC5-10D6-4C09-ADAD-8DEEE2CBE43C}" destId="{A8BB85C4-E0A6-4470-AFB5-9A52C990908A}" srcOrd="0" destOrd="0" presId="urn:microsoft.com/office/officeart/2018/2/layout/IconLabelList"/>
    <dgm:cxn modelId="{282804DD-827B-3C45-9B00-FB2FBE20996D}" type="presParOf" srcId="{A8BB85C4-E0A6-4470-AFB5-9A52C990908A}" destId="{3E1CE0FE-E5D5-426B-8008-2FE3D5D20667}" srcOrd="0" destOrd="0" presId="urn:microsoft.com/office/officeart/2018/2/layout/IconLabelList"/>
    <dgm:cxn modelId="{7A036848-EE6C-084A-9222-4C0210D1DF51}" type="presParOf" srcId="{A8BB85C4-E0A6-4470-AFB5-9A52C990908A}" destId="{0CAB3F0A-321D-46D7-9CF2-72271EDC68CA}" srcOrd="1" destOrd="0" presId="urn:microsoft.com/office/officeart/2018/2/layout/IconLabelList"/>
    <dgm:cxn modelId="{EA4E22DD-663F-FD4F-951C-C5E032389286}" type="presParOf" srcId="{A8BB85C4-E0A6-4470-AFB5-9A52C990908A}" destId="{51519C56-C764-4EA8-A329-C4B506BC3BBB}" srcOrd="2" destOrd="0" presId="urn:microsoft.com/office/officeart/2018/2/layout/IconLabelList"/>
    <dgm:cxn modelId="{60ECF363-2C09-554B-B2BA-AF65AC20E237}" type="presParOf" srcId="{9FF0CBC5-10D6-4C09-ADAD-8DEEE2CBE43C}" destId="{F03319E0-6CA6-40B0-9D9D-4C20581D363C}" srcOrd="1" destOrd="0" presId="urn:microsoft.com/office/officeart/2018/2/layout/IconLabelList"/>
    <dgm:cxn modelId="{DC4C4FD5-94EE-A94D-9385-F18D0F001BBD}" type="presParOf" srcId="{9FF0CBC5-10D6-4C09-ADAD-8DEEE2CBE43C}" destId="{CE4A026E-C026-4550-931B-945DE4788908}" srcOrd="2" destOrd="0" presId="urn:microsoft.com/office/officeart/2018/2/layout/IconLabelList"/>
    <dgm:cxn modelId="{D9F04C10-AE05-7545-A029-FA33B633A12E}" type="presParOf" srcId="{CE4A026E-C026-4550-931B-945DE4788908}" destId="{D2B717F6-659B-4FA9-B214-6E5BADC5870E}" srcOrd="0" destOrd="0" presId="urn:microsoft.com/office/officeart/2018/2/layout/IconLabelList"/>
    <dgm:cxn modelId="{3A917347-26D0-3A4D-9194-D9E1F03179CE}" type="presParOf" srcId="{CE4A026E-C026-4550-931B-945DE4788908}" destId="{F3D63C15-8214-460C-A8F7-A8BE38BAA022}" srcOrd="1" destOrd="0" presId="urn:microsoft.com/office/officeart/2018/2/layout/IconLabelList"/>
    <dgm:cxn modelId="{0E6137C6-580B-C64F-AB58-CAA599F1A719}" type="presParOf" srcId="{CE4A026E-C026-4550-931B-945DE4788908}" destId="{CDB8B875-E461-40C0-8A59-5B6BF9CFD05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0F879E-C4CC-49E7-A174-D1A793B1D9A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D3FFEF0-12B3-4E60-98E5-1883822B7B91}">
      <dgm:prSet/>
      <dgm:spPr/>
      <dgm:t>
        <a:bodyPr/>
        <a:lstStyle/>
        <a:p>
          <a:r>
            <a:rPr lang="en-GB" dirty="0"/>
            <a:t>Let’s take a deeper look at each aspect of the PERMA model. </a:t>
          </a:r>
          <a:endParaRPr lang="en-US" dirty="0"/>
        </a:p>
      </dgm:t>
    </dgm:pt>
    <dgm:pt modelId="{05C9721E-2EF8-4973-99B3-7014B7D70BBB}" type="parTrans" cxnId="{54E80463-912A-45BD-A10C-EE720F0A7D65}">
      <dgm:prSet/>
      <dgm:spPr/>
      <dgm:t>
        <a:bodyPr/>
        <a:lstStyle/>
        <a:p>
          <a:endParaRPr lang="en-US"/>
        </a:p>
      </dgm:t>
    </dgm:pt>
    <dgm:pt modelId="{4C066589-D246-46EF-B0FA-F3DB3A7B76B1}" type="sibTrans" cxnId="{54E80463-912A-45BD-A10C-EE720F0A7D65}">
      <dgm:prSet/>
      <dgm:spPr/>
      <dgm:t>
        <a:bodyPr/>
        <a:lstStyle/>
        <a:p>
          <a:endParaRPr lang="en-US"/>
        </a:p>
      </dgm:t>
    </dgm:pt>
    <dgm:pt modelId="{E3DA8D1D-C1BB-46DF-8C9C-7E424C5B04F6}">
      <dgm:prSet/>
      <dgm:spPr/>
      <dgm:t>
        <a:bodyPr/>
        <a:lstStyle/>
        <a:p>
          <a:r>
            <a:rPr lang="en-GB" dirty="0"/>
            <a:t>It consists of five components:</a:t>
          </a:r>
          <a:endParaRPr lang="en-US" dirty="0"/>
        </a:p>
      </dgm:t>
    </dgm:pt>
    <dgm:pt modelId="{679FE549-58FD-4A4C-B2FF-742B5F6AB196}" type="parTrans" cxnId="{C65251B8-1A4B-41DC-94F2-309B80C9EF5D}">
      <dgm:prSet/>
      <dgm:spPr/>
      <dgm:t>
        <a:bodyPr/>
        <a:lstStyle/>
        <a:p>
          <a:endParaRPr lang="en-US"/>
        </a:p>
      </dgm:t>
    </dgm:pt>
    <dgm:pt modelId="{6DF9BBF5-7554-4FBA-96A8-13497B42DA02}" type="sibTrans" cxnId="{C65251B8-1A4B-41DC-94F2-309B80C9EF5D}">
      <dgm:prSet/>
      <dgm:spPr/>
      <dgm:t>
        <a:bodyPr/>
        <a:lstStyle/>
        <a:p>
          <a:endParaRPr lang="en-US"/>
        </a:p>
      </dgm:t>
    </dgm:pt>
    <dgm:pt modelId="{05A14922-38B5-AA44-A5E5-15EB70573D38}" type="pres">
      <dgm:prSet presAssocID="{280F879E-C4CC-49E7-A174-D1A793B1D9A7}" presName="linear" presStyleCnt="0">
        <dgm:presLayoutVars>
          <dgm:animLvl val="lvl"/>
          <dgm:resizeHandles val="exact"/>
        </dgm:presLayoutVars>
      </dgm:prSet>
      <dgm:spPr/>
    </dgm:pt>
    <dgm:pt modelId="{2775863F-1DC2-4B44-9181-2FCDC204D9E1}" type="pres">
      <dgm:prSet presAssocID="{CD3FFEF0-12B3-4E60-98E5-1883822B7B91}" presName="parentText" presStyleLbl="node1" presStyleIdx="0" presStyleCnt="2">
        <dgm:presLayoutVars>
          <dgm:chMax val="0"/>
          <dgm:bulletEnabled val="1"/>
        </dgm:presLayoutVars>
      </dgm:prSet>
      <dgm:spPr/>
    </dgm:pt>
    <dgm:pt modelId="{4EF13DFA-D58A-8645-A515-37974D361573}" type="pres">
      <dgm:prSet presAssocID="{4C066589-D246-46EF-B0FA-F3DB3A7B76B1}" presName="spacer" presStyleCnt="0"/>
      <dgm:spPr/>
    </dgm:pt>
    <dgm:pt modelId="{0885E9CE-5A63-3E4F-B81C-3936B5AE3FEB}" type="pres">
      <dgm:prSet presAssocID="{E3DA8D1D-C1BB-46DF-8C9C-7E424C5B04F6}" presName="parentText" presStyleLbl="node1" presStyleIdx="1" presStyleCnt="2">
        <dgm:presLayoutVars>
          <dgm:chMax val="0"/>
          <dgm:bulletEnabled val="1"/>
        </dgm:presLayoutVars>
      </dgm:prSet>
      <dgm:spPr/>
    </dgm:pt>
  </dgm:ptLst>
  <dgm:cxnLst>
    <dgm:cxn modelId="{8DC80148-EF27-2845-B07F-E7B3D2340391}" type="presOf" srcId="{CD3FFEF0-12B3-4E60-98E5-1883822B7B91}" destId="{2775863F-1DC2-4B44-9181-2FCDC204D9E1}" srcOrd="0" destOrd="0" presId="urn:microsoft.com/office/officeart/2005/8/layout/vList2"/>
    <dgm:cxn modelId="{54E80463-912A-45BD-A10C-EE720F0A7D65}" srcId="{280F879E-C4CC-49E7-A174-D1A793B1D9A7}" destId="{CD3FFEF0-12B3-4E60-98E5-1883822B7B91}" srcOrd="0" destOrd="0" parTransId="{05C9721E-2EF8-4973-99B3-7014B7D70BBB}" sibTransId="{4C066589-D246-46EF-B0FA-F3DB3A7B76B1}"/>
    <dgm:cxn modelId="{C65251B8-1A4B-41DC-94F2-309B80C9EF5D}" srcId="{280F879E-C4CC-49E7-A174-D1A793B1D9A7}" destId="{E3DA8D1D-C1BB-46DF-8C9C-7E424C5B04F6}" srcOrd="1" destOrd="0" parTransId="{679FE549-58FD-4A4C-B2FF-742B5F6AB196}" sibTransId="{6DF9BBF5-7554-4FBA-96A8-13497B42DA02}"/>
    <dgm:cxn modelId="{ACA6BEC3-9E11-1E4D-80FE-931911AA152E}" type="presOf" srcId="{280F879E-C4CC-49E7-A174-D1A793B1D9A7}" destId="{05A14922-38B5-AA44-A5E5-15EB70573D38}" srcOrd="0" destOrd="0" presId="urn:microsoft.com/office/officeart/2005/8/layout/vList2"/>
    <dgm:cxn modelId="{EBF7E0E7-D20D-D34A-B7FC-DE2C7461776B}" type="presOf" srcId="{E3DA8D1D-C1BB-46DF-8C9C-7E424C5B04F6}" destId="{0885E9CE-5A63-3E4F-B81C-3936B5AE3FEB}" srcOrd="0" destOrd="0" presId="urn:microsoft.com/office/officeart/2005/8/layout/vList2"/>
    <dgm:cxn modelId="{8E030120-3D1F-4B4C-93ED-39E26517A673}" type="presParOf" srcId="{05A14922-38B5-AA44-A5E5-15EB70573D38}" destId="{2775863F-1DC2-4B44-9181-2FCDC204D9E1}" srcOrd="0" destOrd="0" presId="urn:microsoft.com/office/officeart/2005/8/layout/vList2"/>
    <dgm:cxn modelId="{3DAB9AD0-DFCD-AB49-AD49-766DFFB88444}" type="presParOf" srcId="{05A14922-38B5-AA44-A5E5-15EB70573D38}" destId="{4EF13DFA-D58A-8645-A515-37974D361573}" srcOrd="1" destOrd="0" presId="urn:microsoft.com/office/officeart/2005/8/layout/vList2"/>
    <dgm:cxn modelId="{3E3DC035-583A-F840-A0FF-830117547742}" type="presParOf" srcId="{05A14922-38B5-AA44-A5E5-15EB70573D38}" destId="{0885E9CE-5A63-3E4F-B81C-3936B5AE3FE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C1763-E797-9642-BC85-23F935390318}">
      <dsp:nvSpPr>
        <dsp:cNvPr id="0" name=""/>
        <dsp:cNvSpPr/>
      </dsp:nvSpPr>
      <dsp:spPr>
        <a:xfrm>
          <a:off x="0" y="4065"/>
          <a:ext cx="6620505" cy="8634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What is resilience?</a:t>
          </a:r>
        </a:p>
      </dsp:txBody>
      <dsp:txXfrm>
        <a:off x="42151" y="46216"/>
        <a:ext cx="6536203" cy="779158"/>
      </dsp:txXfrm>
    </dsp:sp>
    <dsp:sp modelId="{080A929E-CB04-AB46-9C2F-56EDE1B9DBB0}">
      <dsp:nvSpPr>
        <dsp:cNvPr id="0" name=""/>
        <dsp:cNvSpPr/>
      </dsp:nvSpPr>
      <dsp:spPr>
        <a:xfrm>
          <a:off x="0" y="971205"/>
          <a:ext cx="6620505" cy="86346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The “Five Pillars of Resilience”</a:t>
          </a:r>
        </a:p>
      </dsp:txBody>
      <dsp:txXfrm>
        <a:off x="42151" y="1013356"/>
        <a:ext cx="6536203" cy="779158"/>
      </dsp:txXfrm>
    </dsp:sp>
    <dsp:sp modelId="{D8FBE44D-0494-BC44-A4CC-05718A47275B}">
      <dsp:nvSpPr>
        <dsp:cNvPr id="0" name=""/>
        <dsp:cNvSpPr/>
      </dsp:nvSpPr>
      <dsp:spPr>
        <a:xfrm>
          <a:off x="0" y="1938345"/>
          <a:ext cx="6620505" cy="86346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The Benefits of resilience</a:t>
          </a:r>
        </a:p>
      </dsp:txBody>
      <dsp:txXfrm>
        <a:off x="42151" y="1980496"/>
        <a:ext cx="6536203" cy="779158"/>
      </dsp:txXfrm>
    </dsp:sp>
    <dsp:sp modelId="{79188711-EEA5-5441-A867-FF2B7540BFE0}">
      <dsp:nvSpPr>
        <dsp:cNvPr id="0" name=""/>
        <dsp:cNvSpPr/>
      </dsp:nvSpPr>
      <dsp:spPr>
        <a:xfrm>
          <a:off x="0" y="2905485"/>
          <a:ext cx="6620505" cy="86346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What is positive psychology?</a:t>
          </a:r>
        </a:p>
      </dsp:txBody>
      <dsp:txXfrm>
        <a:off x="42151" y="2947636"/>
        <a:ext cx="6536203" cy="7791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F9071-1372-D441-A7F2-5FCB15E8A76A}">
      <dsp:nvSpPr>
        <dsp:cNvPr id="0" name=""/>
        <dsp:cNvSpPr/>
      </dsp:nvSpPr>
      <dsp:spPr>
        <a:xfrm>
          <a:off x="0" y="324268"/>
          <a:ext cx="6620505" cy="10069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Our productivity over the past 20 years has soared, and with this increase in productivity has come an increase in our stress levels. </a:t>
          </a:r>
          <a:endParaRPr lang="en-US" sz="1800" kern="1200"/>
        </a:p>
      </dsp:txBody>
      <dsp:txXfrm>
        <a:off x="49154" y="373422"/>
        <a:ext cx="6522197" cy="908623"/>
      </dsp:txXfrm>
    </dsp:sp>
    <dsp:sp modelId="{57F15276-61B6-D440-982A-8A1403074D6C}">
      <dsp:nvSpPr>
        <dsp:cNvPr id="0" name=""/>
        <dsp:cNvSpPr/>
      </dsp:nvSpPr>
      <dsp:spPr>
        <a:xfrm>
          <a:off x="0" y="1383039"/>
          <a:ext cx="6620505" cy="1006931"/>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Our work–life balance has plummeted, and burnout, stress, anxiety and a whole host of other mental health issues are being experienced by so many of us. </a:t>
          </a:r>
          <a:endParaRPr lang="en-US" sz="1800" kern="1200"/>
        </a:p>
      </dsp:txBody>
      <dsp:txXfrm>
        <a:off x="49154" y="1432193"/>
        <a:ext cx="6522197" cy="908623"/>
      </dsp:txXfrm>
    </dsp:sp>
    <dsp:sp modelId="{E89857EE-BFBE-A340-8B71-3AB6CB85C8CC}">
      <dsp:nvSpPr>
        <dsp:cNvPr id="0" name=""/>
        <dsp:cNvSpPr/>
      </dsp:nvSpPr>
      <dsp:spPr>
        <a:xfrm>
          <a:off x="0" y="2441810"/>
          <a:ext cx="6620505" cy="100693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COVID has bought an immense set of challenges to us all – and aside from the physical health issues, there is financial strain, uncertainty about the future and more - this all leads to overwhelm.</a:t>
          </a:r>
          <a:endParaRPr lang="en-US" sz="1800" kern="1200"/>
        </a:p>
      </dsp:txBody>
      <dsp:txXfrm>
        <a:off x="49154" y="2490964"/>
        <a:ext cx="6522197" cy="908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C95E5-B1D1-416E-923C-1ED15DAE5902}">
      <dsp:nvSpPr>
        <dsp:cNvPr id="0" name=""/>
        <dsp:cNvSpPr/>
      </dsp:nvSpPr>
      <dsp:spPr>
        <a:xfrm>
          <a:off x="370122" y="2261"/>
          <a:ext cx="867462" cy="8674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982D9-394B-4AD4-BD15-2460D1FFF6FD}">
      <dsp:nvSpPr>
        <dsp:cNvPr id="0" name=""/>
        <dsp:cNvSpPr/>
      </dsp:nvSpPr>
      <dsp:spPr>
        <a:xfrm>
          <a:off x="554991" y="187130"/>
          <a:ext cx="497724" cy="4977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0B89E3-27FA-4BB4-804F-0786A96B8717}">
      <dsp:nvSpPr>
        <dsp:cNvPr id="0" name=""/>
        <dsp:cNvSpPr/>
      </dsp:nvSpPr>
      <dsp:spPr>
        <a:xfrm>
          <a:off x="92818" y="1139918"/>
          <a:ext cx="1422070" cy="5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Decreased depressive symptoms &amp; increased emotional well-being</a:t>
          </a:r>
          <a:endParaRPr lang="en-US" sz="1100" kern="1200"/>
        </a:p>
      </dsp:txBody>
      <dsp:txXfrm>
        <a:off x="92818" y="1139918"/>
        <a:ext cx="1422070" cy="568828"/>
      </dsp:txXfrm>
    </dsp:sp>
    <dsp:sp modelId="{D61AFB82-EC32-4A87-BD33-D2823176ECF3}">
      <dsp:nvSpPr>
        <dsp:cNvPr id="0" name=""/>
        <dsp:cNvSpPr/>
      </dsp:nvSpPr>
      <dsp:spPr>
        <a:xfrm>
          <a:off x="2041054" y="2261"/>
          <a:ext cx="867462" cy="8674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17414-62D2-4C68-B4E8-88051BA51F40}">
      <dsp:nvSpPr>
        <dsp:cNvPr id="0" name=""/>
        <dsp:cNvSpPr/>
      </dsp:nvSpPr>
      <dsp:spPr>
        <a:xfrm>
          <a:off x="2225923" y="187130"/>
          <a:ext cx="497724" cy="4977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707C77-F343-401C-8508-3F561141A611}">
      <dsp:nvSpPr>
        <dsp:cNvPr id="0" name=""/>
        <dsp:cNvSpPr/>
      </dsp:nvSpPr>
      <dsp:spPr>
        <a:xfrm>
          <a:off x="1763751" y="1139918"/>
          <a:ext cx="1422070" cy="5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Enhanced working memory</a:t>
          </a:r>
          <a:endParaRPr lang="en-US" sz="1100" kern="1200"/>
        </a:p>
      </dsp:txBody>
      <dsp:txXfrm>
        <a:off x="1763751" y="1139918"/>
        <a:ext cx="1422070" cy="568828"/>
      </dsp:txXfrm>
    </dsp:sp>
    <dsp:sp modelId="{9891C1E7-00E1-4A1E-A6B4-BA721A843A2D}">
      <dsp:nvSpPr>
        <dsp:cNvPr id="0" name=""/>
        <dsp:cNvSpPr/>
      </dsp:nvSpPr>
      <dsp:spPr>
        <a:xfrm>
          <a:off x="3711987" y="2261"/>
          <a:ext cx="867462" cy="8674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4DF66-C2F0-4B20-8958-454BBA43A314}">
      <dsp:nvSpPr>
        <dsp:cNvPr id="0" name=""/>
        <dsp:cNvSpPr/>
      </dsp:nvSpPr>
      <dsp:spPr>
        <a:xfrm>
          <a:off x="3896856" y="187130"/>
          <a:ext cx="497724" cy="4977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45E91F-72A8-4BE6-9E20-D9C25C9DC4BB}">
      <dsp:nvSpPr>
        <dsp:cNvPr id="0" name=""/>
        <dsp:cNvSpPr/>
      </dsp:nvSpPr>
      <dsp:spPr>
        <a:xfrm>
          <a:off x="3434683" y="1139918"/>
          <a:ext cx="1422070" cy="5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Better, healthier sleep</a:t>
          </a:r>
          <a:endParaRPr lang="en-US" sz="1100" kern="1200"/>
        </a:p>
      </dsp:txBody>
      <dsp:txXfrm>
        <a:off x="3434683" y="1139918"/>
        <a:ext cx="1422070" cy="568828"/>
      </dsp:txXfrm>
    </dsp:sp>
    <dsp:sp modelId="{76DA96CC-BC9F-413E-B651-C113456C86A8}">
      <dsp:nvSpPr>
        <dsp:cNvPr id="0" name=""/>
        <dsp:cNvSpPr/>
      </dsp:nvSpPr>
      <dsp:spPr>
        <a:xfrm>
          <a:off x="5382919" y="2261"/>
          <a:ext cx="867462" cy="86746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37A253-66FA-403B-8478-D9692D7EC2E0}">
      <dsp:nvSpPr>
        <dsp:cNvPr id="0" name=""/>
        <dsp:cNvSpPr/>
      </dsp:nvSpPr>
      <dsp:spPr>
        <a:xfrm>
          <a:off x="5567789" y="187130"/>
          <a:ext cx="497724" cy="4977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4FED28-A5B8-477B-8C9A-F17224E19B3B}">
      <dsp:nvSpPr>
        <dsp:cNvPr id="0" name=""/>
        <dsp:cNvSpPr/>
      </dsp:nvSpPr>
      <dsp:spPr>
        <a:xfrm>
          <a:off x="5105616" y="1139918"/>
          <a:ext cx="1422070" cy="5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Improved immune system function</a:t>
          </a:r>
          <a:endParaRPr lang="en-US" sz="1100" kern="1200"/>
        </a:p>
      </dsp:txBody>
      <dsp:txXfrm>
        <a:off x="5105616" y="1139918"/>
        <a:ext cx="1422070" cy="568828"/>
      </dsp:txXfrm>
    </dsp:sp>
    <dsp:sp modelId="{5599B662-9386-491D-B880-38BF80D33324}">
      <dsp:nvSpPr>
        <dsp:cNvPr id="0" name=""/>
        <dsp:cNvSpPr/>
      </dsp:nvSpPr>
      <dsp:spPr>
        <a:xfrm>
          <a:off x="370122" y="2064263"/>
          <a:ext cx="867462" cy="86746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F00063-93EA-4763-96BE-F9BEEBF15899}">
      <dsp:nvSpPr>
        <dsp:cNvPr id="0" name=""/>
        <dsp:cNvSpPr/>
      </dsp:nvSpPr>
      <dsp:spPr>
        <a:xfrm>
          <a:off x="554991" y="2249132"/>
          <a:ext cx="497724" cy="4977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94AE96-D102-4B8A-A260-3E99B472EF13}">
      <dsp:nvSpPr>
        <dsp:cNvPr id="0" name=""/>
        <dsp:cNvSpPr/>
      </dsp:nvSpPr>
      <dsp:spPr>
        <a:xfrm>
          <a:off x="92818" y="3201920"/>
          <a:ext cx="1422070" cy="5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Immune system modulation – to a healthier, more balanced state</a:t>
          </a:r>
          <a:endParaRPr lang="en-US" sz="1100" kern="1200"/>
        </a:p>
      </dsp:txBody>
      <dsp:txXfrm>
        <a:off x="92818" y="3201920"/>
        <a:ext cx="1422070" cy="568828"/>
      </dsp:txXfrm>
    </dsp:sp>
    <dsp:sp modelId="{71C0FF99-174D-473E-9F94-DC9AB8F4421C}">
      <dsp:nvSpPr>
        <dsp:cNvPr id="0" name=""/>
        <dsp:cNvSpPr/>
      </dsp:nvSpPr>
      <dsp:spPr>
        <a:xfrm>
          <a:off x="2041054" y="2064263"/>
          <a:ext cx="867462" cy="8674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247815-E1ED-432E-8D69-A3BA06C15696}">
      <dsp:nvSpPr>
        <dsp:cNvPr id="0" name=""/>
        <dsp:cNvSpPr/>
      </dsp:nvSpPr>
      <dsp:spPr>
        <a:xfrm>
          <a:off x="2225923" y="2249132"/>
          <a:ext cx="497724" cy="4977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2332F4-5270-4EBC-97C3-5F0753F3B4B6}">
      <dsp:nvSpPr>
        <dsp:cNvPr id="0" name=""/>
        <dsp:cNvSpPr/>
      </dsp:nvSpPr>
      <dsp:spPr>
        <a:xfrm>
          <a:off x="1763751" y="3201920"/>
          <a:ext cx="1422070" cy="5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Enriched relationships</a:t>
          </a:r>
          <a:endParaRPr lang="en-US" sz="1100" kern="1200"/>
        </a:p>
      </dsp:txBody>
      <dsp:txXfrm>
        <a:off x="1763751" y="3201920"/>
        <a:ext cx="1422070" cy="568828"/>
      </dsp:txXfrm>
    </dsp:sp>
    <dsp:sp modelId="{E1A16C05-EBBE-4827-A7CB-9C199C928C46}">
      <dsp:nvSpPr>
        <dsp:cNvPr id="0" name=""/>
        <dsp:cNvSpPr/>
      </dsp:nvSpPr>
      <dsp:spPr>
        <a:xfrm>
          <a:off x="3711987" y="2064263"/>
          <a:ext cx="867462" cy="8674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365EA-3D0B-4A2C-A83B-8792508324D8}">
      <dsp:nvSpPr>
        <dsp:cNvPr id="0" name=""/>
        <dsp:cNvSpPr/>
      </dsp:nvSpPr>
      <dsp:spPr>
        <a:xfrm>
          <a:off x="3896856" y="2249132"/>
          <a:ext cx="497724" cy="4977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9469B9-1576-4BCA-BD4C-AACA696C2882}">
      <dsp:nvSpPr>
        <dsp:cNvPr id="0" name=""/>
        <dsp:cNvSpPr/>
      </dsp:nvSpPr>
      <dsp:spPr>
        <a:xfrm>
          <a:off x="3434683" y="3201920"/>
          <a:ext cx="1422070" cy="5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Better ability to cope when we experience emotional disruptions</a:t>
          </a:r>
          <a:endParaRPr lang="en-US" sz="1100" kern="1200" dirty="0"/>
        </a:p>
      </dsp:txBody>
      <dsp:txXfrm>
        <a:off x="3434683" y="3201920"/>
        <a:ext cx="1422070" cy="568828"/>
      </dsp:txXfrm>
    </dsp:sp>
    <dsp:sp modelId="{9FE333CE-0C51-4BF1-8460-45958BAB8CB3}">
      <dsp:nvSpPr>
        <dsp:cNvPr id="0" name=""/>
        <dsp:cNvSpPr/>
      </dsp:nvSpPr>
      <dsp:spPr>
        <a:xfrm>
          <a:off x="5382919" y="2064263"/>
          <a:ext cx="867462" cy="8674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B6052-9E8A-4463-BCE4-5D95A751B57F}">
      <dsp:nvSpPr>
        <dsp:cNvPr id="0" name=""/>
        <dsp:cNvSpPr/>
      </dsp:nvSpPr>
      <dsp:spPr>
        <a:xfrm>
          <a:off x="5567789" y="2249132"/>
          <a:ext cx="497724" cy="49772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5C42BD-3CDF-4104-9DB9-0803B48A8A72}">
      <dsp:nvSpPr>
        <dsp:cNvPr id="0" name=""/>
        <dsp:cNvSpPr/>
      </dsp:nvSpPr>
      <dsp:spPr>
        <a:xfrm>
          <a:off x="5105616" y="3201920"/>
          <a:ext cx="1422070" cy="5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Improved health – overall – better self-care leads to better lifestyle choices</a:t>
          </a:r>
          <a:endParaRPr lang="en-US" sz="1100" kern="1200"/>
        </a:p>
      </dsp:txBody>
      <dsp:txXfrm>
        <a:off x="5105616" y="3201920"/>
        <a:ext cx="1422070" cy="568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F52F2-CCAE-4779-95F0-D28C44689837}">
      <dsp:nvSpPr>
        <dsp:cNvPr id="0" name=""/>
        <dsp:cNvSpPr/>
      </dsp:nvSpPr>
      <dsp:spPr>
        <a:xfrm>
          <a:off x="356327" y="1004258"/>
          <a:ext cx="580605" cy="5806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5554-6278-456D-A28B-8273A8936FF2}">
      <dsp:nvSpPr>
        <dsp:cNvPr id="0" name=""/>
        <dsp:cNvSpPr/>
      </dsp:nvSpPr>
      <dsp:spPr>
        <a:xfrm>
          <a:off x="1512" y="1909330"/>
          <a:ext cx="1290234" cy="125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t>By strengthening and using these pillars, we in turn, become more resilient. </a:t>
          </a:r>
          <a:endParaRPr lang="en-US" sz="1400" kern="1200" dirty="0"/>
        </a:p>
      </dsp:txBody>
      <dsp:txXfrm>
        <a:off x="1512" y="1909330"/>
        <a:ext cx="1290234" cy="1257978"/>
      </dsp:txXfrm>
    </dsp:sp>
    <dsp:sp modelId="{EA519B68-7A8E-4E01-BD84-8E558A518A0A}">
      <dsp:nvSpPr>
        <dsp:cNvPr id="0" name=""/>
        <dsp:cNvSpPr/>
      </dsp:nvSpPr>
      <dsp:spPr>
        <a:xfrm>
          <a:off x="1872352" y="1004258"/>
          <a:ext cx="580605" cy="5806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BD64A1-A16D-41C0-9EDE-711A1FE6E546}">
      <dsp:nvSpPr>
        <dsp:cNvPr id="0" name=""/>
        <dsp:cNvSpPr/>
      </dsp:nvSpPr>
      <dsp:spPr>
        <a:xfrm>
          <a:off x="1517538" y="1909330"/>
          <a:ext cx="1290234" cy="125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t>Instead of experiencing an overwhelming downwards spiral when we encounter stress in our lives, these five pillars work together to lift us up out of the chaos we are feeling.</a:t>
          </a:r>
          <a:endParaRPr lang="en-US" sz="1400" kern="1200" dirty="0"/>
        </a:p>
      </dsp:txBody>
      <dsp:txXfrm>
        <a:off x="1517538" y="1909330"/>
        <a:ext cx="1290234" cy="1257978"/>
      </dsp:txXfrm>
    </dsp:sp>
    <dsp:sp modelId="{446135D1-D69C-475D-93CB-B7468A380838}">
      <dsp:nvSpPr>
        <dsp:cNvPr id="0" name=""/>
        <dsp:cNvSpPr/>
      </dsp:nvSpPr>
      <dsp:spPr>
        <a:xfrm>
          <a:off x="3388378" y="1004258"/>
          <a:ext cx="580605" cy="5806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9AF897-8696-4EE0-BD0A-7915CDD5AFA6}">
      <dsp:nvSpPr>
        <dsp:cNvPr id="0" name=""/>
        <dsp:cNvSpPr/>
      </dsp:nvSpPr>
      <dsp:spPr>
        <a:xfrm>
          <a:off x="3033563" y="1909330"/>
          <a:ext cx="1290234" cy="125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t>Obtaining and maintaining these skills takes practice. </a:t>
          </a:r>
          <a:endParaRPr lang="en-US" sz="1400" kern="1200" dirty="0"/>
        </a:p>
      </dsp:txBody>
      <dsp:txXfrm>
        <a:off x="3033563" y="1909330"/>
        <a:ext cx="1290234" cy="12579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FA850-A9DB-B844-9947-413B2738E317}">
      <dsp:nvSpPr>
        <dsp:cNvPr id="0" name=""/>
        <dsp:cNvSpPr/>
      </dsp:nvSpPr>
      <dsp:spPr>
        <a:xfrm>
          <a:off x="0" y="541714"/>
          <a:ext cx="2068907" cy="124134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We all experience difficult moments in life. Each of us faces disappointment, loss, and change as a natural part of our lives. </a:t>
          </a:r>
          <a:endParaRPr lang="en-US" sz="1300" kern="1200" dirty="0"/>
        </a:p>
      </dsp:txBody>
      <dsp:txXfrm>
        <a:off x="0" y="541714"/>
        <a:ext cx="2068907" cy="1241344"/>
      </dsp:txXfrm>
    </dsp:sp>
    <dsp:sp modelId="{79C948E8-4296-494C-A21D-F0080B599339}">
      <dsp:nvSpPr>
        <dsp:cNvPr id="0" name=""/>
        <dsp:cNvSpPr/>
      </dsp:nvSpPr>
      <dsp:spPr>
        <a:xfrm>
          <a:off x="2275798" y="541714"/>
          <a:ext cx="2068907" cy="1241344"/>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Being resilient doesn’t mean that these difficult moments goes away. </a:t>
          </a:r>
          <a:endParaRPr lang="en-US" sz="1300" kern="1200"/>
        </a:p>
      </dsp:txBody>
      <dsp:txXfrm>
        <a:off x="2275798" y="541714"/>
        <a:ext cx="2068907" cy="1241344"/>
      </dsp:txXfrm>
    </dsp:sp>
    <dsp:sp modelId="{930EB796-C151-7C41-A091-2E5CBC7EBC2C}">
      <dsp:nvSpPr>
        <dsp:cNvPr id="0" name=""/>
        <dsp:cNvSpPr/>
      </dsp:nvSpPr>
      <dsp:spPr>
        <a:xfrm>
          <a:off x="4551597" y="541714"/>
          <a:ext cx="2068907" cy="1241344"/>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What it does mean is that we now have the tools to better cope with life. </a:t>
          </a:r>
          <a:endParaRPr lang="en-US" sz="1300" kern="1200" dirty="0"/>
        </a:p>
      </dsp:txBody>
      <dsp:txXfrm>
        <a:off x="4551597" y="541714"/>
        <a:ext cx="2068907" cy="1241344"/>
      </dsp:txXfrm>
    </dsp:sp>
    <dsp:sp modelId="{86320FE7-77E3-984A-B144-800199A99149}">
      <dsp:nvSpPr>
        <dsp:cNvPr id="0" name=""/>
        <dsp:cNvSpPr/>
      </dsp:nvSpPr>
      <dsp:spPr>
        <a:xfrm>
          <a:off x="1137899" y="1989950"/>
          <a:ext cx="2068907" cy="1241344"/>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These tools — such as random acts of kindness, gratitude, sociability, helping others and more - increase our ability to bounce back in a healthy, robust way.</a:t>
          </a:r>
          <a:endParaRPr lang="en-US" sz="1300" kern="1200"/>
        </a:p>
      </dsp:txBody>
      <dsp:txXfrm>
        <a:off x="1137899" y="1989950"/>
        <a:ext cx="2068907" cy="1241344"/>
      </dsp:txXfrm>
    </dsp:sp>
    <dsp:sp modelId="{4F843B31-C3E9-2B4B-9F89-2FFE3463B599}">
      <dsp:nvSpPr>
        <dsp:cNvPr id="0" name=""/>
        <dsp:cNvSpPr/>
      </dsp:nvSpPr>
      <dsp:spPr>
        <a:xfrm>
          <a:off x="3413697" y="1989950"/>
          <a:ext cx="2068907" cy="1241344"/>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Furthermore, we then have the mental/emotional/physical bandwidth to support others</a:t>
          </a:r>
          <a:endParaRPr lang="en-US" sz="1300" kern="1200"/>
        </a:p>
      </dsp:txBody>
      <dsp:txXfrm>
        <a:off x="3413697" y="1989950"/>
        <a:ext cx="2068907" cy="12413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9B873-D4AC-A043-B24D-6BACF7B262F1}">
      <dsp:nvSpPr>
        <dsp:cNvPr id="0" name=""/>
        <dsp:cNvSpPr/>
      </dsp:nvSpPr>
      <dsp:spPr>
        <a:xfrm>
          <a:off x="0" y="27284"/>
          <a:ext cx="6620505" cy="8950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As mentioned earlier, in the past 20 years, our productivity has increased dramatically. </a:t>
          </a:r>
          <a:endParaRPr lang="en-US" sz="1600" kern="1200" dirty="0"/>
        </a:p>
      </dsp:txBody>
      <dsp:txXfrm>
        <a:off x="43693" y="70977"/>
        <a:ext cx="6533119" cy="807664"/>
      </dsp:txXfrm>
    </dsp:sp>
    <dsp:sp modelId="{00D06333-ACE1-ED4E-B582-4CD5A99D1866}">
      <dsp:nvSpPr>
        <dsp:cNvPr id="0" name=""/>
        <dsp:cNvSpPr/>
      </dsp:nvSpPr>
      <dsp:spPr>
        <a:xfrm>
          <a:off x="0" y="968415"/>
          <a:ext cx="6620505" cy="89505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We have more resources for information than ever before – most which are just a click away. </a:t>
          </a:r>
          <a:endParaRPr lang="en-US" sz="1600" kern="1200"/>
        </a:p>
      </dsp:txBody>
      <dsp:txXfrm>
        <a:off x="43693" y="1012108"/>
        <a:ext cx="6533119" cy="807664"/>
      </dsp:txXfrm>
    </dsp:sp>
    <dsp:sp modelId="{91B696E8-8B3A-C742-9607-4BCE02E8B583}">
      <dsp:nvSpPr>
        <dsp:cNvPr id="0" name=""/>
        <dsp:cNvSpPr/>
      </dsp:nvSpPr>
      <dsp:spPr>
        <a:xfrm>
          <a:off x="0" y="1909545"/>
          <a:ext cx="6620505" cy="89505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But immediacy has led to sacrificing attributes such as accuracy and thoughtfulness. </a:t>
          </a:r>
          <a:endParaRPr lang="en-US" sz="1600" kern="1200"/>
        </a:p>
      </dsp:txBody>
      <dsp:txXfrm>
        <a:off x="43693" y="1953238"/>
        <a:ext cx="6533119" cy="807664"/>
      </dsp:txXfrm>
    </dsp:sp>
    <dsp:sp modelId="{F9BD451C-85D5-BE4F-8B08-5C3742855E16}">
      <dsp:nvSpPr>
        <dsp:cNvPr id="0" name=""/>
        <dsp:cNvSpPr/>
      </dsp:nvSpPr>
      <dsp:spPr>
        <a:xfrm>
          <a:off x="0" y="2850675"/>
          <a:ext cx="6620505" cy="8950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Allowing ourselves even 30 minutes during the middle of our day to focus on a single task gives needed rest to our prefrontal cortex – the part of our brain where our working memory is stored.</a:t>
          </a:r>
          <a:endParaRPr lang="en-US" sz="1600" kern="1200"/>
        </a:p>
      </dsp:txBody>
      <dsp:txXfrm>
        <a:off x="43693" y="2894368"/>
        <a:ext cx="6533119" cy="8076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CE0FE-E5D5-426B-8008-2FE3D5D20667}">
      <dsp:nvSpPr>
        <dsp:cNvPr id="0" name=""/>
        <dsp:cNvSpPr/>
      </dsp:nvSpPr>
      <dsp:spPr>
        <a:xfrm>
          <a:off x="1306854" y="282"/>
          <a:ext cx="750673" cy="7506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19C56-C764-4EA8-A329-C4B506BC3BBB}">
      <dsp:nvSpPr>
        <dsp:cNvPr id="0" name=""/>
        <dsp:cNvSpPr/>
      </dsp:nvSpPr>
      <dsp:spPr>
        <a:xfrm>
          <a:off x="848109" y="1338814"/>
          <a:ext cx="1668164" cy="25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t>Respected Positive Psychology researcher </a:t>
          </a:r>
          <a:r>
            <a:rPr lang="en-GB" sz="1600" kern="1200" dirty="0" err="1"/>
            <a:t>Isen</a:t>
          </a:r>
          <a:r>
            <a:rPr lang="en-GB" sz="1600" kern="1200" dirty="0"/>
            <a:t> and colleagues showed that negotiators induced to feel good were more likely to discover integrative solutions in a complex bargaining task. </a:t>
          </a:r>
          <a:endParaRPr lang="en-US" sz="1600" kern="1200" dirty="0"/>
        </a:p>
      </dsp:txBody>
      <dsp:txXfrm>
        <a:off x="848109" y="1338814"/>
        <a:ext cx="1668164" cy="2580441"/>
      </dsp:txXfrm>
    </dsp:sp>
    <dsp:sp modelId="{D2B717F6-659B-4FA9-B214-6E5BADC5870E}">
      <dsp:nvSpPr>
        <dsp:cNvPr id="0" name=""/>
        <dsp:cNvSpPr/>
      </dsp:nvSpPr>
      <dsp:spPr>
        <a:xfrm>
          <a:off x="3266946" y="282"/>
          <a:ext cx="750673" cy="7506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8B875-E461-40C0-8A59-5B6BF9CFD05E}">
      <dsp:nvSpPr>
        <dsp:cNvPr id="0" name=""/>
        <dsp:cNvSpPr/>
      </dsp:nvSpPr>
      <dsp:spPr>
        <a:xfrm>
          <a:off x="2808201" y="1338814"/>
          <a:ext cx="1668164" cy="25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t>Overall, 20 years of experiments by </a:t>
          </a:r>
          <a:r>
            <a:rPr lang="en-GB" sz="1600" kern="1200" dirty="0" err="1"/>
            <a:t>Isen</a:t>
          </a:r>
          <a:r>
            <a:rPr lang="en-GB" sz="1600" kern="1200" dirty="0"/>
            <a:t> and her colleagues show that when people feel good, their thinking becomes more creative, integrative, flexible and open to information. </a:t>
          </a:r>
          <a:endParaRPr lang="en-US" sz="1600" kern="1200" dirty="0"/>
        </a:p>
      </dsp:txBody>
      <dsp:txXfrm>
        <a:off x="2808201" y="1338814"/>
        <a:ext cx="1668164" cy="25804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5863F-1DC2-4B44-9181-2FCDC204D9E1}">
      <dsp:nvSpPr>
        <dsp:cNvPr id="0" name=""/>
        <dsp:cNvSpPr/>
      </dsp:nvSpPr>
      <dsp:spPr>
        <a:xfrm>
          <a:off x="0" y="36609"/>
          <a:ext cx="6832212" cy="25295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GB" sz="4600" kern="1200" dirty="0"/>
            <a:t>Let’s take a deeper look at each aspect of the PERMA model. </a:t>
          </a:r>
          <a:endParaRPr lang="en-US" sz="4600" kern="1200" dirty="0"/>
        </a:p>
      </dsp:txBody>
      <dsp:txXfrm>
        <a:off x="123482" y="160091"/>
        <a:ext cx="6585248" cy="2282576"/>
      </dsp:txXfrm>
    </dsp:sp>
    <dsp:sp modelId="{0885E9CE-5A63-3E4F-B81C-3936B5AE3FEB}">
      <dsp:nvSpPr>
        <dsp:cNvPr id="0" name=""/>
        <dsp:cNvSpPr/>
      </dsp:nvSpPr>
      <dsp:spPr>
        <a:xfrm>
          <a:off x="0" y="2698629"/>
          <a:ext cx="6832212" cy="25295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GB" sz="4600" kern="1200" dirty="0"/>
            <a:t>It consists of five components:</a:t>
          </a:r>
          <a:endParaRPr lang="en-US" sz="4600" kern="1200" dirty="0"/>
        </a:p>
      </dsp:txBody>
      <dsp:txXfrm>
        <a:off x="123482" y="2822111"/>
        <a:ext cx="6585248" cy="22825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445B4-2799-A941-B108-E28511169205}" type="datetimeFigureOut">
              <a:rPr lang="en-US" smtClean="0"/>
              <a:t>4/13/21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90BA6-01A2-F141-9C19-4C92ACB9BD8C}" type="slidenum">
              <a:rPr lang="en-US" smtClean="0"/>
              <a:t>‹#›</a:t>
            </a:fld>
            <a:endParaRPr lang="en-US"/>
          </a:p>
        </p:txBody>
      </p:sp>
    </p:spTree>
    <p:extLst>
      <p:ext uri="{BB962C8B-B14F-4D97-AF65-F5344CB8AC3E}">
        <p14:creationId xmlns:p14="http://schemas.microsoft.com/office/powerpoint/2010/main" val="98276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31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F2B4-6157-054C-813B-5B4F23BAF0C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BFFC69D-BA55-AB49-A68C-2164304FB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E6878D3-E6EA-0747-89B2-7C9EC31CDD05}"/>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5" name="Footer Placeholder 4">
            <a:extLst>
              <a:ext uri="{FF2B5EF4-FFF2-40B4-BE49-F238E27FC236}">
                <a16:creationId xmlns:a16="http://schemas.microsoft.com/office/drawing/2014/main" id="{E81F5637-7240-4846-85A8-61F436820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EE3A1-A3E5-A040-AB12-A9A5ED7830A7}"/>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234893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3D49-BE1E-AC46-B866-A2B82C7CD21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2C9D5A-F0E0-164A-9C65-F3C8E2B8750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91F3B9-CF74-4348-BD9B-BF8EC21E8F30}"/>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5" name="Footer Placeholder 4">
            <a:extLst>
              <a:ext uri="{FF2B5EF4-FFF2-40B4-BE49-F238E27FC236}">
                <a16:creationId xmlns:a16="http://schemas.microsoft.com/office/drawing/2014/main" id="{1A53C808-1A55-1249-9A22-2DE5B85DF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91031-79EA-6544-BF9D-B2B6FF3EFC52}"/>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11732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551B8-0D5F-144A-8401-E400084B461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73DAAD-7B29-FE4E-8431-83836F1D809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E68645-7EA8-0943-AE91-F088A707C5C8}"/>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5" name="Footer Placeholder 4">
            <a:extLst>
              <a:ext uri="{FF2B5EF4-FFF2-40B4-BE49-F238E27FC236}">
                <a16:creationId xmlns:a16="http://schemas.microsoft.com/office/drawing/2014/main" id="{34D75B9E-EEA0-D248-A10C-8D6D7BC77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01E90-370E-4449-94D5-CE1DA822F91E}"/>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356922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E610-85DB-654B-89C1-4DF393AD422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6793FEA-85B5-9B45-B96C-6D394F33BD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C6BF46-15DD-7244-85D8-26DF6D00BAF5}"/>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5" name="Footer Placeholder 4">
            <a:extLst>
              <a:ext uri="{FF2B5EF4-FFF2-40B4-BE49-F238E27FC236}">
                <a16:creationId xmlns:a16="http://schemas.microsoft.com/office/drawing/2014/main" id="{D0113F26-5BBF-B24E-AFF5-626F32BED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66AF4-1D33-2D43-90CD-48272C787314}"/>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242083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CFAC-0D44-6746-8FFD-ADE2EE7B8AD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C0FD57F-C04C-DD4C-A390-D607B3B26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1BE72A8-2122-874E-8E9E-28BB6E4D49EB}"/>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5" name="Footer Placeholder 4">
            <a:extLst>
              <a:ext uri="{FF2B5EF4-FFF2-40B4-BE49-F238E27FC236}">
                <a16:creationId xmlns:a16="http://schemas.microsoft.com/office/drawing/2014/main" id="{779A96EB-87C6-6E4F-BFCA-11DD85484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682AF-9CF5-E64E-B381-A1E7F71D1E73}"/>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338960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162F-6E41-2A4A-93DD-0E8C4B0923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2CAE282-FA35-3843-A1D4-A2613810CF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1AF862-FC2D-BF4F-9121-4AB30472926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59E19A-FDDD-D24F-B4DA-33D592AB65DA}"/>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6" name="Footer Placeholder 5">
            <a:extLst>
              <a:ext uri="{FF2B5EF4-FFF2-40B4-BE49-F238E27FC236}">
                <a16:creationId xmlns:a16="http://schemas.microsoft.com/office/drawing/2014/main" id="{2EC2F348-413A-E341-8485-762937807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53138-0FE9-2444-AC78-A51CEE9477C8}"/>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342886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28B39-BBD1-E442-94A6-DDF4506F40A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C166D50-338B-714B-96F1-5940E649D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A0D7006-2195-9C46-AAF5-FA1792A75C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43CA250-11F8-054D-B200-07A72C3A84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F0FAA53-D777-7A46-B963-747BF568E8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E9FC19-1AA6-3442-A9D4-E4A0CB62D0A6}"/>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8" name="Footer Placeholder 7">
            <a:extLst>
              <a:ext uri="{FF2B5EF4-FFF2-40B4-BE49-F238E27FC236}">
                <a16:creationId xmlns:a16="http://schemas.microsoft.com/office/drawing/2014/main" id="{C78FB640-0F5E-044B-AE74-7AAD23F0EE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73067C-99AE-034D-AF95-16DC43C17E09}"/>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3719702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2BB3-9CDC-F94E-AC68-755F6D73D3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AC4E792-EB08-954C-A7EA-4B4232742857}"/>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4" name="Footer Placeholder 3">
            <a:extLst>
              <a:ext uri="{FF2B5EF4-FFF2-40B4-BE49-F238E27FC236}">
                <a16:creationId xmlns:a16="http://schemas.microsoft.com/office/drawing/2014/main" id="{9AC85E14-AB23-4646-A4CF-65A38269AE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A92750-990D-7240-8A9B-96B85438682D}"/>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364092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A1586B-ADC1-0645-B40A-BE7C6A7E6D2B}"/>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3" name="Footer Placeholder 2">
            <a:extLst>
              <a:ext uri="{FF2B5EF4-FFF2-40B4-BE49-F238E27FC236}">
                <a16:creationId xmlns:a16="http://schemas.microsoft.com/office/drawing/2014/main" id="{5F4F5D28-772B-FA4D-8F4D-9EF1442F9B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F3A03F-8F74-6E45-BA64-1AFCDDC0E889}"/>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282408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7CA5A-2677-FD43-B3EB-8E52081314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63CD7C9-5440-9343-881B-FBBD959B3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145388F-86B3-9E4F-AF86-2D35B6837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22D87E-649D-A34B-B619-5EA2150ED466}"/>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6" name="Footer Placeholder 5">
            <a:extLst>
              <a:ext uri="{FF2B5EF4-FFF2-40B4-BE49-F238E27FC236}">
                <a16:creationId xmlns:a16="http://schemas.microsoft.com/office/drawing/2014/main" id="{F43E2C89-107F-B948-8023-CC6601B08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DE4E6-A059-624C-9486-B7E3B8F497F6}"/>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24604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90FF-DD6E-CA4E-8927-F9A5CC5D4D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133DC16-EBB3-7940-9742-2F2FEC6736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F60F70-76F6-B749-A5CE-D24D9E18E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9DF464-32A5-744C-A788-0F8808C6CF4C}"/>
              </a:ext>
            </a:extLst>
          </p:cNvPr>
          <p:cNvSpPr>
            <a:spLocks noGrp="1"/>
          </p:cNvSpPr>
          <p:nvPr>
            <p:ph type="dt" sz="half" idx="10"/>
          </p:nvPr>
        </p:nvSpPr>
        <p:spPr/>
        <p:txBody>
          <a:bodyPr/>
          <a:lstStyle/>
          <a:p>
            <a:fld id="{14362DB9-E3FE-774B-B617-6174B03EF596}" type="datetimeFigureOut">
              <a:rPr lang="en-US" smtClean="0"/>
              <a:t>4/13/21</a:t>
            </a:fld>
            <a:endParaRPr lang="en-US"/>
          </a:p>
        </p:txBody>
      </p:sp>
      <p:sp>
        <p:nvSpPr>
          <p:cNvPr id="6" name="Footer Placeholder 5">
            <a:extLst>
              <a:ext uri="{FF2B5EF4-FFF2-40B4-BE49-F238E27FC236}">
                <a16:creationId xmlns:a16="http://schemas.microsoft.com/office/drawing/2014/main" id="{D6C2343B-5A92-494D-9E45-7247F307CF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C576B-BEE3-A546-B484-CE9AEEA226E0}"/>
              </a:ext>
            </a:extLst>
          </p:cNvPr>
          <p:cNvSpPr>
            <a:spLocks noGrp="1"/>
          </p:cNvSpPr>
          <p:nvPr>
            <p:ph type="sldNum" sz="quarter" idx="12"/>
          </p:nvPr>
        </p:nvSpPr>
        <p:spPr/>
        <p:txBody>
          <a:bodyPr/>
          <a:lstStyle/>
          <a:p>
            <a:fld id="{00A970C1-C2E8-964A-8C57-6E468A1F9CB1}" type="slidenum">
              <a:rPr lang="en-US" smtClean="0"/>
              <a:t>‹#›</a:t>
            </a:fld>
            <a:endParaRPr lang="en-US"/>
          </a:p>
        </p:txBody>
      </p:sp>
    </p:spTree>
    <p:extLst>
      <p:ext uri="{BB962C8B-B14F-4D97-AF65-F5344CB8AC3E}">
        <p14:creationId xmlns:p14="http://schemas.microsoft.com/office/powerpoint/2010/main" val="1981394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ACE595-B8FE-6C49-AC77-BA3679B2E0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1C3C80-C892-8042-B907-4C186E939A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1E9443-10EE-CF46-AF0C-0C4D839AA4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62DB9-E3FE-774B-B617-6174B03EF596}" type="datetimeFigureOut">
              <a:rPr lang="en-US" smtClean="0"/>
              <a:t>4/13/21</a:t>
            </a:fld>
            <a:endParaRPr lang="en-US"/>
          </a:p>
        </p:txBody>
      </p:sp>
      <p:sp>
        <p:nvSpPr>
          <p:cNvPr id="5" name="Footer Placeholder 4">
            <a:extLst>
              <a:ext uri="{FF2B5EF4-FFF2-40B4-BE49-F238E27FC236}">
                <a16:creationId xmlns:a16="http://schemas.microsoft.com/office/drawing/2014/main" id="{B0BD85AA-6A77-0C42-B8A7-BAA05A8918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4C45C5-47D0-C842-8167-75A1D6FCF3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970C1-C2E8-964A-8C57-6E468A1F9CB1}" type="slidenum">
              <a:rPr lang="en-US" smtClean="0"/>
              <a:t>‹#›</a:t>
            </a:fld>
            <a:endParaRPr lang="en-US"/>
          </a:p>
        </p:txBody>
      </p:sp>
    </p:spTree>
    <p:extLst>
      <p:ext uri="{BB962C8B-B14F-4D97-AF65-F5344CB8AC3E}">
        <p14:creationId xmlns:p14="http://schemas.microsoft.com/office/powerpoint/2010/main" val="1374388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hoto/photo-of-people-hugging-each-other-3228749/"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hyperlink" Target="https://www.childandfamilyblog.com/social-emotional-learning/emotions-shape-caring-toddler/"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hyperlink" Target="http://flickr.com/photos/desiitaly/2062338340" TargetMode="Externa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publicdomainpictures.net/view-image.php?image=5644&amp;picture=rubber-band&amp;large=1"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prometeocoaching.it/blog/"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hyperlink" Target="http://commons.wikimedia.org/wiki/File:Colours_of_Happiness_3.jpg"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photo/adult-care-cure-doctor-433635/" TargetMode="Externa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ejop.psychopen.eu/article/view/1482/html"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hyperlink" Target="https://www.lib.cas.cz/21000/nove-knihy-cervenecsrpen-2017/"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hyperlink" Target="https://www.peoplematters.in/blog/training-development/how-have-better-relationship-management-life-12498" TargetMode="Externa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pexels.com/photo/accomplishment-action-adventure-challenge-461593/" TargetMode="External"/><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Jayney@The-CMA.org.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s://www.the-cma.org.uk/" TargetMode="External"/><Relationship Id="rId4" Type="http://schemas.openxmlformats.org/officeDocument/2006/relationships/hyperlink" Target="mailto:Admin@The-CMA.org.uk"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Admin@The-CMA.org.uk"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image" Target="https://www.bouncebackproject.org/wp-content/uploads/2015/07/five-pillars1.jpg"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ound, rock, outdoor, flower&#10;&#10;Description automatically generated">
            <a:extLst>
              <a:ext uri="{FF2B5EF4-FFF2-40B4-BE49-F238E27FC236}">
                <a16:creationId xmlns:a16="http://schemas.microsoft.com/office/drawing/2014/main" id="{DAF97EB8-4508-3944-9A8F-AD4328EEDE11}"/>
              </a:ext>
            </a:extLst>
          </p:cNvPr>
          <p:cNvPicPr>
            <a:picLocks noChangeAspect="1"/>
          </p:cNvPicPr>
          <p:nvPr/>
        </p:nvPicPr>
        <p:blipFill rotWithShape="1">
          <a:blip r:embed="rId2"/>
          <a:srcRect l="25391" t="9091" r="23762" b="-1"/>
          <a:stretch/>
        </p:blipFill>
        <p:spPr>
          <a:xfrm>
            <a:off x="3523488" y="10"/>
            <a:ext cx="8668512" cy="6857990"/>
          </a:xfrm>
          <a:prstGeom prst="rect">
            <a:avLst/>
          </a:prstGeom>
        </p:spPr>
      </p:pic>
      <p:sp>
        <p:nvSpPr>
          <p:cNvPr id="18"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F47B7B-36F3-6041-B379-8EC334CDF1F5}"/>
              </a:ext>
            </a:extLst>
          </p:cNvPr>
          <p:cNvSpPr>
            <a:spLocks noGrp="1"/>
          </p:cNvSpPr>
          <p:nvPr>
            <p:ph type="ctrTitle"/>
          </p:nvPr>
        </p:nvSpPr>
        <p:spPr>
          <a:xfrm>
            <a:off x="477981" y="1122363"/>
            <a:ext cx="4023360" cy="3204134"/>
          </a:xfrm>
        </p:spPr>
        <p:txBody>
          <a:bodyPr anchor="b">
            <a:normAutofit/>
          </a:bodyPr>
          <a:lstStyle/>
          <a:p>
            <a:pPr algn="l"/>
            <a:r>
              <a:rPr lang="en-US" sz="4800"/>
              <a:t>Resilience</a:t>
            </a:r>
          </a:p>
        </p:txBody>
      </p:sp>
      <p:sp>
        <p:nvSpPr>
          <p:cNvPr id="3" name="Subtitle 2">
            <a:extLst>
              <a:ext uri="{FF2B5EF4-FFF2-40B4-BE49-F238E27FC236}">
                <a16:creationId xmlns:a16="http://schemas.microsoft.com/office/drawing/2014/main" id="{59F03E51-3011-B243-99BB-7635871314EF}"/>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151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596C83-DBA4-7C4E-9C20-64E1113AE82B}"/>
              </a:ext>
            </a:extLst>
          </p:cNvPr>
          <p:cNvSpPr>
            <a:spLocks noGrp="1"/>
          </p:cNvSpPr>
          <p:nvPr>
            <p:ph type="title"/>
          </p:nvPr>
        </p:nvSpPr>
        <p:spPr>
          <a:xfrm>
            <a:off x="838199" y="548464"/>
            <a:ext cx="3807187" cy="2228074"/>
          </a:xfrm>
        </p:spPr>
        <p:txBody>
          <a:bodyPr>
            <a:normAutofit/>
          </a:bodyPr>
          <a:lstStyle/>
          <a:p>
            <a:r>
              <a:rPr lang="en-GB" sz="4000"/>
              <a:t>Relationships</a:t>
            </a:r>
            <a:endParaRPr lang="en-US" sz="4000"/>
          </a:p>
        </p:txBody>
      </p:sp>
      <p:sp>
        <p:nvSpPr>
          <p:cNvPr id="3" name="Content Placeholder 2">
            <a:extLst>
              <a:ext uri="{FF2B5EF4-FFF2-40B4-BE49-F238E27FC236}">
                <a16:creationId xmlns:a16="http://schemas.microsoft.com/office/drawing/2014/main" id="{DD4B35D9-1E89-E446-A4C6-9561F169A6E6}"/>
              </a:ext>
            </a:extLst>
          </p:cNvPr>
          <p:cNvSpPr>
            <a:spLocks noGrp="1"/>
          </p:cNvSpPr>
          <p:nvPr>
            <p:ph idx="1"/>
          </p:nvPr>
        </p:nvSpPr>
        <p:spPr>
          <a:xfrm>
            <a:off x="835151" y="2509842"/>
            <a:ext cx="3799425" cy="3143241"/>
          </a:xfrm>
        </p:spPr>
        <p:txBody>
          <a:bodyPr>
            <a:normAutofit lnSpcReduction="10000"/>
          </a:bodyPr>
          <a:lstStyle/>
          <a:p>
            <a:r>
              <a:rPr lang="en-GB" sz="1800" dirty="0"/>
              <a:t>Relationships - both personal and professional - can create love and trust, provide role models for us, and offer encouragement and reassurance to help bolster our own resilience / self-care.</a:t>
            </a:r>
            <a:r>
              <a:rPr lang="en-GB" sz="1800" b="1" i="1" dirty="0"/>
              <a:t> </a:t>
            </a:r>
          </a:p>
          <a:p>
            <a:r>
              <a:rPr lang="en-GB" sz="1800" dirty="0"/>
              <a:t>Positive relationships help us to buffer stressful experiences, provide us with feedback to change our view of life experiences, and help us to cope with stressors to maintain a sense of balance and well-being.</a:t>
            </a:r>
          </a:p>
        </p:txBody>
      </p:sp>
      <p:pic>
        <p:nvPicPr>
          <p:cNvPr id="7" name="Picture 6" descr="A group of people posing for a photo&#10;&#10;Description automatically generated">
            <a:extLst>
              <a:ext uri="{FF2B5EF4-FFF2-40B4-BE49-F238E27FC236}">
                <a16:creationId xmlns:a16="http://schemas.microsoft.com/office/drawing/2014/main" id="{80E83721-5440-5645-A18B-359016E2516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008" r="17091" b="-1"/>
          <a:stretch/>
        </p:blipFill>
        <p:spPr>
          <a:xfrm>
            <a:off x="5010386" y="10"/>
            <a:ext cx="7181613" cy="6857990"/>
          </a:xfrm>
          <a:prstGeom prst="rect">
            <a:avLst/>
          </a:prstGeom>
          <a:effectLst/>
        </p:spPr>
      </p:pic>
      <p:grpSp>
        <p:nvGrpSpPr>
          <p:cNvPr id="11" name="Group 10">
            <a:extLst>
              <a:ext uri="{FF2B5EF4-FFF2-40B4-BE49-F238E27FC236}">
                <a16:creationId xmlns:a16="http://schemas.microsoft.com/office/drawing/2014/main" id="{3506CCD5-9990-3B42-B65C-5D6887969F1C}"/>
              </a:ext>
            </a:extLst>
          </p:cNvPr>
          <p:cNvGrpSpPr/>
          <p:nvPr/>
        </p:nvGrpSpPr>
        <p:grpSpPr>
          <a:xfrm>
            <a:off x="178519" y="5921556"/>
            <a:ext cx="1313263" cy="775960"/>
            <a:chOff x="7552803" y="6028266"/>
            <a:chExt cx="1313263" cy="775960"/>
          </a:xfrm>
        </p:grpSpPr>
        <p:pic>
          <p:nvPicPr>
            <p:cNvPr id="13" name="Picture 12">
              <a:extLst>
                <a:ext uri="{FF2B5EF4-FFF2-40B4-BE49-F238E27FC236}">
                  <a16:creationId xmlns:a16="http://schemas.microsoft.com/office/drawing/2014/main" id="{8C8C0270-9BDD-1F42-A940-956B657A12F8}"/>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15" name="TextBox 14">
              <a:extLst>
                <a:ext uri="{FF2B5EF4-FFF2-40B4-BE49-F238E27FC236}">
                  <a16:creationId xmlns:a16="http://schemas.microsoft.com/office/drawing/2014/main" id="{C43382E6-CF01-B945-80E5-EAB8812EB76F}"/>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29638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C5E144-F164-8E40-B69E-ECAB48A90D73}"/>
              </a:ext>
            </a:extLst>
          </p:cNvPr>
          <p:cNvSpPr>
            <a:spLocks noGrp="1"/>
          </p:cNvSpPr>
          <p:nvPr>
            <p:ph type="title"/>
          </p:nvPr>
        </p:nvSpPr>
        <p:spPr>
          <a:xfrm>
            <a:off x="838201" y="262714"/>
            <a:ext cx="3807187" cy="2228074"/>
          </a:xfrm>
        </p:spPr>
        <p:txBody>
          <a:bodyPr>
            <a:normAutofit/>
          </a:bodyPr>
          <a:lstStyle/>
          <a:p>
            <a:r>
              <a:rPr lang="en-GB" sz="4000" dirty="0"/>
              <a:t>Positive relationships</a:t>
            </a:r>
            <a:endParaRPr lang="en-US" sz="4000" dirty="0"/>
          </a:p>
        </p:txBody>
      </p:sp>
      <p:sp>
        <p:nvSpPr>
          <p:cNvPr id="3" name="Content Placeholder 2">
            <a:extLst>
              <a:ext uri="{FF2B5EF4-FFF2-40B4-BE49-F238E27FC236}">
                <a16:creationId xmlns:a16="http://schemas.microsoft.com/office/drawing/2014/main" id="{1E2BFFEE-A226-4D4D-9567-880B2500AB6D}"/>
              </a:ext>
            </a:extLst>
          </p:cNvPr>
          <p:cNvSpPr>
            <a:spLocks noGrp="1"/>
          </p:cNvSpPr>
          <p:nvPr>
            <p:ph idx="1"/>
          </p:nvPr>
        </p:nvSpPr>
        <p:spPr>
          <a:xfrm>
            <a:off x="835153" y="2190754"/>
            <a:ext cx="3799425" cy="3143241"/>
          </a:xfrm>
        </p:spPr>
        <p:txBody>
          <a:bodyPr>
            <a:noAutofit/>
          </a:bodyPr>
          <a:lstStyle/>
          <a:p>
            <a:r>
              <a:rPr lang="en-GB" sz="1800" dirty="0"/>
              <a:t>Positive Relationships are the people who support and care for us — and we care for them. One of the most profound experiences we can have in our lives is the connection we have with other human beings. </a:t>
            </a:r>
          </a:p>
          <a:p>
            <a:r>
              <a:rPr lang="en-GB" sz="1800" dirty="0"/>
              <a:t>By building positive relationships with others, we will be happier and more fulfilled and feel more supported, supportive, and connected. </a:t>
            </a:r>
          </a:p>
          <a:p>
            <a:r>
              <a:rPr lang="en-GB" sz="1800" dirty="0"/>
              <a:t>Positive and supportive relationships will help us to feel healthier, happier, and more satisfied with our lives.</a:t>
            </a:r>
            <a:endParaRPr lang="en-US" sz="1800" dirty="0"/>
          </a:p>
        </p:txBody>
      </p:sp>
      <p:pic>
        <p:nvPicPr>
          <p:cNvPr id="5" name="Picture 4" descr="A picture containing person, child, child, outdoor&#10;&#10;Description automatically generated">
            <a:extLst>
              <a:ext uri="{FF2B5EF4-FFF2-40B4-BE49-F238E27FC236}">
                <a16:creationId xmlns:a16="http://schemas.microsoft.com/office/drawing/2014/main" id="{56132D29-CB12-974B-856A-2C5CC87594E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631" r="11468" b="-1"/>
          <a:stretch/>
        </p:blipFill>
        <p:spPr>
          <a:xfrm>
            <a:off x="5010386" y="10"/>
            <a:ext cx="7181613" cy="6857990"/>
          </a:xfrm>
          <a:prstGeom prst="rect">
            <a:avLst/>
          </a:prstGeom>
          <a:effectLst/>
        </p:spPr>
      </p:pic>
      <p:grpSp>
        <p:nvGrpSpPr>
          <p:cNvPr id="8" name="Group 7">
            <a:extLst>
              <a:ext uri="{FF2B5EF4-FFF2-40B4-BE49-F238E27FC236}">
                <a16:creationId xmlns:a16="http://schemas.microsoft.com/office/drawing/2014/main" id="{E5A0E232-A618-9240-A1FB-7EF0C7215E71}"/>
              </a:ext>
            </a:extLst>
          </p:cNvPr>
          <p:cNvGrpSpPr/>
          <p:nvPr/>
        </p:nvGrpSpPr>
        <p:grpSpPr>
          <a:xfrm>
            <a:off x="10568184" y="5933749"/>
            <a:ext cx="1313263" cy="775960"/>
            <a:chOff x="7552803" y="6028266"/>
            <a:chExt cx="1313263" cy="775960"/>
          </a:xfrm>
        </p:grpSpPr>
        <p:pic>
          <p:nvPicPr>
            <p:cNvPr id="9" name="Picture 8">
              <a:extLst>
                <a:ext uri="{FF2B5EF4-FFF2-40B4-BE49-F238E27FC236}">
                  <a16:creationId xmlns:a16="http://schemas.microsoft.com/office/drawing/2014/main" id="{6459EDBE-8B24-9241-A90E-B4D1EC6CA74A}"/>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10" name="TextBox 9">
              <a:extLst>
                <a:ext uri="{FF2B5EF4-FFF2-40B4-BE49-F238E27FC236}">
                  <a16:creationId xmlns:a16="http://schemas.microsoft.com/office/drawing/2014/main" id="{DE08AF3F-55ED-E645-8DFD-939FE183309B}"/>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11061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erson, wall, indoor, close&#10;&#10;Description automatically generated">
            <a:extLst>
              <a:ext uri="{FF2B5EF4-FFF2-40B4-BE49-F238E27FC236}">
                <a16:creationId xmlns:a16="http://schemas.microsoft.com/office/drawing/2014/main" id="{E6BC24E9-9E8A-DA4C-9098-717E14A344D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937" b="15063"/>
          <a:stretch/>
        </p:blipFill>
        <p:spPr>
          <a:xfrm>
            <a:off x="-1"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F7991A0-E4D4-3C45-8112-FC34678CB711}"/>
              </a:ext>
            </a:extLst>
          </p:cNvPr>
          <p:cNvSpPr>
            <a:spLocks noGrp="1"/>
          </p:cNvSpPr>
          <p:nvPr>
            <p:ph type="title"/>
          </p:nvPr>
        </p:nvSpPr>
        <p:spPr>
          <a:xfrm>
            <a:off x="709448" y="1913950"/>
            <a:ext cx="4204137" cy="1342754"/>
          </a:xfrm>
        </p:spPr>
        <p:txBody>
          <a:bodyPr>
            <a:normAutofit/>
          </a:bodyPr>
          <a:lstStyle/>
          <a:p>
            <a:pPr algn="ctr"/>
            <a:r>
              <a:rPr lang="en-GB" sz="3600">
                <a:latin typeface="+mn-lt"/>
              </a:rPr>
              <a:t>Self awareness</a:t>
            </a:r>
            <a:endParaRPr lang="en-US" sz="3600">
              <a:latin typeface="+mn-lt"/>
            </a:endParaRP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361A46-6D2D-DA4C-A285-59391DD6BC2A}"/>
              </a:ext>
            </a:extLst>
          </p:cNvPr>
          <p:cNvSpPr>
            <a:spLocks noGrp="1"/>
          </p:cNvSpPr>
          <p:nvPr>
            <p:ph idx="1"/>
          </p:nvPr>
        </p:nvSpPr>
        <p:spPr>
          <a:xfrm>
            <a:off x="525516" y="3417573"/>
            <a:ext cx="4593021" cy="2619839"/>
          </a:xfrm>
        </p:spPr>
        <p:txBody>
          <a:bodyPr anchor="ctr">
            <a:normAutofit/>
          </a:bodyPr>
          <a:lstStyle/>
          <a:p>
            <a:r>
              <a:rPr lang="en-GB" sz="1800" dirty="0"/>
              <a:t>Self Awareness is having a clear perception of your personality, including strengths, weaknesses, thoughts, beliefs, motivation, and emotions.</a:t>
            </a:r>
          </a:p>
          <a:p>
            <a:endParaRPr lang="en-GB" sz="1800" dirty="0"/>
          </a:p>
          <a:p>
            <a:r>
              <a:rPr lang="en-GB" sz="1800" dirty="0"/>
              <a:t>This allows you to understand other people, how they perceive you, your attitude and your responses to them in the moment.</a:t>
            </a:r>
          </a:p>
          <a:p>
            <a:endParaRPr lang="en-US" sz="1800" dirty="0"/>
          </a:p>
        </p:txBody>
      </p:sp>
      <p:grpSp>
        <p:nvGrpSpPr>
          <p:cNvPr id="13" name="Group 12">
            <a:extLst>
              <a:ext uri="{FF2B5EF4-FFF2-40B4-BE49-F238E27FC236}">
                <a16:creationId xmlns:a16="http://schemas.microsoft.com/office/drawing/2014/main" id="{BD06CFB5-ECD4-1345-BF57-BF32C0F061E3}"/>
              </a:ext>
            </a:extLst>
          </p:cNvPr>
          <p:cNvGrpSpPr/>
          <p:nvPr/>
        </p:nvGrpSpPr>
        <p:grpSpPr>
          <a:xfrm>
            <a:off x="10568184" y="5933749"/>
            <a:ext cx="1313263" cy="775960"/>
            <a:chOff x="7552803" y="6028266"/>
            <a:chExt cx="1313263" cy="775960"/>
          </a:xfrm>
        </p:grpSpPr>
        <p:pic>
          <p:nvPicPr>
            <p:cNvPr id="14" name="Picture 13">
              <a:extLst>
                <a:ext uri="{FF2B5EF4-FFF2-40B4-BE49-F238E27FC236}">
                  <a16:creationId xmlns:a16="http://schemas.microsoft.com/office/drawing/2014/main" id="{85C94D68-790D-7041-8B47-6E3B26BB2B2A}"/>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16" name="TextBox 15">
              <a:extLst>
                <a:ext uri="{FF2B5EF4-FFF2-40B4-BE49-F238E27FC236}">
                  <a16:creationId xmlns:a16="http://schemas.microsoft.com/office/drawing/2014/main" id="{1C9C1585-487D-6249-A779-6AC5AE62B942}"/>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405165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30FFA72-CDAF-4443-9C6A-6A516B67AB69}"/>
              </a:ext>
            </a:extLst>
          </p:cNvPr>
          <p:cNvSpPr>
            <a:spLocks noGrp="1"/>
          </p:cNvSpPr>
          <p:nvPr>
            <p:ph type="title"/>
          </p:nvPr>
        </p:nvSpPr>
        <p:spPr>
          <a:xfrm>
            <a:off x="1014141" y="1450655"/>
            <a:ext cx="3932030" cy="3956690"/>
          </a:xfrm>
        </p:spPr>
        <p:txBody>
          <a:bodyPr anchor="ctr">
            <a:normAutofit/>
          </a:bodyPr>
          <a:lstStyle/>
          <a:p>
            <a:r>
              <a:rPr lang="en-US" sz="6800">
                <a:solidFill>
                  <a:schemeClr val="bg1"/>
                </a:solidFill>
              </a:rPr>
              <a:t>Self awareness</a:t>
            </a:r>
          </a:p>
        </p:txBody>
      </p:sp>
      <p:cxnSp>
        <p:nvCxnSpPr>
          <p:cNvPr id="26"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236A413-4524-2E45-9A83-7F2699653E08}"/>
              </a:ext>
            </a:extLst>
          </p:cNvPr>
          <p:cNvSpPr>
            <a:spLocks noGrp="1"/>
          </p:cNvSpPr>
          <p:nvPr>
            <p:ph idx="1"/>
          </p:nvPr>
        </p:nvSpPr>
        <p:spPr>
          <a:xfrm>
            <a:off x="6096000" y="1108061"/>
            <a:ext cx="5008901" cy="4571972"/>
          </a:xfrm>
        </p:spPr>
        <p:txBody>
          <a:bodyPr anchor="ctr">
            <a:normAutofit/>
          </a:bodyPr>
          <a:lstStyle/>
          <a:p>
            <a:r>
              <a:rPr lang="en-GB" sz="2000" dirty="0">
                <a:solidFill>
                  <a:schemeClr val="bg1"/>
                </a:solidFill>
              </a:rPr>
              <a:t>It also helps us cope when we experience emotional disruptions:</a:t>
            </a:r>
          </a:p>
          <a:p>
            <a:r>
              <a:rPr lang="en-GB" sz="2000" dirty="0">
                <a:solidFill>
                  <a:schemeClr val="bg1"/>
                </a:solidFill>
              </a:rPr>
              <a:t>Learning to become aware of our thought patterns and our internal language helps us to reframe our thinking.</a:t>
            </a:r>
          </a:p>
          <a:p>
            <a:r>
              <a:rPr lang="en-GB" sz="2000" dirty="0">
                <a:solidFill>
                  <a:schemeClr val="bg1"/>
                </a:solidFill>
              </a:rPr>
              <a:t>This can allow us to respond to disruptions in healthier ways.</a:t>
            </a:r>
          </a:p>
          <a:p>
            <a:r>
              <a:rPr lang="en-GB" sz="2000" dirty="0">
                <a:solidFill>
                  <a:schemeClr val="bg1"/>
                </a:solidFill>
              </a:rPr>
              <a:t> Experiencing life from a place of possibility opens us up to opportunities where we can grow, learn, and continue to contribute. </a:t>
            </a:r>
          </a:p>
          <a:p>
            <a:r>
              <a:rPr lang="en-GB" sz="2000" dirty="0">
                <a:solidFill>
                  <a:schemeClr val="bg1"/>
                </a:solidFill>
              </a:rPr>
              <a:t>It can reshape our purpose and be used to have a positive impact in the lives of others.</a:t>
            </a:r>
          </a:p>
        </p:txBody>
      </p:sp>
      <p:grpSp>
        <p:nvGrpSpPr>
          <p:cNvPr id="25" name="Group 24">
            <a:extLst>
              <a:ext uri="{FF2B5EF4-FFF2-40B4-BE49-F238E27FC236}">
                <a16:creationId xmlns:a16="http://schemas.microsoft.com/office/drawing/2014/main" id="{6AE1FC80-CA20-2541-A917-3121C1EC9031}"/>
              </a:ext>
            </a:extLst>
          </p:cNvPr>
          <p:cNvGrpSpPr/>
          <p:nvPr/>
        </p:nvGrpSpPr>
        <p:grpSpPr>
          <a:xfrm>
            <a:off x="10568184" y="5933749"/>
            <a:ext cx="1313263" cy="775960"/>
            <a:chOff x="7552803" y="6028266"/>
            <a:chExt cx="1313263" cy="775960"/>
          </a:xfrm>
        </p:grpSpPr>
        <p:pic>
          <p:nvPicPr>
            <p:cNvPr id="29" name="Picture 28">
              <a:extLst>
                <a:ext uri="{FF2B5EF4-FFF2-40B4-BE49-F238E27FC236}">
                  <a16:creationId xmlns:a16="http://schemas.microsoft.com/office/drawing/2014/main" id="{56DE82F8-A83F-034A-82B9-3AE6EFA7D5FE}"/>
                </a:ext>
              </a:extLst>
            </p:cNvPr>
            <p:cNvPicPr>
              <a:picLocks noChangeAspect="1"/>
            </p:cNvPicPr>
            <p:nvPr userDrawn="1"/>
          </p:nvPicPr>
          <p:blipFill>
            <a:blip r:embed="rId2"/>
            <a:stretch>
              <a:fillRect/>
            </a:stretch>
          </p:blipFill>
          <p:spPr>
            <a:xfrm>
              <a:off x="7552803" y="6028266"/>
              <a:ext cx="1303330" cy="514350"/>
            </a:xfrm>
            <a:prstGeom prst="rect">
              <a:avLst/>
            </a:prstGeom>
          </p:spPr>
        </p:pic>
        <p:sp>
          <p:nvSpPr>
            <p:cNvPr id="30" name="TextBox 29">
              <a:extLst>
                <a:ext uri="{FF2B5EF4-FFF2-40B4-BE49-F238E27FC236}">
                  <a16:creationId xmlns:a16="http://schemas.microsoft.com/office/drawing/2014/main" id="{A99785DC-7202-284F-8B1C-89B8570159BB}"/>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10186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blinds(horizontal)">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blinds(horizontal)">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blinds(horizontal)">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blinds(horizontal)">
                                      <p:cBhvr>
                                        <p:cTn id="27"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ight sky&#10;&#10;Description automatically generated">
            <a:extLst>
              <a:ext uri="{FF2B5EF4-FFF2-40B4-BE49-F238E27FC236}">
                <a16:creationId xmlns:a16="http://schemas.microsoft.com/office/drawing/2014/main" id="{FCEFAFCA-67A5-224C-A20C-AB0D9E514109}"/>
              </a:ext>
            </a:extLst>
          </p:cNvPr>
          <p:cNvPicPr>
            <a:picLocks noChangeAspect="1"/>
          </p:cNvPicPr>
          <p:nvPr/>
        </p:nvPicPr>
        <p:blipFill rotWithShape="1">
          <a:blip r:embed="rId2"/>
          <a:srcRect l="7787" t="9091" r="20107"/>
          <a:stretch/>
        </p:blipFill>
        <p:spPr>
          <a:xfrm>
            <a:off x="3523488" y="10"/>
            <a:ext cx="8668512" cy="6857990"/>
          </a:xfrm>
          <a:prstGeom prst="rect">
            <a:avLst/>
          </a:prstGeom>
        </p:spPr>
      </p:pic>
      <p:sp>
        <p:nvSpPr>
          <p:cNvPr id="2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E466DA-01B9-A947-A393-25AFD2DA59CA}"/>
              </a:ext>
            </a:extLst>
          </p:cNvPr>
          <p:cNvSpPr>
            <a:spLocks noGrp="1"/>
          </p:cNvSpPr>
          <p:nvPr>
            <p:ph type="title"/>
          </p:nvPr>
        </p:nvSpPr>
        <p:spPr>
          <a:xfrm>
            <a:off x="371094" y="1161288"/>
            <a:ext cx="3438144" cy="1124712"/>
          </a:xfrm>
        </p:spPr>
        <p:txBody>
          <a:bodyPr anchor="b">
            <a:normAutofit/>
          </a:bodyPr>
          <a:lstStyle/>
          <a:p>
            <a:r>
              <a:rPr lang="en-GB" sz="2800" dirty="0">
                <a:latin typeface="+mn-lt"/>
              </a:rPr>
              <a:t>Mindfulness</a:t>
            </a:r>
            <a:endParaRPr lang="en-US" sz="2800" dirty="0">
              <a:latin typeface="+mn-lt"/>
            </a:endParaRPr>
          </a:p>
        </p:txBody>
      </p:sp>
      <p:sp>
        <p:nvSpPr>
          <p:cNvPr id="23"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2E3422-52FF-CF42-9557-8ABE101C408E}"/>
              </a:ext>
            </a:extLst>
          </p:cNvPr>
          <p:cNvSpPr>
            <a:spLocks noGrp="1"/>
          </p:cNvSpPr>
          <p:nvPr>
            <p:ph idx="1"/>
          </p:nvPr>
        </p:nvSpPr>
        <p:spPr>
          <a:xfrm>
            <a:off x="371093" y="2718054"/>
            <a:ext cx="3829431" cy="3207258"/>
          </a:xfrm>
        </p:spPr>
        <p:txBody>
          <a:bodyPr anchor="t">
            <a:normAutofit/>
          </a:bodyPr>
          <a:lstStyle/>
          <a:p>
            <a:r>
              <a:rPr lang="en-GB" sz="1800" dirty="0"/>
              <a:t>Mindfulness is a state of active, open attention on the present. </a:t>
            </a:r>
          </a:p>
          <a:p>
            <a:r>
              <a:rPr lang="en-GB" sz="1800" dirty="0"/>
              <a:t>When you’re mindful, you observe your thoughts and feelings from a distance, without judging them good or bad. </a:t>
            </a:r>
          </a:p>
          <a:p>
            <a:r>
              <a:rPr lang="en-GB" sz="1800" dirty="0"/>
              <a:t>Instead of letting your life pass you by, mindfulness means living in the moment and awakening to experience.</a:t>
            </a:r>
          </a:p>
          <a:p>
            <a:endParaRPr lang="en-US" sz="1800" dirty="0"/>
          </a:p>
        </p:txBody>
      </p:sp>
      <p:grpSp>
        <p:nvGrpSpPr>
          <p:cNvPr id="17" name="Group 16">
            <a:extLst>
              <a:ext uri="{FF2B5EF4-FFF2-40B4-BE49-F238E27FC236}">
                <a16:creationId xmlns:a16="http://schemas.microsoft.com/office/drawing/2014/main" id="{384B22B0-70D6-C842-BFA3-9980B8F644CD}"/>
              </a:ext>
            </a:extLst>
          </p:cNvPr>
          <p:cNvGrpSpPr/>
          <p:nvPr/>
        </p:nvGrpSpPr>
        <p:grpSpPr>
          <a:xfrm>
            <a:off x="166884" y="6082040"/>
            <a:ext cx="1313263" cy="775960"/>
            <a:chOff x="7552803" y="6028266"/>
            <a:chExt cx="1313263" cy="775960"/>
          </a:xfrm>
        </p:grpSpPr>
        <p:pic>
          <p:nvPicPr>
            <p:cNvPr id="20" name="Picture 19">
              <a:extLst>
                <a:ext uri="{FF2B5EF4-FFF2-40B4-BE49-F238E27FC236}">
                  <a16:creationId xmlns:a16="http://schemas.microsoft.com/office/drawing/2014/main" id="{01348458-B59F-0743-9074-0D405B99C772}"/>
                </a:ext>
              </a:extLst>
            </p:cNvPr>
            <p:cNvPicPr>
              <a:picLocks noChangeAspect="1"/>
            </p:cNvPicPr>
            <p:nvPr userDrawn="1"/>
          </p:nvPicPr>
          <p:blipFill>
            <a:blip r:embed="rId3"/>
            <a:stretch>
              <a:fillRect/>
            </a:stretch>
          </p:blipFill>
          <p:spPr>
            <a:xfrm>
              <a:off x="7552803" y="6028266"/>
              <a:ext cx="1303330" cy="514350"/>
            </a:xfrm>
            <a:prstGeom prst="rect">
              <a:avLst/>
            </a:prstGeom>
          </p:spPr>
        </p:pic>
        <p:sp>
          <p:nvSpPr>
            <p:cNvPr id="25" name="TextBox 24">
              <a:extLst>
                <a:ext uri="{FF2B5EF4-FFF2-40B4-BE49-F238E27FC236}">
                  <a16:creationId xmlns:a16="http://schemas.microsoft.com/office/drawing/2014/main" id="{0B0FE423-CB49-EE49-A744-13432EF65415}"/>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125123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in a crowd">
            <a:extLst>
              <a:ext uri="{FF2B5EF4-FFF2-40B4-BE49-F238E27FC236}">
                <a16:creationId xmlns:a16="http://schemas.microsoft.com/office/drawing/2014/main" id="{F5069DF1-3D44-4A46-A5DB-136BEF48A59F}"/>
              </a:ext>
            </a:extLst>
          </p:cNvPr>
          <p:cNvPicPr>
            <a:picLocks noChangeAspect="1"/>
          </p:cNvPicPr>
          <p:nvPr/>
        </p:nvPicPr>
        <p:blipFill rotWithShape="1">
          <a:blip r:embed="rId2"/>
          <a:srcRect r="52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7A32A3-2D8B-E143-BB58-599FCC00C40F}"/>
              </a:ext>
            </a:extLst>
          </p:cNvPr>
          <p:cNvSpPr>
            <a:spLocks noGrp="1"/>
          </p:cNvSpPr>
          <p:nvPr>
            <p:ph type="title"/>
          </p:nvPr>
        </p:nvSpPr>
        <p:spPr>
          <a:xfrm>
            <a:off x="371094" y="1161288"/>
            <a:ext cx="3438144" cy="1124712"/>
          </a:xfrm>
        </p:spPr>
        <p:txBody>
          <a:bodyPr anchor="b">
            <a:normAutofit/>
          </a:bodyPr>
          <a:lstStyle/>
          <a:p>
            <a:r>
              <a:rPr lang="en-GB" sz="2800" dirty="0">
                <a:latin typeface="+mn-lt"/>
              </a:rPr>
              <a:t>Self care</a:t>
            </a:r>
            <a:endParaRPr lang="en-US" sz="2800" dirty="0">
              <a:latin typeface="+mn-lt"/>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A623697-F40C-B74E-AD9C-6CA95F5267AC}"/>
              </a:ext>
            </a:extLst>
          </p:cNvPr>
          <p:cNvSpPr>
            <a:spLocks noGrp="1"/>
          </p:cNvSpPr>
          <p:nvPr>
            <p:ph idx="1"/>
          </p:nvPr>
        </p:nvSpPr>
        <p:spPr>
          <a:xfrm>
            <a:off x="424815" y="2875788"/>
            <a:ext cx="3718560" cy="3572310"/>
          </a:xfrm>
        </p:spPr>
        <p:txBody>
          <a:bodyPr anchor="t">
            <a:noAutofit/>
          </a:bodyPr>
          <a:lstStyle/>
          <a:p>
            <a:r>
              <a:rPr lang="en-GB" sz="1800" dirty="0"/>
              <a:t>Self care is unique for each person and can be understood in many different ways. </a:t>
            </a:r>
          </a:p>
          <a:p>
            <a:r>
              <a:rPr lang="en-GB" sz="1800" dirty="0"/>
              <a:t>In its simplest form, the term refers to our ability as human beings to function effectively in the world while meeting the multiple challenges of daily life with a sense of energy, vitality, and confidence. </a:t>
            </a:r>
          </a:p>
          <a:p>
            <a:r>
              <a:rPr lang="en-GB" sz="1800" dirty="0"/>
              <a:t>Self care is initiated and maintained by us as individuals — it requires our active engagement.</a:t>
            </a:r>
          </a:p>
        </p:txBody>
      </p:sp>
      <p:grpSp>
        <p:nvGrpSpPr>
          <p:cNvPr id="10" name="Group 9">
            <a:extLst>
              <a:ext uri="{FF2B5EF4-FFF2-40B4-BE49-F238E27FC236}">
                <a16:creationId xmlns:a16="http://schemas.microsoft.com/office/drawing/2014/main" id="{61378970-5E24-4642-9A1D-2F646020D192}"/>
              </a:ext>
            </a:extLst>
          </p:cNvPr>
          <p:cNvGrpSpPr/>
          <p:nvPr/>
        </p:nvGrpSpPr>
        <p:grpSpPr>
          <a:xfrm>
            <a:off x="10568184" y="5933749"/>
            <a:ext cx="1313263" cy="775960"/>
            <a:chOff x="7552803" y="6028266"/>
            <a:chExt cx="1313263" cy="775960"/>
          </a:xfrm>
        </p:grpSpPr>
        <p:pic>
          <p:nvPicPr>
            <p:cNvPr id="12" name="Picture 11">
              <a:extLst>
                <a:ext uri="{FF2B5EF4-FFF2-40B4-BE49-F238E27FC236}">
                  <a16:creationId xmlns:a16="http://schemas.microsoft.com/office/drawing/2014/main" id="{E60D9B5C-FADF-3D42-B595-EF869CE78443}"/>
                </a:ext>
              </a:extLst>
            </p:cNvPr>
            <p:cNvPicPr>
              <a:picLocks noChangeAspect="1"/>
            </p:cNvPicPr>
            <p:nvPr userDrawn="1"/>
          </p:nvPicPr>
          <p:blipFill>
            <a:blip r:embed="rId3"/>
            <a:stretch>
              <a:fillRect/>
            </a:stretch>
          </p:blipFill>
          <p:spPr>
            <a:xfrm>
              <a:off x="7552803" y="6028266"/>
              <a:ext cx="1303330" cy="514350"/>
            </a:xfrm>
            <a:prstGeom prst="rect">
              <a:avLst/>
            </a:prstGeom>
          </p:spPr>
        </p:pic>
        <p:sp>
          <p:nvSpPr>
            <p:cNvPr id="14" name="TextBox 13">
              <a:extLst>
                <a:ext uri="{FF2B5EF4-FFF2-40B4-BE49-F238E27FC236}">
                  <a16:creationId xmlns:a16="http://schemas.microsoft.com/office/drawing/2014/main" id="{D5753D4F-25B5-B745-BC57-6185CB5A27FE}"/>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18107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pring, outdoor, nature, tear gas&#10;&#10;Description automatically generated">
            <a:extLst>
              <a:ext uri="{FF2B5EF4-FFF2-40B4-BE49-F238E27FC236}">
                <a16:creationId xmlns:a16="http://schemas.microsoft.com/office/drawing/2014/main" id="{BE3DA575-1512-014F-9383-35BF597B8AE5}"/>
              </a:ext>
            </a:extLst>
          </p:cNvPr>
          <p:cNvPicPr>
            <a:picLocks noChangeAspect="1"/>
          </p:cNvPicPr>
          <p:nvPr/>
        </p:nvPicPr>
        <p:blipFill rotWithShape="1">
          <a:blip r:embed="rId2">
            <a:alphaModFix/>
          </a:blip>
          <a:srcRect l="18417" r="20046"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6E918B6-8438-B548-A7E9-D43CB18CA6AF}"/>
              </a:ext>
            </a:extLst>
          </p:cNvPr>
          <p:cNvSpPr>
            <a:spLocks noGrp="1"/>
          </p:cNvSpPr>
          <p:nvPr>
            <p:ph type="title"/>
          </p:nvPr>
        </p:nvSpPr>
        <p:spPr>
          <a:xfrm>
            <a:off x="804998" y="798445"/>
            <a:ext cx="4803636" cy="1311664"/>
          </a:xfrm>
        </p:spPr>
        <p:txBody>
          <a:bodyPr>
            <a:normAutofit/>
          </a:bodyPr>
          <a:lstStyle/>
          <a:p>
            <a:r>
              <a:rPr lang="en-GB">
                <a:solidFill>
                  <a:srgbClr val="000000"/>
                </a:solidFill>
              </a:rPr>
              <a:t>Purpose</a:t>
            </a:r>
            <a:endParaRPr lang="en-US">
              <a:solidFill>
                <a:srgbClr val="000000"/>
              </a:solidFill>
            </a:endParaRPr>
          </a:p>
        </p:txBody>
      </p:sp>
      <p:sp>
        <p:nvSpPr>
          <p:cNvPr id="3" name="Content Placeholder 2">
            <a:extLst>
              <a:ext uri="{FF2B5EF4-FFF2-40B4-BE49-F238E27FC236}">
                <a16:creationId xmlns:a16="http://schemas.microsoft.com/office/drawing/2014/main" id="{F22CDB5F-B399-F541-BBFD-8365D8FCE922}"/>
              </a:ext>
            </a:extLst>
          </p:cNvPr>
          <p:cNvSpPr>
            <a:spLocks noGrp="1"/>
          </p:cNvSpPr>
          <p:nvPr>
            <p:ph idx="1"/>
          </p:nvPr>
        </p:nvSpPr>
        <p:spPr>
          <a:xfrm>
            <a:off x="804997" y="2272143"/>
            <a:ext cx="4706803" cy="3788830"/>
          </a:xfrm>
        </p:spPr>
        <p:txBody>
          <a:bodyPr anchor="ctr">
            <a:normAutofit/>
          </a:bodyPr>
          <a:lstStyle/>
          <a:p>
            <a:endParaRPr lang="en-GB" sz="2000" dirty="0">
              <a:solidFill>
                <a:srgbClr val="000000"/>
              </a:solidFill>
            </a:endParaRPr>
          </a:p>
          <a:p>
            <a:r>
              <a:rPr lang="en-GB" sz="2000" dirty="0">
                <a:solidFill>
                  <a:srgbClr val="000000"/>
                </a:solidFill>
              </a:rPr>
              <a:t>Purpose is a recognition that we belong to and serve something bigger than ourselves. Our purpose helps to shape the mindset and attitude we have toward others and the events we experience. </a:t>
            </a:r>
          </a:p>
          <a:p>
            <a:r>
              <a:rPr lang="en-GB" sz="2000" dirty="0">
                <a:solidFill>
                  <a:srgbClr val="000000"/>
                </a:solidFill>
              </a:rPr>
              <a:t>We can find purpose in our faith, family, a political party, volunteering, helping, creating something, being green, or being a part of an organisation, society or group of like-minded people.</a:t>
            </a:r>
          </a:p>
          <a:p>
            <a:endParaRPr lang="en-US" sz="2000" dirty="0">
              <a:solidFill>
                <a:srgbClr val="000000"/>
              </a:solidFill>
            </a:endParaRPr>
          </a:p>
        </p:txBody>
      </p:sp>
      <p:grpSp>
        <p:nvGrpSpPr>
          <p:cNvPr id="7" name="Group 6">
            <a:extLst>
              <a:ext uri="{FF2B5EF4-FFF2-40B4-BE49-F238E27FC236}">
                <a16:creationId xmlns:a16="http://schemas.microsoft.com/office/drawing/2014/main" id="{EB832C93-CE98-EA43-9EBE-7FE8E55903AE}"/>
              </a:ext>
            </a:extLst>
          </p:cNvPr>
          <p:cNvGrpSpPr/>
          <p:nvPr/>
        </p:nvGrpSpPr>
        <p:grpSpPr>
          <a:xfrm>
            <a:off x="148060" y="6019765"/>
            <a:ext cx="1313263" cy="775960"/>
            <a:chOff x="7552803" y="6028266"/>
            <a:chExt cx="1313263" cy="775960"/>
          </a:xfrm>
        </p:grpSpPr>
        <p:pic>
          <p:nvPicPr>
            <p:cNvPr id="8" name="Picture 7">
              <a:extLst>
                <a:ext uri="{FF2B5EF4-FFF2-40B4-BE49-F238E27FC236}">
                  <a16:creationId xmlns:a16="http://schemas.microsoft.com/office/drawing/2014/main" id="{5BC251CF-ED29-7F4D-9ED6-750E9E36589D}"/>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9" name="TextBox 8">
              <a:extLst>
                <a:ext uri="{FF2B5EF4-FFF2-40B4-BE49-F238E27FC236}">
                  <a16:creationId xmlns:a16="http://schemas.microsoft.com/office/drawing/2014/main" id="{B2817F47-5195-8D41-A77B-83592B589AB7}"/>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173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ableware, cup, dishware&#10;&#10;Description automatically generated">
            <a:extLst>
              <a:ext uri="{FF2B5EF4-FFF2-40B4-BE49-F238E27FC236}">
                <a16:creationId xmlns:a16="http://schemas.microsoft.com/office/drawing/2014/main" id="{6E4DC1F8-35A6-F94A-B44C-159657FAEE73}"/>
              </a:ext>
            </a:extLst>
          </p:cNvPr>
          <p:cNvPicPr>
            <a:picLocks noChangeAspect="1"/>
          </p:cNvPicPr>
          <p:nvPr/>
        </p:nvPicPr>
        <p:blipFill rotWithShape="1">
          <a:blip r:embed="rId2"/>
          <a:srcRect/>
          <a:stretch/>
        </p:blipFill>
        <p:spPr>
          <a:xfrm>
            <a:off x="0" y="-400035"/>
            <a:ext cx="12903171" cy="7258035"/>
          </a:xfrm>
          <a:prstGeom prst="rect">
            <a:avLst/>
          </a:prstGeom>
        </p:spPr>
      </p:pic>
      <p:sp>
        <p:nvSpPr>
          <p:cNvPr id="2" name="Title 1">
            <a:extLst>
              <a:ext uri="{FF2B5EF4-FFF2-40B4-BE49-F238E27FC236}">
                <a16:creationId xmlns:a16="http://schemas.microsoft.com/office/drawing/2014/main" id="{8093B8CF-2A1F-5E42-B8AD-9F816443D31B}"/>
              </a:ext>
            </a:extLst>
          </p:cNvPr>
          <p:cNvSpPr>
            <a:spLocks noGrp="1"/>
          </p:cNvSpPr>
          <p:nvPr>
            <p:ph type="title"/>
          </p:nvPr>
        </p:nvSpPr>
        <p:spPr>
          <a:xfrm>
            <a:off x="595312" y="5845878"/>
            <a:ext cx="11210925" cy="744836"/>
          </a:xfrm>
        </p:spPr>
        <p:txBody>
          <a:bodyPr vert="horz" lIns="91440" tIns="45720" rIns="91440" bIns="45720" rtlCol="0" anchor="ctr">
            <a:normAutofit/>
          </a:bodyPr>
          <a:lstStyle/>
          <a:p>
            <a:pPr algn="ctr"/>
            <a:r>
              <a:rPr lang="en-US" sz="3600" dirty="0">
                <a:solidFill>
                  <a:schemeClr val="bg1"/>
                </a:solidFill>
              </a:rPr>
              <a:t>What else does cultivating resilience do for us?</a:t>
            </a:r>
          </a:p>
        </p:txBody>
      </p:sp>
    </p:spTree>
    <p:extLst>
      <p:ext uri="{BB962C8B-B14F-4D97-AF65-F5344CB8AC3E}">
        <p14:creationId xmlns:p14="http://schemas.microsoft.com/office/powerpoint/2010/main" val="22623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DB9487-87B7-4A3E-9C07-746C798A945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45551C24-B69D-A44B-88BF-EF788F3BF519}"/>
              </a:ext>
            </a:extLst>
          </p:cNvPr>
          <p:cNvSpPr>
            <a:spLocks noGrp="1"/>
          </p:cNvSpPr>
          <p:nvPr>
            <p:ph type="title"/>
          </p:nvPr>
        </p:nvSpPr>
        <p:spPr>
          <a:xfrm>
            <a:off x="594804" y="640263"/>
            <a:ext cx="6619811" cy="1344975"/>
          </a:xfrm>
        </p:spPr>
        <p:txBody>
          <a:bodyPr>
            <a:normAutofit/>
          </a:bodyPr>
          <a:lstStyle/>
          <a:p>
            <a:r>
              <a:rPr lang="en-GB" sz="4000" dirty="0">
                <a:latin typeface="+mn-lt"/>
              </a:rPr>
              <a:t>Improves your working memory</a:t>
            </a:r>
            <a:endParaRPr lang="en-US" sz="4000" dirty="0">
              <a:latin typeface="+mn-lt"/>
            </a:endParaRPr>
          </a:p>
        </p:txBody>
      </p:sp>
      <p:graphicFrame>
        <p:nvGraphicFramePr>
          <p:cNvPr id="5" name="Content Placeholder 2">
            <a:extLst>
              <a:ext uri="{FF2B5EF4-FFF2-40B4-BE49-F238E27FC236}">
                <a16:creationId xmlns:a16="http://schemas.microsoft.com/office/drawing/2014/main" id="{E805288D-8512-4496-8079-CB4FFCEECA24}"/>
              </a:ext>
            </a:extLst>
          </p:cNvPr>
          <p:cNvGraphicFramePr>
            <a:graphicFrameLocks noGrp="1"/>
          </p:cNvGraphicFramePr>
          <p:nvPr>
            <p:ph idx="1"/>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7B870530-64EC-EA4C-86CC-D4B33230B426}"/>
              </a:ext>
            </a:extLst>
          </p:cNvPr>
          <p:cNvGrpSpPr/>
          <p:nvPr/>
        </p:nvGrpSpPr>
        <p:grpSpPr>
          <a:xfrm>
            <a:off x="10568184" y="5933749"/>
            <a:ext cx="1313263" cy="775960"/>
            <a:chOff x="7552803" y="6028266"/>
            <a:chExt cx="1313263" cy="775960"/>
          </a:xfrm>
        </p:grpSpPr>
        <p:pic>
          <p:nvPicPr>
            <p:cNvPr id="8" name="Picture 7">
              <a:extLst>
                <a:ext uri="{FF2B5EF4-FFF2-40B4-BE49-F238E27FC236}">
                  <a16:creationId xmlns:a16="http://schemas.microsoft.com/office/drawing/2014/main" id="{EEDF8F96-6917-5E47-9C16-7EA1FE17B56D}"/>
                </a:ext>
              </a:extLst>
            </p:cNvPr>
            <p:cNvPicPr>
              <a:picLocks noChangeAspect="1"/>
            </p:cNvPicPr>
            <p:nvPr userDrawn="1"/>
          </p:nvPicPr>
          <p:blipFill>
            <a:blip r:embed="rId8"/>
            <a:stretch>
              <a:fillRect/>
            </a:stretch>
          </p:blipFill>
          <p:spPr>
            <a:xfrm>
              <a:off x="7552803" y="6028266"/>
              <a:ext cx="1303330" cy="514350"/>
            </a:xfrm>
            <a:prstGeom prst="rect">
              <a:avLst/>
            </a:prstGeom>
          </p:spPr>
        </p:pic>
        <p:sp>
          <p:nvSpPr>
            <p:cNvPr id="9" name="TextBox 8">
              <a:extLst>
                <a:ext uri="{FF2B5EF4-FFF2-40B4-BE49-F238E27FC236}">
                  <a16:creationId xmlns:a16="http://schemas.microsoft.com/office/drawing/2014/main" id="{A6C4852C-2151-314A-B8CB-10579EBB7BBB}"/>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992512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DAB0A86D-7180-425A-806E-D16426A91C84}"/>
              </a:ext>
            </a:extLst>
          </p:cNvPr>
          <p:cNvPicPr>
            <a:picLocks noChangeAspect="1"/>
          </p:cNvPicPr>
          <p:nvPr/>
        </p:nvPicPr>
        <p:blipFill rotWithShape="1">
          <a:blip r:embed="rId2"/>
          <a:srcRect l="16314" r="23075"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graphicFrame>
        <p:nvGraphicFramePr>
          <p:cNvPr id="7" name="Content Placeholder 2">
            <a:extLst>
              <a:ext uri="{FF2B5EF4-FFF2-40B4-BE49-F238E27FC236}">
                <a16:creationId xmlns:a16="http://schemas.microsoft.com/office/drawing/2014/main" id="{71F808C3-19C8-4DE3-BBEE-D94D298EB4EA}"/>
              </a:ext>
            </a:extLst>
          </p:cNvPr>
          <p:cNvGraphicFramePr>
            <a:graphicFrameLocks noGrp="1"/>
          </p:cNvGraphicFramePr>
          <p:nvPr>
            <p:ph idx="1"/>
            <p:extLst>
              <p:ext uri="{D42A27DB-BD31-4B8C-83A1-F6EECF244321}">
                <p14:modId xmlns:p14="http://schemas.microsoft.com/office/powerpoint/2010/main" val="2489058038"/>
              </p:ext>
            </p:extLst>
          </p:nvPr>
        </p:nvGraphicFramePr>
        <p:xfrm>
          <a:off x="550466" y="935932"/>
          <a:ext cx="5324475" cy="3919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82C4E013-2E6D-2941-A684-9B0C110390B8}"/>
              </a:ext>
            </a:extLst>
          </p:cNvPr>
          <p:cNvSpPr txBox="1"/>
          <p:nvPr/>
        </p:nvSpPr>
        <p:spPr>
          <a:xfrm>
            <a:off x="550466" y="5922068"/>
            <a:ext cx="5013061" cy="795986"/>
          </a:xfrm>
          <a:prstGeom prst="rect">
            <a:avLst/>
          </a:prstGeom>
          <a:noFill/>
        </p:spPr>
        <p:txBody>
          <a:bodyPr wrap="square" rtlCol="0">
            <a:spAutoFit/>
          </a:bodyPr>
          <a:lstStyle/>
          <a:p>
            <a:pPr>
              <a:spcAft>
                <a:spcPts val="600"/>
              </a:spcAft>
            </a:pPr>
            <a:r>
              <a:rPr lang="en-GB" sz="1200" dirty="0" err="1"/>
              <a:t>Isen</a:t>
            </a:r>
            <a:r>
              <a:rPr lang="en-GB" sz="1200" dirty="0"/>
              <a:t>, A. M. 1987. Positive affect, cognitive processes and social </a:t>
            </a:r>
            <a:r>
              <a:rPr lang="en-GB" sz="1200" dirty="0" err="1"/>
              <a:t>behavior</a:t>
            </a:r>
            <a:r>
              <a:rPr lang="en-GB" sz="1200" dirty="0"/>
              <a:t>.  </a:t>
            </a:r>
          </a:p>
          <a:p>
            <a:pPr>
              <a:spcAft>
                <a:spcPts val="600"/>
              </a:spcAft>
            </a:pPr>
            <a:r>
              <a:rPr lang="en-GB" sz="1200" dirty="0"/>
              <a:t>Advances in Experimental Social Psychology 20:203–253. </a:t>
            </a:r>
          </a:p>
          <a:p>
            <a:pPr>
              <a:spcAft>
                <a:spcPts val="600"/>
              </a:spcAft>
            </a:pPr>
            <a:endParaRPr lang="en-US" sz="1200" dirty="0"/>
          </a:p>
        </p:txBody>
      </p:sp>
      <p:grpSp>
        <p:nvGrpSpPr>
          <p:cNvPr id="5" name="Group 4">
            <a:extLst>
              <a:ext uri="{FF2B5EF4-FFF2-40B4-BE49-F238E27FC236}">
                <a16:creationId xmlns:a16="http://schemas.microsoft.com/office/drawing/2014/main" id="{236D2331-51FE-CA42-A4A1-D071449A56C7}"/>
              </a:ext>
            </a:extLst>
          </p:cNvPr>
          <p:cNvGrpSpPr/>
          <p:nvPr/>
        </p:nvGrpSpPr>
        <p:grpSpPr>
          <a:xfrm>
            <a:off x="10568184" y="5933749"/>
            <a:ext cx="1313263" cy="775960"/>
            <a:chOff x="7552803" y="6028266"/>
            <a:chExt cx="1313263" cy="775960"/>
          </a:xfrm>
        </p:grpSpPr>
        <p:pic>
          <p:nvPicPr>
            <p:cNvPr id="6" name="Picture 5">
              <a:extLst>
                <a:ext uri="{FF2B5EF4-FFF2-40B4-BE49-F238E27FC236}">
                  <a16:creationId xmlns:a16="http://schemas.microsoft.com/office/drawing/2014/main" id="{25BDF639-31B0-AF45-9AF1-4EE261F41853}"/>
                </a:ext>
              </a:extLst>
            </p:cNvPr>
            <p:cNvPicPr>
              <a:picLocks noChangeAspect="1"/>
            </p:cNvPicPr>
            <p:nvPr userDrawn="1"/>
          </p:nvPicPr>
          <p:blipFill>
            <a:blip r:embed="rId8"/>
            <a:stretch>
              <a:fillRect/>
            </a:stretch>
          </p:blipFill>
          <p:spPr>
            <a:xfrm>
              <a:off x="7552803" y="6028266"/>
              <a:ext cx="1303330" cy="514350"/>
            </a:xfrm>
            <a:prstGeom prst="rect">
              <a:avLst/>
            </a:prstGeom>
          </p:spPr>
        </p:pic>
        <p:sp>
          <p:nvSpPr>
            <p:cNvPr id="10" name="TextBox 9">
              <a:extLst>
                <a:ext uri="{FF2B5EF4-FFF2-40B4-BE49-F238E27FC236}">
                  <a16:creationId xmlns:a16="http://schemas.microsoft.com/office/drawing/2014/main" id="{AB75621D-7896-5942-B9D6-B809BDF0201A}"/>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170682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13A26-7833-9A44-9100-D150AEF0D0C6}"/>
              </a:ext>
            </a:extLst>
          </p:cNvPr>
          <p:cNvSpPr>
            <a:spLocks noGrp="1"/>
          </p:cNvSpPr>
          <p:nvPr>
            <p:ph type="title"/>
          </p:nvPr>
        </p:nvSpPr>
        <p:spPr>
          <a:xfrm>
            <a:off x="481013" y="3752849"/>
            <a:ext cx="3290887" cy="2452687"/>
          </a:xfrm>
        </p:spPr>
        <p:txBody>
          <a:bodyPr anchor="ctr">
            <a:normAutofit/>
          </a:bodyPr>
          <a:lstStyle/>
          <a:p>
            <a:r>
              <a:rPr lang="en-US" sz="3600"/>
              <a:t>What is Resilience?</a:t>
            </a:r>
          </a:p>
        </p:txBody>
      </p:sp>
      <p:pic>
        <p:nvPicPr>
          <p:cNvPr id="15" name="Picture 14">
            <a:extLst>
              <a:ext uri="{FF2B5EF4-FFF2-40B4-BE49-F238E27FC236}">
                <a16:creationId xmlns:a16="http://schemas.microsoft.com/office/drawing/2014/main" id="{E6ACC4FF-D1C6-4742-BAEB-DAB92327170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2471" b="2695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1A04DE8-A2C3-A145-A6F7-80C560F9D668}"/>
              </a:ext>
            </a:extLst>
          </p:cNvPr>
          <p:cNvSpPr>
            <a:spLocks noGrp="1"/>
          </p:cNvSpPr>
          <p:nvPr>
            <p:ph idx="1"/>
          </p:nvPr>
        </p:nvSpPr>
        <p:spPr>
          <a:xfrm>
            <a:off x="4223982" y="3752850"/>
            <a:ext cx="7485413" cy="2452687"/>
          </a:xfrm>
        </p:spPr>
        <p:txBody>
          <a:bodyPr anchor="ctr">
            <a:normAutofit/>
          </a:bodyPr>
          <a:lstStyle/>
          <a:p>
            <a:r>
              <a:rPr lang="en-GB" sz="1800" dirty="0"/>
              <a:t>Resilience is our ability to bounce back from the stresses of life. </a:t>
            </a:r>
          </a:p>
          <a:p>
            <a:r>
              <a:rPr lang="en-GB" sz="1800" dirty="0"/>
              <a:t>It’s not about avoiding stress but learning to thrive - despite stress.</a:t>
            </a:r>
          </a:p>
          <a:p>
            <a:r>
              <a:rPr lang="en-GB" sz="1800" dirty="0"/>
              <a:t>But, like an elastic band, which eventually snaps if stretched too many times, we too can snap if stretched too far.  </a:t>
            </a:r>
          </a:p>
          <a:p>
            <a:r>
              <a:rPr lang="en-GB" sz="1800" dirty="0"/>
              <a:t>Healthy resilience strategies give us the tools to consistently strengthen our elastic band – or our ability to thrive under pressure.</a:t>
            </a:r>
          </a:p>
          <a:p>
            <a:endParaRPr lang="en-US" sz="1800" dirty="0"/>
          </a:p>
        </p:txBody>
      </p:sp>
      <p:grpSp>
        <p:nvGrpSpPr>
          <p:cNvPr id="27" name="Group 26">
            <a:extLst>
              <a:ext uri="{FF2B5EF4-FFF2-40B4-BE49-F238E27FC236}">
                <a16:creationId xmlns:a16="http://schemas.microsoft.com/office/drawing/2014/main" id="{05012F15-EFED-304B-9CEE-F4620D22EEC3}"/>
              </a:ext>
            </a:extLst>
          </p:cNvPr>
          <p:cNvGrpSpPr/>
          <p:nvPr/>
        </p:nvGrpSpPr>
        <p:grpSpPr>
          <a:xfrm>
            <a:off x="10568184" y="5933749"/>
            <a:ext cx="1313263" cy="775960"/>
            <a:chOff x="7552803" y="6028266"/>
            <a:chExt cx="1313263" cy="775960"/>
          </a:xfrm>
        </p:grpSpPr>
        <p:pic>
          <p:nvPicPr>
            <p:cNvPr id="28" name="Picture 27">
              <a:extLst>
                <a:ext uri="{FF2B5EF4-FFF2-40B4-BE49-F238E27FC236}">
                  <a16:creationId xmlns:a16="http://schemas.microsoft.com/office/drawing/2014/main" id="{9AF6DA7F-754C-FE43-B376-89A453EAB974}"/>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29" name="TextBox 28">
              <a:extLst>
                <a:ext uri="{FF2B5EF4-FFF2-40B4-BE49-F238E27FC236}">
                  <a16:creationId xmlns:a16="http://schemas.microsoft.com/office/drawing/2014/main" id="{6DAA48D7-4C67-CB43-9E69-35AE934553C8}"/>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2291105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erson, outdoor, player&#10;&#10;Description automatically generated">
            <a:extLst>
              <a:ext uri="{FF2B5EF4-FFF2-40B4-BE49-F238E27FC236}">
                <a16:creationId xmlns:a16="http://schemas.microsoft.com/office/drawing/2014/main" id="{DB827444-D0B3-FF42-8DC3-9EDFB01B9554}"/>
              </a:ext>
            </a:extLst>
          </p:cNvPr>
          <p:cNvPicPr>
            <a:picLocks noChangeAspect="1"/>
          </p:cNvPicPr>
          <p:nvPr/>
        </p:nvPicPr>
        <p:blipFill rotWithShape="1">
          <a:blip r:embed="rId2"/>
          <a:srcRect r="9091" b="23391"/>
          <a:stretch/>
        </p:blipFill>
        <p:spPr>
          <a:xfrm>
            <a:off x="20" y="10"/>
            <a:ext cx="12191980" cy="6857990"/>
          </a:xfrm>
          <a:prstGeom prst="rect">
            <a:avLst/>
          </a:prstGeom>
        </p:spPr>
      </p:pic>
      <p:sp>
        <p:nvSpPr>
          <p:cNvPr id="2" name="Title 1">
            <a:extLst>
              <a:ext uri="{FF2B5EF4-FFF2-40B4-BE49-F238E27FC236}">
                <a16:creationId xmlns:a16="http://schemas.microsoft.com/office/drawing/2014/main" id="{1EC4D348-8983-454A-81FD-AC3BC0CB2227}"/>
              </a:ext>
            </a:extLst>
          </p:cNvPr>
          <p:cNvSpPr>
            <a:spLocks noGrp="1"/>
          </p:cNvSpPr>
          <p:nvPr>
            <p:ph type="title"/>
          </p:nvPr>
        </p:nvSpPr>
        <p:spPr>
          <a:xfrm>
            <a:off x="594110" y="234774"/>
            <a:ext cx="3759240" cy="1344975"/>
          </a:xfrm>
        </p:spPr>
        <p:txBody>
          <a:bodyPr>
            <a:normAutofit/>
          </a:bodyPr>
          <a:lstStyle/>
          <a:p>
            <a:r>
              <a:rPr lang="en-US" sz="4000" dirty="0">
                <a:solidFill>
                  <a:schemeClr val="bg1"/>
                </a:solidFill>
              </a:rPr>
              <a:t>Epigenetics</a:t>
            </a:r>
          </a:p>
        </p:txBody>
      </p:sp>
      <p:sp>
        <p:nvSpPr>
          <p:cNvPr id="3" name="Content Placeholder 2">
            <a:extLst>
              <a:ext uri="{FF2B5EF4-FFF2-40B4-BE49-F238E27FC236}">
                <a16:creationId xmlns:a16="http://schemas.microsoft.com/office/drawing/2014/main" id="{BD401B91-1971-D449-9A8B-8EBD397CB925}"/>
              </a:ext>
            </a:extLst>
          </p:cNvPr>
          <p:cNvSpPr>
            <a:spLocks noGrp="1"/>
          </p:cNvSpPr>
          <p:nvPr>
            <p:ph idx="1"/>
          </p:nvPr>
        </p:nvSpPr>
        <p:spPr>
          <a:xfrm>
            <a:off x="594110" y="1579749"/>
            <a:ext cx="3764826" cy="4315024"/>
          </a:xfrm>
        </p:spPr>
        <p:txBody>
          <a:bodyPr>
            <a:normAutofit/>
          </a:bodyPr>
          <a:lstStyle/>
          <a:p>
            <a:r>
              <a:rPr lang="en-GB" sz="1800" dirty="0">
                <a:solidFill>
                  <a:schemeClr val="bg1"/>
                </a:solidFill>
              </a:rPr>
              <a:t>Research also shows us that we are more than the result of our genetic make-up. We now know that environmental factors — lifestyle choices and other factors such as stress — and more importantly our reactions to these stressors - influences our response to disease. </a:t>
            </a:r>
          </a:p>
          <a:p>
            <a:r>
              <a:rPr lang="en-GB" sz="1800" dirty="0">
                <a:solidFill>
                  <a:schemeClr val="bg1"/>
                </a:solidFill>
              </a:rPr>
              <a:t>Our thoughts, perceptions, and attitudes play an important role in our overall health.</a:t>
            </a:r>
          </a:p>
          <a:p>
            <a:r>
              <a:rPr lang="en-GB" sz="1800" dirty="0">
                <a:solidFill>
                  <a:schemeClr val="bg1"/>
                </a:solidFill>
              </a:rPr>
              <a:t>(See Professor Ellen Langer’s experiments – including the Counter-Clockwise study)</a:t>
            </a:r>
          </a:p>
          <a:p>
            <a:endParaRPr lang="en-US" sz="1600" dirty="0">
              <a:solidFill>
                <a:schemeClr val="bg1"/>
              </a:solidFill>
            </a:endParaRPr>
          </a:p>
        </p:txBody>
      </p:sp>
      <p:sp>
        <p:nvSpPr>
          <p:cNvPr id="4" name="Rectangle 3">
            <a:extLst>
              <a:ext uri="{FF2B5EF4-FFF2-40B4-BE49-F238E27FC236}">
                <a16:creationId xmlns:a16="http://schemas.microsoft.com/office/drawing/2014/main" id="{6C8A7538-7303-8A4B-891C-FA95D62070EC}"/>
              </a:ext>
            </a:extLst>
          </p:cNvPr>
          <p:cNvSpPr/>
          <p:nvPr/>
        </p:nvSpPr>
        <p:spPr>
          <a:xfrm>
            <a:off x="594110" y="5617746"/>
            <a:ext cx="3759240" cy="507831"/>
          </a:xfrm>
          <a:prstGeom prst="rect">
            <a:avLst/>
          </a:prstGeom>
        </p:spPr>
        <p:txBody>
          <a:bodyPr wrap="square">
            <a:spAutoFit/>
          </a:bodyPr>
          <a:lstStyle/>
          <a:p>
            <a:pPr>
              <a:spcAft>
                <a:spcPts val="600"/>
              </a:spcAft>
            </a:pPr>
            <a:r>
              <a:rPr lang="en-US" sz="900" dirty="0">
                <a:solidFill>
                  <a:schemeClr val="bg1"/>
                </a:solidFill>
              </a:rPr>
              <a:t>Picture credit By </a:t>
            </a:r>
            <a:r>
              <a:rPr lang="en-US" sz="900" dirty="0" err="1">
                <a:solidFill>
                  <a:schemeClr val="bg1"/>
                </a:solidFill>
              </a:rPr>
              <a:t>PopTech</a:t>
            </a:r>
            <a:r>
              <a:rPr lang="en-US" sz="900" dirty="0">
                <a:solidFill>
                  <a:schemeClr val="bg1"/>
                </a:solidFill>
              </a:rPr>
              <a:t> - https://</a:t>
            </a:r>
            <a:r>
              <a:rPr lang="en-US" sz="900" dirty="0" err="1">
                <a:solidFill>
                  <a:schemeClr val="bg1"/>
                </a:solidFill>
              </a:rPr>
              <a:t>flickr.com</a:t>
            </a:r>
            <a:r>
              <a:rPr lang="en-US" sz="900" dirty="0">
                <a:solidFill>
                  <a:schemeClr val="bg1"/>
                </a:solidFill>
              </a:rPr>
              <a:t>/photos/</a:t>
            </a:r>
            <a:r>
              <a:rPr lang="en-US" sz="900" dirty="0" err="1">
                <a:solidFill>
                  <a:schemeClr val="bg1"/>
                </a:solidFill>
              </a:rPr>
              <a:t>poptech</a:t>
            </a:r>
            <a:r>
              <a:rPr lang="en-US" sz="900" dirty="0">
                <a:solidFill>
                  <a:schemeClr val="bg1"/>
                </a:solidFill>
              </a:rPr>
              <a:t>/10468080855/in/album-72157637014325336/, CC BY-SA 2.0</a:t>
            </a:r>
          </a:p>
        </p:txBody>
      </p:sp>
      <p:grpSp>
        <p:nvGrpSpPr>
          <p:cNvPr id="7" name="Group 6">
            <a:extLst>
              <a:ext uri="{FF2B5EF4-FFF2-40B4-BE49-F238E27FC236}">
                <a16:creationId xmlns:a16="http://schemas.microsoft.com/office/drawing/2014/main" id="{327DBE55-D083-0446-9BFA-7E50EF8F26B9}"/>
              </a:ext>
            </a:extLst>
          </p:cNvPr>
          <p:cNvGrpSpPr/>
          <p:nvPr/>
        </p:nvGrpSpPr>
        <p:grpSpPr>
          <a:xfrm>
            <a:off x="10568184" y="5933749"/>
            <a:ext cx="1313263" cy="775960"/>
            <a:chOff x="7552803" y="6028266"/>
            <a:chExt cx="1313263" cy="775960"/>
          </a:xfrm>
        </p:grpSpPr>
        <p:pic>
          <p:nvPicPr>
            <p:cNvPr id="8" name="Picture 7">
              <a:extLst>
                <a:ext uri="{FF2B5EF4-FFF2-40B4-BE49-F238E27FC236}">
                  <a16:creationId xmlns:a16="http://schemas.microsoft.com/office/drawing/2014/main" id="{E75CAE35-7A6F-1F4B-9128-6AC8550973AE}"/>
                </a:ext>
              </a:extLst>
            </p:cNvPr>
            <p:cNvPicPr>
              <a:picLocks noChangeAspect="1"/>
            </p:cNvPicPr>
            <p:nvPr userDrawn="1"/>
          </p:nvPicPr>
          <p:blipFill>
            <a:blip r:embed="rId3"/>
            <a:stretch>
              <a:fillRect/>
            </a:stretch>
          </p:blipFill>
          <p:spPr>
            <a:xfrm>
              <a:off x="7552803" y="6028266"/>
              <a:ext cx="1303330" cy="514350"/>
            </a:xfrm>
            <a:prstGeom prst="rect">
              <a:avLst/>
            </a:prstGeom>
          </p:spPr>
        </p:pic>
        <p:sp>
          <p:nvSpPr>
            <p:cNvPr id="9" name="TextBox 8">
              <a:extLst>
                <a:ext uri="{FF2B5EF4-FFF2-40B4-BE49-F238E27FC236}">
                  <a16:creationId xmlns:a16="http://schemas.microsoft.com/office/drawing/2014/main" id="{1A56944E-9A64-F548-BC33-184C093F5F5B}"/>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170148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ackground of gold dots against black">
            <a:extLst>
              <a:ext uri="{FF2B5EF4-FFF2-40B4-BE49-F238E27FC236}">
                <a16:creationId xmlns:a16="http://schemas.microsoft.com/office/drawing/2014/main" id="{EE448A1F-C28B-42DB-B19F-BD4661CA8C61}"/>
              </a:ext>
            </a:extLst>
          </p:cNvPr>
          <p:cNvPicPr>
            <a:picLocks noChangeAspect="1"/>
          </p:cNvPicPr>
          <p:nvPr/>
        </p:nvPicPr>
        <p:blipFill rotWithShape="1">
          <a:blip r:embed="rId2"/>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3B3E6-2756-A84D-827C-A540C77BE81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What is Positive Psychology?</a:t>
            </a:r>
          </a:p>
        </p:txBody>
      </p:sp>
    </p:spTree>
    <p:extLst>
      <p:ext uri="{BB962C8B-B14F-4D97-AF65-F5344CB8AC3E}">
        <p14:creationId xmlns:p14="http://schemas.microsoft.com/office/powerpoint/2010/main" val="441170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n umbrella&#10;&#10;Description automatically generated with medium confidence">
            <a:extLst>
              <a:ext uri="{FF2B5EF4-FFF2-40B4-BE49-F238E27FC236}">
                <a16:creationId xmlns:a16="http://schemas.microsoft.com/office/drawing/2014/main" id="{593904BD-B46C-354B-B4BB-7502ACB1F115}"/>
              </a:ext>
            </a:extLst>
          </p:cNvPr>
          <p:cNvPicPr>
            <a:picLocks noChangeAspect="1"/>
          </p:cNvPicPr>
          <p:nvPr/>
        </p:nvPicPr>
        <p:blipFill rotWithShape="1">
          <a:blip r:embed="rId2"/>
          <a:srcRect l="11264" r="-1"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39" name="Freeform: Shape 1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1EAAF5-AFBA-694D-885D-B963A7013FA9}"/>
              </a:ext>
            </a:extLst>
          </p:cNvPr>
          <p:cNvSpPr>
            <a:spLocks noGrp="1"/>
          </p:cNvSpPr>
          <p:nvPr>
            <p:ph type="title"/>
          </p:nvPr>
        </p:nvSpPr>
        <p:spPr>
          <a:xfrm>
            <a:off x="371094" y="1161288"/>
            <a:ext cx="3438144" cy="1125728"/>
          </a:xfrm>
        </p:spPr>
        <p:txBody>
          <a:bodyPr anchor="b">
            <a:normAutofit/>
          </a:bodyPr>
          <a:lstStyle/>
          <a:p>
            <a:r>
              <a:rPr lang="en-US" sz="2800" dirty="0"/>
              <a:t>What is Positive Psychology?</a:t>
            </a:r>
          </a:p>
        </p:txBody>
      </p:sp>
      <p:sp>
        <p:nvSpPr>
          <p:cNvPr id="41"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43717D7-D780-0D4F-8861-15308C625905}"/>
              </a:ext>
            </a:extLst>
          </p:cNvPr>
          <p:cNvSpPr>
            <a:spLocks noGrp="1"/>
          </p:cNvSpPr>
          <p:nvPr>
            <p:ph idx="1"/>
          </p:nvPr>
        </p:nvSpPr>
        <p:spPr>
          <a:xfrm>
            <a:off x="371094" y="2718054"/>
            <a:ext cx="3438906" cy="3207258"/>
          </a:xfrm>
        </p:spPr>
        <p:txBody>
          <a:bodyPr anchor="t">
            <a:noAutofit/>
          </a:bodyPr>
          <a:lstStyle/>
          <a:p>
            <a:r>
              <a:rPr lang="en-GB" sz="1600" dirty="0"/>
              <a:t>Positive psychology complements traditional psychology’s focus on pathology. It studies strengths, virtues, and the factors that contribute to a full and meaningful life.</a:t>
            </a:r>
          </a:p>
          <a:p>
            <a:r>
              <a:rPr lang="en-GB" sz="1600" i="1" dirty="0"/>
              <a:t>“Probably the biggest insight is that happiness is not just a place, but also a process. </a:t>
            </a:r>
          </a:p>
          <a:p>
            <a:r>
              <a:rPr lang="en-GB" sz="1600" i="1" dirty="0"/>
              <a:t>Happiness is an ongoing process of fresh challenges and . . . it takes the right attitudes and activities to continue to be happy.”</a:t>
            </a:r>
            <a:endParaRPr lang="en-GB" sz="1600" dirty="0"/>
          </a:p>
          <a:p>
            <a:pPr marL="0" indent="0">
              <a:buNone/>
            </a:pPr>
            <a:r>
              <a:rPr lang="en-GB" sz="1600" i="1" dirty="0"/>
              <a:t>– Ed Diener</a:t>
            </a:r>
            <a:endParaRPr lang="en-GB" sz="1600" dirty="0"/>
          </a:p>
          <a:p>
            <a:endParaRPr lang="en-US" sz="1600" dirty="0"/>
          </a:p>
        </p:txBody>
      </p:sp>
      <p:grpSp>
        <p:nvGrpSpPr>
          <p:cNvPr id="32" name="Group 31">
            <a:extLst>
              <a:ext uri="{FF2B5EF4-FFF2-40B4-BE49-F238E27FC236}">
                <a16:creationId xmlns:a16="http://schemas.microsoft.com/office/drawing/2014/main" id="{82A88563-669A-FF4C-97AA-D99BFB013986}"/>
              </a:ext>
            </a:extLst>
          </p:cNvPr>
          <p:cNvGrpSpPr/>
          <p:nvPr/>
        </p:nvGrpSpPr>
        <p:grpSpPr>
          <a:xfrm>
            <a:off x="10568184" y="5933749"/>
            <a:ext cx="1313263" cy="775960"/>
            <a:chOff x="7552803" y="6028266"/>
            <a:chExt cx="1313263" cy="775960"/>
          </a:xfrm>
        </p:grpSpPr>
        <p:pic>
          <p:nvPicPr>
            <p:cNvPr id="37" name="Picture 36">
              <a:extLst>
                <a:ext uri="{FF2B5EF4-FFF2-40B4-BE49-F238E27FC236}">
                  <a16:creationId xmlns:a16="http://schemas.microsoft.com/office/drawing/2014/main" id="{4BEC4C9A-CF41-1A4C-B771-964544F32A5A}"/>
                </a:ext>
              </a:extLst>
            </p:cNvPr>
            <p:cNvPicPr>
              <a:picLocks noChangeAspect="1"/>
            </p:cNvPicPr>
            <p:nvPr userDrawn="1"/>
          </p:nvPicPr>
          <p:blipFill>
            <a:blip r:embed="rId3"/>
            <a:stretch>
              <a:fillRect/>
            </a:stretch>
          </p:blipFill>
          <p:spPr>
            <a:xfrm>
              <a:off x="7552803" y="6028266"/>
              <a:ext cx="1303330" cy="514350"/>
            </a:xfrm>
            <a:prstGeom prst="rect">
              <a:avLst/>
            </a:prstGeom>
          </p:spPr>
        </p:pic>
        <p:sp>
          <p:nvSpPr>
            <p:cNvPr id="43" name="TextBox 42">
              <a:extLst>
                <a:ext uri="{FF2B5EF4-FFF2-40B4-BE49-F238E27FC236}">
                  <a16:creationId xmlns:a16="http://schemas.microsoft.com/office/drawing/2014/main" id="{9DD9D8AA-4FE9-D04C-BE6A-5FF2C3BF954B}"/>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134263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08B1-CD74-5649-980E-69FEF19F95D2}"/>
              </a:ext>
            </a:extLst>
          </p:cNvPr>
          <p:cNvSpPr>
            <a:spLocks noGrp="1"/>
          </p:cNvSpPr>
          <p:nvPr>
            <p:ph type="title"/>
          </p:nvPr>
        </p:nvSpPr>
        <p:spPr>
          <a:xfrm>
            <a:off x="6483096" y="624110"/>
            <a:ext cx="5021516" cy="1280890"/>
          </a:xfrm>
        </p:spPr>
        <p:txBody>
          <a:bodyPr>
            <a:normAutofit/>
          </a:bodyPr>
          <a:lstStyle/>
          <a:p>
            <a:endParaRPr lang="en-US"/>
          </a:p>
        </p:txBody>
      </p:sp>
      <p:pic>
        <p:nvPicPr>
          <p:cNvPr id="4" name="Picture 3" descr="A person in a suit smiling&#10;&#10;Description automatically generated with medium confidence">
            <a:extLst>
              <a:ext uri="{FF2B5EF4-FFF2-40B4-BE49-F238E27FC236}">
                <a16:creationId xmlns:a16="http://schemas.microsoft.com/office/drawing/2014/main" id="{94D3E239-6886-7446-B6E1-8345A49D4A0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384" r="43133"/>
          <a:stretch/>
        </p:blipFill>
        <p:spPr>
          <a:xfrm>
            <a:off x="-1555" y="1731"/>
            <a:ext cx="4671091" cy="6858000"/>
          </a:xfrm>
          <a:prstGeom prst="rect">
            <a:avLst/>
          </a:prstGeom>
        </p:spPr>
      </p:pic>
      <p:sp>
        <p:nvSpPr>
          <p:cNvPr id="3" name="Content Placeholder 2">
            <a:extLst>
              <a:ext uri="{FF2B5EF4-FFF2-40B4-BE49-F238E27FC236}">
                <a16:creationId xmlns:a16="http://schemas.microsoft.com/office/drawing/2014/main" id="{8BD4001F-A4A6-0349-A71C-308F142B0A21}"/>
              </a:ext>
            </a:extLst>
          </p:cNvPr>
          <p:cNvSpPr>
            <a:spLocks noGrp="1"/>
          </p:cNvSpPr>
          <p:nvPr>
            <p:ph idx="1"/>
          </p:nvPr>
        </p:nvSpPr>
        <p:spPr>
          <a:xfrm>
            <a:off x="6438191" y="2133600"/>
            <a:ext cx="5066419" cy="3777622"/>
          </a:xfrm>
        </p:spPr>
        <p:txBody>
          <a:bodyPr>
            <a:normAutofit/>
          </a:bodyPr>
          <a:lstStyle/>
          <a:p>
            <a:r>
              <a:rPr lang="en-GB" b="1" dirty="0"/>
              <a:t>Martin Seligman</a:t>
            </a:r>
            <a:r>
              <a:rPr lang="en-GB" dirty="0"/>
              <a:t>, often referred to as the founder of positive psychology, describes it as:</a:t>
            </a:r>
          </a:p>
          <a:p>
            <a:r>
              <a:rPr lang="en-GB" i="1" dirty="0"/>
              <a:t>“The scientific study of optimal human functioning that aims to discover and promote the factors that allow individuals and communities to thrive.”</a:t>
            </a:r>
          </a:p>
          <a:p>
            <a:endParaRPr lang="en-US" dirty="0"/>
          </a:p>
        </p:txBody>
      </p:sp>
    </p:spTree>
    <p:extLst>
      <p:ext uri="{BB962C8B-B14F-4D97-AF65-F5344CB8AC3E}">
        <p14:creationId xmlns:p14="http://schemas.microsoft.com/office/powerpoint/2010/main" val="321998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rrows pointing towards light">
            <a:extLst>
              <a:ext uri="{FF2B5EF4-FFF2-40B4-BE49-F238E27FC236}">
                <a16:creationId xmlns:a16="http://schemas.microsoft.com/office/drawing/2014/main" id="{8D83B831-9E0B-4999-AB4C-E2FC755C073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568959-5B86-5D43-8255-5D9A10E9807B}"/>
              </a:ext>
            </a:extLst>
          </p:cNvPr>
          <p:cNvSpPr>
            <a:spLocks noGrp="1"/>
          </p:cNvSpPr>
          <p:nvPr>
            <p:ph type="title"/>
          </p:nvPr>
        </p:nvSpPr>
        <p:spPr>
          <a:xfrm>
            <a:off x="371094" y="1161288"/>
            <a:ext cx="3438144" cy="1124712"/>
          </a:xfrm>
        </p:spPr>
        <p:txBody>
          <a:bodyPr anchor="b">
            <a:normAutofit/>
          </a:bodyPr>
          <a:lstStyle/>
          <a:p>
            <a:r>
              <a:rPr lang="en-GB" sz="2800"/>
              <a:t>Positive Psychology Theory</a:t>
            </a:r>
            <a:endParaRPr lang="en-US" sz="28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D71822B-FF4A-5D44-BAEC-6C96C684840D}"/>
              </a:ext>
            </a:extLst>
          </p:cNvPr>
          <p:cNvSpPr>
            <a:spLocks noGrp="1"/>
          </p:cNvSpPr>
          <p:nvPr>
            <p:ph idx="1"/>
          </p:nvPr>
        </p:nvSpPr>
        <p:spPr>
          <a:xfrm>
            <a:off x="371094" y="2718054"/>
            <a:ext cx="3438906" cy="3207258"/>
          </a:xfrm>
        </p:spPr>
        <p:txBody>
          <a:bodyPr anchor="t">
            <a:normAutofit fontScale="92500" lnSpcReduction="20000"/>
          </a:bodyPr>
          <a:lstStyle/>
          <a:p>
            <a:r>
              <a:rPr lang="en-GB" sz="1600" dirty="0"/>
              <a:t>Positive psychology was born out of the need to scientifically study the positive aspects of life. </a:t>
            </a:r>
          </a:p>
          <a:p>
            <a:r>
              <a:rPr lang="en-GB" sz="1600" dirty="0"/>
              <a:t>The theory of positive psychology has evolved greatly over the last few years—an ever-growing body of research has been uncovering the building blocks of happiness and well-being.</a:t>
            </a:r>
          </a:p>
          <a:p>
            <a:r>
              <a:rPr lang="en-GB" sz="1600" dirty="0"/>
              <a:t>Through multiple studies, Martin Seligman found that the extent to which people were aware of and using their signature strengths (for example, courage, persistence, and wisdom) greatly impacted the quality of their lives.</a:t>
            </a:r>
          </a:p>
          <a:p>
            <a:endParaRPr lang="en-US" sz="1600" dirty="0"/>
          </a:p>
        </p:txBody>
      </p:sp>
      <p:grpSp>
        <p:nvGrpSpPr>
          <p:cNvPr id="10" name="Group 9">
            <a:extLst>
              <a:ext uri="{FF2B5EF4-FFF2-40B4-BE49-F238E27FC236}">
                <a16:creationId xmlns:a16="http://schemas.microsoft.com/office/drawing/2014/main" id="{980CB1EC-6EED-AA45-A16B-EFF1B5B18B9D}"/>
              </a:ext>
            </a:extLst>
          </p:cNvPr>
          <p:cNvGrpSpPr/>
          <p:nvPr/>
        </p:nvGrpSpPr>
        <p:grpSpPr>
          <a:xfrm>
            <a:off x="10568184" y="5933749"/>
            <a:ext cx="1313263" cy="775960"/>
            <a:chOff x="7552803" y="6028266"/>
            <a:chExt cx="1313263" cy="775960"/>
          </a:xfrm>
        </p:grpSpPr>
        <p:pic>
          <p:nvPicPr>
            <p:cNvPr id="12" name="Picture 11">
              <a:extLst>
                <a:ext uri="{FF2B5EF4-FFF2-40B4-BE49-F238E27FC236}">
                  <a16:creationId xmlns:a16="http://schemas.microsoft.com/office/drawing/2014/main" id="{7C762F07-966F-6B46-BBCF-6452DD5747FD}"/>
                </a:ext>
              </a:extLst>
            </p:cNvPr>
            <p:cNvPicPr>
              <a:picLocks noChangeAspect="1"/>
            </p:cNvPicPr>
            <p:nvPr userDrawn="1"/>
          </p:nvPicPr>
          <p:blipFill>
            <a:blip r:embed="rId3"/>
            <a:stretch>
              <a:fillRect/>
            </a:stretch>
          </p:blipFill>
          <p:spPr>
            <a:xfrm>
              <a:off x="7552803" y="6028266"/>
              <a:ext cx="1303330" cy="514350"/>
            </a:xfrm>
            <a:prstGeom prst="rect">
              <a:avLst/>
            </a:prstGeom>
          </p:spPr>
        </p:pic>
        <p:sp>
          <p:nvSpPr>
            <p:cNvPr id="14" name="TextBox 13">
              <a:extLst>
                <a:ext uri="{FF2B5EF4-FFF2-40B4-BE49-F238E27FC236}">
                  <a16:creationId xmlns:a16="http://schemas.microsoft.com/office/drawing/2014/main" id="{5DA57B32-E5D3-8A46-AAB1-D3B357059674}"/>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85000"/>
                      <a:lumOff val="1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351403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urful strings being woven togehter">
            <a:extLst>
              <a:ext uri="{FF2B5EF4-FFF2-40B4-BE49-F238E27FC236}">
                <a16:creationId xmlns:a16="http://schemas.microsoft.com/office/drawing/2014/main" id="{CC17A0A7-4E3C-4D5F-B973-2EBBF3F5A5D5}"/>
              </a:ext>
            </a:extLst>
          </p:cNvPr>
          <p:cNvPicPr>
            <a:picLocks noChangeAspect="1"/>
          </p:cNvPicPr>
          <p:nvPr/>
        </p:nvPicPr>
        <p:blipFill rotWithShape="1">
          <a:blip r:embed="rId2"/>
          <a:srcRect l="22199" r="2792" b="-1"/>
          <a:stretch/>
        </p:blipFill>
        <p:spPr>
          <a:xfrm>
            <a:off x="4485557" y="10"/>
            <a:ext cx="7706443" cy="6857990"/>
          </a:xfrm>
          <a:prstGeom prst="rect">
            <a:avLst/>
          </a:prstGeom>
        </p:spPr>
      </p:pic>
      <p:sp>
        <p:nvSpPr>
          <p:cNvPr id="2" name="Title 1">
            <a:extLst>
              <a:ext uri="{FF2B5EF4-FFF2-40B4-BE49-F238E27FC236}">
                <a16:creationId xmlns:a16="http://schemas.microsoft.com/office/drawing/2014/main" id="{82973DA5-ACC6-8544-9EB8-5166E5168ED1}"/>
              </a:ext>
            </a:extLst>
          </p:cNvPr>
          <p:cNvSpPr>
            <a:spLocks noGrp="1"/>
          </p:cNvSpPr>
          <p:nvPr>
            <p:ph type="title"/>
          </p:nvPr>
        </p:nvSpPr>
        <p:spPr>
          <a:xfrm>
            <a:off x="319427" y="624110"/>
            <a:ext cx="4623955" cy="1280890"/>
          </a:xfrm>
        </p:spPr>
        <p:txBody>
          <a:bodyPr>
            <a:normAutofit/>
          </a:bodyPr>
          <a:lstStyle/>
          <a:p>
            <a:r>
              <a:rPr lang="en-US" sz="3600" dirty="0"/>
              <a:t>The PERMA Model</a:t>
            </a:r>
          </a:p>
        </p:txBody>
      </p:sp>
      <p:sp>
        <p:nvSpPr>
          <p:cNvPr id="3" name="Content Placeholder 2">
            <a:extLst>
              <a:ext uri="{FF2B5EF4-FFF2-40B4-BE49-F238E27FC236}">
                <a16:creationId xmlns:a16="http://schemas.microsoft.com/office/drawing/2014/main" id="{6EE151F7-9B95-DE4B-A97E-D711A008DDC0}"/>
              </a:ext>
            </a:extLst>
          </p:cNvPr>
          <p:cNvSpPr>
            <a:spLocks noGrp="1"/>
          </p:cNvSpPr>
          <p:nvPr>
            <p:ph idx="1"/>
          </p:nvPr>
        </p:nvSpPr>
        <p:spPr>
          <a:xfrm>
            <a:off x="317500" y="1905000"/>
            <a:ext cx="4625882" cy="4196722"/>
          </a:xfrm>
        </p:spPr>
        <p:txBody>
          <a:bodyPr>
            <a:noAutofit/>
          </a:bodyPr>
          <a:lstStyle/>
          <a:p>
            <a:pPr>
              <a:lnSpc>
                <a:spcPct val="170000"/>
              </a:lnSpc>
            </a:pPr>
            <a:r>
              <a:rPr lang="en-GB" sz="1600" dirty="0"/>
              <a:t>Seligman spent years developing a theory of well-being called the </a:t>
            </a:r>
            <a:r>
              <a:rPr lang="en-GB" sz="1600" b="1" dirty="0"/>
              <a:t>PERMA</a:t>
            </a:r>
            <a:r>
              <a:rPr lang="en-GB" sz="1600" dirty="0"/>
              <a:t> model. The model comprises five elements that create the foundation of a flourishing life:</a:t>
            </a:r>
          </a:p>
          <a:p>
            <a:pPr lvl="0">
              <a:lnSpc>
                <a:spcPct val="170000"/>
              </a:lnSpc>
            </a:pPr>
            <a:r>
              <a:rPr lang="en-GB" sz="1600" dirty="0"/>
              <a:t>Positive Emotions;</a:t>
            </a:r>
          </a:p>
          <a:p>
            <a:pPr lvl="0">
              <a:lnSpc>
                <a:spcPct val="170000"/>
              </a:lnSpc>
            </a:pPr>
            <a:r>
              <a:rPr lang="en-GB" sz="1600" dirty="0"/>
              <a:t>Engagement;</a:t>
            </a:r>
          </a:p>
          <a:p>
            <a:pPr lvl="0">
              <a:lnSpc>
                <a:spcPct val="170000"/>
              </a:lnSpc>
            </a:pPr>
            <a:r>
              <a:rPr lang="en-GB" sz="1600" dirty="0"/>
              <a:t>Relationships;</a:t>
            </a:r>
          </a:p>
          <a:p>
            <a:pPr lvl="0">
              <a:lnSpc>
                <a:spcPct val="170000"/>
              </a:lnSpc>
            </a:pPr>
            <a:r>
              <a:rPr lang="en-GB" sz="1600" dirty="0"/>
              <a:t>Meaning;</a:t>
            </a:r>
          </a:p>
          <a:p>
            <a:pPr lvl="0">
              <a:lnSpc>
                <a:spcPct val="170000"/>
              </a:lnSpc>
            </a:pPr>
            <a:r>
              <a:rPr lang="en-GB" sz="1600" dirty="0"/>
              <a:t>Accomplishments.</a:t>
            </a:r>
          </a:p>
          <a:p>
            <a:pPr>
              <a:lnSpc>
                <a:spcPct val="170000"/>
              </a:lnSpc>
            </a:pPr>
            <a:endParaRPr lang="en-US" sz="1600" dirty="0"/>
          </a:p>
        </p:txBody>
      </p:sp>
      <p:grpSp>
        <p:nvGrpSpPr>
          <p:cNvPr id="7" name="Group 6">
            <a:extLst>
              <a:ext uri="{FF2B5EF4-FFF2-40B4-BE49-F238E27FC236}">
                <a16:creationId xmlns:a16="http://schemas.microsoft.com/office/drawing/2014/main" id="{80FC1368-0C62-C64F-A22E-7F5679FBDB54}"/>
              </a:ext>
            </a:extLst>
          </p:cNvPr>
          <p:cNvGrpSpPr/>
          <p:nvPr/>
        </p:nvGrpSpPr>
        <p:grpSpPr>
          <a:xfrm>
            <a:off x="10568184" y="5933749"/>
            <a:ext cx="1313263" cy="775960"/>
            <a:chOff x="7552803" y="6028266"/>
            <a:chExt cx="1313263" cy="775960"/>
          </a:xfrm>
        </p:grpSpPr>
        <p:pic>
          <p:nvPicPr>
            <p:cNvPr id="8" name="Picture 7">
              <a:extLst>
                <a:ext uri="{FF2B5EF4-FFF2-40B4-BE49-F238E27FC236}">
                  <a16:creationId xmlns:a16="http://schemas.microsoft.com/office/drawing/2014/main" id="{A739E41F-203B-7E4D-919C-E7753C0EE026}"/>
                </a:ext>
              </a:extLst>
            </p:cNvPr>
            <p:cNvPicPr>
              <a:picLocks noChangeAspect="1"/>
            </p:cNvPicPr>
            <p:nvPr userDrawn="1"/>
          </p:nvPicPr>
          <p:blipFill>
            <a:blip r:embed="rId3"/>
            <a:stretch>
              <a:fillRect/>
            </a:stretch>
          </p:blipFill>
          <p:spPr>
            <a:xfrm>
              <a:off x="7552803" y="6028266"/>
              <a:ext cx="1303330" cy="514350"/>
            </a:xfrm>
            <a:prstGeom prst="rect">
              <a:avLst/>
            </a:prstGeom>
          </p:spPr>
        </p:pic>
        <p:sp>
          <p:nvSpPr>
            <p:cNvPr id="10" name="TextBox 9">
              <a:extLst>
                <a:ext uri="{FF2B5EF4-FFF2-40B4-BE49-F238E27FC236}">
                  <a16:creationId xmlns:a16="http://schemas.microsoft.com/office/drawing/2014/main" id="{D6219F56-6350-484E-85F3-CC3F3719ADD4}"/>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85000"/>
                      <a:lumOff val="1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384653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2EDB-9B50-3542-8987-1F9063676767}"/>
              </a:ext>
            </a:extLst>
          </p:cNvPr>
          <p:cNvSpPr>
            <a:spLocks noGrp="1"/>
          </p:cNvSpPr>
          <p:nvPr>
            <p:ph type="title"/>
          </p:nvPr>
        </p:nvSpPr>
        <p:spPr>
          <a:xfrm>
            <a:off x="1445025" y="354549"/>
            <a:ext cx="4137059" cy="1280890"/>
          </a:xfrm>
        </p:spPr>
        <p:txBody>
          <a:bodyPr>
            <a:normAutofit/>
          </a:bodyPr>
          <a:lstStyle/>
          <a:p>
            <a:pPr>
              <a:lnSpc>
                <a:spcPct val="90000"/>
              </a:lnSpc>
            </a:pPr>
            <a:r>
              <a:rPr lang="en-GB" sz="2700" dirty="0">
                <a:latin typeface="+mn-lt"/>
              </a:rPr>
              <a:t>Each of these elements has three properties:</a:t>
            </a:r>
            <a:endParaRPr lang="en-US" sz="2700" dirty="0">
              <a:latin typeface="+mn-lt"/>
            </a:endParaRPr>
          </a:p>
        </p:txBody>
      </p:sp>
      <p:sp>
        <p:nvSpPr>
          <p:cNvPr id="3" name="Content Placeholder 2">
            <a:extLst>
              <a:ext uri="{FF2B5EF4-FFF2-40B4-BE49-F238E27FC236}">
                <a16:creationId xmlns:a16="http://schemas.microsoft.com/office/drawing/2014/main" id="{518B6085-1804-3043-952E-C6CEC485C4BA}"/>
              </a:ext>
            </a:extLst>
          </p:cNvPr>
          <p:cNvSpPr>
            <a:spLocks noGrp="1"/>
          </p:cNvSpPr>
          <p:nvPr>
            <p:ph idx="1"/>
          </p:nvPr>
        </p:nvSpPr>
        <p:spPr>
          <a:xfrm>
            <a:off x="1445025" y="1905000"/>
            <a:ext cx="4140772" cy="3777622"/>
          </a:xfrm>
        </p:spPr>
        <p:txBody>
          <a:bodyPr>
            <a:normAutofit/>
          </a:bodyPr>
          <a:lstStyle/>
          <a:p>
            <a:pPr lvl="0">
              <a:lnSpc>
                <a:spcPct val="160000"/>
              </a:lnSpc>
            </a:pPr>
            <a:r>
              <a:rPr lang="en-GB" sz="1800" dirty="0">
                <a:solidFill>
                  <a:srgbClr val="000000"/>
                </a:solidFill>
              </a:rPr>
              <a:t>It contributes to well-being;</a:t>
            </a:r>
          </a:p>
          <a:p>
            <a:pPr lvl="0">
              <a:lnSpc>
                <a:spcPct val="160000"/>
              </a:lnSpc>
            </a:pPr>
            <a:r>
              <a:rPr lang="en-GB" sz="1800" dirty="0">
                <a:solidFill>
                  <a:srgbClr val="000000"/>
                </a:solidFill>
              </a:rPr>
              <a:t>People pursue the element for its own sake - not just to attain the other elements;</a:t>
            </a:r>
          </a:p>
          <a:p>
            <a:pPr lvl="0">
              <a:lnSpc>
                <a:spcPct val="160000"/>
              </a:lnSpc>
            </a:pPr>
            <a:r>
              <a:rPr lang="en-GB" sz="1800" dirty="0">
                <a:solidFill>
                  <a:srgbClr val="000000"/>
                </a:solidFill>
              </a:rPr>
              <a:t>It can be measured and defined independently from the other elements.</a:t>
            </a:r>
          </a:p>
          <a:p>
            <a:pPr marL="0" indent="0">
              <a:lnSpc>
                <a:spcPct val="160000"/>
              </a:lnSpc>
              <a:buNone/>
            </a:pPr>
            <a:endParaRPr lang="en-US" sz="1800" dirty="0">
              <a:solidFill>
                <a:srgbClr val="000000"/>
              </a:solidFill>
            </a:endParaRPr>
          </a:p>
        </p:txBody>
      </p:sp>
      <p:pic>
        <p:nvPicPr>
          <p:cNvPr id="5" name="Picture 4">
            <a:extLst>
              <a:ext uri="{FF2B5EF4-FFF2-40B4-BE49-F238E27FC236}">
                <a16:creationId xmlns:a16="http://schemas.microsoft.com/office/drawing/2014/main" id="{D6893F18-4627-E044-860D-1E1CFE173FEB}"/>
              </a:ext>
            </a:extLst>
          </p:cNvPr>
          <p:cNvPicPr>
            <a:picLocks noChangeAspect="1"/>
          </p:cNvPicPr>
          <p:nvPr/>
        </p:nvPicPr>
        <p:blipFill>
          <a:blip r:embed="rId2"/>
          <a:stretch>
            <a:fillRect/>
          </a:stretch>
        </p:blipFill>
        <p:spPr>
          <a:xfrm>
            <a:off x="5585797" y="1365878"/>
            <a:ext cx="6513143" cy="3777622"/>
          </a:xfrm>
          <a:prstGeom prst="rect">
            <a:avLst/>
          </a:prstGeom>
        </p:spPr>
      </p:pic>
      <p:grpSp>
        <p:nvGrpSpPr>
          <p:cNvPr id="6" name="Group 5">
            <a:extLst>
              <a:ext uri="{FF2B5EF4-FFF2-40B4-BE49-F238E27FC236}">
                <a16:creationId xmlns:a16="http://schemas.microsoft.com/office/drawing/2014/main" id="{01AF3841-CCC3-1D45-A8B9-162523307441}"/>
              </a:ext>
            </a:extLst>
          </p:cNvPr>
          <p:cNvGrpSpPr/>
          <p:nvPr/>
        </p:nvGrpSpPr>
        <p:grpSpPr>
          <a:xfrm>
            <a:off x="10568184" y="5933749"/>
            <a:ext cx="1313263" cy="775960"/>
            <a:chOff x="7552803" y="6028266"/>
            <a:chExt cx="1313263" cy="775960"/>
          </a:xfrm>
        </p:grpSpPr>
        <p:pic>
          <p:nvPicPr>
            <p:cNvPr id="7" name="Picture 6">
              <a:extLst>
                <a:ext uri="{FF2B5EF4-FFF2-40B4-BE49-F238E27FC236}">
                  <a16:creationId xmlns:a16="http://schemas.microsoft.com/office/drawing/2014/main" id="{E57A28CF-E28C-C74E-AED9-6C6B601C6332}"/>
                </a:ext>
              </a:extLst>
            </p:cNvPr>
            <p:cNvPicPr>
              <a:picLocks noChangeAspect="1"/>
            </p:cNvPicPr>
            <p:nvPr userDrawn="1"/>
          </p:nvPicPr>
          <p:blipFill>
            <a:blip r:embed="rId3"/>
            <a:stretch>
              <a:fillRect/>
            </a:stretch>
          </p:blipFill>
          <p:spPr>
            <a:xfrm>
              <a:off x="7552803" y="6028266"/>
              <a:ext cx="1303330" cy="514350"/>
            </a:xfrm>
            <a:prstGeom prst="rect">
              <a:avLst/>
            </a:prstGeom>
          </p:spPr>
        </p:pic>
        <p:sp>
          <p:nvSpPr>
            <p:cNvPr id="8" name="TextBox 7">
              <a:extLst>
                <a:ext uri="{FF2B5EF4-FFF2-40B4-BE49-F238E27FC236}">
                  <a16:creationId xmlns:a16="http://schemas.microsoft.com/office/drawing/2014/main" id="{5EB042A4-326B-1B41-8E91-5BF63D36BE23}"/>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85000"/>
                      <a:lumOff val="1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37720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6F78-F39D-004E-A729-25F5BF0D123C}"/>
              </a:ext>
            </a:extLst>
          </p:cNvPr>
          <p:cNvSpPr>
            <a:spLocks noGrp="1"/>
          </p:cNvSpPr>
          <p:nvPr>
            <p:ph type="title"/>
          </p:nvPr>
        </p:nvSpPr>
        <p:spPr>
          <a:xfrm>
            <a:off x="1259893" y="3101093"/>
            <a:ext cx="2454052" cy="3029344"/>
          </a:xfrm>
        </p:spPr>
        <p:txBody>
          <a:bodyPr>
            <a:normAutofit/>
          </a:bodyPr>
          <a:lstStyle/>
          <a:p>
            <a:r>
              <a:rPr lang="en-GB" sz="3200">
                <a:solidFill>
                  <a:schemeClr val="bg1"/>
                </a:solidFill>
              </a:rPr>
              <a:t>The PERMA Model In-Depth</a:t>
            </a:r>
            <a:endParaRPr lang="en-US" sz="3200">
              <a:solidFill>
                <a:schemeClr val="bg1"/>
              </a:solidFill>
            </a:endParaRPr>
          </a:p>
        </p:txBody>
      </p:sp>
      <p:graphicFrame>
        <p:nvGraphicFramePr>
          <p:cNvPr id="7" name="Content Placeholder 2">
            <a:extLst>
              <a:ext uri="{FF2B5EF4-FFF2-40B4-BE49-F238E27FC236}">
                <a16:creationId xmlns:a16="http://schemas.microsoft.com/office/drawing/2014/main" id="{C0A3490B-39D3-4899-8A26-44720AF61F32}"/>
              </a:ext>
            </a:extLst>
          </p:cNvPr>
          <p:cNvGraphicFramePr>
            <a:graphicFrameLocks noGrp="1"/>
          </p:cNvGraphicFramePr>
          <p:nvPr>
            <p:ph idx="1"/>
            <p:extLst>
              <p:ext uri="{D42A27DB-BD31-4B8C-83A1-F6EECF244321}">
                <p14:modId xmlns:p14="http://schemas.microsoft.com/office/powerpoint/2010/main" val="183981022"/>
              </p:ext>
            </p:extLst>
          </p:nvPr>
        </p:nvGraphicFramePr>
        <p:xfrm>
          <a:off x="2679894" y="727563"/>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01321EA9-2FC0-C248-BFBF-5E639553FAC1}"/>
              </a:ext>
            </a:extLst>
          </p:cNvPr>
          <p:cNvGrpSpPr/>
          <p:nvPr/>
        </p:nvGrpSpPr>
        <p:grpSpPr>
          <a:xfrm>
            <a:off x="3156" y="6082030"/>
            <a:ext cx="1313263" cy="775960"/>
            <a:chOff x="7552803" y="6028266"/>
            <a:chExt cx="1313263" cy="775960"/>
          </a:xfrm>
        </p:grpSpPr>
        <p:pic>
          <p:nvPicPr>
            <p:cNvPr id="14" name="Picture 13">
              <a:extLst>
                <a:ext uri="{FF2B5EF4-FFF2-40B4-BE49-F238E27FC236}">
                  <a16:creationId xmlns:a16="http://schemas.microsoft.com/office/drawing/2014/main" id="{1B6A9443-D4A7-6640-8DB6-793DA31C254D}"/>
                </a:ext>
              </a:extLst>
            </p:cNvPr>
            <p:cNvPicPr>
              <a:picLocks noChangeAspect="1"/>
            </p:cNvPicPr>
            <p:nvPr userDrawn="1"/>
          </p:nvPicPr>
          <p:blipFill>
            <a:blip r:embed="rId7"/>
            <a:stretch>
              <a:fillRect/>
            </a:stretch>
          </p:blipFill>
          <p:spPr>
            <a:xfrm>
              <a:off x="7552803" y="6028266"/>
              <a:ext cx="1303330" cy="514350"/>
            </a:xfrm>
            <a:prstGeom prst="rect">
              <a:avLst/>
            </a:prstGeom>
          </p:spPr>
        </p:pic>
        <p:sp>
          <p:nvSpPr>
            <p:cNvPr id="15" name="TextBox 14">
              <a:extLst>
                <a:ext uri="{FF2B5EF4-FFF2-40B4-BE49-F238E27FC236}">
                  <a16:creationId xmlns:a16="http://schemas.microsoft.com/office/drawing/2014/main" id="{94E10041-26B0-414A-8861-E0A2C8B0B24C}"/>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186173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B89D33C-3957-1D48-A981-97EB1E9B6E8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779" r="14355"/>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2" name="Freeform: Shape 21">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86CE7E-A8A6-6549-963B-FBA915680A05}"/>
              </a:ext>
            </a:extLst>
          </p:cNvPr>
          <p:cNvSpPr>
            <a:spLocks noGrp="1"/>
          </p:cNvSpPr>
          <p:nvPr>
            <p:ph type="title"/>
          </p:nvPr>
        </p:nvSpPr>
        <p:spPr>
          <a:xfrm>
            <a:off x="374904" y="856488"/>
            <a:ext cx="4992624" cy="1243584"/>
          </a:xfrm>
        </p:spPr>
        <p:txBody>
          <a:bodyPr anchor="ctr">
            <a:normAutofit/>
          </a:bodyPr>
          <a:lstStyle/>
          <a:p>
            <a:r>
              <a:rPr lang="en-GB" sz="3400" dirty="0"/>
              <a:t>1. Positive Emotions</a:t>
            </a:r>
            <a:endParaRPr lang="en-US" sz="3400" dirty="0"/>
          </a:p>
        </p:txBody>
      </p:sp>
      <p:sp>
        <p:nvSpPr>
          <p:cNvPr id="26" name="Rectangle 25">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CF7694-4560-F349-9567-945E4B311391}"/>
              </a:ext>
            </a:extLst>
          </p:cNvPr>
          <p:cNvSpPr>
            <a:spLocks noGrp="1"/>
          </p:cNvSpPr>
          <p:nvPr>
            <p:ph idx="1"/>
          </p:nvPr>
        </p:nvSpPr>
        <p:spPr>
          <a:xfrm>
            <a:off x="374904" y="2522949"/>
            <a:ext cx="5065776" cy="3402363"/>
          </a:xfrm>
        </p:spPr>
        <p:txBody>
          <a:bodyPr anchor="t">
            <a:normAutofit lnSpcReduction="10000"/>
          </a:bodyPr>
          <a:lstStyle/>
          <a:p>
            <a:r>
              <a:rPr lang="en-GB" sz="1800" dirty="0"/>
              <a:t>Barbara Fredrickson, through her broaden-and-build theory, explains that positive emotions can build our physical, intellectual, and social abilities. </a:t>
            </a:r>
          </a:p>
          <a:p>
            <a:r>
              <a:rPr lang="en-GB" sz="1800" dirty="0"/>
              <a:t>She hypothesized that by broadening our awareness and thought-action repertoire, we look for creative and flexible ways of thinking and acting.</a:t>
            </a:r>
          </a:p>
          <a:p>
            <a:r>
              <a:rPr lang="en-GB" sz="1800" dirty="0"/>
              <a:t>Over time, this broadening effect builds skills and resources. Fredrickson’s research shows that people who experience positive emotions make more connections, create more inclusive categories, and have heightened levels of creativity.</a:t>
            </a:r>
            <a:endParaRPr lang="en-US" sz="1800" dirty="0"/>
          </a:p>
          <a:p>
            <a:endParaRPr lang="en-US" sz="1800" dirty="0"/>
          </a:p>
        </p:txBody>
      </p:sp>
    </p:spTree>
    <p:extLst>
      <p:ext uri="{BB962C8B-B14F-4D97-AF65-F5344CB8AC3E}">
        <p14:creationId xmlns:p14="http://schemas.microsoft.com/office/powerpoint/2010/main" val="154501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9C6D7-74A9-EB44-AFD2-9588C50AC523}"/>
              </a:ext>
            </a:extLst>
          </p:cNvPr>
          <p:cNvSpPr>
            <a:spLocks noGrp="1"/>
          </p:cNvSpPr>
          <p:nvPr>
            <p:ph type="title"/>
          </p:nvPr>
        </p:nvSpPr>
        <p:spPr>
          <a:xfrm>
            <a:off x="481011" y="0"/>
            <a:ext cx="5324477" cy="1630363"/>
          </a:xfrm>
        </p:spPr>
        <p:txBody>
          <a:bodyPr anchor="b">
            <a:normAutofit/>
          </a:bodyPr>
          <a:lstStyle/>
          <a:p>
            <a:r>
              <a:rPr lang="en-US" sz="3600" dirty="0"/>
              <a:t>Greater creativity and open-mindedness</a:t>
            </a:r>
          </a:p>
        </p:txBody>
      </p:sp>
      <p:sp>
        <p:nvSpPr>
          <p:cNvPr id="3" name="Content Placeholder 2">
            <a:extLst>
              <a:ext uri="{FF2B5EF4-FFF2-40B4-BE49-F238E27FC236}">
                <a16:creationId xmlns:a16="http://schemas.microsoft.com/office/drawing/2014/main" id="{AA6D564A-9231-7647-A801-503D046A4265}"/>
              </a:ext>
            </a:extLst>
          </p:cNvPr>
          <p:cNvSpPr>
            <a:spLocks noGrp="1"/>
          </p:cNvSpPr>
          <p:nvPr>
            <p:ph idx="1"/>
          </p:nvPr>
        </p:nvSpPr>
        <p:spPr>
          <a:xfrm>
            <a:off x="481013" y="1863323"/>
            <a:ext cx="5324475" cy="3919538"/>
          </a:xfrm>
        </p:spPr>
        <p:txBody>
          <a:bodyPr anchor="t">
            <a:normAutofit/>
          </a:bodyPr>
          <a:lstStyle/>
          <a:p>
            <a:r>
              <a:rPr lang="en-GB" sz="1700" dirty="0"/>
              <a:t>Barbara </a:t>
            </a:r>
            <a:r>
              <a:rPr lang="en-GB" sz="1700" dirty="0" err="1"/>
              <a:t>Friedrickson</a:t>
            </a:r>
            <a:r>
              <a:rPr lang="en-GB" sz="1700" dirty="0"/>
              <a:t> and Alice </a:t>
            </a:r>
            <a:r>
              <a:rPr lang="en-GB" sz="1700" dirty="0" err="1"/>
              <a:t>Isen</a:t>
            </a:r>
            <a:r>
              <a:rPr lang="en-GB" sz="1700" dirty="0"/>
              <a:t> and her colleagues tested the clinical reasoning of practicing physicians.</a:t>
            </a:r>
          </a:p>
          <a:p>
            <a:pPr marL="0" indent="0">
              <a:buNone/>
            </a:pPr>
            <a:r>
              <a:rPr lang="en-GB" sz="1700" dirty="0"/>
              <a:t> </a:t>
            </a:r>
          </a:p>
          <a:p>
            <a:r>
              <a:rPr lang="en-GB" sz="1700" dirty="0"/>
              <a:t>They made some of the physicians feel good by giving them a small bag of candy, then asked all of them to think aloud while they solved a case of a patient with liver disease. </a:t>
            </a:r>
          </a:p>
          <a:p>
            <a:endParaRPr lang="en-GB" sz="1700" dirty="0"/>
          </a:p>
          <a:p>
            <a:r>
              <a:rPr lang="en-GB" sz="1700" dirty="0"/>
              <a:t>Subsequent analyses revealed that physicians who felt good were faster to integrate case information and less likely to become anchored on initial thoughts or come to premature closure in their diagnosis. </a:t>
            </a:r>
          </a:p>
          <a:p>
            <a:endParaRPr lang="en-US" sz="1700" dirty="0"/>
          </a:p>
        </p:txBody>
      </p:sp>
      <p:pic>
        <p:nvPicPr>
          <p:cNvPr id="7" name="Picture 6" descr="A picture containing person, wall, person, indoor&#10;&#10;Description automatically generated">
            <a:extLst>
              <a:ext uri="{FF2B5EF4-FFF2-40B4-BE49-F238E27FC236}">
                <a16:creationId xmlns:a16="http://schemas.microsoft.com/office/drawing/2014/main" id="{7E295823-314C-FA46-A569-BE8443F5AF9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 b="1740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5" name="TextBox 4">
            <a:extLst>
              <a:ext uri="{FF2B5EF4-FFF2-40B4-BE49-F238E27FC236}">
                <a16:creationId xmlns:a16="http://schemas.microsoft.com/office/drawing/2014/main" id="{6F90A14D-0B10-1B45-B806-9BD68819F3DF}"/>
              </a:ext>
            </a:extLst>
          </p:cNvPr>
          <p:cNvSpPr txBox="1"/>
          <p:nvPr/>
        </p:nvSpPr>
        <p:spPr>
          <a:xfrm>
            <a:off x="481011" y="5812219"/>
            <a:ext cx="5549533" cy="1184940"/>
          </a:xfrm>
          <a:prstGeom prst="rect">
            <a:avLst/>
          </a:prstGeom>
          <a:noFill/>
        </p:spPr>
        <p:txBody>
          <a:bodyPr wrap="none" rtlCol="0">
            <a:spAutoFit/>
          </a:bodyPr>
          <a:lstStyle/>
          <a:p>
            <a:pPr>
              <a:spcAft>
                <a:spcPts val="600"/>
              </a:spcAft>
            </a:pPr>
            <a:r>
              <a:rPr lang="en-GB" sz="1400" dirty="0"/>
              <a:t>Fredrickson, B. L. (2003). The value of positive emotions: </a:t>
            </a:r>
          </a:p>
          <a:p>
            <a:pPr>
              <a:spcAft>
                <a:spcPts val="600"/>
              </a:spcAft>
            </a:pPr>
            <a:r>
              <a:rPr lang="en-GB" sz="1400" dirty="0"/>
              <a:t>The emerging science of positive psychology is coming to understand why</a:t>
            </a:r>
          </a:p>
          <a:p>
            <a:pPr>
              <a:spcAft>
                <a:spcPts val="600"/>
              </a:spcAft>
            </a:pPr>
            <a:r>
              <a:rPr lang="en-GB" sz="1400" dirty="0"/>
              <a:t>it’s good to feel good. American Scientist, 91, 330–335 </a:t>
            </a:r>
          </a:p>
          <a:p>
            <a:pPr>
              <a:spcAft>
                <a:spcPts val="600"/>
              </a:spcAft>
            </a:pPr>
            <a:endParaRPr lang="en-US" sz="1400" dirty="0"/>
          </a:p>
        </p:txBody>
      </p:sp>
      <p:grpSp>
        <p:nvGrpSpPr>
          <p:cNvPr id="6" name="Group 5">
            <a:extLst>
              <a:ext uri="{FF2B5EF4-FFF2-40B4-BE49-F238E27FC236}">
                <a16:creationId xmlns:a16="http://schemas.microsoft.com/office/drawing/2014/main" id="{36FA63BC-9A7F-4542-8982-E4657AB9F2DF}"/>
              </a:ext>
            </a:extLst>
          </p:cNvPr>
          <p:cNvGrpSpPr/>
          <p:nvPr/>
        </p:nvGrpSpPr>
        <p:grpSpPr>
          <a:xfrm>
            <a:off x="10568184" y="5933749"/>
            <a:ext cx="1313263" cy="775960"/>
            <a:chOff x="7552803" y="6028266"/>
            <a:chExt cx="1313263" cy="775960"/>
          </a:xfrm>
        </p:grpSpPr>
        <p:pic>
          <p:nvPicPr>
            <p:cNvPr id="8" name="Picture 7">
              <a:extLst>
                <a:ext uri="{FF2B5EF4-FFF2-40B4-BE49-F238E27FC236}">
                  <a16:creationId xmlns:a16="http://schemas.microsoft.com/office/drawing/2014/main" id="{DE8FC644-C555-AE48-8E99-F850D714F12F}"/>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9" name="TextBox 8">
              <a:extLst>
                <a:ext uri="{FF2B5EF4-FFF2-40B4-BE49-F238E27FC236}">
                  <a16:creationId xmlns:a16="http://schemas.microsoft.com/office/drawing/2014/main" id="{1EDECCCD-463F-F64A-BCFA-3F9642624B88}"/>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85000"/>
                      <a:lumOff val="1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11258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D3A433-92B4-4A52-98FC-70E8C1BBDFCC}"/>
              </a:ext>
            </a:extLst>
          </p:cNvPr>
          <p:cNvPicPr>
            <a:picLocks noChangeAspect="1"/>
          </p:cNvPicPr>
          <p:nvPr/>
        </p:nvPicPr>
        <p:blipFill rotWithShape="1">
          <a:blip r:embed="rId2"/>
          <a:srcRect t="3736" b="11995"/>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D594E-28AE-CF41-A925-26CB7075F481}"/>
              </a:ext>
            </a:extLst>
          </p:cNvPr>
          <p:cNvSpPr>
            <a:spLocks noGrp="1"/>
          </p:cNvSpPr>
          <p:nvPr>
            <p:ph type="title"/>
          </p:nvPr>
        </p:nvSpPr>
        <p:spPr>
          <a:xfrm>
            <a:off x="594804" y="640263"/>
            <a:ext cx="6619811" cy="1344975"/>
          </a:xfrm>
        </p:spPr>
        <p:txBody>
          <a:bodyPr>
            <a:normAutofit/>
          </a:bodyPr>
          <a:lstStyle/>
          <a:p>
            <a:r>
              <a:rPr lang="en-US" sz="4000"/>
              <a:t>What we are covering in this talk</a:t>
            </a:r>
          </a:p>
        </p:txBody>
      </p:sp>
      <p:graphicFrame>
        <p:nvGraphicFramePr>
          <p:cNvPr id="5" name="Content Placeholder 2">
            <a:extLst>
              <a:ext uri="{FF2B5EF4-FFF2-40B4-BE49-F238E27FC236}">
                <a16:creationId xmlns:a16="http://schemas.microsoft.com/office/drawing/2014/main" id="{527E12B6-A2FA-4BF9-8E90-433FF42F84F6}"/>
              </a:ext>
            </a:extLst>
          </p:cNvPr>
          <p:cNvGraphicFramePr>
            <a:graphicFrameLocks noGrp="1"/>
          </p:cNvGraphicFramePr>
          <p:nvPr>
            <p:ph idx="1"/>
            <p:extLst>
              <p:ext uri="{D42A27DB-BD31-4B8C-83A1-F6EECF244321}">
                <p14:modId xmlns:p14="http://schemas.microsoft.com/office/powerpoint/2010/main" val="4201524858"/>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id="{5EBE8CB1-08CE-DE46-93CD-FDA24AC44CB6}"/>
              </a:ext>
            </a:extLst>
          </p:cNvPr>
          <p:cNvGrpSpPr/>
          <p:nvPr/>
        </p:nvGrpSpPr>
        <p:grpSpPr>
          <a:xfrm>
            <a:off x="10568184" y="5933749"/>
            <a:ext cx="1313263" cy="775960"/>
            <a:chOff x="7552803" y="6028266"/>
            <a:chExt cx="1313263" cy="775960"/>
          </a:xfrm>
        </p:grpSpPr>
        <p:pic>
          <p:nvPicPr>
            <p:cNvPr id="14" name="Picture 13">
              <a:extLst>
                <a:ext uri="{FF2B5EF4-FFF2-40B4-BE49-F238E27FC236}">
                  <a16:creationId xmlns:a16="http://schemas.microsoft.com/office/drawing/2014/main" id="{B7967DF4-CCE4-BE40-BBF3-DA76FC04BA55}"/>
                </a:ext>
              </a:extLst>
            </p:cNvPr>
            <p:cNvPicPr>
              <a:picLocks noChangeAspect="1"/>
            </p:cNvPicPr>
            <p:nvPr userDrawn="1"/>
          </p:nvPicPr>
          <p:blipFill>
            <a:blip r:embed="rId8"/>
            <a:stretch>
              <a:fillRect/>
            </a:stretch>
          </p:blipFill>
          <p:spPr>
            <a:xfrm>
              <a:off x="7552803" y="6028266"/>
              <a:ext cx="1303330" cy="514350"/>
            </a:xfrm>
            <a:prstGeom prst="rect">
              <a:avLst/>
            </a:prstGeom>
          </p:spPr>
        </p:pic>
        <p:sp>
          <p:nvSpPr>
            <p:cNvPr id="15" name="TextBox 14">
              <a:extLst>
                <a:ext uri="{FF2B5EF4-FFF2-40B4-BE49-F238E27FC236}">
                  <a16:creationId xmlns:a16="http://schemas.microsoft.com/office/drawing/2014/main" id="{B72D2C2C-6B03-514F-83BF-7364F4ADE17D}"/>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3579999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dark&#10;&#10;Description automatically generated">
            <a:extLst>
              <a:ext uri="{FF2B5EF4-FFF2-40B4-BE49-F238E27FC236}">
                <a16:creationId xmlns:a16="http://schemas.microsoft.com/office/drawing/2014/main" id="{301D9D63-8C7D-BE49-B922-940E15B83BB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170" r="20719"/>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82A257D2-77BE-3046-8356-EAFEA13A6A94}"/>
              </a:ext>
            </a:extLst>
          </p:cNvPr>
          <p:cNvSpPr>
            <a:spLocks noGrp="1"/>
          </p:cNvSpPr>
          <p:nvPr>
            <p:ph type="title"/>
          </p:nvPr>
        </p:nvSpPr>
        <p:spPr>
          <a:xfrm>
            <a:off x="541867" y="787400"/>
            <a:ext cx="7145866" cy="778933"/>
          </a:xfrm>
        </p:spPr>
        <p:txBody>
          <a:bodyPr anchor="ctr">
            <a:normAutofit/>
          </a:bodyPr>
          <a:lstStyle/>
          <a:p>
            <a:r>
              <a:rPr lang="en-GB" sz="3200" dirty="0">
                <a:solidFill>
                  <a:schemeClr val="tx1">
                    <a:lumMod val="85000"/>
                    <a:lumOff val="15000"/>
                  </a:schemeClr>
                </a:solidFill>
              </a:rPr>
              <a:t>2. Engagement</a:t>
            </a:r>
            <a:endParaRPr lang="en-US" sz="32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A5F7251E-1C6E-9B41-A981-D7C7217BCD1B}"/>
              </a:ext>
            </a:extLst>
          </p:cNvPr>
          <p:cNvSpPr>
            <a:spLocks noGrp="1"/>
          </p:cNvSpPr>
          <p:nvPr>
            <p:ph idx="1"/>
          </p:nvPr>
        </p:nvSpPr>
        <p:spPr>
          <a:xfrm>
            <a:off x="541866" y="2031999"/>
            <a:ext cx="7145867" cy="4319373"/>
          </a:xfrm>
        </p:spPr>
        <p:txBody>
          <a:bodyPr>
            <a:normAutofit/>
          </a:bodyPr>
          <a:lstStyle/>
          <a:p>
            <a:pPr>
              <a:lnSpc>
                <a:spcPct val="90000"/>
              </a:lnSpc>
            </a:pPr>
            <a:r>
              <a:rPr lang="en-GB" sz="1700" dirty="0">
                <a:solidFill>
                  <a:schemeClr val="tx1">
                    <a:lumMod val="85000"/>
                    <a:lumOff val="15000"/>
                  </a:schemeClr>
                </a:solidFill>
              </a:rPr>
              <a:t>Mihaly Csikszentmihalyi, the researcher who coined the term “flow,” believes happiness isn’t something that simply happens.</a:t>
            </a:r>
          </a:p>
          <a:p>
            <a:pPr>
              <a:lnSpc>
                <a:spcPct val="90000"/>
              </a:lnSpc>
            </a:pPr>
            <a:r>
              <a:rPr lang="en-GB" sz="1700" dirty="0">
                <a:solidFill>
                  <a:schemeClr val="tx1">
                    <a:lumMod val="85000"/>
                    <a:lumOff val="15000"/>
                  </a:schemeClr>
                </a:solidFill>
              </a:rPr>
              <a:t> Instead, Csikszentmihalyi says it’s the product of an individual facing challenges that are neither too demanding, nor too simple, for one’s abilities.</a:t>
            </a:r>
          </a:p>
          <a:p>
            <a:pPr>
              <a:lnSpc>
                <a:spcPct val="90000"/>
              </a:lnSpc>
            </a:pPr>
            <a:r>
              <a:rPr lang="en-GB" sz="1700" dirty="0">
                <a:solidFill>
                  <a:schemeClr val="tx1">
                    <a:lumMod val="85000"/>
                    <a:lumOff val="15000"/>
                  </a:schemeClr>
                </a:solidFill>
              </a:rPr>
              <a:t>Flow is an experience of optimal psychological functioning, where we are completely absorbed in a task that slightly exceeds our skill level, and therefore, requires us to stretch to a new level of performance.</a:t>
            </a:r>
          </a:p>
          <a:p>
            <a:r>
              <a:rPr lang="en-GB" sz="1700" i="1" dirty="0">
                <a:solidFill>
                  <a:schemeClr val="tx1">
                    <a:lumMod val="85000"/>
                    <a:lumOff val="15000"/>
                  </a:schemeClr>
                </a:solidFill>
              </a:rPr>
              <a:t>“The best moments in our lives are not the passive, receptive, relaxing times . . . The best moments usually occur if a person’s body or mind is stretched to its limits in a voluntary effort to accomplish something difficult and worthwhile.”</a:t>
            </a:r>
          </a:p>
          <a:p>
            <a:pPr marL="0" indent="0" algn="r">
              <a:lnSpc>
                <a:spcPct val="90000"/>
              </a:lnSpc>
              <a:buNone/>
            </a:pPr>
            <a:r>
              <a:rPr lang="en-GB" sz="1700" i="1" dirty="0">
                <a:solidFill>
                  <a:schemeClr val="tx1">
                    <a:lumMod val="85000"/>
                    <a:lumOff val="15000"/>
                  </a:schemeClr>
                </a:solidFill>
              </a:rPr>
              <a:t>Mihaly Csikszentmihalyi</a:t>
            </a:r>
          </a:p>
          <a:p>
            <a:pPr marL="0" indent="0">
              <a:lnSpc>
                <a:spcPct val="90000"/>
              </a:lnSpc>
              <a:buNone/>
            </a:pPr>
            <a:endParaRPr lang="en-GB" sz="1700" dirty="0">
              <a:solidFill>
                <a:schemeClr val="tx1">
                  <a:lumMod val="85000"/>
                  <a:lumOff val="15000"/>
                </a:schemeClr>
              </a:solidFill>
            </a:endParaRPr>
          </a:p>
          <a:p>
            <a:pPr>
              <a:lnSpc>
                <a:spcPct val="90000"/>
              </a:lnSpc>
            </a:pPr>
            <a:endParaRPr lang="en-GB" sz="1700" dirty="0">
              <a:solidFill>
                <a:schemeClr val="tx1">
                  <a:lumMod val="85000"/>
                  <a:lumOff val="15000"/>
                </a:schemeClr>
              </a:solidFill>
            </a:endParaRPr>
          </a:p>
          <a:p>
            <a:pPr>
              <a:lnSpc>
                <a:spcPct val="90000"/>
              </a:lnSpc>
            </a:pPr>
            <a:endParaRPr lang="en-US" sz="1700" dirty="0">
              <a:solidFill>
                <a:schemeClr val="tx1">
                  <a:lumMod val="85000"/>
                  <a:lumOff val="15000"/>
                </a:schemeClr>
              </a:solidFill>
            </a:endParaRPr>
          </a:p>
        </p:txBody>
      </p:sp>
      <p:grpSp>
        <p:nvGrpSpPr>
          <p:cNvPr id="14" name="Group 13">
            <a:extLst>
              <a:ext uri="{FF2B5EF4-FFF2-40B4-BE49-F238E27FC236}">
                <a16:creationId xmlns:a16="http://schemas.microsoft.com/office/drawing/2014/main" id="{8AA63FEC-E2DA-3C40-B467-77A81E528C69}"/>
              </a:ext>
            </a:extLst>
          </p:cNvPr>
          <p:cNvGrpSpPr/>
          <p:nvPr/>
        </p:nvGrpSpPr>
        <p:grpSpPr>
          <a:xfrm>
            <a:off x="146031" y="6041078"/>
            <a:ext cx="1313263" cy="775960"/>
            <a:chOff x="7552803" y="6028266"/>
            <a:chExt cx="1313263" cy="775960"/>
          </a:xfrm>
        </p:grpSpPr>
        <p:pic>
          <p:nvPicPr>
            <p:cNvPr id="16" name="Picture 15">
              <a:extLst>
                <a:ext uri="{FF2B5EF4-FFF2-40B4-BE49-F238E27FC236}">
                  <a16:creationId xmlns:a16="http://schemas.microsoft.com/office/drawing/2014/main" id="{63095C16-9624-0D44-AFCA-93BA1AA2712D}"/>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18" name="TextBox 17">
              <a:extLst>
                <a:ext uri="{FF2B5EF4-FFF2-40B4-BE49-F238E27FC236}">
                  <a16:creationId xmlns:a16="http://schemas.microsoft.com/office/drawing/2014/main" id="{64CE0CC7-7138-DB43-A21B-A18FD4956E22}"/>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152987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D53381-9727-9541-9630-96D12F66BDFF}"/>
              </a:ext>
            </a:extLst>
          </p:cNvPr>
          <p:cNvSpPr>
            <a:spLocks noGrp="1"/>
          </p:cNvSpPr>
          <p:nvPr>
            <p:ph idx="1"/>
          </p:nvPr>
        </p:nvSpPr>
        <p:spPr>
          <a:xfrm>
            <a:off x="1077020" y="635265"/>
            <a:ext cx="4130231" cy="5446765"/>
          </a:xfrm>
        </p:spPr>
        <p:txBody>
          <a:bodyPr>
            <a:noAutofit/>
          </a:bodyPr>
          <a:lstStyle/>
          <a:p>
            <a:r>
              <a:rPr lang="en-GB" sz="2000" dirty="0"/>
              <a:t>When experiencing flow, concentration becomes so laser-focused that everything else seems to disappear and perception of time is altered.</a:t>
            </a:r>
          </a:p>
          <a:p>
            <a:r>
              <a:rPr lang="en-GB" sz="2000" dirty="0"/>
              <a:t>The incessant voice in our head also quiets down when experiencing flow. </a:t>
            </a:r>
          </a:p>
          <a:p>
            <a:r>
              <a:rPr lang="en-GB" sz="2000" dirty="0"/>
              <a:t>The prefrontal cortex, the area of the brain responsible for cognitive processes such as self-reflection and self-consciousness, shows less activation during states of flow. </a:t>
            </a:r>
          </a:p>
          <a:p>
            <a:r>
              <a:rPr lang="en-GB" sz="2000" dirty="0"/>
              <a:t>The result is a heightened level of performance and creativity.</a:t>
            </a:r>
          </a:p>
        </p:txBody>
      </p:sp>
      <p:pic>
        <p:nvPicPr>
          <p:cNvPr id="5" name="Picture 4" descr="A picture containing text&#10;&#10;Description automatically generated">
            <a:extLst>
              <a:ext uri="{FF2B5EF4-FFF2-40B4-BE49-F238E27FC236}">
                <a16:creationId xmlns:a16="http://schemas.microsoft.com/office/drawing/2014/main" id="{9624086A-B804-0C4B-A3D0-C24DDB3A25C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84750" y="446088"/>
            <a:ext cx="3858125" cy="5446765"/>
          </a:xfrm>
          <a:prstGeom prst="rect">
            <a:avLst/>
          </a:prstGeom>
        </p:spPr>
      </p:pic>
      <p:grpSp>
        <p:nvGrpSpPr>
          <p:cNvPr id="4" name="Group 3">
            <a:extLst>
              <a:ext uri="{FF2B5EF4-FFF2-40B4-BE49-F238E27FC236}">
                <a16:creationId xmlns:a16="http://schemas.microsoft.com/office/drawing/2014/main" id="{A9346A06-AC1D-1648-AB53-C4C1F23EA11A}"/>
              </a:ext>
            </a:extLst>
          </p:cNvPr>
          <p:cNvGrpSpPr/>
          <p:nvPr/>
        </p:nvGrpSpPr>
        <p:grpSpPr>
          <a:xfrm>
            <a:off x="3156" y="6082030"/>
            <a:ext cx="1313263" cy="775960"/>
            <a:chOff x="7552803" y="6028266"/>
            <a:chExt cx="1313263" cy="775960"/>
          </a:xfrm>
        </p:grpSpPr>
        <p:pic>
          <p:nvPicPr>
            <p:cNvPr id="6" name="Picture 5">
              <a:extLst>
                <a:ext uri="{FF2B5EF4-FFF2-40B4-BE49-F238E27FC236}">
                  <a16:creationId xmlns:a16="http://schemas.microsoft.com/office/drawing/2014/main" id="{EA16DA76-2E31-9941-87C2-613C987CABAB}"/>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7" name="TextBox 6">
              <a:extLst>
                <a:ext uri="{FF2B5EF4-FFF2-40B4-BE49-F238E27FC236}">
                  <a16:creationId xmlns:a16="http://schemas.microsoft.com/office/drawing/2014/main" id="{5F01EE79-C32D-F146-AF02-B2F6EC4C41D0}"/>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290495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ope, colorful&#10;&#10;Description automatically generated">
            <a:extLst>
              <a:ext uri="{FF2B5EF4-FFF2-40B4-BE49-F238E27FC236}">
                <a16:creationId xmlns:a16="http://schemas.microsoft.com/office/drawing/2014/main" id="{B0C47691-7FFB-1848-899F-4AB344EBF2C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1265" r="5526"/>
          <a:stretch/>
        </p:blipFill>
        <p:spPr>
          <a:xfrm>
            <a:off x="5686350" y="671512"/>
            <a:ext cx="6261494" cy="5572125"/>
          </a:xfrm>
          <a:prstGeom prst="rect">
            <a:avLst/>
          </a:prstGeom>
        </p:spPr>
      </p:pic>
      <p:sp>
        <p:nvSpPr>
          <p:cNvPr id="2" name="Title 1">
            <a:extLst>
              <a:ext uri="{FF2B5EF4-FFF2-40B4-BE49-F238E27FC236}">
                <a16:creationId xmlns:a16="http://schemas.microsoft.com/office/drawing/2014/main" id="{6B20BF90-46F1-7F4C-A015-52D017A14A10}"/>
              </a:ext>
            </a:extLst>
          </p:cNvPr>
          <p:cNvSpPr>
            <a:spLocks noGrp="1"/>
          </p:cNvSpPr>
          <p:nvPr>
            <p:ph type="title"/>
          </p:nvPr>
        </p:nvSpPr>
        <p:spPr>
          <a:xfrm>
            <a:off x="533739" y="275907"/>
            <a:ext cx="4623955" cy="1280890"/>
          </a:xfrm>
        </p:spPr>
        <p:txBody>
          <a:bodyPr>
            <a:normAutofit/>
          </a:bodyPr>
          <a:lstStyle/>
          <a:p>
            <a:r>
              <a:rPr lang="en-GB" dirty="0"/>
              <a:t>3. Relationships</a:t>
            </a:r>
            <a:endParaRPr lang="en-US" dirty="0"/>
          </a:p>
        </p:txBody>
      </p:sp>
      <p:sp>
        <p:nvSpPr>
          <p:cNvPr id="3" name="Content Placeholder 2">
            <a:extLst>
              <a:ext uri="{FF2B5EF4-FFF2-40B4-BE49-F238E27FC236}">
                <a16:creationId xmlns:a16="http://schemas.microsoft.com/office/drawing/2014/main" id="{F03A6287-CCF4-D448-816A-97B75E0A13DC}"/>
              </a:ext>
            </a:extLst>
          </p:cNvPr>
          <p:cNvSpPr>
            <a:spLocks noGrp="1"/>
          </p:cNvSpPr>
          <p:nvPr>
            <p:ph idx="1"/>
          </p:nvPr>
        </p:nvSpPr>
        <p:spPr>
          <a:xfrm>
            <a:off x="531812" y="1443038"/>
            <a:ext cx="4625882" cy="4790852"/>
          </a:xfrm>
        </p:spPr>
        <p:txBody>
          <a:bodyPr>
            <a:normAutofit/>
          </a:bodyPr>
          <a:lstStyle/>
          <a:p>
            <a:pPr marL="378900">
              <a:lnSpc>
                <a:spcPct val="90000"/>
              </a:lnSpc>
              <a:buClr>
                <a:srgbClr val="FD3E0F"/>
              </a:buClr>
            </a:pPr>
            <a:r>
              <a:rPr lang="en-GB" sz="1800" dirty="0"/>
              <a:t>As humans, we are hardwired to connect with others. We have a need for connection, love, and physical and emotional proximity to others.</a:t>
            </a:r>
          </a:p>
          <a:p>
            <a:pPr marL="378900">
              <a:lnSpc>
                <a:spcPct val="90000"/>
              </a:lnSpc>
              <a:buClr>
                <a:srgbClr val="FD3E0F"/>
              </a:buClr>
            </a:pPr>
            <a:r>
              <a:rPr lang="en-GB" sz="1800" dirty="0"/>
              <a:t>The need for connection begins at birth–human babies depend on others to care for them because they are unable to survive on their own. </a:t>
            </a:r>
          </a:p>
          <a:p>
            <a:pPr marL="378900">
              <a:lnSpc>
                <a:spcPct val="90000"/>
              </a:lnSpc>
              <a:buClr>
                <a:srgbClr val="FD3E0F"/>
              </a:buClr>
            </a:pPr>
            <a:r>
              <a:rPr lang="en-GB" sz="1800" dirty="0"/>
              <a:t>In addition, humans develop and learn about life and navigating the world through interactions with other people and the perspectives they offer.</a:t>
            </a:r>
          </a:p>
          <a:p>
            <a:pPr marL="378900">
              <a:lnSpc>
                <a:spcPct val="90000"/>
              </a:lnSpc>
              <a:buClr>
                <a:srgbClr val="FD3E0F"/>
              </a:buClr>
            </a:pPr>
            <a:r>
              <a:rPr lang="en-GB" sz="1800" dirty="0"/>
              <a:t>It might not come as a surprise, then, that studies have repeatedly shown that the one thing that sets happier people apart is the quality of their relationships.</a:t>
            </a:r>
            <a:endParaRPr lang="en-US" sz="1800" dirty="0"/>
          </a:p>
        </p:txBody>
      </p:sp>
      <p:grpSp>
        <p:nvGrpSpPr>
          <p:cNvPr id="7" name="Group 6">
            <a:extLst>
              <a:ext uri="{FF2B5EF4-FFF2-40B4-BE49-F238E27FC236}">
                <a16:creationId xmlns:a16="http://schemas.microsoft.com/office/drawing/2014/main" id="{4A38E328-BF68-6847-8F7F-2ED77DEF0EAE}"/>
              </a:ext>
            </a:extLst>
          </p:cNvPr>
          <p:cNvGrpSpPr/>
          <p:nvPr/>
        </p:nvGrpSpPr>
        <p:grpSpPr>
          <a:xfrm>
            <a:off x="3156" y="6082030"/>
            <a:ext cx="1313263" cy="775960"/>
            <a:chOff x="7552803" y="6028266"/>
            <a:chExt cx="1313263" cy="775960"/>
          </a:xfrm>
        </p:grpSpPr>
        <p:pic>
          <p:nvPicPr>
            <p:cNvPr id="8" name="Picture 7">
              <a:extLst>
                <a:ext uri="{FF2B5EF4-FFF2-40B4-BE49-F238E27FC236}">
                  <a16:creationId xmlns:a16="http://schemas.microsoft.com/office/drawing/2014/main" id="{4B8FAF25-F95B-C34E-855A-E8537A289564}"/>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9" name="TextBox 8">
              <a:extLst>
                <a:ext uri="{FF2B5EF4-FFF2-40B4-BE49-F238E27FC236}">
                  <a16:creationId xmlns:a16="http://schemas.microsoft.com/office/drawing/2014/main" id="{392C6FCF-8BCA-BD44-B199-B403DED4C838}"/>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208086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E9E140-500B-B346-B795-EBB1C26A6F4E}"/>
              </a:ext>
            </a:extLst>
          </p:cNvPr>
          <p:cNvSpPr>
            <a:spLocks noGrp="1"/>
          </p:cNvSpPr>
          <p:nvPr>
            <p:ph idx="1"/>
          </p:nvPr>
        </p:nvSpPr>
        <p:spPr>
          <a:xfrm>
            <a:off x="938213" y="1039813"/>
            <a:ext cx="10515600" cy="4351338"/>
          </a:xfrm>
        </p:spPr>
        <p:txBody>
          <a:bodyPr>
            <a:normAutofit fontScale="92500" lnSpcReduction="10000"/>
          </a:bodyPr>
          <a:lstStyle/>
          <a:p>
            <a:r>
              <a:rPr lang="en-GB" dirty="0"/>
              <a:t>Psychiatrist Robert Waldinger is behind one of the longest and most-complete studies of adult life. The study followed two cohorts of men for 75 years, starting in 1938. These men answered surveys every two years about the quality of their marriages, job satisfaction, and social activities. Every five years, researchers examined the subjects’ physical health.</a:t>
            </a:r>
          </a:p>
          <a:p>
            <a:r>
              <a:rPr lang="en-GB" dirty="0"/>
              <a:t>The study had one question to answer, What keeps us happy and healthy? The results revealed a simple answer: good relationships.</a:t>
            </a:r>
          </a:p>
          <a:p>
            <a:r>
              <a:rPr lang="en-GB" dirty="0" err="1"/>
              <a:t>Dr.</a:t>
            </a:r>
            <a:r>
              <a:rPr lang="en-GB" dirty="0"/>
              <a:t> Christopher Peterson (1950-2012), summed this up perfectly with his famous quote:</a:t>
            </a:r>
          </a:p>
          <a:p>
            <a:pPr marL="0" indent="0">
              <a:buNone/>
            </a:pPr>
            <a:endParaRPr lang="en-GB" i="1" dirty="0"/>
          </a:p>
          <a:p>
            <a:pPr marL="0" indent="0" algn="ctr">
              <a:buNone/>
            </a:pPr>
            <a:r>
              <a:rPr lang="en-GB" i="1" dirty="0"/>
              <a:t>“Other people matter.”</a:t>
            </a:r>
            <a:endParaRPr lang="en-GB" dirty="0"/>
          </a:p>
          <a:p>
            <a:endParaRPr lang="en-US" dirty="0"/>
          </a:p>
        </p:txBody>
      </p:sp>
      <p:grpSp>
        <p:nvGrpSpPr>
          <p:cNvPr id="4" name="Group 3">
            <a:extLst>
              <a:ext uri="{FF2B5EF4-FFF2-40B4-BE49-F238E27FC236}">
                <a16:creationId xmlns:a16="http://schemas.microsoft.com/office/drawing/2014/main" id="{5ABF3CD7-A54B-0641-8EDD-9C94E13CD0A8}"/>
              </a:ext>
            </a:extLst>
          </p:cNvPr>
          <p:cNvGrpSpPr/>
          <p:nvPr/>
        </p:nvGrpSpPr>
        <p:grpSpPr>
          <a:xfrm>
            <a:off x="3156" y="6082030"/>
            <a:ext cx="1313263" cy="775960"/>
            <a:chOff x="7552803" y="6028266"/>
            <a:chExt cx="1313263" cy="775960"/>
          </a:xfrm>
        </p:grpSpPr>
        <p:pic>
          <p:nvPicPr>
            <p:cNvPr id="5" name="Picture 4">
              <a:extLst>
                <a:ext uri="{FF2B5EF4-FFF2-40B4-BE49-F238E27FC236}">
                  <a16:creationId xmlns:a16="http://schemas.microsoft.com/office/drawing/2014/main" id="{2360D2B5-E677-6D43-B545-D66809175A56}"/>
                </a:ext>
              </a:extLst>
            </p:cNvPr>
            <p:cNvPicPr>
              <a:picLocks noChangeAspect="1"/>
            </p:cNvPicPr>
            <p:nvPr userDrawn="1"/>
          </p:nvPicPr>
          <p:blipFill>
            <a:blip r:embed="rId2"/>
            <a:stretch>
              <a:fillRect/>
            </a:stretch>
          </p:blipFill>
          <p:spPr>
            <a:xfrm>
              <a:off x="7552803" y="6028266"/>
              <a:ext cx="1303330" cy="514350"/>
            </a:xfrm>
            <a:prstGeom prst="rect">
              <a:avLst/>
            </a:prstGeom>
          </p:spPr>
        </p:pic>
        <p:sp>
          <p:nvSpPr>
            <p:cNvPr id="6" name="TextBox 5">
              <a:extLst>
                <a:ext uri="{FF2B5EF4-FFF2-40B4-BE49-F238E27FC236}">
                  <a16:creationId xmlns:a16="http://schemas.microsoft.com/office/drawing/2014/main" id="{4087CC66-AC83-F74E-AF48-15D951B87867}"/>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315992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980A6340-9236-48EE-B030-6E00242CEC97}"/>
              </a:ext>
            </a:extLst>
          </p:cNvPr>
          <p:cNvPicPr>
            <a:picLocks noChangeAspect="1"/>
          </p:cNvPicPr>
          <p:nvPr/>
        </p:nvPicPr>
        <p:blipFill rotWithShape="1">
          <a:blip r:embed="rId2">
            <a:alphaModFix/>
          </a:blip>
          <a:srcRect l="9636" r="28128" b="-1"/>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A68E69A9-149B-5545-8AC6-1B666F86D567}"/>
              </a:ext>
            </a:extLst>
          </p:cNvPr>
          <p:cNvSpPr>
            <a:spLocks noGrp="1"/>
          </p:cNvSpPr>
          <p:nvPr>
            <p:ph type="title"/>
          </p:nvPr>
        </p:nvSpPr>
        <p:spPr>
          <a:xfrm>
            <a:off x="804998" y="798445"/>
            <a:ext cx="4803636" cy="1311664"/>
          </a:xfrm>
        </p:spPr>
        <p:txBody>
          <a:bodyPr>
            <a:normAutofit/>
          </a:bodyPr>
          <a:lstStyle/>
          <a:p>
            <a:r>
              <a:rPr lang="en-GB">
                <a:solidFill>
                  <a:srgbClr val="000000"/>
                </a:solidFill>
              </a:rPr>
              <a:t>4. Meaning</a:t>
            </a:r>
            <a:endParaRPr lang="en-US">
              <a:solidFill>
                <a:srgbClr val="000000"/>
              </a:solidFill>
            </a:endParaRPr>
          </a:p>
        </p:txBody>
      </p:sp>
      <p:sp>
        <p:nvSpPr>
          <p:cNvPr id="3" name="Content Placeholder 2">
            <a:extLst>
              <a:ext uri="{FF2B5EF4-FFF2-40B4-BE49-F238E27FC236}">
                <a16:creationId xmlns:a16="http://schemas.microsoft.com/office/drawing/2014/main" id="{86C349BD-96E8-A14D-8C90-CC6DBEF5A483}"/>
              </a:ext>
            </a:extLst>
          </p:cNvPr>
          <p:cNvSpPr>
            <a:spLocks noGrp="1"/>
          </p:cNvSpPr>
          <p:nvPr>
            <p:ph idx="1"/>
          </p:nvPr>
        </p:nvSpPr>
        <p:spPr>
          <a:xfrm>
            <a:off x="804997" y="2110109"/>
            <a:ext cx="4706803" cy="3950864"/>
          </a:xfrm>
        </p:spPr>
        <p:txBody>
          <a:bodyPr anchor="ctr">
            <a:noAutofit/>
          </a:bodyPr>
          <a:lstStyle/>
          <a:p>
            <a:pPr marL="378900">
              <a:spcAft>
                <a:spcPts val="1200"/>
              </a:spcAft>
            </a:pPr>
            <a:r>
              <a:rPr lang="en-GB" sz="1800" dirty="0">
                <a:solidFill>
                  <a:srgbClr val="000000"/>
                </a:solidFill>
              </a:rPr>
              <a:t>Seligman believes that our level of well-being is affected by our </a:t>
            </a:r>
            <a:r>
              <a:rPr lang="en-GB" sz="1800" i="1" dirty="0">
                <a:solidFill>
                  <a:srgbClr val="000000"/>
                </a:solidFill>
              </a:rPr>
              <a:t>choices</a:t>
            </a:r>
            <a:r>
              <a:rPr lang="en-GB" sz="1800" dirty="0">
                <a:solidFill>
                  <a:srgbClr val="000000"/>
                </a:solidFill>
              </a:rPr>
              <a:t>, </a:t>
            </a:r>
            <a:r>
              <a:rPr lang="en-GB" sz="1800" i="1" dirty="0">
                <a:solidFill>
                  <a:srgbClr val="000000"/>
                </a:solidFill>
              </a:rPr>
              <a:t>attitudes</a:t>
            </a:r>
            <a:r>
              <a:rPr lang="en-GB" sz="1800" dirty="0">
                <a:solidFill>
                  <a:srgbClr val="000000"/>
                </a:solidFill>
              </a:rPr>
              <a:t>, and </a:t>
            </a:r>
            <a:r>
              <a:rPr lang="en-GB" sz="1800" i="1" dirty="0">
                <a:solidFill>
                  <a:srgbClr val="000000"/>
                </a:solidFill>
              </a:rPr>
              <a:t>behaviours</a:t>
            </a:r>
            <a:r>
              <a:rPr lang="en-GB" sz="1800" dirty="0">
                <a:solidFill>
                  <a:srgbClr val="000000"/>
                </a:solidFill>
              </a:rPr>
              <a:t>. </a:t>
            </a:r>
          </a:p>
          <a:p>
            <a:pPr marL="378900">
              <a:spcAft>
                <a:spcPts val="1200"/>
              </a:spcAft>
            </a:pPr>
            <a:r>
              <a:rPr lang="en-GB" sz="1800" i="1" dirty="0">
                <a:solidFill>
                  <a:srgbClr val="000000"/>
                </a:solidFill>
              </a:rPr>
              <a:t>“There are no shortcuts. Well-being takes effort and persistence”.</a:t>
            </a:r>
          </a:p>
          <a:p>
            <a:pPr marL="378900">
              <a:spcAft>
                <a:spcPts val="1200"/>
              </a:spcAft>
            </a:pPr>
            <a:r>
              <a:rPr lang="en-GB" sz="1800" dirty="0">
                <a:solidFill>
                  <a:srgbClr val="000000"/>
                </a:solidFill>
              </a:rPr>
              <a:t>And while positive emotions are necessary to a healthy life, fostering a deeper, more enduring sense of well-being requires an exploration of meaning.</a:t>
            </a:r>
          </a:p>
          <a:p>
            <a:pPr marL="378900">
              <a:spcAft>
                <a:spcPts val="1200"/>
              </a:spcAft>
            </a:pPr>
            <a:r>
              <a:rPr lang="en-GB" sz="1800" dirty="0">
                <a:solidFill>
                  <a:srgbClr val="000000"/>
                </a:solidFill>
              </a:rPr>
              <a:t>“</a:t>
            </a:r>
            <a:r>
              <a:rPr lang="en-GB" sz="1800" i="1" dirty="0">
                <a:solidFill>
                  <a:srgbClr val="000000"/>
                </a:solidFill>
              </a:rPr>
              <a:t>Use your signature strengths and virtues in the service of something much larger than you are.”</a:t>
            </a:r>
          </a:p>
        </p:txBody>
      </p:sp>
      <p:grpSp>
        <p:nvGrpSpPr>
          <p:cNvPr id="6" name="Group 5">
            <a:extLst>
              <a:ext uri="{FF2B5EF4-FFF2-40B4-BE49-F238E27FC236}">
                <a16:creationId xmlns:a16="http://schemas.microsoft.com/office/drawing/2014/main" id="{6A6ED63B-57E0-024E-AD07-499FEED81332}"/>
              </a:ext>
            </a:extLst>
          </p:cNvPr>
          <p:cNvGrpSpPr/>
          <p:nvPr/>
        </p:nvGrpSpPr>
        <p:grpSpPr>
          <a:xfrm>
            <a:off x="3156" y="6082030"/>
            <a:ext cx="1313263" cy="775960"/>
            <a:chOff x="7552803" y="6028266"/>
            <a:chExt cx="1313263" cy="775960"/>
          </a:xfrm>
        </p:grpSpPr>
        <p:pic>
          <p:nvPicPr>
            <p:cNvPr id="7" name="Picture 6" descr="A drawing of a spider&#10;&#10;Description automatically generated with low confidence">
              <a:extLst>
                <a:ext uri="{FF2B5EF4-FFF2-40B4-BE49-F238E27FC236}">
                  <a16:creationId xmlns:a16="http://schemas.microsoft.com/office/drawing/2014/main" id="{190B6535-60E3-5A47-BD72-CD0798C9BD88}"/>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8" name="TextBox 7">
              <a:extLst>
                <a:ext uri="{FF2B5EF4-FFF2-40B4-BE49-F238E27FC236}">
                  <a16:creationId xmlns:a16="http://schemas.microsoft.com/office/drawing/2014/main" id="{E1EC2372-0607-454B-931D-CC71A952D921}"/>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11309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D3AFAA-635E-3742-A054-DE589F71DFB4}"/>
              </a:ext>
            </a:extLst>
          </p:cNvPr>
          <p:cNvSpPr>
            <a:spLocks noGrp="1"/>
          </p:cNvSpPr>
          <p:nvPr>
            <p:ph type="title"/>
          </p:nvPr>
        </p:nvSpPr>
        <p:spPr>
          <a:xfrm>
            <a:off x="640079" y="2053641"/>
            <a:ext cx="3669161" cy="2760098"/>
          </a:xfrm>
        </p:spPr>
        <p:txBody>
          <a:bodyPr>
            <a:normAutofit/>
          </a:bodyPr>
          <a:lstStyle/>
          <a:p>
            <a:r>
              <a:rPr lang="en-GB">
                <a:solidFill>
                  <a:srgbClr val="FFFFFF"/>
                </a:solidFill>
              </a:rPr>
              <a:t>He also states that authentic happiness is:</a:t>
            </a:r>
            <a:endParaRPr lang="en-US">
              <a:solidFill>
                <a:srgbClr val="FFFFFF"/>
              </a:solidFill>
            </a:endParaRPr>
          </a:p>
        </p:txBody>
      </p:sp>
      <p:sp>
        <p:nvSpPr>
          <p:cNvPr id="3" name="Content Placeholder 2">
            <a:extLst>
              <a:ext uri="{FF2B5EF4-FFF2-40B4-BE49-F238E27FC236}">
                <a16:creationId xmlns:a16="http://schemas.microsoft.com/office/drawing/2014/main" id="{F6DB52F9-F643-5845-B85B-6FE2245EBEC3}"/>
              </a:ext>
            </a:extLst>
          </p:cNvPr>
          <p:cNvSpPr>
            <a:spLocks noGrp="1"/>
          </p:cNvSpPr>
          <p:nvPr>
            <p:ph idx="1"/>
          </p:nvPr>
        </p:nvSpPr>
        <p:spPr>
          <a:xfrm>
            <a:off x="6090574" y="801866"/>
            <a:ext cx="5306084" cy="5230634"/>
          </a:xfrm>
        </p:spPr>
        <p:txBody>
          <a:bodyPr anchor="ctr">
            <a:normAutofit/>
          </a:bodyPr>
          <a:lstStyle/>
          <a:p>
            <a:pPr>
              <a:buClr>
                <a:srgbClr val="E6BA74"/>
              </a:buClr>
            </a:pPr>
            <a:r>
              <a:rPr lang="en-GB" sz="2200" i="1">
                <a:solidFill>
                  <a:srgbClr val="000000"/>
                </a:solidFill>
              </a:rPr>
              <a:t>“A preface to the meaningful life and that while it is possible take drugs to generate the effects of positive emotion and pleasure through pharmacology, it is not possible to synthesize the positive effects of being in the flow or of experiencing meaning.”</a:t>
            </a:r>
          </a:p>
          <a:p>
            <a:pPr>
              <a:buClr>
                <a:srgbClr val="E6BA74"/>
              </a:buClr>
            </a:pPr>
            <a:r>
              <a:rPr lang="en-GB" sz="2200">
                <a:solidFill>
                  <a:srgbClr val="000000"/>
                </a:solidFill>
              </a:rPr>
              <a:t>When we only chase pleasure for its own sake and fail to use our strengths toward something meaningful, we might squander our potential. But when we apply and develop our unique strengths and virtues toward something bigger than ourselves, we experience a deeper sense of satisfaction.</a:t>
            </a:r>
          </a:p>
        </p:txBody>
      </p:sp>
      <p:grpSp>
        <p:nvGrpSpPr>
          <p:cNvPr id="25" name="Group 24">
            <a:extLst>
              <a:ext uri="{FF2B5EF4-FFF2-40B4-BE49-F238E27FC236}">
                <a16:creationId xmlns:a16="http://schemas.microsoft.com/office/drawing/2014/main" id="{062F3597-E5A2-3340-B66E-072102E73FDE}"/>
              </a:ext>
            </a:extLst>
          </p:cNvPr>
          <p:cNvGrpSpPr/>
          <p:nvPr/>
        </p:nvGrpSpPr>
        <p:grpSpPr>
          <a:xfrm>
            <a:off x="3156" y="6082030"/>
            <a:ext cx="1313263" cy="775960"/>
            <a:chOff x="7552803" y="6028266"/>
            <a:chExt cx="1313263" cy="775960"/>
          </a:xfrm>
        </p:grpSpPr>
        <p:pic>
          <p:nvPicPr>
            <p:cNvPr id="39" name="Picture 38">
              <a:extLst>
                <a:ext uri="{FF2B5EF4-FFF2-40B4-BE49-F238E27FC236}">
                  <a16:creationId xmlns:a16="http://schemas.microsoft.com/office/drawing/2014/main" id="{A98ABB82-4D9B-6D45-B0D8-4117BC11F29A}"/>
                </a:ext>
              </a:extLst>
            </p:cNvPr>
            <p:cNvPicPr>
              <a:picLocks noChangeAspect="1"/>
            </p:cNvPicPr>
            <p:nvPr userDrawn="1"/>
          </p:nvPicPr>
          <p:blipFill>
            <a:blip r:embed="rId3"/>
            <a:stretch>
              <a:fillRect/>
            </a:stretch>
          </p:blipFill>
          <p:spPr>
            <a:xfrm>
              <a:off x="7552803" y="6028266"/>
              <a:ext cx="1303330" cy="514350"/>
            </a:xfrm>
            <a:prstGeom prst="rect">
              <a:avLst/>
            </a:prstGeom>
          </p:spPr>
        </p:pic>
        <p:sp>
          <p:nvSpPr>
            <p:cNvPr id="40" name="TextBox 39">
              <a:extLst>
                <a:ext uri="{FF2B5EF4-FFF2-40B4-BE49-F238E27FC236}">
                  <a16:creationId xmlns:a16="http://schemas.microsoft.com/office/drawing/2014/main" id="{FB78DE70-BBB9-044C-9CC8-61EE5FC54F84}"/>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33477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54ED-71F4-864A-96A8-87F0805E8E11}"/>
              </a:ext>
            </a:extLst>
          </p:cNvPr>
          <p:cNvSpPr>
            <a:spLocks noGrp="1"/>
          </p:cNvSpPr>
          <p:nvPr>
            <p:ph type="title"/>
          </p:nvPr>
        </p:nvSpPr>
        <p:spPr>
          <a:xfrm>
            <a:off x="664753" y="432486"/>
            <a:ext cx="4137059" cy="1280890"/>
          </a:xfrm>
        </p:spPr>
        <p:txBody>
          <a:bodyPr>
            <a:normAutofit/>
          </a:bodyPr>
          <a:lstStyle/>
          <a:p>
            <a:r>
              <a:rPr lang="en-GB" sz="3200" dirty="0"/>
              <a:t>5. Accomplishments</a:t>
            </a:r>
            <a:endParaRPr lang="en-US" sz="3200" dirty="0"/>
          </a:p>
        </p:txBody>
      </p:sp>
      <p:sp>
        <p:nvSpPr>
          <p:cNvPr id="3" name="Content Placeholder 2">
            <a:extLst>
              <a:ext uri="{FF2B5EF4-FFF2-40B4-BE49-F238E27FC236}">
                <a16:creationId xmlns:a16="http://schemas.microsoft.com/office/drawing/2014/main" id="{8FE4F283-E0B5-3843-8B08-AD844C3E3DC2}"/>
              </a:ext>
            </a:extLst>
          </p:cNvPr>
          <p:cNvSpPr>
            <a:spLocks noGrp="1"/>
          </p:cNvSpPr>
          <p:nvPr>
            <p:ph idx="1"/>
          </p:nvPr>
        </p:nvSpPr>
        <p:spPr>
          <a:xfrm>
            <a:off x="697956" y="1532941"/>
            <a:ext cx="4140772" cy="4291914"/>
          </a:xfrm>
        </p:spPr>
        <p:txBody>
          <a:bodyPr>
            <a:noAutofit/>
          </a:bodyPr>
          <a:lstStyle/>
          <a:p>
            <a:pPr>
              <a:lnSpc>
                <a:spcPct val="90000"/>
              </a:lnSpc>
            </a:pPr>
            <a:r>
              <a:rPr lang="en-GB" sz="2000" dirty="0">
                <a:solidFill>
                  <a:schemeClr val="tx1"/>
                </a:solidFill>
              </a:rPr>
              <a:t>People who feel personally involved in achieving their goals indicate higher levels of well-being and are in better health than people who lack a sense of direction in their lives.</a:t>
            </a:r>
          </a:p>
          <a:p>
            <a:pPr>
              <a:lnSpc>
                <a:spcPct val="90000"/>
              </a:lnSpc>
            </a:pPr>
            <a:r>
              <a:rPr lang="en-GB" sz="2000" dirty="0">
                <a:solidFill>
                  <a:schemeClr val="tx1"/>
                </a:solidFill>
              </a:rPr>
              <a:t>Not all goals contribute equally to well-being. Goals that lead to well-being are personally meaningful.</a:t>
            </a:r>
          </a:p>
        </p:txBody>
      </p:sp>
      <p:pic>
        <p:nvPicPr>
          <p:cNvPr id="8" name="Picture 7" descr="A person climbing a mountain&#10;&#10;Description automatically generated with low confidence">
            <a:extLst>
              <a:ext uri="{FF2B5EF4-FFF2-40B4-BE49-F238E27FC236}">
                <a16:creationId xmlns:a16="http://schemas.microsoft.com/office/drawing/2014/main" id="{505FDFD3-148B-2443-8243-A7ABEB7D169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40626" b="-1"/>
          <a:stretch/>
        </p:blipFill>
        <p:spPr>
          <a:xfrm>
            <a:off x="6091916" y="10"/>
            <a:ext cx="6100084" cy="6857990"/>
          </a:xfrm>
          <a:prstGeom prst="rect">
            <a:avLst/>
          </a:prstGeom>
        </p:spPr>
      </p:pic>
      <p:grpSp>
        <p:nvGrpSpPr>
          <p:cNvPr id="9" name="Group 8">
            <a:extLst>
              <a:ext uri="{FF2B5EF4-FFF2-40B4-BE49-F238E27FC236}">
                <a16:creationId xmlns:a16="http://schemas.microsoft.com/office/drawing/2014/main" id="{126AC312-F88E-C646-8168-1FE1696E5FF2}"/>
              </a:ext>
            </a:extLst>
          </p:cNvPr>
          <p:cNvGrpSpPr/>
          <p:nvPr/>
        </p:nvGrpSpPr>
        <p:grpSpPr>
          <a:xfrm>
            <a:off x="3156" y="6082030"/>
            <a:ext cx="1313263" cy="775960"/>
            <a:chOff x="7552803" y="6028266"/>
            <a:chExt cx="1313263" cy="775960"/>
          </a:xfrm>
        </p:grpSpPr>
        <p:pic>
          <p:nvPicPr>
            <p:cNvPr id="10" name="Picture 9">
              <a:extLst>
                <a:ext uri="{FF2B5EF4-FFF2-40B4-BE49-F238E27FC236}">
                  <a16:creationId xmlns:a16="http://schemas.microsoft.com/office/drawing/2014/main" id="{DA10575B-417A-B748-8ACF-77EEE4498C74}"/>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11" name="TextBox 10">
              <a:extLst>
                <a:ext uri="{FF2B5EF4-FFF2-40B4-BE49-F238E27FC236}">
                  <a16:creationId xmlns:a16="http://schemas.microsoft.com/office/drawing/2014/main" id="{9F72B90B-392B-384B-965D-FA8F6EF11D12}"/>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46708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F92D5-B876-8841-A456-6A795E217FFF}"/>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8FCB29FE-2829-A94C-ADF3-F7E250D226D0}"/>
              </a:ext>
            </a:extLst>
          </p:cNvPr>
          <p:cNvSpPr>
            <a:spLocks noGrp="1"/>
          </p:cNvSpPr>
          <p:nvPr>
            <p:ph idx="1"/>
          </p:nvPr>
        </p:nvSpPr>
        <p:spPr/>
        <p:txBody>
          <a:bodyPr/>
          <a:lstStyle/>
          <a:p>
            <a:r>
              <a:rPr lang="en-US" dirty="0"/>
              <a:t>Here is your chance to shine!</a:t>
            </a:r>
          </a:p>
          <a:p>
            <a:r>
              <a:rPr lang="en-US" dirty="0"/>
              <a:t>Tell your audience about how the work you do helps people.  What is the transformation you provide? Can you give two or three brief case studies, illustrating how you have helped people just like them?</a:t>
            </a:r>
          </a:p>
          <a:p>
            <a:endParaRPr lang="en-US" dirty="0"/>
          </a:p>
          <a:p>
            <a:r>
              <a:rPr lang="en-US" dirty="0"/>
              <a:t>Remember to leave your contact details up on the screen at the end of your presentation.</a:t>
            </a:r>
          </a:p>
        </p:txBody>
      </p:sp>
    </p:spTree>
    <p:extLst>
      <p:ext uri="{BB962C8B-B14F-4D97-AF65-F5344CB8AC3E}">
        <p14:creationId xmlns:p14="http://schemas.microsoft.com/office/powerpoint/2010/main" val="150758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86FC6B-4AE2-6B41-AD4D-739339E27CE1}"/>
              </a:ext>
            </a:extLst>
          </p:cNvPr>
          <p:cNvSpPr txBox="1"/>
          <p:nvPr/>
        </p:nvSpPr>
        <p:spPr>
          <a:xfrm>
            <a:off x="838200" y="676656"/>
            <a:ext cx="10515600" cy="1325563"/>
          </a:xfrm>
        </p:spPr>
        <p:txBody>
          <a:bodyPr vert="horz" lIns="91440" tIns="45720" rIns="91440" bIns="45720" rtlCol="0" anchor="ctr">
            <a:normAutofit/>
          </a:bodyPr>
          <a:lstStyle/>
          <a:p>
            <a:pPr algn="ctr">
              <a:lnSpc>
                <a:spcPct val="90000"/>
              </a:lnSpc>
              <a:spcBef>
                <a:spcPct val="0"/>
              </a:spcBef>
              <a:spcAft>
                <a:spcPts val="600"/>
              </a:spcAft>
            </a:pPr>
            <a:r>
              <a:rPr lang="en-US" sz="4100" kern="1200" dirty="0">
                <a:solidFill>
                  <a:schemeClr val="tx1"/>
                </a:solidFill>
                <a:latin typeface="+mj-lt"/>
                <a:ea typeface="+mj-ea"/>
                <a:cs typeface="+mj-cs"/>
              </a:rPr>
              <a:t>Thank you for joining me today. Please connect with me:</a:t>
            </a:r>
          </a:p>
          <a:p>
            <a:pPr algn="ctr">
              <a:lnSpc>
                <a:spcPct val="90000"/>
              </a:lnSpc>
              <a:spcBef>
                <a:spcPct val="0"/>
              </a:spcBef>
              <a:spcAft>
                <a:spcPts val="600"/>
              </a:spcAft>
            </a:pPr>
            <a:endParaRPr lang="en-US" sz="4100" kern="1200" dirty="0">
              <a:solidFill>
                <a:schemeClr val="tx1"/>
              </a:solidFill>
              <a:latin typeface="+mj-lt"/>
              <a:ea typeface="+mj-ea"/>
              <a:cs typeface="+mj-cs"/>
            </a:endParaRPr>
          </a:p>
        </p:txBody>
      </p:sp>
      <p:sp>
        <p:nvSpPr>
          <p:cNvPr id="3" name="Freeform 2">
            <a:extLst>
              <a:ext uri="{FF2B5EF4-FFF2-40B4-BE49-F238E27FC236}">
                <a16:creationId xmlns:a16="http://schemas.microsoft.com/office/drawing/2014/main" id="{2058230B-DF04-9340-A5EA-B48B5DB2B8D2}"/>
              </a:ext>
            </a:extLst>
          </p:cNvPr>
          <p:cNvSpPr/>
          <p:nvPr/>
        </p:nvSpPr>
        <p:spPr>
          <a:xfrm>
            <a:off x="838200" y="2316671"/>
            <a:ext cx="10515600" cy="514800"/>
          </a:xfrm>
          <a:custGeom>
            <a:avLst/>
            <a:gdLst>
              <a:gd name="connsiteX0" fmla="*/ 0 w 10515600"/>
              <a:gd name="connsiteY0" fmla="*/ 85802 h 514800"/>
              <a:gd name="connsiteX1" fmla="*/ 85802 w 10515600"/>
              <a:gd name="connsiteY1" fmla="*/ 0 h 514800"/>
              <a:gd name="connsiteX2" fmla="*/ 10429798 w 10515600"/>
              <a:gd name="connsiteY2" fmla="*/ 0 h 514800"/>
              <a:gd name="connsiteX3" fmla="*/ 10515600 w 10515600"/>
              <a:gd name="connsiteY3" fmla="*/ 85802 h 514800"/>
              <a:gd name="connsiteX4" fmla="*/ 10515600 w 10515600"/>
              <a:gd name="connsiteY4" fmla="*/ 428998 h 514800"/>
              <a:gd name="connsiteX5" fmla="*/ 10429798 w 10515600"/>
              <a:gd name="connsiteY5" fmla="*/ 514800 h 514800"/>
              <a:gd name="connsiteX6" fmla="*/ 85802 w 10515600"/>
              <a:gd name="connsiteY6" fmla="*/ 514800 h 514800"/>
              <a:gd name="connsiteX7" fmla="*/ 0 w 10515600"/>
              <a:gd name="connsiteY7" fmla="*/ 428998 h 514800"/>
              <a:gd name="connsiteX8" fmla="*/ 0 w 10515600"/>
              <a:gd name="connsiteY8" fmla="*/ 85802 h 5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14800">
                <a:moveTo>
                  <a:pt x="0" y="85802"/>
                </a:moveTo>
                <a:cubicBezTo>
                  <a:pt x="0" y="38415"/>
                  <a:pt x="38415" y="0"/>
                  <a:pt x="85802" y="0"/>
                </a:cubicBezTo>
                <a:lnTo>
                  <a:pt x="10429798" y="0"/>
                </a:lnTo>
                <a:cubicBezTo>
                  <a:pt x="10477185" y="0"/>
                  <a:pt x="10515600" y="38415"/>
                  <a:pt x="10515600" y="85802"/>
                </a:cubicBezTo>
                <a:lnTo>
                  <a:pt x="10515600" y="428998"/>
                </a:lnTo>
                <a:cubicBezTo>
                  <a:pt x="10515600" y="476385"/>
                  <a:pt x="10477185" y="514800"/>
                  <a:pt x="10429798" y="514800"/>
                </a:cubicBezTo>
                <a:lnTo>
                  <a:pt x="85802" y="514800"/>
                </a:lnTo>
                <a:cubicBezTo>
                  <a:pt x="38415" y="514800"/>
                  <a:pt x="0" y="476385"/>
                  <a:pt x="0" y="428998"/>
                </a:cubicBezTo>
                <a:lnTo>
                  <a:pt x="0" y="858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1330" tIns="101330" rIns="101330" bIns="101330" numCol="1" spcCol="1270" anchor="ctr" anchorCtr="0">
            <a:noAutofit/>
          </a:bodyPr>
          <a:lstStyle/>
          <a:p>
            <a:pPr marL="0" lvl="0" indent="0" algn="l" defTabSz="889000">
              <a:lnSpc>
                <a:spcPct val="100000"/>
              </a:lnSpc>
              <a:spcBef>
                <a:spcPct val="0"/>
              </a:spcBef>
              <a:spcAft>
                <a:spcPct val="35000"/>
              </a:spcAft>
              <a:buNone/>
            </a:pPr>
            <a:r>
              <a:rPr lang="en-GB" kern="1200" dirty="0"/>
              <a:t>Over at my private practice development closed Facebook group – “</a:t>
            </a:r>
            <a:r>
              <a:rPr lang="en-GB" kern="1200" dirty="0" err="1"/>
              <a:t>Jayney</a:t>
            </a:r>
            <a:r>
              <a:rPr lang="en-GB" kern="1200" dirty="0"/>
              <a:t> Goddard </a:t>
            </a:r>
            <a:r>
              <a:rPr lang="en-GB" kern="1200" dirty="0" err="1"/>
              <a:t>MasterClasses</a:t>
            </a:r>
            <a:r>
              <a:rPr lang="en-GB" kern="1200" dirty="0"/>
              <a:t>”</a:t>
            </a:r>
            <a:endParaRPr lang="en-US" kern="1200" dirty="0"/>
          </a:p>
        </p:txBody>
      </p:sp>
      <p:sp>
        <p:nvSpPr>
          <p:cNvPr id="5" name="Freeform 4">
            <a:extLst>
              <a:ext uri="{FF2B5EF4-FFF2-40B4-BE49-F238E27FC236}">
                <a16:creationId xmlns:a16="http://schemas.microsoft.com/office/drawing/2014/main" id="{F46F430E-488A-724F-BC6C-4FEFB77C073D}"/>
              </a:ext>
            </a:extLst>
          </p:cNvPr>
          <p:cNvSpPr/>
          <p:nvPr/>
        </p:nvSpPr>
        <p:spPr>
          <a:xfrm>
            <a:off x="838200" y="2889071"/>
            <a:ext cx="10515600" cy="514800"/>
          </a:xfrm>
          <a:custGeom>
            <a:avLst/>
            <a:gdLst>
              <a:gd name="connsiteX0" fmla="*/ 0 w 10515600"/>
              <a:gd name="connsiteY0" fmla="*/ 85802 h 514800"/>
              <a:gd name="connsiteX1" fmla="*/ 85802 w 10515600"/>
              <a:gd name="connsiteY1" fmla="*/ 0 h 514800"/>
              <a:gd name="connsiteX2" fmla="*/ 10429798 w 10515600"/>
              <a:gd name="connsiteY2" fmla="*/ 0 h 514800"/>
              <a:gd name="connsiteX3" fmla="*/ 10515600 w 10515600"/>
              <a:gd name="connsiteY3" fmla="*/ 85802 h 514800"/>
              <a:gd name="connsiteX4" fmla="*/ 10515600 w 10515600"/>
              <a:gd name="connsiteY4" fmla="*/ 428998 h 514800"/>
              <a:gd name="connsiteX5" fmla="*/ 10429798 w 10515600"/>
              <a:gd name="connsiteY5" fmla="*/ 514800 h 514800"/>
              <a:gd name="connsiteX6" fmla="*/ 85802 w 10515600"/>
              <a:gd name="connsiteY6" fmla="*/ 514800 h 514800"/>
              <a:gd name="connsiteX7" fmla="*/ 0 w 10515600"/>
              <a:gd name="connsiteY7" fmla="*/ 428998 h 514800"/>
              <a:gd name="connsiteX8" fmla="*/ 0 w 10515600"/>
              <a:gd name="connsiteY8" fmla="*/ 85802 h 5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14800">
                <a:moveTo>
                  <a:pt x="0" y="85802"/>
                </a:moveTo>
                <a:cubicBezTo>
                  <a:pt x="0" y="38415"/>
                  <a:pt x="38415" y="0"/>
                  <a:pt x="85802" y="0"/>
                </a:cubicBezTo>
                <a:lnTo>
                  <a:pt x="10429798" y="0"/>
                </a:lnTo>
                <a:cubicBezTo>
                  <a:pt x="10477185" y="0"/>
                  <a:pt x="10515600" y="38415"/>
                  <a:pt x="10515600" y="85802"/>
                </a:cubicBezTo>
                <a:lnTo>
                  <a:pt x="10515600" y="428998"/>
                </a:lnTo>
                <a:cubicBezTo>
                  <a:pt x="10515600" y="476385"/>
                  <a:pt x="10477185" y="514800"/>
                  <a:pt x="10429798" y="514800"/>
                </a:cubicBezTo>
                <a:lnTo>
                  <a:pt x="85802" y="514800"/>
                </a:lnTo>
                <a:cubicBezTo>
                  <a:pt x="38415" y="514800"/>
                  <a:pt x="0" y="476385"/>
                  <a:pt x="0" y="428998"/>
                </a:cubicBezTo>
                <a:lnTo>
                  <a:pt x="0" y="85802"/>
                </a:lnTo>
                <a:close/>
              </a:path>
            </a:pathLst>
          </a:cu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spcFirstLastPara="0" vert="horz" wrap="square" lIns="101330" tIns="101330" rIns="101330" bIns="101330" numCol="1" spcCol="1270" anchor="ctr" anchorCtr="0">
            <a:noAutofit/>
          </a:bodyPr>
          <a:lstStyle/>
          <a:p>
            <a:pPr marL="0" lvl="0" indent="0" algn="l" defTabSz="889000">
              <a:lnSpc>
                <a:spcPct val="100000"/>
              </a:lnSpc>
              <a:spcBef>
                <a:spcPct val="0"/>
              </a:spcBef>
              <a:spcAft>
                <a:spcPct val="35000"/>
              </a:spcAft>
              <a:buNone/>
            </a:pPr>
            <a:r>
              <a:rPr lang="en-GB" kern="1200" dirty="0"/>
              <a:t>At The Complementary Medical Association Facebook Page and Private Members Group</a:t>
            </a:r>
            <a:endParaRPr lang="en-US" kern="1200" dirty="0"/>
          </a:p>
        </p:txBody>
      </p:sp>
      <p:sp>
        <p:nvSpPr>
          <p:cNvPr id="7" name="Freeform 6">
            <a:extLst>
              <a:ext uri="{FF2B5EF4-FFF2-40B4-BE49-F238E27FC236}">
                <a16:creationId xmlns:a16="http://schemas.microsoft.com/office/drawing/2014/main" id="{1241A44B-5482-8B4D-982B-37EDBCB85525}"/>
              </a:ext>
            </a:extLst>
          </p:cNvPr>
          <p:cNvSpPr/>
          <p:nvPr/>
        </p:nvSpPr>
        <p:spPr>
          <a:xfrm>
            <a:off x="838200" y="3461471"/>
            <a:ext cx="10515600" cy="514800"/>
          </a:xfrm>
          <a:custGeom>
            <a:avLst/>
            <a:gdLst>
              <a:gd name="connsiteX0" fmla="*/ 0 w 10515600"/>
              <a:gd name="connsiteY0" fmla="*/ 85802 h 514800"/>
              <a:gd name="connsiteX1" fmla="*/ 85802 w 10515600"/>
              <a:gd name="connsiteY1" fmla="*/ 0 h 514800"/>
              <a:gd name="connsiteX2" fmla="*/ 10429798 w 10515600"/>
              <a:gd name="connsiteY2" fmla="*/ 0 h 514800"/>
              <a:gd name="connsiteX3" fmla="*/ 10515600 w 10515600"/>
              <a:gd name="connsiteY3" fmla="*/ 85802 h 514800"/>
              <a:gd name="connsiteX4" fmla="*/ 10515600 w 10515600"/>
              <a:gd name="connsiteY4" fmla="*/ 428998 h 514800"/>
              <a:gd name="connsiteX5" fmla="*/ 10429798 w 10515600"/>
              <a:gd name="connsiteY5" fmla="*/ 514800 h 514800"/>
              <a:gd name="connsiteX6" fmla="*/ 85802 w 10515600"/>
              <a:gd name="connsiteY6" fmla="*/ 514800 h 514800"/>
              <a:gd name="connsiteX7" fmla="*/ 0 w 10515600"/>
              <a:gd name="connsiteY7" fmla="*/ 428998 h 514800"/>
              <a:gd name="connsiteX8" fmla="*/ 0 w 10515600"/>
              <a:gd name="connsiteY8" fmla="*/ 85802 h 5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14800">
                <a:moveTo>
                  <a:pt x="0" y="85802"/>
                </a:moveTo>
                <a:cubicBezTo>
                  <a:pt x="0" y="38415"/>
                  <a:pt x="38415" y="0"/>
                  <a:pt x="85802" y="0"/>
                </a:cubicBezTo>
                <a:lnTo>
                  <a:pt x="10429798" y="0"/>
                </a:lnTo>
                <a:cubicBezTo>
                  <a:pt x="10477185" y="0"/>
                  <a:pt x="10515600" y="38415"/>
                  <a:pt x="10515600" y="85802"/>
                </a:cubicBezTo>
                <a:lnTo>
                  <a:pt x="10515600" y="428998"/>
                </a:lnTo>
                <a:cubicBezTo>
                  <a:pt x="10515600" y="476385"/>
                  <a:pt x="10477185" y="514800"/>
                  <a:pt x="10429798" y="514800"/>
                </a:cubicBezTo>
                <a:lnTo>
                  <a:pt x="85802" y="514800"/>
                </a:lnTo>
                <a:cubicBezTo>
                  <a:pt x="38415" y="514800"/>
                  <a:pt x="0" y="476385"/>
                  <a:pt x="0" y="428998"/>
                </a:cubicBezTo>
                <a:lnTo>
                  <a:pt x="0" y="85802"/>
                </a:lnTo>
                <a:close/>
              </a:path>
            </a:pathLst>
          </a:cu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spcFirstLastPara="0" vert="horz" wrap="square" lIns="101330" tIns="101330" rIns="101330" bIns="101330" numCol="1" spcCol="1270" anchor="ctr" anchorCtr="0">
            <a:noAutofit/>
          </a:bodyPr>
          <a:lstStyle/>
          <a:p>
            <a:pPr marL="0" lvl="0" indent="0" algn="l" defTabSz="889000">
              <a:lnSpc>
                <a:spcPct val="100000"/>
              </a:lnSpc>
              <a:spcBef>
                <a:spcPct val="0"/>
              </a:spcBef>
              <a:spcAft>
                <a:spcPct val="35000"/>
              </a:spcAft>
              <a:buNone/>
            </a:pPr>
            <a:r>
              <a:rPr lang="en-GB" kern="1200" dirty="0"/>
              <a:t>At The "Complementary Medical Association" and "</a:t>
            </a:r>
            <a:r>
              <a:rPr lang="en-GB" kern="1200" dirty="0" err="1"/>
              <a:t>Jayney</a:t>
            </a:r>
            <a:r>
              <a:rPr lang="en-GB" kern="1200" dirty="0"/>
              <a:t> Goddard" YouTube channels</a:t>
            </a:r>
            <a:endParaRPr lang="en-US" kern="1200" dirty="0"/>
          </a:p>
        </p:txBody>
      </p:sp>
      <p:sp>
        <p:nvSpPr>
          <p:cNvPr id="8" name="Freeform 7">
            <a:extLst>
              <a:ext uri="{FF2B5EF4-FFF2-40B4-BE49-F238E27FC236}">
                <a16:creationId xmlns:a16="http://schemas.microsoft.com/office/drawing/2014/main" id="{A9415AFA-1E10-2841-8129-CFFADCD006F5}"/>
              </a:ext>
            </a:extLst>
          </p:cNvPr>
          <p:cNvSpPr/>
          <p:nvPr/>
        </p:nvSpPr>
        <p:spPr>
          <a:xfrm>
            <a:off x="838200" y="4033872"/>
            <a:ext cx="10515600" cy="514800"/>
          </a:xfrm>
          <a:custGeom>
            <a:avLst/>
            <a:gdLst>
              <a:gd name="connsiteX0" fmla="*/ 0 w 10515600"/>
              <a:gd name="connsiteY0" fmla="*/ 85802 h 514800"/>
              <a:gd name="connsiteX1" fmla="*/ 85802 w 10515600"/>
              <a:gd name="connsiteY1" fmla="*/ 0 h 514800"/>
              <a:gd name="connsiteX2" fmla="*/ 10429798 w 10515600"/>
              <a:gd name="connsiteY2" fmla="*/ 0 h 514800"/>
              <a:gd name="connsiteX3" fmla="*/ 10515600 w 10515600"/>
              <a:gd name="connsiteY3" fmla="*/ 85802 h 514800"/>
              <a:gd name="connsiteX4" fmla="*/ 10515600 w 10515600"/>
              <a:gd name="connsiteY4" fmla="*/ 428998 h 514800"/>
              <a:gd name="connsiteX5" fmla="*/ 10429798 w 10515600"/>
              <a:gd name="connsiteY5" fmla="*/ 514800 h 514800"/>
              <a:gd name="connsiteX6" fmla="*/ 85802 w 10515600"/>
              <a:gd name="connsiteY6" fmla="*/ 514800 h 514800"/>
              <a:gd name="connsiteX7" fmla="*/ 0 w 10515600"/>
              <a:gd name="connsiteY7" fmla="*/ 428998 h 514800"/>
              <a:gd name="connsiteX8" fmla="*/ 0 w 10515600"/>
              <a:gd name="connsiteY8" fmla="*/ 85802 h 5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14800">
                <a:moveTo>
                  <a:pt x="0" y="85802"/>
                </a:moveTo>
                <a:cubicBezTo>
                  <a:pt x="0" y="38415"/>
                  <a:pt x="38415" y="0"/>
                  <a:pt x="85802" y="0"/>
                </a:cubicBezTo>
                <a:lnTo>
                  <a:pt x="10429798" y="0"/>
                </a:lnTo>
                <a:cubicBezTo>
                  <a:pt x="10477185" y="0"/>
                  <a:pt x="10515600" y="38415"/>
                  <a:pt x="10515600" y="85802"/>
                </a:cubicBezTo>
                <a:lnTo>
                  <a:pt x="10515600" y="428998"/>
                </a:lnTo>
                <a:cubicBezTo>
                  <a:pt x="10515600" y="476385"/>
                  <a:pt x="10477185" y="514800"/>
                  <a:pt x="10429798" y="514800"/>
                </a:cubicBezTo>
                <a:lnTo>
                  <a:pt x="85802" y="514800"/>
                </a:lnTo>
                <a:cubicBezTo>
                  <a:pt x="38415" y="514800"/>
                  <a:pt x="0" y="476385"/>
                  <a:pt x="0" y="428998"/>
                </a:cubicBezTo>
                <a:lnTo>
                  <a:pt x="0" y="85802"/>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101330" tIns="101330" rIns="101330" bIns="101330" numCol="1" spcCol="1270" anchor="ctr" anchorCtr="0">
            <a:noAutofit/>
          </a:bodyPr>
          <a:lstStyle/>
          <a:p>
            <a:pPr marL="0" lvl="0" indent="0" algn="l" defTabSz="889000">
              <a:lnSpc>
                <a:spcPct val="100000"/>
              </a:lnSpc>
              <a:spcBef>
                <a:spcPct val="0"/>
              </a:spcBef>
              <a:spcAft>
                <a:spcPct val="35000"/>
              </a:spcAft>
              <a:buNone/>
            </a:pPr>
            <a:r>
              <a:rPr lang="en-GB" kern="1200"/>
              <a:t>Email: </a:t>
            </a:r>
            <a:r>
              <a:rPr lang="en-GB" kern="1200">
                <a:hlinkClick r:id="rId3"/>
              </a:rPr>
              <a:t>Jayney@The-CMA.org.uk</a:t>
            </a:r>
            <a:endParaRPr lang="en-US" kern="1200"/>
          </a:p>
        </p:txBody>
      </p:sp>
      <p:sp>
        <p:nvSpPr>
          <p:cNvPr id="9" name="Freeform 8">
            <a:extLst>
              <a:ext uri="{FF2B5EF4-FFF2-40B4-BE49-F238E27FC236}">
                <a16:creationId xmlns:a16="http://schemas.microsoft.com/office/drawing/2014/main" id="{C7C766AF-0ED4-124D-81E4-051945A8AAAD}"/>
              </a:ext>
            </a:extLst>
          </p:cNvPr>
          <p:cNvSpPr/>
          <p:nvPr/>
        </p:nvSpPr>
        <p:spPr>
          <a:xfrm>
            <a:off x="838200" y="4606272"/>
            <a:ext cx="10515600" cy="514800"/>
          </a:xfrm>
          <a:custGeom>
            <a:avLst/>
            <a:gdLst>
              <a:gd name="connsiteX0" fmla="*/ 0 w 10515600"/>
              <a:gd name="connsiteY0" fmla="*/ 85802 h 514800"/>
              <a:gd name="connsiteX1" fmla="*/ 85802 w 10515600"/>
              <a:gd name="connsiteY1" fmla="*/ 0 h 514800"/>
              <a:gd name="connsiteX2" fmla="*/ 10429798 w 10515600"/>
              <a:gd name="connsiteY2" fmla="*/ 0 h 514800"/>
              <a:gd name="connsiteX3" fmla="*/ 10515600 w 10515600"/>
              <a:gd name="connsiteY3" fmla="*/ 85802 h 514800"/>
              <a:gd name="connsiteX4" fmla="*/ 10515600 w 10515600"/>
              <a:gd name="connsiteY4" fmla="*/ 428998 h 514800"/>
              <a:gd name="connsiteX5" fmla="*/ 10429798 w 10515600"/>
              <a:gd name="connsiteY5" fmla="*/ 514800 h 514800"/>
              <a:gd name="connsiteX6" fmla="*/ 85802 w 10515600"/>
              <a:gd name="connsiteY6" fmla="*/ 514800 h 514800"/>
              <a:gd name="connsiteX7" fmla="*/ 0 w 10515600"/>
              <a:gd name="connsiteY7" fmla="*/ 428998 h 514800"/>
              <a:gd name="connsiteX8" fmla="*/ 0 w 10515600"/>
              <a:gd name="connsiteY8" fmla="*/ 85802 h 5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14800">
                <a:moveTo>
                  <a:pt x="0" y="85802"/>
                </a:moveTo>
                <a:cubicBezTo>
                  <a:pt x="0" y="38415"/>
                  <a:pt x="38415" y="0"/>
                  <a:pt x="85802" y="0"/>
                </a:cubicBezTo>
                <a:lnTo>
                  <a:pt x="10429798" y="0"/>
                </a:lnTo>
                <a:cubicBezTo>
                  <a:pt x="10477185" y="0"/>
                  <a:pt x="10515600" y="38415"/>
                  <a:pt x="10515600" y="85802"/>
                </a:cubicBezTo>
                <a:lnTo>
                  <a:pt x="10515600" y="428998"/>
                </a:lnTo>
                <a:cubicBezTo>
                  <a:pt x="10515600" y="476385"/>
                  <a:pt x="10477185" y="514800"/>
                  <a:pt x="10429798" y="514800"/>
                </a:cubicBezTo>
                <a:lnTo>
                  <a:pt x="85802" y="514800"/>
                </a:lnTo>
                <a:cubicBezTo>
                  <a:pt x="38415" y="514800"/>
                  <a:pt x="0" y="476385"/>
                  <a:pt x="0" y="428998"/>
                </a:cubicBezTo>
                <a:lnTo>
                  <a:pt x="0" y="85802"/>
                </a:lnTo>
                <a:close/>
              </a:path>
            </a:pathLst>
          </a:custGeom>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spcFirstLastPara="0" vert="horz" wrap="square" lIns="101330" tIns="101330" rIns="101330" bIns="101330" numCol="1" spcCol="1270" anchor="ctr" anchorCtr="0">
            <a:noAutofit/>
          </a:bodyPr>
          <a:lstStyle/>
          <a:p>
            <a:pPr marL="0" lvl="0" indent="0" algn="l" defTabSz="889000">
              <a:lnSpc>
                <a:spcPct val="100000"/>
              </a:lnSpc>
              <a:spcBef>
                <a:spcPct val="0"/>
              </a:spcBef>
              <a:spcAft>
                <a:spcPct val="35000"/>
              </a:spcAft>
              <a:buNone/>
            </a:pPr>
            <a:r>
              <a:rPr lang="en-GB" kern="1200" dirty="0"/>
              <a:t>CMA office: </a:t>
            </a:r>
            <a:r>
              <a:rPr lang="en-GB" kern="1200" dirty="0">
                <a:hlinkClick r:id="rId4"/>
              </a:rPr>
              <a:t>Admin@The-CMA.org.uk</a:t>
            </a:r>
            <a:r>
              <a:rPr lang="en-GB" kern="1200" dirty="0"/>
              <a:t>, 0845 </a:t>
            </a:r>
            <a:r>
              <a:rPr lang="en-GB" sz="1600" kern="1200" dirty="0"/>
              <a:t>129</a:t>
            </a:r>
            <a:r>
              <a:rPr lang="en-GB" kern="1200" dirty="0"/>
              <a:t> 8434 / 01450 850630</a:t>
            </a:r>
            <a:endParaRPr lang="en-US" kern="1200" dirty="0"/>
          </a:p>
        </p:txBody>
      </p:sp>
      <p:sp>
        <p:nvSpPr>
          <p:cNvPr id="10" name="Freeform 9">
            <a:extLst>
              <a:ext uri="{FF2B5EF4-FFF2-40B4-BE49-F238E27FC236}">
                <a16:creationId xmlns:a16="http://schemas.microsoft.com/office/drawing/2014/main" id="{15F69DCB-2CB0-994D-97E7-A4E88C4B2070}"/>
              </a:ext>
            </a:extLst>
          </p:cNvPr>
          <p:cNvSpPr/>
          <p:nvPr/>
        </p:nvSpPr>
        <p:spPr>
          <a:xfrm>
            <a:off x="838200" y="5178672"/>
            <a:ext cx="10515600" cy="514800"/>
          </a:xfrm>
          <a:custGeom>
            <a:avLst/>
            <a:gdLst>
              <a:gd name="connsiteX0" fmla="*/ 0 w 10515600"/>
              <a:gd name="connsiteY0" fmla="*/ 85802 h 514800"/>
              <a:gd name="connsiteX1" fmla="*/ 85802 w 10515600"/>
              <a:gd name="connsiteY1" fmla="*/ 0 h 514800"/>
              <a:gd name="connsiteX2" fmla="*/ 10429798 w 10515600"/>
              <a:gd name="connsiteY2" fmla="*/ 0 h 514800"/>
              <a:gd name="connsiteX3" fmla="*/ 10515600 w 10515600"/>
              <a:gd name="connsiteY3" fmla="*/ 85802 h 514800"/>
              <a:gd name="connsiteX4" fmla="*/ 10515600 w 10515600"/>
              <a:gd name="connsiteY4" fmla="*/ 428998 h 514800"/>
              <a:gd name="connsiteX5" fmla="*/ 10429798 w 10515600"/>
              <a:gd name="connsiteY5" fmla="*/ 514800 h 514800"/>
              <a:gd name="connsiteX6" fmla="*/ 85802 w 10515600"/>
              <a:gd name="connsiteY6" fmla="*/ 514800 h 514800"/>
              <a:gd name="connsiteX7" fmla="*/ 0 w 10515600"/>
              <a:gd name="connsiteY7" fmla="*/ 428998 h 514800"/>
              <a:gd name="connsiteX8" fmla="*/ 0 w 10515600"/>
              <a:gd name="connsiteY8" fmla="*/ 85802 h 5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14800">
                <a:moveTo>
                  <a:pt x="0" y="85802"/>
                </a:moveTo>
                <a:cubicBezTo>
                  <a:pt x="0" y="38415"/>
                  <a:pt x="38415" y="0"/>
                  <a:pt x="85802" y="0"/>
                </a:cubicBezTo>
                <a:lnTo>
                  <a:pt x="10429798" y="0"/>
                </a:lnTo>
                <a:cubicBezTo>
                  <a:pt x="10477185" y="0"/>
                  <a:pt x="10515600" y="38415"/>
                  <a:pt x="10515600" y="85802"/>
                </a:cubicBezTo>
                <a:lnTo>
                  <a:pt x="10515600" y="428998"/>
                </a:lnTo>
                <a:cubicBezTo>
                  <a:pt x="10515600" y="476385"/>
                  <a:pt x="10477185" y="514800"/>
                  <a:pt x="10429798" y="514800"/>
                </a:cubicBezTo>
                <a:lnTo>
                  <a:pt x="85802" y="514800"/>
                </a:lnTo>
                <a:cubicBezTo>
                  <a:pt x="38415" y="514800"/>
                  <a:pt x="0" y="476385"/>
                  <a:pt x="0" y="428998"/>
                </a:cubicBezTo>
                <a:lnTo>
                  <a:pt x="0" y="85802"/>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01330" tIns="101330" rIns="101330" bIns="101330" numCol="1" spcCol="1270" anchor="ctr" anchorCtr="0">
            <a:noAutofit/>
          </a:bodyPr>
          <a:lstStyle/>
          <a:p>
            <a:pPr marL="0" lvl="0" indent="0" algn="l" defTabSz="889000">
              <a:lnSpc>
                <a:spcPct val="100000"/>
              </a:lnSpc>
              <a:spcBef>
                <a:spcPct val="0"/>
              </a:spcBef>
              <a:spcAft>
                <a:spcPct val="35000"/>
              </a:spcAft>
              <a:buNone/>
            </a:pPr>
            <a:r>
              <a:rPr lang="en-US" kern="1200" dirty="0"/>
              <a:t>CMA website: </a:t>
            </a:r>
            <a:r>
              <a:rPr lang="en-US" kern="1200" dirty="0">
                <a:hlinkClick r:id="rId5"/>
              </a:rPr>
              <a:t>The-</a:t>
            </a:r>
            <a:r>
              <a:rPr lang="en-US" kern="1200" dirty="0" err="1">
                <a:hlinkClick r:id="rId5"/>
              </a:rPr>
              <a:t>CMA.org.uk</a:t>
            </a:r>
            <a:endParaRPr lang="en-US" kern="1200" dirty="0"/>
          </a:p>
        </p:txBody>
      </p:sp>
      <p:grpSp>
        <p:nvGrpSpPr>
          <p:cNvPr id="11" name="Group 10">
            <a:extLst>
              <a:ext uri="{FF2B5EF4-FFF2-40B4-BE49-F238E27FC236}">
                <a16:creationId xmlns:a16="http://schemas.microsoft.com/office/drawing/2014/main" id="{7A261F06-4FF8-FF43-B248-D63E8CB170F9}"/>
              </a:ext>
            </a:extLst>
          </p:cNvPr>
          <p:cNvGrpSpPr/>
          <p:nvPr/>
        </p:nvGrpSpPr>
        <p:grpSpPr>
          <a:xfrm>
            <a:off x="10747416" y="5981967"/>
            <a:ext cx="1313263" cy="775960"/>
            <a:chOff x="7552803" y="6028266"/>
            <a:chExt cx="1313263" cy="775960"/>
          </a:xfrm>
        </p:grpSpPr>
        <p:pic>
          <p:nvPicPr>
            <p:cNvPr id="12" name="Picture 11">
              <a:extLst>
                <a:ext uri="{FF2B5EF4-FFF2-40B4-BE49-F238E27FC236}">
                  <a16:creationId xmlns:a16="http://schemas.microsoft.com/office/drawing/2014/main" id="{6F23A532-BA04-B240-9956-597639BA658D}"/>
                </a:ext>
              </a:extLst>
            </p:cNvPr>
            <p:cNvPicPr>
              <a:picLocks noChangeAspect="1"/>
            </p:cNvPicPr>
            <p:nvPr userDrawn="1"/>
          </p:nvPicPr>
          <p:blipFill>
            <a:blip r:embed="rId6"/>
            <a:stretch>
              <a:fillRect/>
            </a:stretch>
          </p:blipFill>
          <p:spPr>
            <a:xfrm>
              <a:off x="7552803" y="6028266"/>
              <a:ext cx="1303330" cy="514350"/>
            </a:xfrm>
            <a:prstGeom prst="rect">
              <a:avLst/>
            </a:prstGeom>
          </p:spPr>
        </p:pic>
        <p:sp>
          <p:nvSpPr>
            <p:cNvPr id="13" name="TextBox 12">
              <a:extLst>
                <a:ext uri="{FF2B5EF4-FFF2-40B4-BE49-F238E27FC236}">
                  <a16:creationId xmlns:a16="http://schemas.microsoft.com/office/drawing/2014/main" id="{D570963B-063A-0A41-9A97-674FFC87100A}"/>
                </a:ext>
              </a:extLst>
            </p:cNvPr>
            <p:cNvSpPr txBox="1"/>
            <p:nvPr userDrawn="1"/>
          </p:nvSpPr>
          <p:spPr>
            <a:xfrm>
              <a:off x="7562735" y="6542616"/>
              <a:ext cx="1303331" cy="261610"/>
            </a:xfrm>
            <a:prstGeom prst="rect">
              <a:avLst/>
            </a:prstGeom>
            <a:noFill/>
          </p:spPr>
          <p:txBody>
            <a:bodyPr wrap="square" rtlCol="0">
              <a:spAutoFit/>
            </a:bodyPr>
            <a:lstStyle/>
            <a:p>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200450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6AF6CE5-238A-414E-B6F0-471EAF04DC59}"/>
              </a:ext>
            </a:extLst>
          </p:cNvPr>
          <p:cNvSpPr>
            <a:spLocks noGrp="1"/>
          </p:cNvSpPr>
          <p:nvPr>
            <p:ph type="title"/>
          </p:nvPr>
        </p:nvSpPr>
        <p:spPr>
          <a:xfrm>
            <a:off x="1179576" y="822960"/>
            <a:ext cx="9829800" cy="1325880"/>
          </a:xfrm>
        </p:spPr>
        <p:txBody>
          <a:bodyPr>
            <a:normAutofit/>
          </a:bodyPr>
          <a:lstStyle/>
          <a:p>
            <a:pPr algn="ctr"/>
            <a:r>
              <a:rPr lang="en-US" sz="4000">
                <a:solidFill>
                  <a:srgbClr val="FFFFFF"/>
                </a:solidFill>
              </a:rPr>
              <a:t>Copyright notice</a:t>
            </a:r>
          </a:p>
        </p:txBody>
      </p:sp>
      <p:sp>
        <p:nvSpPr>
          <p:cNvPr id="3" name="Content Placeholder 2">
            <a:extLst>
              <a:ext uri="{FF2B5EF4-FFF2-40B4-BE49-F238E27FC236}">
                <a16:creationId xmlns:a16="http://schemas.microsoft.com/office/drawing/2014/main" id="{52D107FB-48B3-0F4E-BE6C-5260AD058550}"/>
              </a:ext>
            </a:extLst>
          </p:cNvPr>
          <p:cNvSpPr>
            <a:spLocks noGrp="1"/>
          </p:cNvSpPr>
          <p:nvPr>
            <p:ph idx="1"/>
          </p:nvPr>
        </p:nvSpPr>
        <p:spPr>
          <a:xfrm>
            <a:off x="804672" y="2827419"/>
            <a:ext cx="5126896" cy="3227626"/>
          </a:xfrm>
        </p:spPr>
        <p:txBody>
          <a:bodyPr anchor="ctr">
            <a:normAutofit/>
          </a:bodyPr>
          <a:lstStyle/>
          <a:p>
            <a:r>
              <a:rPr lang="en-US" sz="1800">
                <a:solidFill>
                  <a:srgbClr val="000000"/>
                </a:solidFill>
              </a:rPr>
              <a:t>All or any part of this document or presentation may not be copied, distributed or otherwise used in any way without the express permission of the officers of The Complementary Medical Association. If you would like to seek permission to use all or any part of this document, please contact The CMA at </a:t>
            </a:r>
            <a:r>
              <a:rPr lang="en-US" sz="1800">
                <a:solidFill>
                  <a:srgbClr val="000000"/>
                </a:solidFill>
                <a:hlinkClick r:id="rId3">
                  <a:extLst>
                    <a:ext uri="{A12FA001-AC4F-418D-AE19-62706E023703}">
                      <ahyp:hlinkClr xmlns:ahyp="http://schemas.microsoft.com/office/drawing/2018/hyperlinkcolor" val="tx"/>
                    </a:ext>
                  </a:extLst>
                </a:hlinkClick>
              </a:rPr>
              <a:t>Admin@The-CMA.org.uk</a:t>
            </a:r>
            <a:r>
              <a:rPr lang="en-US" sz="1800">
                <a:solidFill>
                  <a:srgbClr val="000000"/>
                </a:solidFill>
              </a:rPr>
              <a:t>.</a:t>
            </a:r>
          </a:p>
          <a:p>
            <a:endParaRPr lang="en-US" sz="1800">
              <a:solidFill>
                <a:srgbClr val="000000"/>
              </a:solidFill>
            </a:endParaRPr>
          </a:p>
          <a:p>
            <a:r>
              <a:rPr lang="en-US" sz="1800">
                <a:solidFill>
                  <a:srgbClr val="000000"/>
                </a:solidFill>
              </a:rPr>
              <a:t>Similarly, The CMA logo is a Registered Trademark and property of The CMA and unauthorized use of said trademark is illegal.</a:t>
            </a:r>
          </a:p>
          <a:p>
            <a:endParaRPr lang="en-US" sz="1800">
              <a:solidFill>
                <a:srgbClr val="000000"/>
              </a:solidFill>
            </a:endParaRPr>
          </a:p>
        </p:txBody>
      </p:sp>
      <p:grpSp>
        <p:nvGrpSpPr>
          <p:cNvPr id="12" name="Group 11">
            <a:extLst>
              <a:ext uri="{FF2B5EF4-FFF2-40B4-BE49-F238E27FC236}">
                <a16:creationId xmlns:a16="http://schemas.microsoft.com/office/drawing/2014/main" id="{37339249-33A1-1E4A-85BB-84BCFFD6D375}"/>
              </a:ext>
            </a:extLst>
          </p:cNvPr>
          <p:cNvGrpSpPr/>
          <p:nvPr/>
        </p:nvGrpSpPr>
        <p:grpSpPr>
          <a:xfrm>
            <a:off x="7058029" y="3221350"/>
            <a:ext cx="4200522" cy="2185546"/>
            <a:chOff x="7552803" y="6028266"/>
            <a:chExt cx="1313263" cy="735972"/>
          </a:xfrm>
        </p:grpSpPr>
        <p:pic>
          <p:nvPicPr>
            <p:cNvPr id="14" name="Picture 13">
              <a:extLst>
                <a:ext uri="{FF2B5EF4-FFF2-40B4-BE49-F238E27FC236}">
                  <a16:creationId xmlns:a16="http://schemas.microsoft.com/office/drawing/2014/main" id="{C2605E74-3E16-514E-AA46-9AD533E15659}"/>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18" name="TextBox 17">
              <a:extLst>
                <a:ext uri="{FF2B5EF4-FFF2-40B4-BE49-F238E27FC236}">
                  <a16:creationId xmlns:a16="http://schemas.microsoft.com/office/drawing/2014/main" id="{8FFD26FB-4B52-AA48-92CB-3CB9EFA48A83}"/>
                </a:ext>
              </a:extLst>
            </p:cNvPr>
            <p:cNvSpPr txBox="1"/>
            <p:nvPr userDrawn="1"/>
          </p:nvSpPr>
          <p:spPr>
            <a:xfrm>
              <a:off x="7562735" y="6542616"/>
              <a:ext cx="1303331" cy="221622"/>
            </a:xfrm>
            <a:prstGeom prst="rect">
              <a:avLst/>
            </a:prstGeom>
            <a:noFill/>
          </p:spPr>
          <p:txBody>
            <a:bodyPr wrap="square" rtlCol="0">
              <a:normAutofit fontScale="92500" lnSpcReduction="20000"/>
            </a:bodyPr>
            <a:lstStyle/>
            <a:p>
              <a:pPr algn="ctr">
                <a:lnSpc>
                  <a:spcPct val="90000"/>
                </a:lnSpc>
                <a:spcAft>
                  <a:spcPts val="600"/>
                </a:spcAft>
              </a:pPr>
              <a:r>
                <a:rPr lang="en-US" sz="5000" spc="300">
                  <a:solidFill>
                    <a:schemeClr val="tx1">
                      <a:lumMod val="75000"/>
                      <a:lumOff val="25000"/>
                    </a:schemeClr>
                  </a:solidFill>
                  <a:latin typeface="Gill Sans Nova Light" panose="020F0302020204030204" pitchFamily="34" charset="0"/>
                  <a:cs typeface="Gill Sans Nova Light" panose="020F0302020204030204" pitchFamily="34" charset="0"/>
                </a:rPr>
                <a:t>1993 - 2021</a:t>
              </a:r>
            </a:p>
          </p:txBody>
        </p:sp>
      </p:grpSp>
    </p:spTree>
    <p:extLst>
      <p:ext uri="{BB962C8B-B14F-4D97-AF65-F5344CB8AC3E}">
        <p14:creationId xmlns:p14="http://schemas.microsoft.com/office/powerpoint/2010/main" val="647416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996FE4-F019-4923-8ED0-B2D96731003B}"/>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14F6B-BED0-664E-81C4-BC91A494B6F9}"/>
              </a:ext>
            </a:extLst>
          </p:cNvPr>
          <p:cNvSpPr>
            <a:spLocks noGrp="1"/>
          </p:cNvSpPr>
          <p:nvPr>
            <p:ph type="title"/>
          </p:nvPr>
        </p:nvSpPr>
        <p:spPr>
          <a:xfrm>
            <a:off x="594804" y="640263"/>
            <a:ext cx="6619811" cy="1344975"/>
          </a:xfrm>
        </p:spPr>
        <p:txBody>
          <a:bodyPr>
            <a:normAutofit/>
          </a:bodyPr>
          <a:lstStyle/>
          <a:p>
            <a:r>
              <a:rPr lang="en-US" sz="4000" dirty="0"/>
              <a:t>The study of resilience is more important now than ever</a:t>
            </a:r>
          </a:p>
        </p:txBody>
      </p:sp>
      <p:graphicFrame>
        <p:nvGraphicFramePr>
          <p:cNvPr id="5" name="Content Placeholder 2">
            <a:extLst>
              <a:ext uri="{FF2B5EF4-FFF2-40B4-BE49-F238E27FC236}">
                <a16:creationId xmlns:a16="http://schemas.microsoft.com/office/drawing/2014/main" id="{220A4187-B167-42EA-AA62-9B4E5BD47BA0}"/>
              </a:ext>
            </a:extLst>
          </p:cNvPr>
          <p:cNvGraphicFramePr>
            <a:graphicFrameLocks noGrp="1"/>
          </p:cNvGraphicFramePr>
          <p:nvPr>
            <p:ph idx="1"/>
            <p:extLst>
              <p:ext uri="{D42A27DB-BD31-4B8C-83A1-F6EECF244321}">
                <p14:modId xmlns:p14="http://schemas.microsoft.com/office/powerpoint/2010/main" val="2719243807"/>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E55F126E-27F0-1941-AA0A-1608E891C0FE}"/>
              </a:ext>
            </a:extLst>
          </p:cNvPr>
          <p:cNvGrpSpPr/>
          <p:nvPr/>
        </p:nvGrpSpPr>
        <p:grpSpPr>
          <a:xfrm>
            <a:off x="10568184" y="5933749"/>
            <a:ext cx="1313263" cy="775960"/>
            <a:chOff x="7552803" y="6028266"/>
            <a:chExt cx="1313263" cy="775960"/>
          </a:xfrm>
        </p:grpSpPr>
        <p:pic>
          <p:nvPicPr>
            <p:cNvPr id="9" name="Picture 8">
              <a:extLst>
                <a:ext uri="{FF2B5EF4-FFF2-40B4-BE49-F238E27FC236}">
                  <a16:creationId xmlns:a16="http://schemas.microsoft.com/office/drawing/2014/main" id="{9A0DFA46-9B9A-6B45-8F85-5B969E392237}"/>
                </a:ext>
              </a:extLst>
            </p:cNvPr>
            <p:cNvPicPr>
              <a:picLocks noChangeAspect="1"/>
            </p:cNvPicPr>
            <p:nvPr userDrawn="1"/>
          </p:nvPicPr>
          <p:blipFill>
            <a:blip r:embed="rId8"/>
            <a:stretch>
              <a:fillRect/>
            </a:stretch>
          </p:blipFill>
          <p:spPr>
            <a:xfrm>
              <a:off x="7552803" y="6028266"/>
              <a:ext cx="1303330" cy="514350"/>
            </a:xfrm>
            <a:prstGeom prst="rect">
              <a:avLst/>
            </a:prstGeom>
          </p:spPr>
        </p:pic>
        <p:sp>
          <p:nvSpPr>
            <p:cNvPr id="11" name="TextBox 10">
              <a:extLst>
                <a:ext uri="{FF2B5EF4-FFF2-40B4-BE49-F238E27FC236}">
                  <a16:creationId xmlns:a16="http://schemas.microsoft.com/office/drawing/2014/main" id="{4FAA7A75-E394-5A44-99AA-F59ADBBF02A1}"/>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1706477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86500A-7456-46E9-B36E-B2D16543350C}"/>
              </a:ext>
            </a:extLst>
          </p:cNvPr>
          <p:cNvPicPr>
            <a:picLocks noChangeAspect="1"/>
          </p:cNvPicPr>
          <p:nvPr/>
        </p:nvPicPr>
        <p:blipFill rotWithShape="1">
          <a:blip r:embed="rId2"/>
          <a:srcRect t="1541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BF17B-E0C1-5D48-8E45-75B3B44DBE38}"/>
              </a:ext>
            </a:extLst>
          </p:cNvPr>
          <p:cNvSpPr>
            <a:spLocks noGrp="1"/>
          </p:cNvSpPr>
          <p:nvPr>
            <p:ph type="title"/>
          </p:nvPr>
        </p:nvSpPr>
        <p:spPr>
          <a:xfrm>
            <a:off x="594804" y="640263"/>
            <a:ext cx="6619811" cy="1344975"/>
          </a:xfrm>
        </p:spPr>
        <p:txBody>
          <a:bodyPr>
            <a:normAutofit/>
          </a:bodyPr>
          <a:lstStyle/>
          <a:p>
            <a:r>
              <a:rPr lang="en-GB" sz="3400" dirty="0"/>
              <a:t>Learning to live a more resilient life has numerous benefits including:</a:t>
            </a:r>
            <a:endParaRPr lang="en-US" sz="3400" dirty="0"/>
          </a:p>
        </p:txBody>
      </p:sp>
      <p:graphicFrame>
        <p:nvGraphicFramePr>
          <p:cNvPr id="5" name="Content Placeholder 2">
            <a:extLst>
              <a:ext uri="{FF2B5EF4-FFF2-40B4-BE49-F238E27FC236}">
                <a16:creationId xmlns:a16="http://schemas.microsoft.com/office/drawing/2014/main" id="{16D130B7-A6AC-486B-BCCE-6A0ADFDB6631}"/>
              </a:ext>
            </a:extLst>
          </p:cNvPr>
          <p:cNvGraphicFramePr>
            <a:graphicFrameLocks noGrp="1"/>
          </p:cNvGraphicFramePr>
          <p:nvPr>
            <p:ph idx="1"/>
            <p:extLst>
              <p:ext uri="{D42A27DB-BD31-4B8C-83A1-F6EECF244321}">
                <p14:modId xmlns:p14="http://schemas.microsoft.com/office/powerpoint/2010/main" val="2622089488"/>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EB0639AF-9B8F-0B43-BD90-DEA7EC1EBFE7}"/>
              </a:ext>
            </a:extLst>
          </p:cNvPr>
          <p:cNvGrpSpPr/>
          <p:nvPr/>
        </p:nvGrpSpPr>
        <p:grpSpPr>
          <a:xfrm>
            <a:off x="10568184" y="5933749"/>
            <a:ext cx="1313263" cy="775960"/>
            <a:chOff x="7552803" y="6028266"/>
            <a:chExt cx="1313263" cy="775960"/>
          </a:xfrm>
        </p:grpSpPr>
        <p:pic>
          <p:nvPicPr>
            <p:cNvPr id="8" name="Picture 7">
              <a:extLst>
                <a:ext uri="{FF2B5EF4-FFF2-40B4-BE49-F238E27FC236}">
                  <a16:creationId xmlns:a16="http://schemas.microsoft.com/office/drawing/2014/main" id="{64FD8BAD-D545-3E4B-A37A-671D9A6568DB}"/>
                </a:ext>
              </a:extLst>
            </p:cNvPr>
            <p:cNvPicPr>
              <a:picLocks noChangeAspect="1"/>
            </p:cNvPicPr>
            <p:nvPr userDrawn="1"/>
          </p:nvPicPr>
          <p:blipFill>
            <a:blip r:embed="rId8"/>
            <a:stretch>
              <a:fillRect/>
            </a:stretch>
          </p:blipFill>
          <p:spPr>
            <a:xfrm>
              <a:off x="7552803" y="6028266"/>
              <a:ext cx="1303330" cy="514350"/>
            </a:xfrm>
            <a:prstGeom prst="rect">
              <a:avLst/>
            </a:prstGeom>
          </p:spPr>
        </p:pic>
        <p:sp>
          <p:nvSpPr>
            <p:cNvPr id="9" name="TextBox 8">
              <a:extLst>
                <a:ext uri="{FF2B5EF4-FFF2-40B4-BE49-F238E27FC236}">
                  <a16:creationId xmlns:a16="http://schemas.microsoft.com/office/drawing/2014/main" id="{ECEB4105-5B8D-824F-B024-9BFDF750CEEC}"/>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1161605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6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F5621-A8D7-7B4D-960B-652478437C2B}"/>
              </a:ext>
            </a:extLst>
          </p:cNvPr>
          <p:cNvSpPr>
            <a:spLocks noGrp="1"/>
          </p:cNvSpPr>
          <p:nvPr>
            <p:ph type="title"/>
          </p:nvPr>
        </p:nvSpPr>
        <p:spPr>
          <a:xfrm>
            <a:off x="841247" y="474146"/>
            <a:ext cx="10515593" cy="1197864"/>
          </a:xfrm>
        </p:spPr>
        <p:txBody>
          <a:bodyPr>
            <a:normAutofit/>
          </a:bodyPr>
          <a:lstStyle/>
          <a:p>
            <a:r>
              <a:rPr lang="en-GB" sz="2400" dirty="0"/>
              <a:t>Resilience is made up of five pillars: self awareness, mindfulness, self care, positive relationships &amp; purpose.</a:t>
            </a:r>
            <a:br>
              <a:rPr lang="en-US" sz="2400" dirty="0"/>
            </a:br>
            <a:endParaRPr lang="en-US" sz="2400" dirty="0"/>
          </a:p>
        </p:txBody>
      </p:sp>
      <p:sp>
        <p:nvSpPr>
          <p:cNvPr id="62"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wall, plant, snow&#10;&#10;Description automatically generated">
            <a:extLst>
              <a:ext uri="{FF2B5EF4-FFF2-40B4-BE49-F238E27FC236}">
                <a16:creationId xmlns:a16="http://schemas.microsoft.com/office/drawing/2014/main" id="{9B9042CC-783D-2942-8CC6-F28883EEACDC}"/>
              </a:ext>
            </a:extLst>
          </p:cNvPr>
          <p:cNvPicPr>
            <a:picLocks noChangeAspect="1"/>
          </p:cNvPicPr>
          <p:nvPr/>
        </p:nvPicPr>
        <p:blipFill rotWithShape="1">
          <a:blip r:embed="rId2"/>
          <a:srcRect r="541" b="1"/>
          <a:stretch/>
        </p:blipFill>
        <p:spPr>
          <a:xfrm>
            <a:off x="835153" y="2002117"/>
            <a:ext cx="6215794" cy="4171569"/>
          </a:xfrm>
          <a:prstGeom prst="rect">
            <a:avLst/>
          </a:prstGeom>
        </p:spPr>
      </p:pic>
      <p:graphicFrame>
        <p:nvGraphicFramePr>
          <p:cNvPr id="12" name="Content Placeholder 2">
            <a:extLst>
              <a:ext uri="{FF2B5EF4-FFF2-40B4-BE49-F238E27FC236}">
                <a16:creationId xmlns:a16="http://schemas.microsoft.com/office/drawing/2014/main" id="{868A768A-A430-44E8-8831-7045BBEB2B82}"/>
              </a:ext>
            </a:extLst>
          </p:cNvPr>
          <p:cNvGraphicFramePr>
            <a:graphicFrameLocks noGrp="1"/>
          </p:cNvGraphicFramePr>
          <p:nvPr>
            <p:ph idx="1"/>
            <p:extLst>
              <p:ext uri="{D42A27DB-BD31-4B8C-83A1-F6EECF244321}">
                <p14:modId xmlns:p14="http://schemas.microsoft.com/office/powerpoint/2010/main" val="3331144419"/>
              </p:ext>
            </p:extLst>
          </p:nvPr>
        </p:nvGraphicFramePr>
        <p:xfrm>
          <a:off x="7457294" y="942303"/>
          <a:ext cx="4325311" cy="4171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9" name="Group 38">
            <a:extLst>
              <a:ext uri="{FF2B5EF4-FFF2-40B4-BE49-F238E27FC236}">
                <a16:creationId xmlns:a16="http://schemas.microsoft.com/office/drawing/2014/main" id="{57405E26-3974-5545-83D5-FDE2EE522189}"/>
              </a:ext>
            </a:extLst>
          </p:cNvPr>
          <p:cNvGrpSpPr/>
          <p:nvPr/>
        </p:nvGrpSpPr>
        <p:grpSpPr>
          <a:xfrm>
            <a:off x="10568184" y="5933749"/>
            <a:ext cx="1313263" cy="775960"/>
            <a:chOff x="7552803" y="6028266"/>
            <a:chExt cx="1313263" cy="775960"/>
          </a:xfrm>
        </p:grpSpPr>
        <p:pic>
          <p:nvPicPr>
            <p:cNvPr id="40" name="Picture 39">
              <a:extLst>
                <a:ext uri="{FF2B5EF4-FFF2-40B4-BE49-F238E27FC236}">
                  <a16:creationId xmlns:a16="http://schemas.microsoft.com/office/drawing/2014/main" id="{C6BE0215-6102-CD4D-A78E-5786BC6F5110}"/>
                </a:ext>
              </a:extLst>
            </p:cNvPr>
            <p:cNvPicPr>
              <a:picLocks noChangeAspect="1"/>
            </p:cNvPicPr>
            <p:nvPr userDrawn="1"/>
          </p:nvPicPr>
          <p:blipFill>
            <a:blip r:embed="rId8"/>
            <a:stretch>
              <a:fillRect/>
            </a:stretch>
          </p:blipFill>
          <p:spPr>
            <a:xfrm>
              <a:off x="7552803" y="6028266"/>
              <a:ext cx="1303330" cy="514350"/>
            </a:xfrm>
            <a:prstGeom prst="rect">
              <a:avLst/>
            </a:prstGeom>
          </p:spPr>
        </p:pic>
        <p:sp>
          <p:nvSpPr>
            <p:cNvPr id="41" name="TextBox 40">
              <a:extLst>
                <a:ext uri="{FF2B5EF4-FFF2-40B4-BE49-F238E27FC236}">
                  <a16:creationId xmlns:a16="http://schemas.microsoft.com/office/drawing/2014/main" id="{41167321-D9B7-CE4C-BB1B-8E9DA21899B4}"/>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tx1">
                      <a:lumMod val="75000"/>
                      <a:lumOff val="25000"/>
                    </a:schemeClr>
                  </a:solidFill>
                  <a:latin typeface="Gill Sans MT" panose="020B0502020104020203" pitchFamily="34" charset="77"/>
                </a:rPr>
                <a:t>1993 - 2021</a:t>
              </a:r>
            </a:p>
          </p:txBody>
        </p:sp>
      </p:grpSp>
    </p:spTree>
    <p:extLst>
      <p:ext uri="{BB962C8B-B14F-4D97-AF65-F5344CB8AC3E}">
        <p14:creationId xmlns:p14="http://schemas.microsoft.com/office/powerpoint/2010/main" val="268440141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6" descr="The Five Pillars of Resilience">
            <a:extLst>
              <a:ext uri="{FF2B5EF4-FFF2-40B4-BE49-F238E27FC236}">
                <a16:creationId xmlns:a16="http://schemas.microsoft.com/office/drawing/2014/main" id="{9D042382-AC8D-9C41-87CD-95CA2343DDEA}"/>
              </a:ext>
            </a:extLst>
          </p:cNvPr>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tretch>
            <a:fillRect/>
          </a:stretch>
        </p:blipFill>
        <p:spPr bwMode="auto">
          <a:xfrm>
            <a:off x="3000963" y="643467"/>
            <a:ext cx="6190073"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A8F7603-6F85-864C-B0E9-5A93D793A586}"/>
              </a:ext>
            </a:extLst>
          </p:cNvPr>
          <p:cNvSpPr>
            <a:spLocks noChangeArrowheads="1"/>
          </p:cNvSpPr>
          <p:nvPr/>
        </p:nvSpPr>
        <p:spPr bwMode="auto">
          <a:xfrm>
            <a:off x="-341834" y="-3850"/>
            <a:ext cx="16204677" cy="5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8" name="Group 7">
            <a:extLst>
              <a:ext uri="{FF2B5EF4-FFF2-40B4-BE49-F238E27FC236}">
                <a16:creationId xmlns:a16="http://schemas.microsoft.com/office/drawing/2014/main" id="{57132C00-FE4F-BB42-849B-2A2CC8476933}"/>
              </a:ext>
            </a:extLst>
          </p:cNvPr>
          <p:cNvGrpSpPr/>
          <p:nvPr/>
        </p:nvGrpSpPr>
        <p:grpSpPr>
          <a:xfrm>
            <a:off x="10401724" y="5842010"/>
            <a:ext cx="1313263" cy="775960"/>
            <a:chOff x="7552803" y="6028266"/>
            <a:chExt cx="1313263" cy="775960"/>
          </a:xfrm>
        </p:grpSpPr>
        <p:pic>
          <p:nvPicPr>
            <p:cNvPr id="9" name="Picture 8">
              <a:extLst>
                <a:ext uri="{FF2B5EF4-FFF2-40B4-BE49-F238E27FC236}">
                  <a16:creationId xmlns:a16="http://schemas.microsoft.com/office/drawing/2014/main" id="{E586B47E-3D48-ED49-988D-A0BA806A5CE8}"/>
                </a:ext>
              </a:extLst>
            </p:cNvPr>
            <p:cNvPicPr>
              <a:picLocks noChangeAspect="1"/>
            </p:cNvPicPr>
            <p:nvPr userDrawn="1"/>
          </p:nvPicPr>
          <p:blipFill>
            <a:blip r:embed="rId4"/>
            <a:stretch>
              <a:fillRect/>
            </a:stretch>
          </p:blipFill>
          <p:spPr>
            <a:xfrm>
              <a:off x="7552803" y="6028266"/>
              <a:ext cx="1303330" cy="514350"/>
            </a:xfrm>
            <a:prstGeom prst="rect">
              <a:avLst/>
            </a:prstGeom>
          </p:spPr>
        </p:pic>
        <p:sp>
          <p:nvSpPr>
            <p:cNvPr id="10" name="TextBox 9">
              <a:extLst>
                <a:ext uri="{FF2B5EF4-FFF2-40B4-BE49-F238E27FC236}">
                  <a16:creationId xmlns:a16="http://schemas.microsoft.com/office/drawing/2014/main" id="{9F76BD54-7FB3-1749-B211-C8DB1B937B34}"/>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60347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A blue sky with clouds&#10;&#10;Description automatically generated with low confidence">
            <a:extLst>
              <a:ext uri="{FF2B5EF4-FFF2-40B4-BE49-F238E27FC236}">
                <a16:creationId xmlns:a16="http://schemas.microsoft.com/office/drawing/2014/main" id="{37A3D7D7-64FA-40CD-BF87-437150F9F373}"/>
              </a:ext>
            </a:extLst>
          </p:cNvPr>
          <p:cNvPicPr>
            <a:picLocks noChangeAspect="1"/>
          </p:cNvPicPr>
          <p:nvPr/>
        </p:nvPicPr>
        <p:blipFill rotWithShape="1">
          <a:blip r:embed="rId2"/>
          <a:srcRect t="23677" r="9091"/>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84EE6-EB36-274E-BC43-E5FEB49B830C}"/>
              </a:ext>
            </a:extLst>
          </p:cNvPr>
          <p:cNvSpPr>
            <a:spLocks noGrp="1"/>
          </p:cNvSpPr>
          <p:nvPr>
            <p:ph type="title"/>
          </p:nvPr>
        </p:nvSpPr>
        <p:spPr>
          <a:xfrm>
            <a:off x="594804" y="640263"/>
            <a:ext cx="6619811" cy="1344975"/>
          </a:xfrm>
        </p:spPr>
        <p:txBody>
          <a:bodyPr>
            <a:normAutofit/>
          </a:bodyPr>
          <a:lstStyle/>
          <a:p>
            <a:r>
              <a:rPr lang="en-GB" sz="2800" b="1"/>
              <a:t>Improved resilience = fewer depressive symptoms &amp; increased emotional well-being</a:t>
            </a:r>
            <a:endParaRPr lang="en-US" sz="2800"/>
          </a:p>
        </p:txBody>
      </p:sp>
      <p:graphicFrame>
        <p:nvGraphicFramePr>
          <p:cNvPr id="5" name="Content Placeholder 2">
            <a:extLst>
              <a:ext uri="{FF2B5EF4-FFF2-40B4-BE49-F238E27FC236}">
                <a16:creationId xmlns:a16="http://schemas.microsoft.com/office/drawing/2014/main" id="{5528071D-2860-4D69-9585-6E54B9CD8D3D}"/>
              </a:ext>
            </a:extLst>
          </p:cNvPr>
          <p:cNvGraphicFramePr>
            <a:graphicFrameLocks noGrp="1"/>
          </p:cNvGraphicFramePr>
          <p:nvPr>
            <p:ph idx="1"/>
            <p:extLst>
              <p:ext uri="{D42A27DB-BD31-4B8C-83A1-F6EECF244321}">
                <p14:modId xmlns:p14="http://schemas.microsoft.com/office/powerpoint/2010/main" val="3354519914"/>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5" name="Group 24">
            <a:extLst>
              <a:ext uri="{FF2B5EF4-FFF2-40B4-BE49-F238E27FC236}">
                <a16:creationId xmlns:a16="http://schemas.microsoft.com/office/drawing/2014/main" id="{E0E1F48C-9351-4E40-B548-963A0100E840}"/>
              </a:ext>
            </a:extLst>
          </p:cNvPr>
          <p:cNvGrpSpPr/>
          <p:nvPr/>
        </p:nvGrpSpPr>
        <p:grpSpPr>
          <a:xfrm>
            <a:off x="10568184" y="5933749"/>
            <a:ext cx="1313263" cy="775960"/>
            <a:chOff x="7552803" y="6028266"/>
            <a:chExt cx="1313263" cy="775960"/>
          </a:xfrm>
        </p:grpSpPr>
        <p:pic>
          <p:nvPicPr>
            <p:cNvPr id="27" name="Picture 26">
              <a:extLst>
                <a:ext uri="{FF2B5EF4-FFF2-40B4-BE49-F238E27FC236}">
                  <a16:creationId xmlns:a16="http://schemas.microsoft.com/office/drawing/2014/main" id="{FB09CF1C-7A20-4841-BF5C-E709B29A800C}"/>
                </a:ext>
              </a:extLst>
            </p:cNvPr>
            <p:cNvPicPr>
              <a:picLocks noChangeAspect="1"/>
            </p:cNvPicPr>
            <p:nvPr userDrawn="1"/>
          </p:nvPicPr>
          <p:blipFill>
            <a:blip r:embed="rId8"/>
            <a:stretch>
              <a:fillRect/>
            </a:stretch>
          </p:blipFill>
          <p:spPr>
            <a:xfrm>
              <a:off x="7552803" y="6028266"/>
              <a:ext cx="1303330" cy="514350"/>
            </a:xfrm>
            <a:prstGeom prst="rect">
              <a:avLst/>
            </a:prstGeom>
          </p:spPr>
        </p:pic>
        <p:sp>
          <p:nvSpPr>
            <p:cNvPr id="28" name="TextBox 27">
              <a:extLst>
                <a:ext uri="{FF2B5EF4-FFF2-40B4-BE49-F238E27FC236}">
                  <a16:creationId xmlns:a16="http://schemas.microsoft.com/office/drawing/2014/main" id="{1C1DF29E-3270-1348-B58E-D44D7A03A95E}"/>
                </a:ext>
              </a:extLst>
            </p:cNvPr>
            <p:cNvSpPr txBox="1"/>
            <p:nvPr userDrawn="1"/>
          </p:nvSpPr>
          <p:spPr>
            <a:xfrm>
              <a:off x="7562735" y="6542616"/>
              <a:ext cx="1303331" cy="261610"/>
            </a:xfrm>
            <a:prstGeom prst="rect">
              <a:avLst/>
            </a:prstGeom>
            <a:noFill/>
          </p:spPr>
          <p:txBody>
            <a:bodyPr wrap="square" rtlCol="0">
              <a:spAutoFit/>
            </a:bodyPr>
            <a:lstStyle/>
            <a:p>
              <a:pPr>
                <a:spcAft>
                  <a:spcPts val="600"/>
                </a:spcAft>
              </a:pPr>
              <a:r>
                <a:rPr lang="en-US" sz="1100" spc="300" dirty="0">
                  <a:solidFill>
                    <a:schemeClr val="bg1"/>
                  </a:solidFill>
                  <a:latin typeface="Gill Sans MT" panose="020B0502020104020203" pitchFamily="34" charset="77"/>
                </a:rPr>
                <a:t>1993 - 2021</a:t>
              </a:r>
            </a:p>
          </p:txBody>
        </p:sp>
      </p:grpSp>
    </p:spTree>
    <p:extLst>
      <p:ext uri="{BB962C8B-B14F-4D97-AF65-F5344CB8AC3E}">
        <p14:creationId xmlns:p14="http://schemas.microsoft.com/office/powerpoint/2010/main" val="385216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0C0EE6D-46FA-5247-87A4-9949421FA1AD}"/>
              </a:ext>
            </a:extLst>
          </p:cNvPr>
          <p:cNvSpPr>
            <a:spLocks noGrp="1"/>
          </p:cNvSpPr>
          <p:nvPr>
            <p:ph type="title"/>
          </p:nvPr>
        </p:nvSpPr>
        <p:spPr>
          <a:xfrm>
            <a:off x="2399234" y="2073715"/>
            <a:ext cx="6935759" cy="2993042"/>
          </a:xfrm>
        </p:spPr>
        <p:txBody>
          <a:bodyPr vert="horz" lIns="91440" tIns="45720" rIns="91440" bIns="45720" rtlCol="0" anchor="ctr">
            <a:normAutofit/>
          </a:bodyPr>
          <a:lstStyle/>
          <a:p>
            <a:pPr algn="ctr"/>
            <a:r>
              <a:rPr lang="en-US" sz="6800" kern="1200">
                <a:solidFill>
                  <a:schemeClr val="bg1"/>
                </a:solidFill>
                <a:latin typeface="+mj-lt"/>
                <a:ea typeface="+mj-ea"/>
                <a:cs typeface="+mj-cs"/>
              </a:rPr>
              <a:t>The five pillars of resilience – an overview</a:t>
            </a:r>
          </a:p>
        </p:txBody>
      </p:sp>
      <p:sp>
        <p:nvSpPr>
          <p:cNvPr id="9" name="Rectangle 8">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917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2784</Words>
  <Application>Microsoft Macintosh PowerPoint</Application>
  <PresentationFormat>Widescreen</PresentationFormat>
  <Paragraphs>198</Paragraphs>
  <Slides>39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Gill Sans MT</vt:lpstr>
      <vt:lpstr>Gill Sans Nova Light</vt:lpstr>
      <vt:lpstr>Office Theme</vt:lpstr>
      <vt:lpstr>Resilience</vt:lpstr>
      <vt:lpstr>What is Resilience?</vt:lpstr>
      <vt:lpstr>What we are covering in this talk</vt:lpstr>
      <vt:lpstr>The study of resilience is more important now than ever</vt:lpstr>
      <vt:lpstr>Learning to live a more resilient life has numerous benefits including:</vt:lpstr>
      <vt:lpstr>Resilience is made up of five pillars: self awareness, mindfulness, self care, positive relationships &amp; purpose. </vt:lpstr>
      <vt:lpstr>PowerPoint Presentation</vt:lpstr>
      <vt:lpstr>Improved resilience = fewer depressive symptoms &amp; increased emotional well-being</vt:lpstr>
      <vt:lpstr>The five pillars of resilience – an overview</vt:lpstr>
      <vt:lpstr>Relationships</vt:lpstr>
      <vt:lpstr>Positive relationships</vt:lpstr>
      <vt:lpstr>Self awareness</vt:lpstr>
      <vt:lpstr>Self awareness</vt:lpstr>
      <vt:lpstr>Mindfulness</vt:lpstr>
      <vt:lpstr>Self care</vt:lpstr>
      <vt:lpstr>Purpose</vt:lpstr>
      <vt:lpstr>What else does cultivating resilience do for us?</vt:lpstr>
      <vt:lpstr>Improves your working memory</vt:lpstr>
      <vt:lpstr>PowerPoint Presentation</vt:lpstr>
      <vt:lpstr>Epigenetics</vt:lpstr>
      <vt:lpstr>What is Positive Psychology?</vt:lpstr>
      <vt:lpstr>What is Positive Psychology?</vt:lpstr>
      <vt:lpstr>PowerPoint Presentation</vt:lpstr>
      <vt:lpstr>Positive Psychology Theory</vt:lpstr>
      <vt:lpstr>The PERMA Model</vt:lpstr>
      <vt:lpstr>Each of these elements has three properties:</vt:lpstr>
      <vt:lpstr>The PERMA Model In-Depth</vt:lpstr>
      <vt:lpstr>1. Positive Emotions</vt:lpstr>
      <vt:lpstr>Greater creativity and open-mindedness</vt:lpstr>
      <vt:lpstr>2. Engagement</vt:lpstr>
      <vt:lpstr>PowerPoint Presentation</vt:lpstr>
      <vt:lpstr>3. Relationships</vt:lpstr>
      <vt:lpstr>PowerPoint Presentation</vt:lpstr>
      <vt:lpstr>4. Meaning</vt:lpstr>
      <vt:lpstr>He also states that authentic happiness is:</vt:lpstr>
      <vt:lpstr>5. Accomplishments</vt:lpstr>
      <vt:lpstr>About Me:</vt:lpstr>
      <vt:lpstr>PowerPoint Presentation</vt:lpstr>
      <vt:lpstr>Copyright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dc:title>
  <dc:creator>Jayne Goddard</dc:creator>
  <cp:lastModifiedBy>Jayne Goddard</cp:lastModifiedBy>
  <cp:revision>3</cp:revision>
  <dcterms:created xsi:type="dcterms:W3CDTF">2021-03-26T20:22:33Z</dcterms:created>
  <dcterms:modified xsi:type="dcterms:W3CDTF">2021-04-13T13:57:18Z</dcterms:modified>
</cp:coreProperties>
</file>