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4" r:id="rId2"/>
  </p:sldMasterIdLst>
  <p:notesMasterIdLst>
    <p:notesMasterId r:id="rId64"/>
  </p:notesMasterIdLst>
  <p:handoutMasterIdLst>
    <p:handoutMasterId r:id="rId65"/>
  </p:handoutMasterIdLst>
  <p:sldIdLst>
    <p:sldId id="271" r:id="rId3"/>
    <p:sldId id="286" r:id="rId4"/>
    <p:sldId id="287" r:id="rId5"/>
    <p:sldId id="288" r:id="rId6"/>
    <p:sldId id="289" r:id="rId7"/>
    <p:sldId id="290" r:id="rId8"/>
    <p:sldId id="291" r:id="rId9"/>
    <p:sldId id="292" r:id="rId10"/>
    <p:sldId id="293" r:id="rId11"/>
    <p:sldId id="294"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284" r:id="rId6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1858" autoAdjust="0"/>
  </p:normalViewPr>
  <p:slideViewPr>
    <p:cSldViewPr snapToGrid="0">
      <p:cViewPr varScale="1">
        <p:scale>
          <a:sx n="120" d="100"/>
          <a:sy n="120" d="100"/>
        </p:scale>
        <p:origin x="1092" y="96"/>
      </p:cViewPr>
      <p:guideLst>
        <p:guide orient="horz" pos="701"/>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421" y="-2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96337E-C1FC-F04F-B544-674634334192}" type="datetimeFigureOut">
              <a:rPr lang="en-US" smtClean="0"/>
              <a:t>10/3/2019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8C50A4-BDAC-2049-BEC8-F51E2EDBDD70}" type="slidenum">
              <a:rPr lang="en-US" smtClean="0"/>
              <a:t>‹#›</a:t>
            </a:fld>
            <a:endParaRPr lang="en-US"/>
          </a:p>
        </p:txBody>
      </p:sp>
    </p:spTree>
    <p:extLst>
      <p:ext uri="{BB962C8B-B14F-4D97-AF65-F5344CB8AC3E}">
        <p14:creationId xmlns:p14="http://schemas.microsoft.com/office/powerpoint/2010/main" val="396157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743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274320"/>
          </a:xfrm>
          <a:prstGeom prst="rect">
            <a:avLst/>
          </a:prstGeom>
        </p:spPr>
        <p:txBody>
          <a:bodyPr vert="horz" lIns="93177" tIns="46589" rIns="93177" bIns="46589" rtlCol="0"/>
          <a:lstStyle>
            <a:lvl1pPr algn="r">
              <a:defRPr sz="1200"/>
            </a:lvl1pPr>
          </a:lstStyle>
          <a:p>
            <a:fld id="{684F8147-B8B3-4CA0-865D-949812C031F4}" type="datetimeFigureOut">
              <a:rPr lang="en-US" smtClean="0"/>
              <a:t>10/3/2019</a:t>
            </a:fld>
            <a:endParaRPr lang="en-US"/>
          </a:p>
        </p:txBody>
      </p:sp>
      <p:sp>
        <p:nvSpPr>
          <p:cNvPr id="4" name="Slide Image Placeholder 3"/>
          <p:cNvSpPr>
            <a:spLocks noGrp="1" noRot="1" noChangeAspect="1"/>
          </p:cNvSpPr>
          <p:nvPr>
            <p:ph type="sldImg" idx="2"/>
          </p:nvPr>
        </p:nvSpPr>
        <p:spPr>
          <a:xfrm>
            <a:off x="304800" y="274320"/>
            <a:ext cx="6400800" cy="480181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304800" y="5121248"/>
            <a:ext cx="6400800" cy="3840480"/>
          </a:xfrm>
          <a:prstGeom prst="rect">
            <a:avLst/>
          </a:prstGeom>
        </p:spPr>
        <p:txBody>
          <a:bodyPr vert="horz" lIns="93177" tIns="46589" rIns="93177" bIns="46589"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06840"/>
            <a:ext cx="3037840" cy="2743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9006840"/>
            <a:ext cx="3037840" cy="274320"/>
          </a:xfrm>
          <a:prstGeom prst="rect">
            <a:avLst/>
          </a:prstGeom>
        </p:spPr>
        <p:txBody>
          <a:bodyPr vert="horz" lIns="93177" tIns="46589" rIns="93177" bIns="46589" rtlCol="0" anchor="b"/>
          <a:lstStyle>
            <a:lvl1pPr algn="r">
              <a:defRPr sz="1200"/>
            </a:lvl1pPr>
          </a:lstStyle>
          <a:p>
            <a:fld id="{224885C2-6ADB-43F5-974D-3A3FD3BB1045}" type="slidenum">
              <a:rPr lang="en-US" smtClean="0"/>
              <a:t>‹#›</a:t>
            </a:fld>
            <a:endParaRPr lang="en-US"/>
          </a:p>
        </p:txBody>
      </p:sp>
    </p:spTree>
    <p:extLst>
      <p:ext uri="{BB962C8B-B14F-4D97-AF65-F5344CB8AC3E}">
        <p14:creationId xmlns:p14="http://schemas.microsoft.com/office/powerpoint/2010/main" val="732028179"/>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42900" indent="-114300" algn="l" defTabSz="914400" rtl="0" eaLnBrk="1" latinLnBrk="0" hangingPunct="1">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8001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287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0284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dirty="0" smtClean="0"/>
              <a:t>Many vendors may</a:t>
            </a:r>
            <a:r>
              <a:rPr lang="en-US" baseline="0" dirty="0" smtClean="0"/>
              <a:t> use an internal reference number when creating and locating a quote in their system.  </a:t>
            </a:r>
          </a:p>
          <a:p>
            <a:endParaRPr lang="en-US" baseline="0" dirty="0" smtClean="0"/>
          </a:p>
          <a:p>
            <a:r>
              <a:rPr lang="en-US" baseline="0" dirty="0" smtClean="0"/>
              <a:t>In the Vendor Quote # field, which is optional, vendors can enter their internal reference number for this quote.  So when a buyer calls them with a question, the buyer can provide the internal reference number instead of a PR number or NSN.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10</a:t>
            </a:fld>
            <a:endParaRPr lang="en-US"/>
          </a:p>
        </p:txBody>
      </p:sp>
    </p:spTree>
    <p:extLst>
      <p:ext uri="{BB962C8B-B14F-4D97-AF65-F5344CB8AC3E}">
        <p14:creationId xmlns:p14="http://schemas.microsoft.com/office/powerpoint/2010/main" val="358000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Discount terms can be quoted when the vendor allows a price discount if the Government pays the invoice within a certain number of days.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Select the dropdown box for a list of the six most common discount terms.  This field </a:t>
            </a:r>
            <a:r>
              <a:rPr lang="en-US" baseline="0" dirty="0" smtClean="0"/>
              <a:t>will default from the vendors DIBBS registration; however, vendors are able to change this field for any quote.</a:t>
            </a:r>
          </a:p>
          <a:p>
            <a:endParaRPr lang="en-US" baseline="0" dirty="0" smtClean="0"/>
          </a:p>
          <a:p>
            <a:r>
              <a:rPr lang="en-US" baseline="0" dirty="0" smtClean="0"/>
              <a:t>“Net 30” is most commonly used.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11</a:t>
            </a:fld>
            <a:endParaRPr lang="en-US"/>
          </a:p>
        </p:txBody>
      </p:sp>
    </p:spTree>
    <p:extLst>
      <p:ext uri="{BB962C8B-B14F-4D97-AF65-F5344CB8AC3E}">
        <p14:creationId xmlns:p14="http://schemas.microsoft.com/office/powerpoint/2010/main" val="368511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Quote Valid For is</a:t>
            </a:r>
            <a:r>
              <a:rPr lang="en-US" sz="1200" kern="1200" baseline="0" dirty="0" smtClean="0">
                <a:solidFill>
                  <a:schemeClr val="tx1"/>
                </a:solidFill>
                <a:effectLst/>
                <a:latin typeface="+mn-lt"/>
                <a:ea typeface="+mn-ea"/>
                <a:cs typeface="+mn-cs"/>
              </a:rPr>
              <a:t> where the vendor will input the number of days the quote is valid for.  Typically the Government requests 9</a:t>
            </a:r>
            <a:r>
              <a:rPr lang="en-US" sz="1200" kern="1200" dirty="0" smtClean="0">
                <a:solidFill>
                  <a:schemeClr val="tx1"/>
                </a:solidFill>
                <a:effectLst/>
                <a:latin typeface="+mn-lt"/>
                <a:ea typeface="+mn-ea"/>
                <a:cs typeface="+mn-cs"/>
              </a:rPr>
              <a:t>0 days.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quote less than 90 days, most likely the buyer will be coming back to you to ask you to extend the quote or submit a new quote.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12</a:t>
            </a:fld>
            <a:endParaRPr lang="en-US"/>
          </a:p>
        </p:txBody>
      </p:sp>
    </p:spTree>
    <p:extLst>
      <p:ext uri="{BB962C8B-B14F-4D97-AF65-F5344CB8AC3E}">
        <p14:creationId xmlns:p14="http://schemas.microsoft.com/office/powerpoint/2010/main" val="51445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smtClean="0"/>
          </a:p>
          <a:p>
            <a:r>
              <a:rPr lang="en-US" dirty="0" smtClean="0"/>
              <a:t>Vendors will select this next area only if they have an existing Federal Supply Schedule</a:t>
            </a:r>
            <a:r>
              <a:rPr lang="en-US" baseline="0" dirty="0" smtClean="0"/>
              <a:t> (FSS) , Basic Ordering Agreement (BOA) , or Blanket Purchase Agreement (BPA) that they wish for this requisition to be ordered against.</a:t>
            </a:r>
          </a:p>
          <a:p>
            <a:endParaRPr lang="en-US" baseline="0" dirty="0" smtClean="0"/>
          </a:p>
          <a:p>
            <a:r>
              <a:rPr lang="en-US" baseline="0" dirty="0" smtClean="0"/>
              <a:t>This field defaults to N/A.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13</a:t>
            </a:fld>
            <a:endParaRPr lang="en-US"/>
          </a:p>
        </p:txBody>
      </p:sp>
    </p:spTree>
    <p:extLst>
      <p:ext uri="{BB962C8B-B14F-4D97-AF65-F5344CB8AC3E}">
        <p14:creationId xmlns:p14="http://schemas.microsoft.com/office/powerpoint/2010/main" val="98289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smtClean="0"/>
          </a:p>
          <a:p>
            <a:r>
              <a:rPr lang="en-US" dirty="0" smtClean="0"/>
              <a:t>Free on Board or FOB point.   This</a:t>
            </a:r>
            <a:r>
              <a:rPr lang="en-US" baseline="0" dirty="0" smtClean="0"/>
              <a:t> field will default to the solicitation requirement.</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vendor quotes FOB Destination, then all shipping costs must be included into the unit price of the item.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If vendor quotes FOB Origin, shipping costs are NOT included in the unit price.  Vendors will invoice for the cost of supplies.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Destination Transportation (FDT)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RFQs must be quoted FOB origin as solicited. If you quote FOB Destination on an FDT eligible solicitation, the quote will be considered a “bid with exception” and the quote will not be considered for an automated award.</a:t>
            </a:r>
          </a:p>
          <a:p>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FLOOR WALKERS:  make</a:t>
            </a:r>
            <a:r>
              <a:rPr lang="en-US" sz="1200" b="1" i="1" u="sng" kern="1200" baseline="0" dirty="0" smtClean="0">
                <a:solidFill>
                  <a:schemeClr val="tx1"/>
                </a:solidFill>
                <a:effectLst/>
                <a:latin typeface="+mn-lt"/>
                <a:ea typeface="+mn-ea"/>
                <a:cs typeface="+mn-cs"/>
              </a:rPr>
              <a:t> sure vendors are following along.</a:t>
            </a:r>
            <a:endParaRPr lang="en-US" sz="1200" b="1" i="1"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14</a:t>
            </a:fld>
            <a:endParaRPr lang="en-US"/>
          </a:p>
        </p:txBody>
      </p:sp>
    </p:spTree>
    <p:extLst>
      <p:ext uri="{BB962C8B-B14F-4D97-AF65-F5344CB8AC3E}">
        <p14:creationId xmlns:p14="http://schemas.microsoft.com/office/powerpoint/2010/main" val="99591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dirty="0" smtClean="0"/>
              <a:t>Next section is Government Inspection Point.</a:t>
            </a:r>
          </a:p>
          <a:p>
            <a:endParaRPr lang="en-US" dirty="0" smtClean="0"/>
          </a:p>
          <a:p>
            <a:endParaRPr lang="en-US" dirty="0" smtClean="0"/>
          </a:p>
          <a:p>
            <a:r>
              <a:rPr lang="en-US" dirty="0" smtClean="0"/>
              <a:t>This field will default</a:t>
            </a:r>
            <a:r>
              <a:rPr lang="en-US" baseline="0" dirty="0" smtClean="0"/>
              <a:t> to the solicitation requirement.</a:t>
            </a:r>
          </a:p>
          <a:p>
            <a:endParaRPr lang="en-US" baseline="0" dirty="0" smtClean="0"/>
          </a:p>
          <a:p>
            <a:r>
              <a:rPr lang="en-US" baseline="0" dirty="0" smtClean="0"/>
              <a:t>Inspection at destination means that the supplies/packaging will be inspected at the shipping destination on the order.</a:t>
            </a:r>
          </a:p>
          <a:p>
            <a:endParaRPr lang="en-US" baseline="0" dirty="0" smtClean="0"/>
          </a:p>
          <a:p>
            <a:r>
              <a:rPr lang="en-US" baseline="0" dirty="0" smtClean="0"/>
              <a:t>Inspection at origin means that the supplies/packaging will be inspected at the CAGE code provided for supplies and packaging per the quote, prior to shipping.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15</a:t>
            </a:fld>
            <a:endParaRPr lang="en-US"/>
          </a:p>
        </p:txBody>
      </p:sp>
    </p:spTree>
    <p:extLst>
      <p:ext uri="{BB962C8B-B14F-4D97-AF65-F5344CB8AC3E}">
        <p14:creationId xmlns:p14="http://schemas.microsoft.com/office/powerpoint/2010/main" val="156203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dirty="0" smtClean="0"/>
              <a:t>The next field for Single Process Initiative (aka SPI) which</a:t>
            </a:r>
            <a:r>
              <a:rPr lang="en-US" baseline="0" dirty="0" smtClean="0"/>
              <a:t> </a:t>
            </a:r>
            <a:r>
              <a:rPr lang="en-US" dirty="0" smtClean="0"/>
              <a:t>is not common.</a:t>
            </a:r>
          </a:p>
          <a:p>
            <a:endParaRPr lang="en-US" dirty="0" smtClean="0"/>
          </a:p>
          <a:p>
            <a:r>
              <a:rPr lang="en-US" dirty="0" smtClean="0"/>
              <a:t>Single</a:t>
            </a:r>
            <a:r>
              <a:rPr lang="en-US" baseline="0" dirty="0" smtClean="0"/>
              <a:t> Process Initiative only applies over the micro-purchase threshold.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See how DFARS 252.211-7005 is underlined…you can click on this number and the DFARS text will show in a new window.</a:t>
            </a:r>
          </a:p>
          <a:p>
            <a:endParaRPr lang="en-US" baseline="0" dirty="0" smtClean="0"/>
          </a:p>
          <a:p>
            <a:r>
              <a:rPr lang="en-US" baseline="0" dirty="0" smtClean="0"/>
              <a:t>Most of the time the answer for this field will be “No”.</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16</a:t>
            </a:fld>
            <a:endParaRPr lang="en-US"/>
          </a:p>
        </p:txBody>
      </p:sp>
    </p:spTree>
    <p:extLst>
      <p:ext uri="{BB962C8B-B14F-4D97-AF65-F5344CB8AC3E}">
        <p14:creationId xmlns:p14="http://schemas.microsoft.com/office/powerpoint/2010/main" val="335517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go into submitting a unit price, there maybe different quantities per Line. If the</a:t>
            </a:r>
            <a:r>
              <a:rPr lang="en-US" sz="1200" kern="1200" baseline="0" dirty="0" smtClean="0">
                <a:solidFill>
                  <a:schemeClr val="tx1"/>
                </a:solidFill>
                <a:effectLst/>
                <a:latin typeface="+mn-lt"/>
                <a:ea typeface="+mn-ea"/>
                <a:cs typeface="+mn-cs"/>
              </a:rPr>
              <a:t> quantities do not require different unit prices or delivery, you can input the unit price and delivery in Line 1 and click on “Cascade Fill”.  </a:t>
            </a:r>
          </a:p>
          <a:p>
            <a:endParaRPr lang="en-US" sz="8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will repeat the unit price and delivery for the remaining quantity lines on the solicitation.  </a:t>
            </a:r>
          </a:p>
          <a:p>
            <a:endParaRPr lang="en-US" sz="8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if you can provide a lower unit price/delivery for 59 compared to 25, please</a:t>
            </a:r>
            <a:r>
              <a:rPr lang="en-US" sz="1200" kern="1200" baseline="0" dirty="0" smtClean="0">
                <a:solidFill>
                  <a:schemeClr val="tx1"/>
                </a:solidFill>
                <a:effectLst/>
                <a:latin typeface="+mn-lt"/>
                <a:ea typeface="+mn-ea"/>
                <a:cs typeface="+mn-cs"/>
              </a:rPr>
              <a:t> provide the different unit prices and/or delivery days.  Also, since the total quantity will be on one purchase order, give us the unit price for a total quantity of 84 compared to the unit price for 25 and a unit price for 59.  During evaluation, you may lose out on an award because you were unable to give us a better price for a higher quantity.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b="1" i="1" u="sng" baseline="0" dirty="0" smtClean="0"/>
              <a:t>**CLICK** </a:t>
            </a:r>
            <a:endParaRPr lang="en-US" baseline="0" dirty="0" smtClean="0"/>
          </a:p>
          <a:p>
            <a:endParaRPr lang="en-US" sz="8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if the solicitation requires a first article test, you are able to quote a unit price and delivery only for the first article test.  Make</a:t>
            </a:r>
            <a:r>
              <a:rPr lang="en-US" sz="1200" kern="1200" baseline="0" dirty="0" smtClean="0">
                <a:solidFill>
                  <a:schemeClr val="tx1"/>
                </a:solidFill>
                <a:effectLst/>
                <a:latin typeface="+mn-lt"/>
                <a:ea typeface="+mn-ea"/>
                <a:cs typeface="+mn-cs"/>
              </a:rPr>
              <a:t> sure this is the unit price and delivery for the first article test.  Its okay if the first article unit price &amp; delivery is different from the Line quantities requested on the solicitation.</a:t>
            </a:r>
            <a:endParaRPr lang="en-US" sz="1200" kern="1200" dirty="0" smtClean="0">
              <a:solidFill>
                <a:schemeClr val="tx1"/>
              </a:solidFill>
              <a:effectLst/>
              <a:latin typeface="+mn-lt"/>
              <a:ea typeface="+mn-ea"/>
              <a:cs typeface="+mn-cs"/>
            </a:endParaRPr>
          </a:p>
          <a:p>
            <a:endParaRPr lang="en-US" sz="8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there was a first article test before and it passed, vendors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ask for a waiver of the first article testing. </a:t>
            </a:r>
          </a:p>
          <a:p>
            <a:endParaRPr lang="en-US" sz="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17</a:t>
            </a:fld>
            <a:endParaRPr lang="en-US"/>
          </a:p>
        </p:txBody>
      </p:sp>
    </p:spTree>
    <p:extLst>
      <p:ext uri="{BB962C8B-B14F-4D97-AF65-F5344CB8AC3E}">
        <p14:creationId xmlns:p14="http://schemas.microsoft.com/office/powerpoint/2010/main" val="279292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dirty="0" smtClean="0"/>
              <a:t>Minimum Order Quantity:  Vendor will select the appropriate</a:t>
            </a:r>
            <a:r>
              <a:rPr lang="en-US" baseline="0" dirty="0" smtClean="0"/>
              <a:t> response to the question…Can the Government obtain a larger quantity at no additional price due to a minimum order quantity? Selecting “Yes” requires an entry for the quantity that is available at no additional cost.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Quantity Variance:  This value represents the quantity the Government will accept under or over the required solicitation quantity.  The default is +0, -0  which is the norm in most cases.  But for example, if the unit of issue is feet, you may see a quantity variance of +10, -10.  This means that the Government will accept 10% more or 10% less than the required solicitation quantity.  </a:t>
            </a:r>
          </a:p>
          <a:p>
            <a:r>
              <a:rPr lang="en-US" baseline="0" dirty="0" smtClean="0"/>
              <a:t>NOTE:  On automated solicitations, if a quantity variance is quoted when not allowed or a quantity variance is quoted outside what is allowed in the solicitation, bid type must be Bid with Exception.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Quantity Available for Immediate Shipment:  </a:t>
            </a:r>
            <a:r>
              <a:rPr lang="en-US" dirty="0" smtClean="0"/>
              <a:t>Select the appropriate</a:t>
            </a:r>
            <a:r>
              <a:rPr lang="en-US" baseline="0" dirty="0" smtClean="0"/>
              <a:t> response to the question, Is there a quantity that can be shipped immediately?  If yes, then what is the quantity, unit price and number of delivery days.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18</a:t>
            </a:fld>
            <a:endParaRPr lang="en-US"/>
          </a:p>
        </p:txBody>
      </p:sp>
    </p:spTree>
    <p:extLst>
      <p:ext uri="{BB962C8B-B14F-4D97-AF65-F5344CB8AC3E}">
        <p14:creationId xmlns:p14="http://schemas.microsoft.com/office/powerpoint/2010/main" val="826843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dirty="0" smtClean="0"/>
              <a:t>Price</a:t>
            </a:r>
            <a:r>
              <a:rPr lang="en-US" baseline="0" dirty="0" smtClean="0"/>
              <a:t> Breaks:  If a larger quantity is obtainable at a lower unit price, then enter the lowest to highest quantity that can be provided for a given unit price.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For example:  1 – 5  at $10.00 each</a:t>
            </a:r>
          </a:p>
          <a:p>
            <a:r>
              <a:rPr lang="en-US" baseline="0" dirty="0" smtClean="0"/>
              <a:t>                    6 – 10 at $7.00 each</a:t>
            </a:r>
          </a:p>
          <a:p>
            <a:r>
              <a:rPr lang="en-US" baseline="0" dirty="0" smtClean="0"/>
              <a:t>                  11 – 15 at $5.00 each</a:t>
            </a:r>
          </a:p>
          <a:p>
            <a:endParaRPr lang="en-US" baseline="0" dirty="0" smtClean="0"/>
          </a:p>
          <a:p>
            <a:r>
              <a:rPr lang="en-US" baseline="0" dirty="0" smtClean="0"/>
              <a:t>The Government may elect to accept these alternate quantities and unit prices for quotes not exceeding $150,000 without further solicitation or discussion.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19</a:t>
            </a:fld>
            <a:endParaRPr lang="en-US"/>
          </a:p>
        </p:txBody>
      </p:sp>
    </p:spTree>
    <p:extLst>
      <p:ext uri="{BB962C8B-B14F-4D97-AF65-F5344CB8AC3E}">
        <p14:creationId xmlns:p14="http://schemas.microsoft.com/office/powerpoint/2010/main" val="388106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submit a quote through DIBBS, users will need to log into DIBBS.  If contractors have trouble accessing DIBBS, the contractor call the Customer Interaction Center (CIC) for support at 877-352-2255.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kern="1200" baseline="0" dirty="0" smtClean="0">
                <a:effectLst/>
                <a:latin typeface="+mn-lt"/>
                <a:ea typeface="+mn-ea"/>
                <a:cs typeface="+mn-cs"/>
              </a:rPr>
              <a:t>FLOOR WALKERS:  VENDORS   For this exercise, please go ahead and log into DIBBS.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a:t>
            </a:fld>
            <a:endParaRPr lang="en-US"/>
          </a:p>
        </p:txBody>
      </p:sp>
    </p:spTree>
    <p:extLst>
      <p:ext uri="{BB962C8B-B14F-4D97-AF65-F5344CB8AC3E}">
        <p14:creationId xmlns:p14="http://schemas.microsoft.com/office/powerpoint/2010/main" val="397203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smtClean="0"/>
          </a:p>
          <a:p>
            <a:r>
              <a:rPr lang="en-US" dirty="0" smtClean="0"/>
              <a:t>In this next section, you are telling the Government</a:t>
            </a:r>
            <a:r>
              <a:rPr lang="en-US" baseline="0" dirty="0" smtClean="0"/>
              <a:t> what product are you providing.  For product type definitions that are listed, click on the DLAD 52.217-9002  reference for exact definitions.</a:t>
            </a:r>
          </a:p>
          <a:p>
            <a:endParaRPr lang="en-US" baseline="0" dirty="0" smtClean="0"/>
          </a:p>
          <a:p>
            <a:r>
              <a:rPr lang="en-US" dirty="0" smtClean="0"/>
              <a:t>First,</a:t>
            </a:r>
            <a:r>
              <a:rPr lang="en-US" baseline="0" dirty="0" smtClean="0"/>
              <a:t> we’ll go over the difference between an exact product and alternate product.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If you are providing the Government the exact manufacturer CAGE code and part number as it appears in the solicitation --- then click the radial button next to “Exact Product”.  Select the dropdown arrow and from the list of manufacturer CAGE code(s) and part number(s) provided, select the exact manufacturer CAGE code and part number you are quoting to provide.</a:t>
            </a:r>
          </a:p>
          <a:p>
            <a:endParaRPr lang="en-US" baseline="0" dirty="0" smtClean="0"/>
          </a:p>
          <a:p>
            <a:r>
              <a:rPr lang="en-US" baseline="0" dirty="0" smtClean="0"/>
              <a:t>If you are providing a manufacturer CAGE code and part number that is NOT exactly listed in the solicitation – then click on the radial button next to “Alternate Product”.  You will then type in the CAGE code of the manufacturer and the part number you are quoting to provide.</a:t>
            </a:r>
          </a:p>
          <a:p>
            <a:endParaRPr lang="en-US" baseline="0" dirty="0" smtClean="0"/>
          </a:p>
          <a:p>
            <a:r>
              <a:rPr lang="en-US" baseline="0" dirty="0" smtClean="0"/>
              <a:t>If you quote an alternate product, the bid type must be “Alternate Bid”.</a:t>
            </a:r>
          </a:p>
          <a:p>
            <a:endParaRPr lang="en-US" baseline="0" dirty="0" smtClean="0"/>
          </a:p>
          <a:p>
            <a:r>
              <a:rPr lang="en-US" b="1" i="1" u="sng" baseline="0" dirty="0" smtClean="0"/>
              <a:t>FLOOR WALKERS:  make sure vendors select drop down arrow to select correct part number.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20</a:t>
            </a:fld>
            <a:endParaRPr lang="en-US"/>
          </a:p>
        </p:txBody>
      </p:sp>
    </p:spTree>
    <p:extLst>
      <p:ext uri="{BB962C8B-B14F-4D97-AF65-F5344CB8AC3E}">
        <p14:creationId xmlns:p14="http://schemas.microsoft.com/office/powerpoint/2010/main" val="42724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smtClean="0"/>
          </a:p>
          <a:p>
            <a:r>
              <a:rPr lang="en-US" dirty="0" smtClean="0"/>
              <a:t>A</a:t>
            </a:r>
            <a:r>
              <a:rPr lang="en-US" baseline="0" dirty="0" smtClean="0"/>
              <a:t> vendor would quote superseding part number if the offered item qualifies as an exact product; however, there is a part number change.  With a superseding part number the change in question would not affect the form, fit or function of the exact product…again just a part number change.</a:t>
            </a:r>
          </a:p>
          <a:p>
            <a:endParaRPr lang="en-US" baseline="0" dirty="0" smtClean="0"/>
          </a:p>
          <a:p>
            <a:r>
              <a:rPr lang="en-US" baseline="0" dirty="0" smtClean="0"/>
              <a:t>If a vendor quotes a superseding part number, select the radial button next to Superseding P/N, type in the CAGE code and part number that you are quoting to provide and then from the dropdown arrow select either option provided.</a:t>
            </a:r>
          </a:p>
          <a:p>
            <a:endParaRPr lang="en-US" baseline="0" dirty="0" smtClean="0"/>
          </a:p>
          <a:p>
            <a:r>
              <a:rPr lang="en-US" baseline="0" dirty="0" smtClean="0"/>
              <a:t>A superseding quote is considered a Bid WITHOUT Exception.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21</a:t>
            </a:fld>
            <a:endParaRPr lang="en-US" dirty="0"/>
          </a:p>
        </p:txBody>
      </p:sp>
    </p:spTree>
    <p:extLst>
      <p:ext uri="{BB962C8B-B14F-4D97-AF65-F5344CB8AC3E}">
        <p14:creationId xmlns:p14="http://schemas.microsoft.com/office/powerpoint/2010/main" val="81949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baseline="0" dirty="0" smtClean="0"/>
          </a:p>
          <a:p>
            <a:r>
              <a:rPr lang="en-US" baseline="0" dirty="0" smtClean="0"/>
              <a:t>Last option for a part number offer is Correction to CAGE/Part Number which is cited in the acquisition item description (AID).  From the “reasons” dropdown list, select the correct reason why there needs to be a correction made to the CAGE code and Part number in the item description.  Vendors will select correct reason and provide the corrected information in the fields for CAGE and PN.</a:t>
            </a:r>
          </a:p>
          <a:p>
            <a:endParaRPr lang="en-US" baseline="0" dirty="0" smtClean="0"/>
          </a:p>
          <a:p>
            <a:r>
              <a:rPr lang="en-US" baseline="0" dirty="0" smtClean="0"/>
              <a:t>If the selection is “Other”, vendor needs to provide additional information in the part numbered offered remarks section.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correction to CAGE/PN cited in the AID is considered a Bid WITHOUT Exception.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22</a:t>
            </a:fld>
            <a:endParaRPr lang="en-US" dirty="0"/>
          </a:p>
        </p:txBody>
      </p:sp>
    </p:spTree>
    <p:extLst>
      <p:ext uri="{BB962C8B-B14F-4D97-AF65-F5344CB8AC3E}">
        <p14:creationId xmlns:p14="http://schemas.microsoft.com/office/powerpoint/2010/main" val="272063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1" u="sng" baseline="0" dirty="0" smtClean="0"/>
              <a:t>VENDORS:  THIS SAMPLE MUST VIEW POWERPOINT PRESENTATION.</a:t>
            </a:r>
            <a:r>
              <a:rPr lang="en-US" baseline="0" dirty="0" smtClean="0"/>
              <a:t>  This is an example when the solicited item is described by a basic specification/standard/drawing, this is how </a:t>
            </a:r>
            <a:r>
              <a:rPr lang="en-US" dirty="0" smtClean="0"/>
              <a:t>you tell the Government</a:t>
            </a:r>
            <a:r>
              <a:rPr lang="en-US" baseline="0" dirty="0" smtClean="0"/>
              <a:t> what product are you providing.   If you’re going to make an exception to the specs/standards or drawings listed, you must let us know so we can evaluate the change.  For example, say the drawing calls for aluminum but you want to provide steel, you need to provide us that information for evaluation.  </a:t>
            </a:r>
          </a:p>
          <a:p>
            <a:endParaRPr lang="en-US" baseline="0" dirty="0" smtClean="0"/>
          </a:p>
          <a:p>
            <a:r>
              <a:rPr lang="en-US" baseline="0" dirty="0" smtClean="0"/>
              <a:t>Vendors will select the type of supplies they are offering based on the 4 options provided: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pPr marL="228600" indent="-228600">
              <a:buAutoNum type="arabicPeriod"/>
            </a:pPr>
            <a:r>
              <a:rPr lang="en-US" baseline="0" dirty="0" smtClean="0"/>
              <a:t>If supplies are in accordance with all specs/ standards/ drawings cited in the solicitation item description the first radial button should be selected.  Supplies offered remarks are not allowed.</a:t>
            </a:r>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228600" indent="-228600">
              <a:buAutoNum type="arabicPeriod"/>
            </a:pPr>
            <a:endParaRPr lang="en-US" baseline="0" dirty="0" smtClean="0"/>
          </a:p>
          <a:p>
            <a:pPr marL="0" indent="0">
              <a:buNone/>
            </a:pPr>
            <a:r>
              <a:rPr lang="en-US" baseline="0" dirty="0" smtClean="0"/>
              <a:t>2.  If supplies are based on a different revision of any of the specs/standards/drawings cited in the solicitation, select the second radial button.  Supplies offered remarks are available, but not required.  Bid type is not affected.</a:t>
            </a:r>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228600" indent="-228600">
              <a:buAutoNum type="arabicPeriod"/>
            </a:pPr>
            <a:endParaRPr lang="en-US" baseline="0" dirty="0" smtClean="0"/>
          </a:p>
          <a:p>
            <a:pPr marL="0" indent="0">
              <a:buNone/>
            </a:pPr>
            <a:r>
              <a:rPr lang="en-US" baseline="0" dirty="0" smtClean="0"/>
              <a:t>3.  If supplies are based on changes to the specs/standards/drawings, select the third radial button.  Supplies offered remarks are available, but not required.  Bid type is not affected.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228600" indent="-228600">
              <a:buAutoNum type="arabicPeriod"/>
            </a:pPr>
            <a:endParaRPr lang="en-US" baseline="0" dirty="0" smtClean="0"/>
          </a:p>
          <a:p>
            <a:pPr marL="0" indent="0">
              <a:buNone/>
            </a:pPr>
            <a:r>
              <a:rPr lang="en-US" baseline="0" dirty="0" smtClean="0"/>
              <a:t>4.  Last selection is if the supplies are based on other technical data or there’s an error in the item description.  Supplies offered remarks are available, but not required.  And again, bid type is not affected.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23</a:t>
            </a:fld>
            <a:endParaRPr lang="en-US" dirty="0"/>
          </a:p>
        </p:txBody>
      </p:sp>
    </p:spTree>
    <p:extLst>
      <p:ext uri="{BB962C8B-B14F-4D97-AF65-F5344CB8AC3E}">
        <p14:creationId xmlns:p14="http://schemas.microsoft.com/office/powerpoint/2010/main" val="193888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VENDORS:  THIS SAMPLE MUST VIEW POWERPOINT PRESENTATION.</a:t>
            </a:r>
            <a:r>
              <a:rPr lang="en-US" baseline="0" dirty="0" smtClean="0"/>
              <a:t> </a:t>
            </a:r>
          </a:p>
          <a:p>
            <a:r>
              <a:rPr lang="en-US" baseline="0" dirty="0" smtClean="0"/>
              <a:t>In this next section…based on the quality requirements of an item, vendors may need to identify the higher-level quality standard or system compliance that is in place at the manufacturing facility for the supplies.</a:t>
            </a:r>
          </a:p>
          <a:p>
            <a:endParaRPr lang="en-US" baseline="0" dirty="0" smtClean="0"/>
          </a:p>
          <a:p>
            <a:r>
              <a:rPr lang="en-US" baseline="0" dirty="0" smtClean="0"/>
              <a:t>The quality requirement of the item is stated in the item description as well as in the clauses portion of the solicitation.  Vendors will need to select the quality standard or system that is in place at the manufacturing location for the supplies being offered.</a:t>
            </a:r>
          </a:p>
          <a:p>
            <a:endParaRPr lang="en-US" baseline="0" dirty="0" smtClean="0"/>
          </a:p>
          <a:p>
            <a:r>
              <a:rPr lang="en-US" baseline="0" dirty="0" smtClean="0"/>
              <a:t>If requirement is ISO 9001:2000 then the vendor must be certified.</a:t>
            </a:r>
          </a:p>
          <a:p>
            <a:r>
              <a:rPr lang="en-US" baseline="0" dirty="0" smtClean="0"/>
              <a:t>If the requirement is ISO 9001:2000 TAILORED, the vendor just has to be in compliance with the requirement and NOT certified.</a:t>
            </a:r>
          </a:p>
          <a:p>
            <a:endParaRPr lang="en-US" baseline="0" dirty="0" smtClean="0"/>
          </a:p>
          <a:p>
            <a:r>
              <a:rPr lang="en-US" baseline="0" dirty="0" smtClean="0"/>
              <a:t>A selection of “NONE” will force a “Bid with Exception”.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24</a:t>
            </a:fld>
            <a:endParaRPr lang="en-US" dirty="0"/>
          </a:p>
        </p:txBody>
      </p:sp>
    </p:spTree>
    <p:extLst>
      <p:ext uri="{BB962C8B-B14F-4D97-AF65-F5344CB8AC3E}">
        <p14:creationId xmlns:p14="http://schemas.microsoft.com/office/powerpoint/2010/main" val="98106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In this next section you are telling the Government whether you are a manufacturer providing this quote  OR are you a dealer providing this quote?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From the dropdown arrow – first select Dealer, Manufacturer, Qualified Supplier List (QSL) Dealer or Qualified Supplier List (QSL) Manufacturer.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r>
              <a:rPr lang="en-US" baseline="0" dirty="0" smtClean="0"/>
              <a:t>If you select dealer or QSL dealer – you will need to provide the CAGE code of the actual manufacturer under the CAGE field.  If you don’t know the CAGE code, then in the CAGE unknown field, provide the manufacturers name and address.</a:t>
            </a:r>
          </a:p>
          <a:p>
            <a:endParaRPr lang="en-US" baseline="0" dirty="0" smtClean="0"/>
          </a:p>
          <a:p>
            <a:r>
              <a:rPr lang="en-US" baseline="0" dirty="0" smtClean="0"/>
              <a:t>If you are the manufacturer or QSL Manufacturer no additional information is required.</a:t>
            </a:r>
          </a:p>
          <a:p>
            <a:endParaRPr lang="en-US" baseline="0" dirty="0" smtClean="0"/>
          </a:p>
          <a:p>
            <a:r>
              <a:rPr lang="en-US" b="1" i="1" u="sng" baseline="0" dirty="0" smtClean="0"/>
              <a:t>MAKE SURE VENDORS KNOW THE DIFFERENCE BETWEEN MFG AND DEALER.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25</a:t>
            </a:fld>
            <a:endParaRPr lang="en-US" dirty="0"/>
          </a:p>
        </p:txBody>
      </p:sp>
    </p:spTree>
    <p:extLst>
      <p:ext uri="{BB962C8B-B14F-4D97-AF65-F5344CB8AC3E}">
        <p14:creationId xmlns:p14="http://schemas.microsoft.com/office/powerpoint/2010/main" val="2050263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Under Material Requirements, the system default is “NO”.  With the reply of “NO” you are proposing to offer a NEW/UNUSED product from this quotation.</a:t>
            </a:r>
          </a:p>
          <a:p>
            <a:endParaRPr lang="en-US" baseline="0" dirty="0" smtClean="0"/>
          </a:p>
          <a:p>
            <a:r>
              <a:rPr lang="en-US" baseline="0" dirty="0" smtClean="0"/>
              <a:t>However, if you are going to provide a used, reconditioned, remanufacturer or new/unused Government Surplus then your selection must be “YES” and from the dropdown arrow identify what kind of product you are providing.</a:t>
            </a:r>
          </a:p>
          <a:p>
            <a:endParaRPr lang="en-US" baseline="0" dirty="0" smtClean="0"/>
          </a:p>
          <a:p>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26</a:t>
            </a:fld>
            <a:endParaRPr lang="en-US" dirty="0"/>
          </a:p>
        </p:txBody>
      </p:sp>
    </p:spTree>
    <p:extLst>
      <p:ext uri="{BB962C8B-B14F-4D97-AF65-F5344CB8AC3E}">
        <p14:creationId xmlns:p14="http://schemas.microsoft.com/office/powerpoint/2010/main" val="347794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If supplying new/unused previously owned Government surplus, an on-line certification can be filled out at this point and submitted with your offer. </a:t>
            </a:r>
          </a:p>
          <a:p>
            <a:endParaRPr lang="en-US" b="1" i="1" u="sng" baseline="0" dirty="0" smtClean="0"/>
          </a:p>
          <a:p>
            <a:r>
              <a:rPr lang="en-US" b="1" i="1" u="sng" baseline="0" dirty="0" smtClean="0"/>
              <a:t>**CLICK** </a:t>
            </a:r>
            <a:endParaRPr lang="en-US" baseline="0" dirty="0" smtClean="0"/>
          </a:p>
          <a:p>
            <a:endParaRPr lang="en-US" baseline="0" dirty="0" smtClean="0"/>
          </a:p>
          <a:p>
            <a:r>
              <a:rPr lang="en-US" baseline="0" dirty="0" smtClean="0"/>
              <a:t>To assist with the evaluation, it is recommended that you complete the surplus certification with your offer.</a:t>
            </a:r>
          </a:p>
          <a:p>
            <a:endParaRPr lang="en-US" baseline="0" dirty="0" smtClean="0"/>
          </a:p>
          <a:p>
            <a:r>
              <a:rPr lang="en-US" baseline="0" dirty="0" smtClean="0"/>
              <a:t>A reminder:  Vendor surplus is NOT accepted.  Only previously owned Government surplus will be evaluated.</a:t>
            </a:r>
          </a:p>
          <a:p>
            <a:endParaRPr lang="en-US" baseline="0" dirty="0" smtClean="0"/>
          </a:p>
          <a:p>
            <a:r>
              <a:rPr lang="en-US" b="1" i="1" u="sng" baseline="0" dirty="0" smtClean="0"/>
              <a:t>FLOOR WALKERS:  VENDORS  select surplus “yes” so you can view surplus certification.</a:t>
            </a:r>
          </a:p>
          <a:p>
            <a:endParaRPr lang="en-US" baseline="0" dirty="0" smtClean="0"/>
          </a:p>
          <a:p>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27</a:t>
            </a:fld>
            <a:endParaRPr lang="en-US" dirty="0"/>
          </a:p>
        </p:txBody>
      </p:sp>
    </p:spTree>
    <p:extLst>
      <p:ext uri="{BB962C8B-B14F-4D97-AF65-F5344CB8AC3E}">
        <p14:creationId xmlns:p14="http://schemas.microsoft.com/office/powerpoint/2010/main" val="130048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Hazardous Material section, the system default is “NO”.  With the reply of “NO” you are stating that “NO” hazardous material will be delivered on any resultant contract.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yes, then review DFARS 252.223-7001 to determine which statute the hazardous warning label will conform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Remember you can view</a:t>
            </a:r>
            <a:r>
              <a:rPr lang="en-US" dirty="0" smtClean="0"/>
              <a:t> the </a:t>
            </a:r>
            <a:r>
              <a:rPr lang="en-US" baseline="0" dirty="0" smtClean="0"/>
              <a:t>DFARS reference</a:t>
            </a:r>
            <a:r>
              <a:rPr lang="en-US" dirty="0" smtClean="0"/>
              <a:t> </a:t>
            </a:r>
            <a:r>
              <a:rPr lang="en-US" baseline="0" dirty="0" smtClean="0"/>
              <a:t>by clicking on the underlined blue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28</a:t>
            </a:fld>
            <a:endParaRPr lang="en-US" dirty="0"/>
          </a:p>
        </p:txBody>
      </p:sp>
    </p:spTree>
    <p:extLst>
      <p:ext uri="{BB962C8B-B14F-4D97-AF65-F5344CB8AC3E}">
        <p14:creationId xmlns:p14="http://schemas.microsoft.com/office/powerpoint/2010/main" val="44372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Buy American Act section you are informing the Government whether you are quoting a domestic end product, Qualifying Country End Product or a Non-Qualifying Country End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0" u="none" baseline="0" dirty="0" smtClean="0"/>
              <a:t>If providing a Domestic End product click radial next to domestic.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providing a Qualifying Country, then click radial next to qualifying country and select the applicable Country from the dropdown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providing a Non-Qualifying Country, click radial next to Non-Qualifying Country and then also provide the Country of Origin, if known in the text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The Buy American Act does not apply to Foreign Military Sales (FMS), overseas shipments or micro-purchases, but is used for informational purposes,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Remember you can refer to DFARS 252.225-7035 by clicking on the underlined blue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29</a:t>
            </a:fld>
            <a:endParaRPr lang="en-US" dirty="0"/>
          </a:p>
        </p:txBody>
      </p:sp>
    </p:spTree>
    <p:extLst>
      <p:ext uri="{BB962C8B-B14F-4D97-AF65-F5344CB8AC3E}">
        <p14:creationId xmlns:p14="http://schemas.microsoft.com/office/powerpoint/2010/main" val="119420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t>As a reminder, all automated</a:t>
            </a:r>
            <a:r>
              <a:rPr lang="en-US" altLang="en-US" baseline="0" dirty="0" smtClean="0"/>
              <a:t> solicitations incorporate the terms and conditions within the DLA Master Solicitation for eProcurement Automated Simplified acquisitions.  </a:t>
            </a:r>
          </a:p>
          <a:p>
            <a:endParaRPr lang="en-US" altLang="en-US" baseline="0" dirty="0" smtClean="0"/>
          </a:p>
          <a:p>
            <a:r>
              <a:rPr lang="en-US" altLang="en-US" baseline="0" dirty="0" smtClean="0"/>
              <a:t>The website is provided.</a:t>
            </a:r>
          </a:p>
          <a:p>
            <a:endParaRPr lang="en-US" altLang="en-US" baseline="0" dirty="0" smtClean="0"/>
          </a:p>
          <a:p>
            <a:r>
              <a:rPr lang="en-US" b="1" i="1" u="sng" dirty="0" smtClean="0"/>
              <a:t>**CLICK** </a:t>
            </a:r>
            <a:endParaRPr lang="en-US" dirty="0" smtClean="0"/>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a:t>
            </a:fld>
            <a:endParaRPr lang="en-US"/>
          </a:p>
        </p:txBody>
      </p:sp>
    </p:spTree>
    <p:extLst>
      <p:ext uri="{BB962C8B-B14F-4D97-AF65-F5344CB8AC3E}">
        <p14:creationId xmlns:p14="http://schemas.microsoft.com/office/powerpoint/2010/main" val="112091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 Duty Free Entry, the system default is “NO”.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if the product is coming from overseas, you need to request duty free.  So select “YES’ and then answer the 3 questions provided.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30</a:t>
            </a:fld>
            <a:endParaRPr lang="en-US" dirty="0"/>
          </a:p>
        </p:txBody>
      </p:sp>
    </p:spTree>
    <p:extLst>
      <p:ext uri="{BB962C8B-B14F-4D97-AF65-F5344CB8AC3E}">
        <p14:creationId xmlns:p14="http://schemas.microsoft.com/office/powerpoint/2010/main" val="1700474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have moved onto the vendor section of the quote 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North American Industry Classification System (NAICS) code for the solicitation should be listed.  The NAICS codes will determine based on size standards if your company can be classified as a small or large business.  The information about business type is pre-filled from the vendors Representations and Certifications from www.SAM.gov (System for Award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SAM is the official U.S. Government system that consolidated the capabilities of CCR, ORCA and EPLS.  There is NO fee to register for this site.  Users have advised us in the past that some replica SAM.gov websites are out there that require a fee to register…THESE ARE NOT THE OFFICIAL U.S. GOVERNMENT SYSTEM.   Vendors should only register, for free, at www.SAM.gov.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also a great spot to remind vendors to keep their profiles up-to-date and have applicable NAICS codes entered in DIBBS, SAM and the Small Business Administration Dynamic Small Business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From the dropdown arrow, vendors should select their applicable business type for this solicitation.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You can also reference FAR 52.219-1 &amp; FAR 52.212-3(c) by clicking on the underlined blue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31</a:t>
            </a:fld>
            <a:endParaRPr lang="en-US" dirty="0"/>
          </a:p>
        </p:txBody>
      </p:sp>
    </p:spTree>
    <p:extLst>
      <p:ext uri="{BB962C8B-B14F-4D97-AF65-F5344CB8AC3E}">
        <p14:creationId xmlns:p14="http://schemas.microsoft.com/office/powerpoint/2010/main" val="2646640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business type is “Small Business”, select one or more of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Small Disadvantaged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Woman-Owned Small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Veteran-Owned Small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HUBZone Small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you select Small Disadvantaged Business – from the dropdown list – select from the SDB designated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you are a veteran-owned small business select from Service Disabled Veteran-Owned Small Business   OR   Other Veteran-Owned Small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If you are a HUBZone, also check if you are a HUBZone Joint Venture.  If in a HUBZone joint venture, provide the CAGE codes and names of the participating HUBZone small business concerns.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FLOOR WALKERS:  Make sure vendors are selecting all applicable business size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32</a:t>
            </a:fld>
            <a:endParaRPr lang="en-US" dirty="0"/>
          </a:p>
        </p:txBody>
      </p:sp>
    </p:spTree>
    <p:extLst>
      <p:ext uri="{BB962C8B-B14F-4D97-AF65-F5344CB8AC3E}">
        <p14:creationId xmlns:p14="http://schemas.microsoft.com/office/powerpoint/2010/main" val="687411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field – Affirmative Action Compliance applies to solicitations estimated to exceed $10,000.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Select as applicable from dropdown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33</a:t>
            </a:fld>
            <a:endParaRPr lang="en-US" dirty="0"/>
          </a:p>
        </p:txBody>
      </p:sp>
    </p:spTree>
    <p:extLst>
      <p:ext uri="{BB962C8B-B14F-4D97-AF65-F5344CB8AC3E}">
        <p14:creationId xmlns:p14="http://schemas.microsoft.com/office/powerpoint/2010/main" val="1802959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field – Previous Contracts and Compliance Reports applies to solicitations estimated to exceed $10,000.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Select as applicable from dropdown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34</a:t>
            </a:fld>
            <a:endParaRPr lang="en-US" dirty="0"/>
          </a:p>
        </p:txBody>
      </p:sp>
    </p:spTree>
    <p:extLst>
      <p:ext uri="{BB962C8B-B14F-4D97-AF65-F5344CB8AC3E}">
        <p14:creationId xmlns:p14="http://schemas.microsoft.com/office/powerpoint/2010/main" val="2082861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field – Alternate Disputes Resolution, answer the question, Do you agree to use ADR in accordance with DLAD 52.233-9001?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select the blue underlined DLAD reference for the full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Select Agree or Do not Agree as applicable.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35</a:t>
            </a:fld>
            <a:endParaRPr lang="en-US" dirty="0"/>
          </a:p>
        </p:txBody>
      </p:sp>
    </p:spTree>
    <p:extLst>
      <p:ext uri="{BB962C8B-B14F-4D97-AF65-F5344CB8AC3E}">
        <p14:creationId xmlns:p14="http://schemas.microsoft.com/office/powerpoint/2010/main" val="1259817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field is Certification Regarding Knowledge of Child Labor for Listed End Products.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Vendors to select response from dropdown box based on the question given:  Are you providing an end product that may have been mined, produced or manufactured by forced or indentured child labor?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“YES” then bid type must equal Bid with Exception or Alternate Bid.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r>
              <a:rPr lang="en-US" b="0" i="1" u="none" baseline="0" dirty="0" smtClean="0"/>
              <a:t>     </a:t>
            </a:r>
            <a:r>
              <a:rPr lang="en-US" baseline="0" dirty="0" smtClean="0"/>
              <a:t>Finally, scan through quote to make sure all information is completed and correct….and then click on NEXT.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36</a:t>
            </a:fld>
            <a:endParaRPr lang="en-US" dirty="0"/>
          </a:p>
        </p:txBody>
      </p:sp>
    </p:spTree>
    <p:extLst>
      <p:ext uri="{BB962C8B-B14F-4D97-AF65-F5344CB8AC3E}">
        <p14:creationId xmlns:p14="http://schemas.microsoft.com/office/powerpoint/2010/main" val="1772022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2 is now review quote.  This is your final chance to review your quote to make sure every field is completed and correct.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you will have to scroll down the page to see the rest of your quote.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37</a:t>
            </a:fld>
            <a:endParaRPr lang="en-US" dirty="0"/>
          </a:p>
        </p:txBody>
      </p:sp>
    </p:spTree>
    <p:extLst>
      <p:ext uri="{BB962C8B-B14F-4D97-AF65-F5344CB8AC3E}">
        <p14:creationId xmlns:p14="http://schemas.microsoft.com/office/powerpoint/2010/main" val="2677168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IMPORTANT NOTICE:  Make sure you read and understand the Notices portion of this quote prior to submitting a quote.  This will explain to you based on your quote information, what we expect from you.  Many vendors have went to court and lost because they did not abide by this NOTICE.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an example of a notice when offering an exact part number from an approved manufacturer.  The next slide will demonstrate there is no notice presented when the quoting item is in accordance with a specification/standard/drawing.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sng" baseline="0" dirty="0" smtClean="0"/>
              <a:t>FLOOR WALKERS/PRESENTOR: VENDORS CAN CLICK ON SUBMIT DURING THIS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on bottom right side of page, click on SUBMIT.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38</a:t>
            </a:fld>
            <a:endParaRPr lang="en-US" dirty="0"/>
          </a:p>
        </p:txBody>
      </p:sp>
    </p:spTree>
    <p:extLst>
      <p:ext uri="{BB962C8B-B14F-4D97-AF65-F5344CB8AC3E}">
        <p14:creationId xmlns:p14="http://schemas.microsoft.com/office/powerpoint/2010/main" val="3737963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where the legal notice is not shown when the quote is in accordance with a specification/standard/drawing.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sng" baseline="0" dirty="0" smtClean="0"/>
              <a:t>FLOOR WALKERS/PRESENTOR:  VENDORS CAN CLICK ON SUBMIT DURING THIS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click on bottom right side of page to SUBMIT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40</a:t>
            </a:fld>
            <a:endParaRPr lang="en-US" dirty="0"/>
          </a:p>
        </p:txBody>
      </p:sp>
    </p:spTree>
    <p:extLst>
      <p:ext uri="{BB962C8B-B14F-4D97-AF65-F5344CB8AC3E}">
        <p14:creationId xmlns:p14="http://schemas.microsoft.com/office/powerpoint/2010/main" val="111375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Back to the RFQ search result page, when you are ready to quote, just click on the letter “Q” (quote image) next to the solicitation number you wish to quote on within the search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will take you to the DIBBS Quote Input Form.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a:t>
            </a:fld>
            <a:endParaRPr lang="en-US"/>
          </a:p>
        </p:txBody>
      </p:sp>
    </p:spTree>
    <p:extLst>
      <p:ext uri="{BB962C8B-B14F-4D97-AF65-F5344CB8AC3E}">
        <p14:creationId xmlns:p14="http://schemas.microsoft.com/office/powerpoint/2010/main" val="2938506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FLOOR WALKERS:  Make sure vendors are now following along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click on SUBMIT, make sure you receive this next screen which states that your quote was submitted successfully.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do not receive this screen, then your quote did not submit and you’ll have to redo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41</a:t>
            </a:fld>
            <a:endParaRPr lang="en-US" dirty="0"/>
          </a:p>
        </p:txBody>
      </p:sp>
    </p:spTree>
    <p:extLst>
      <p:ext uri="{BB962C8B-B14F-4D97-AF65-F5344CB8AC3E}">
        <p14:creationId xmlns:p14="http://schemas.microsoft.com/office/powerpoint/2010/main" val="2206558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view submitted quotes, go back to the welcome screen of DIBBS and under HOT LINKS – click on QUOTES.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FLOOR WALKERS:  Make sure vendors are now following along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42</a:t>
            </a:fld>
            <a:endParaRPr lang="en-US" dirty="0"/>
          </a:p>
        </p:txBody>
      </p:sp>
    </p:spTree>
    <p:extLst>
      <p:ext uri="{BB962C8B-B14F-4D97-AF65-F5344CB8AC3E}">
        <p14:creationId xmlns:p14="http://schemas.microsoft.com/office/powerpoint/2010/main" val="2155902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this quote search page you can search 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Today’s Quotes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Recent Quotes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 quotes by date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 quotes by date 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Custom search for solicitation number, quote for CAGE or Vendor Quote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smtClean="0"/>
              <a:t>VENDORS For this exercise:  Click on Today’s Quotes.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click on “GO” next to search criteria for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43</a:t>
            </a:fld>
            <a:endParaRPr lang="en-US" dirty="0"/>
          </a:p>
        </p:txBody>
      </p:sp>
    </p:spTree>
    <p:extLst>
      <p:ext uri="{BB962C8B-B14F-4D97-AF65-F5344CB8AC3E}">
        <p14:creationId xmlns:p14="http://schemas.microsoft.com/office/powerpoint/2010/main" val="2993821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sample of the quote 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need to revise a quote that’s been previously submitted, you may do so here before the PR is awarded.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44</a:t>
            </a:fld>
            <a:endParaRPr lang="en-US" dirty="0"/>
          </a:p>
        </p:txBody>
      </p:sp>
    </p:spTree>
    <p:extLst>
      <p:ext uri="{BB962C8B-B14F-4D97-AF65-F5344CB8AC3E}">
        <p14:creationId xmlns:p14="http://schemas.microsoft.com/office/powerpoint/2010/main" val="4186054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FLOOR WALKERS:  VENDORS go back to DIBBS Homepage.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back to the DIBBS homepage, under the Awards section on the right hand side of the screen, you can also search for awards.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underlined word “Awards”.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45</a:t>
            </a:fld>
            <a:endParaRPr lang="en-US" dirty="0"/>
          </a:p>
        </p:txBody>
      </p:sp>
    </p:spTree>
    <p:extLst>
      <p:ext uri="{BB962C8B-B14F-4D97-AF65-F5344CB8AC3E}">
        <p14:creationId xmlns:p14="http://schemas.microsoft.com/office/powerpoint/2010/main" val="3730090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the dropdown arrow to change the search category to any of the following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Awardee Cage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Contract/Delivery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Solicitation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Purchase Request (PR)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NSN/Part Number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Nomenclature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46</a:t>
            </a:fld>
            <a:endParaRPr lang="en-US" dirty="0"/>
          </a:p>
        </p:txBody>
      </p:sp>
    </p:spTree>
    <p:extLst>
      <p:ext uri="{BB962C8B-B14F-4D97-AF65-F5344CB8AC3E}">
        <p14:creationId xmlns:p14="http://schemas.microsoft.com/office/powerpoint/2010/main" val="3486680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the search category is Awardee Cage.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in the Search Value field, type in the awardee cage you wish to search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VENDORS:  TYPE IN SAMPLE CAGE CODE OF 7Z016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 scope – you can then view awards posted today, past 15 days, All or select a specific date 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entering search criteria is complete, click on “Submit” for search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47</a:t>
            </a:fld>
            <a:endParaRPr lang="en-US" dirty="0"/>
          </a:p>
        </p:txBody>
      </p:sp>
    </p:spTree>
    <p:extLst>
      <p:ext uri="{BB962C8B-B14F-4D97-AF65-F5344CB8AC3E}">
        <p14:creationId xmlns:p14="http://schemas.microsoft.com/office/powerpoint/2010/main" val="1041095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award search will provide a copy of the award document, what was the awardees CAGE code, the total contract price, award date and date posted to DIBBS, the NSN, Nomenclature, PR number and finally Solicitation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48</a:t>
            </a:fld>
            <a:endParaRPr lang="en-US" dirty="0"/>
          </a:p>
        </p:txBody>
      </p:sp>
    </p:spTree>
    <p:extLst>
      <p:ext uri="{BB962C8B-B14F-4D97-AF65-F5344CB8AC3E}">
        <p14:creationId xmlns:p14="http://schemas.microsoft.com/office/powerpoint/2010/main" val="5225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VENDORS:  Now follow along with presentation and not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Post Award Requests (PAR) in DIBBS.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were registered DIBBS users will have the ability to make modification requests via DIBBS.  Vendors should use PARS to send post-award requests for action/information to Award Administrators, replacing formerly-used methods such as phone calls, emails, letters, faxes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Vendors must have access and an account in DIBBS in order to submit PARs.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Vendors can only submit PARs for Purchase Orders/Contracts that have been awarded in SRM (awards would start with SPE)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49</a:t>
            </a:fld>
            <a:endParaRPr lang="en-US" dirty="0"/>
          </a:p>
        </p:txBody>
      </p:sp>
    </p:spTree>
    <p:extLst>
      <p:ext uri="{BB962C8B-B14F-4D97-AF65-F5344CB8AC3E}">
        <p14:creationId xmlns:p14="http://schemas.microsoft.com/office/powerpoint/2010/main" val="3718666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DIBBS homepage, vendors will look on the right hand side under Awards.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make a post award request (aka PAR) click on the underlined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50</a:t>
            </a:fld>
            <a:endParaRPr lang="en-US" dirty="0"/>
          </a:p>
        </p:txBody>
      </p:sp>
    </p:spTree>
    <p:extLst>
      <p:ext uri="{BB962C8B-B14F-4D97-AF65-F5344CB8AC3E}">
        <p14:creationId xmlns:p14="http://schemas.microsoft.com/office/powerpoint/2010/main" val="19318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the DIBBS Quote Input Form.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questions are already pre-filled for you based on your DIBBS registration.  However,</a:t>
            </a:r>
            <a:r>
              <a:rPr lang="en-US" sz="1200" kern="1200" baseline="0" dirty="0" smtClean="0">
                <a:solidFill>
                  <a:schemeClr val="tx1"/>
                </a:solidFill>
                <a:effectLst/>
                <a:latin typeface="+mn-lt"/>
                <a:ea typeface="+mn-ea"/>
                <a:cs typeface="+mn-cs"/>
              </a:rPr>
              <a:t> you can change any field based on the solicitation requirement and your quote.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r>
              <a:rPr lang="en-US" b="1" u="sng" dirty="0" smtClean="0"/>
              <a:t>VENDORS:  Those</a:t>
            </a:r>
            <a:r>
              <a:rPr lang="en-US" b="1" u="sng" baseline="0" dirty="0" smtClean="0"/>
              <a:t> who have a DIBBS registration can now follow along.</a:t>
            </a:r>
          </a:p>
          <a:p>
            <a:endParaRPr lang="en-US" baseline="0" dirty="0" smtClean="0"/>
          </a:p>
          <a:p>
            <a:r>
              <a:rPr lang="en-US" dirty="0" smtClean="0"/>
              <a:t>Your first vendor input will be Quoting for Cage.</a:t>
            </a:r>
            <a:r>
              <a:rPr lang="en-US" baseline="0" dirty="0" smtClean="0"/>
              <a:t>  From the dropdown menu chose the cage code you are preauthorized to quote on behalf of.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kern="1200" baseline="0" dirty="0" smtClean="0">
                <a:solidFill>
                  <a:srgbClr val="FF0000"/>
                </a:solidFill>
                <a:effectLst/>
                <a:latin typeface="+mn-lt"/>
                <a:ea typeface="+mn-ea"/>
                <a:cs typeface="+mn-cs"/>
              </a:rPr>
              <a:t>FLOOR WALKERS   </a:t>
            </a:r>
            <a:r>
              <a:rPr lang="en-US" sz="1200" b="1" i="1" u="sng" kern="1200" baseline="0" dirty="0" smtClean="0">
                <a:solidFill>
                  <a:schemeClr val="tx1"/>
                </a:solidFill>
                <a:effectLst/>
                <a:latin typeface="+mn-lt"/>
                <a:ea typeface="+mn-ea"/>
                <a:cs typeface="+mn-cs"/>
              </a:rPr>
              <a:t>Make sure vendors are filling in quote form as presentation goes on.</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a:t>
            </a:fld>
            <a:endParaRPr lang="en-US"/>
          </a:p>
        </p:txBody>
      </p:sp>
    </p:spTree>
    <p:extLst>
      <p:ext uri="{BB962C8B-B14F-4D97-AF65-F5344CB8AC3E}">
        <p14:creationId xmlns:p14="http://schemas.microsoft.com/office/powerpoint/2010/main" val="350538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Vendors would then select either a New PAR or PAR Status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51</a:t>
            </a:fld>
            <a:endParaRPr lang="en-US" dirty="0"/>
          </a:p>
        </p:txBody>
      </p:sp>
    </p:spTree>
    <p:extLst>
      <p:ext uri="{BB962C8B-B14F-4D97-AF65-F5344CB8AC3E}">
        <p14:creationId xmlns:p14="http://schemas.microsoft.com/office/powerpoint/2010/main" val="834481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submit a new PAR is a 3 step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1 – Do you want to copy a previous PAR core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Verify that the NO radio button is selected.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Next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52</a:t>
            </a:fld>
            <a:endParaRPr lang="en-US" dirty="0"/>
          </a:p>
        </p:txBody>
      </p:sp>
    </p:spTree>
    <p:extLst>
      <p:ext uri="{BB962C8B-B14F-4D97-AF65-F5344CB8AC3E}">
        <p14:creationId xmlns:p14="http://schemas.microsoft.com/office/powerpoint/2010/main" val="3502056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2 – Provide as much information as possible regarding your request for a modification.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Contract Number and PAR Reason must be selected in order to submit a request.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also upload an attachment to the PAR by clicking on the “BROWSE” button.  However, the ability to add an attachment is currently not working but will be fixed.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not necessary to attach a document in order to create a PAR.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53</a:t>
            </a:fld>
            <a:endParaRPr lang="en-US" dirty="0"/>
          </a:p>
        </p:txBody>
      </p:sp>
    </p:spTree>
    <p:extLst>
      <p:ext uri="{BB962C8B-B14F-4D97-AF65-F5344CB8AC3E}">
        <p14:creationId xmlns:p14="http://schemas.microsoft.com/office/powerpoint/2010/main" val="1899105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dropdown list is shown the complete list of PAR reasons.  Vendors are to select the reason that best matches your request.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all information is completed, click on “SUBMIT”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54</a:t>
            </a:fld>
            <a:endParaRPr lang="en-US" dirty="0"/>
          </a:p>
        </p:txBody>
      </p:sp>
    </p:spTree>
    <p:extLst>
      <p:ext uri="{BB962C8B-B14F-4D97-AF65-F5344CB8AC3E}">
        <p14:creationId xmlns:p14="http://schemas.microsoft.com/office/powerpoint/2010/main" val="3791107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have successfully submitted the PAR, the PAR screen displays a confirmation.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55</a:t>
            </a:fld>
            <a:endParaRPr lang="en-US" dirty="0"/>
          </a:p>
        </p:txBody>
      </p:sp>
    </p:spTree>
    <p:extLst>
      <p:ext uri="{BB962C8B-B14F-4D97-AF65-F5344CB8AC3E}">
        <p14:creationId xmlns:p14="http://schemas.microsoft.com/office/powerpoint/2010/main" val="948808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also have the ability to search for all PARs (open or closed) that you have submitted via the Contract Number, PAR Number or a Date 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Select the radial button next to your desired method of search and enter applicable number(s) in the Contract Number, PAR Number or Date Range Fields.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click on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56</a:t>
            </a:fld>
            <a:endParaRPr lang="en-US" dirty="0"/>
          </a:p>
        </p:txBody>
      </p:sp>
    </p:spTree>
    <p:extLst>
      <p:ext uri="{BB962C8B-B14F-4D97-AF65-F5344CB8AC3E}">
        <p14:creationId xmlns:p14="http://schemas.microsoft.com/office/powerpoint/2010/main" val="3591725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search results will appear in a table at the bottom of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57</a:t>
            </a:fld>
            <a:endParaRPr lang="en-US" dirty="0"/>
          </a:p>
        </p:txBody>
      </p:sp>
    </p:spTree>
    <p:extLst>
      <p:ext uri="{BB962C8B-B14F-4D97-AF65-F5344CB8AC3E}">
        <p14:creationId xmlns:p14="http://schemas.microsoft.com/office/powerpoint/2010/main" val="1300982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eaLnBrk="1" hangingPunct="1">
              <a:spcBef>
                <a:spcPct val="0"/>
              </a:spcBef>
            </a:pPr>
            <a:r>
              <a:rPr lang="en-US" altLang="en-US" dirty="0" smtClean="0"/>
              <a:t>Some additional information.</a:t>
            </a:r>
          </a:p>
          <a:p>
            <a:pPr eaLnBrk="1" hangingPunct="1">
              <a:spcBef>
                <a:spcPct val="0"/>
              </a:spcBef>
            </a:pPr>
            <a:endParaRPr lang="en-US" altLang="en-US" dirty="0" smtClean="0"/>
          </a:p>
          <a:p>
            <a:pPr eaLnBrk="1" hangingPunct="1">
              <a:spcBef>
                <a:spcPct val="0"/>
              </a:spcBef>
            </a:pPr>
            <a:r>
              <a:rPr lang="en-US" altLang="en-US" dirty="0" smtClean="0"/>
              <a:t>DLA Land Depot Level Reparable Procurements are located at DLA Aberdeen and DLA Warren.</a:t>
            </a:r>
          </a:p>
          <a:p>
            <a:pPr eaLnBrk="1" hangingPunct="1">
              <a:spcBef>
                <a:spcPct val="0"/>
              </a:spcBef>
            </a:pPr>
            <a:endParaRPr lang="en-US" altLang="en-US" dirty="0" smtClean="0"/>
          </a:p>
          <a:p>
            <a:pPr eaLnBrk="1" hangingPunct="1">
              <a:spcBef>
                <a:spcPct val="0"/>
              </a:spcBef>
            </a:pPr>
            <a:r>
              <a:rPr lang="en-US" altLang="en-US" dirty="0" smtClean="0"/>
              <a:t>Listed on this chart are the small business locations with their contact information.</a:t>
            </a:r>
          </a:p>
          <a:p>
            <a:pPr eaLnBrk="1" hangingPunct="1">
              <a:spcBef>
                <a:spcPct val="0"/>
              </a:spcBef>
            </a:pPr>
            <a:endParaRPr lang="en-US" altLang="en-US" dirty="0" smtClean="0"/>
          </a:p>
          <a:p>
            <a:pPr eaLnBrk="1" hangingPunct="1">
              <a:spcBef>
                <a:spcPct val="0"/>
              </a:spcBef>
            </a:pPr>
            <a:r>
              <a:rPr lang="en-US" altLang="en-US" b="1" i="1" u="sng" dirty="0" smtClean="0"/>
              <a:t>**CLICK** </a:t>
            </a: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58</a:t>
            </a:fld>
            <a:endParaRPr lang="en-US" dirty="0"/>
          </a:p>
        </p:txBody>
      </p:sp>
    </p:spTree>
    <p:extLst>
      <p:ext uri="{BB962C8B-B14F-4D97-AF65-F5344CB8AC3E}">
        <p14:creationId xmlns:p14="http://schemas.microsoft.com/office/powerpoint/2010/main" val="32482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eaLnBrk="1" hangingPunct="1">
              <a:spcBef>
                <a:spcPct val="0"/>
              </a:spcBef>
            </a:pPr>
            <a:r>
              <a:rPr lang="en-US" altLang="en-US" dirty="0" smtClean="0"/>
              <a:t>DLA Maritime Depot Level Reparable Procurements are located at DLA Mechanicsburg.</a:t>
            </a:r>
          </a:p>
          <a:p>
            <a:pPr eaLnBrk="1" hangingPunct="1">
              <a:spcBef>
                <a:spcPct val="0"/>
              </a:spcBef>
            </a:pPr>
            <a:endParaRPr lang="en-US" altLang="en-US" dirty="0" smtClean="0"/>
          </a:p>
          <a:p>
            <a:pPr eaLnBrk="1" hangingPunct="1">
              <a:spcBef>
                <a:spcPct val="0"/>
              </a:spcBef>
            </a:pPr>
            <a:r>
              <a:rPr lang="en-US" altLang="en-US" dirty="0" smtClean="0"/>
              <a:t>DLA Land and Maritime also provides contracting oversight for the DLA shipyards listed.</a:t>
            </a:r>
          </a:p>
          <a:p>
            <a:pPr eaLnBrk="1" hangingPunct="1">
              <a:spcBef>
                <a:spcPct val="0"/>
              </a:spcBef>
            </a:pPr>
            <a:endParaRPr lang="en-US" altLang="en-US" dirty="0" smtClean="0"/>
          </a:p>
          <a:p>
            <a:pPr eaLnBrk="1" hangingPunct="1">
              <a:spcBef>
                <a:spcPct val="0"/>
              </a:spcBef>
            </a:pPr>
            <a:r>
              <a:rPr lang="en-US" altLang="en-US" b="1" i="1" u="sng" dirty="0" smtClean="0"/>
              <a:t>**CLICK** </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59</a:t>
            </a:fld>
            <a:endParaRPr lang="en-US" dirty="0"/>
          </a:p>
        </p:txBody>
      </p:sp>
    </p:spTree>
    <p:extLst>
      <p:ext uri="{BB962C8B-B14F-4D97-AF65-F5344CB8AC3E}">
        <p14:creationId xmlns:p14="http://schemas.microsoft.com/office/powerpoint/2010/main" val="2641691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4885C2-6ADB-43F5-974D-3A3FD3BB104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846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Bid Type --- From the dropdown box vendors need to select 1 of 4 choices based on their quote.  The information provided in this field is used by the auto evaluation system to evaluate automated solicitations which contain a “T” or “U” in the ninth position of the solicitation number.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6</a:t>
            </a:fld>
            <a:endParaRPr lang="en-US"/>
          </a:p>
        </p:txBody>
      </p:sp>
    </p:spTree>
    <p:extLst>
      <p:ext uri="{BB962C8B-B14F-4D97-AF65-F5344CB8AC3E}">
        <p14:creationId xmlns:p14="http://schemas.microsoft.com/office/powerpoint/2010/main" val="292996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Second bid type is Bid With Exception:  This indicates that the quote is NOT in exact compliance with the solicitation. The following conditions are considered an exception to the solicitation.</a:t>
            </a:r>
          </a:p>
          <a:p>
            <a:endParaRPr lang="en-US" baseline="0" dirty="0" smtClean="0"/>
          </a:p>
          <a:p>
            <a:pPr marL="228600" indent="-228600">
              <a:buAutoNum type="arabicPeriod"/>
            </a:pPr>
            <a:r>
              <a:rPr lang="en-US" baseline="0" dirty="0" smtClean="0"/>
              <a:t>Taking an exception to the solicitation item description, packaging requirements, FOB point or required solicitation quantity.</a:t>
            </a:r>
          </a:p>
          <a:p>
            <a:pPr marL="228600" indent="-228600">
              <a:buAutoNum type="arabicPeriod"/>
            </a:pPr>
            <a:r>
              <a:rPr lang="en-US" baseline="0" dirty="0" smtClean="0"/>
              <a:t>Quoting destination inspection when the solicitation requires origin inspection.</a:t>
            </a:r>
          </a:p>
          <a:p>
            <a:pPr marL="228600" indent="-228600">
              <a:buAutoNum type="arabicPeriod"/>
            </a:pPr>
            <a:r>
              <a:rPr lang="en-US" baseline="0" dirty="0" smtClean="0"/>
              <a:t>Quoting a quantity variance which is outside the range specified on automated solicitations.  An automated solicitation will contain a “T” or “U” in the 9</a:t>
            </a:r>
            <a:r>
              <a:rPr lang="en-US" baseline="30000" dirty="0" smtClean="0"/>
              <a:t>th</a:t>
            </a:r>
            <a:r>
              <a:rPr lang="en-US" baseline="0" dirty="0" smtClean="0"/>
              <a:t> position of a solicitation number.  Manual solicitations have a “Q” in the 9</a:t>
            </a:r>
            <a:r>
              <a:rPr lang="en-US" baseline="30000" dirty="0" smtClean="0"/>
              <a:t>th</a:t>
            </a:r>
            <a:r>
              <a:rPr lang="en-US" baseline="0" dirty="0" smtClean="0"/>
              <a:t> position.</a:t>
            </a:r>
          </a:p>
          <a:p>
            <a:pPr marL="228600" indent="-228600">
              <a:buAutoNum type="arabicPeriod"/>
            </a:pPr>
            <a:endParaRPr lang="en-US" baseline="0" dirty="0" smtClean="0"/>
          </a:p>
          <a:p>
            <a:r>
              <a:rPr lang="en-US" baseline="0" dirty="0" smtClean="0"/>
              <a:t>Quoting an exception will preclude you from receiving an automated award.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7</a:t>
            </a:fld>
            <a:endParaRPr lang="en-US"/>
          </a:p>
        </p:txBody>
      </p:sp>
    </p:spTree>
    <p:extLst>
      <p:ext uri="{BB962C8B-B14F-4D97-AF65-F5344CB8AC3E}">
        <p14:creationId xmlns:p14="http://schemas.microsoft.com/office/powerpoint/2010/main" val="370370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Third bid type is Alternate Bid:  This indicates the vendor wishes to supply other than the approved part which is listed in the solicitation.  Alternate offers are not evaluated on automated solicitations.  </a:t>
            </a:r>
          </a:p>
          <a:p>
            <a:endParaRPr lang="en-US" baseline="0" dirty="0" smtClean="0"/>
          </a:p>
          <a:p>
            <a:r>
              <a:rPr lang="en-US" baseline="0" dirty="0" smtClean="0"/>
              <a:t>If vendors wish to have their alternate item evaluated for future requirements, they would need to submit a technical data package to the supply center which will be discussed tomorrow.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8</a:t>
            </a:fld>
            <a:endParaRPr lang="en-US"/>
          </a:p>
        </p:txBody>
      </p:sp>
    </p:spTree>
    <p:extLst>
      <p:ext uri="{BB962C8B-B14F-4D97-AF65-F5344CB8AC3E}">
        <p14:creationId xmlns:p14="http://schemas.microsoft.com/office/powerpoint/2010/main" val="176572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baseline="0" dirty="0" smtClean="0"/>
              <a:t>Last bid type is No Bid.  Most vendors do not submit No Bids; however, it is beneficial to do so if the part number listed in the solicitation is obsolete.  Vendors can add a quote remark to inform the supply center of a possible obsolete item.  </a:t>
            </a:r>
          </a:p>
          <a:p>
            <a:endParaRPr lang="en-US" baseline="0" dirty="0" smtClean="0"/>
          </a:p>
          <a:p>
            <a:r>
              <a:rPr lang="en-US" baseline="0" dirty="0" smtClean="0"/>
              <a:t>Also submitting a “No Bid” is the only way to delete a previously submitted bid prior to a solicitation award.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**CLICK**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9</a:t>
            </a:fld>
            <a:endParaRPr lang="en-US"/>
          </a:p>
        </p:txBody>
      </p:sp>
    </p:spTree>
    <p:extLst>
      <p:ext uri="{BB962C8B-B14F-4D97-AF65-F5344CB8AC3E}">
        <p14:creationId xmlns:p14="http://schemas.microsoft.com/office/powerpoint/2010/main" val="318339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1" y="2743200"/>
            <a:ext cx="4737464" cy="1079876"/>
          </a:xfrm>
          <a:prstGeom prst="rect">
            <a:avLst/>
          </a:prstGeom>
        </p:spPr>
        <p:txBody>
          <a:bodyPr/>
          <a:lstStyle>
            <a:lvl1pPr>
              <a:defRPr sz="3200" b="1" cap="all"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987040" y="4206240"/>
            <a:ext cx="4354286" cy="1076649"/>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5pPr marL="1828800" indent="0">
              <a:buNone/>
              <a:defRPr/>
            </a:lvl5pPr>
          </a:lstStyle>
          <a:p>
            <a:pPr lvl="0"/>
            <a:r>
              <a:rPr lang="en-US" dirty="0" smtClean="0"/>
              <a:t>Edit Master text styles</a:t>
            </a:r>
          </a:p>
        </p:txBody>
      </p:sp>
    </p:spTree>
    <p:extLst>
      <p:ext uri="{BB962C8B-B14F-4D97-AF65-F5344CB8AC3E}">
        <p14:creationId xmlns:p14="http://schemas.microsoft.com/office/powerpoint/2010/main" val="3941882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vl1pPr>
            <a:lvl2pPr marL="685800" indent="-228600">
              <a:spcBef>
                <a:spcPts val="0"/>
              </a:spcBef>
              <a:spcAft>
                <a:spcPts val="600"/>
              </a:spcAft>
              <a:defRPr/>
            </a:lvl2pPr>
            <a:lvl3pPr>
              <a:spcBef>
                <a:spcPts val="0"/>
              </a:spcBef>
              <a:spcAft>
                <a:spcPts val="600"/>
              </a:spcAft>
              <a:defRPr/>
            </a:lvl3pPr>
            <a:lvl4pPr>
              <a:spcBef>
                <a:spcPts val="0"/>
              </a:spcBef>
              <a:spcAft>
                <a:spcPts val="600"/>
              </a:spcAft>
              <a:defRPr/>
            </a:lvl4pPr>
            <a:lvl5pPr marL="2057400" indent="-228600">
              <a:spcBef>
                <a:spcPts val="0"/>
              </a:spcBef>
              <a:spcAft>
                <a:spcPts val="600"/>
              </a:spcAft>
              <a:buFont typeface="Arial" panose="020B0604020202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874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9109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66516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19613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a:defRPr/>
            </a:pPr>
            <a:fld id="{9617C365-3B53-441C-944C-75888483A2AB}" type="slidenum">
              <a:rPr lang="en-US" sz="1200" smtClean="0">
                <a:solidFill>
                  <a:prstClr val="black">
                    <a:tint val="75000"/>
                  </a:prstClr>
                </a:solidFill>
              </a:rPr>
              <a:pPr algn="r">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40457057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a:spLocks noChangeArrowheads="1"/>
          </p:cNvSpPr>
          <p:nvPr/>
        </p:nvSpPr>
        <p:spPr bwMode="auto">
          <a:xfrm>
            <a:off x="1097280" y="91440"/>
            <a:ext cx="6949440" cy="73866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THE NATION’S COMBAT LOGISTICS SUPPORT AGENCY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6" y="915952"/>
            <a:ext cx="9143996" cy="5491252"/>
          </a:xfrm>
          <a:prstGeom prst="rect">
            <a:avLst/>
          </a:prstGeom>
        </p:spPr>
      </p:pic>
      <p:sp>
        <p:nvSpPr>
          <p:cNvPr id="11" name="TextBox 10"/>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6"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553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80910"/>
      </p:ext>
    </p:extLst>
  </p:cSld>
  <p:clrMap bg1="lt1" tx1="dk1" bg2="lt2" tx2="dk2" accent1="accent1" accent2="accent2" accent3="accent3" accent4="accent4" accent5="accent5" accent6="accent6" hlink="hlink" folHlink="folHlink"/>
  <p:sldLayoutIdLst>
    <p:sldLayoutId id="2147483699" r:id="rId1"/>
    <p:sldLayoutId id="2147483695" r:id="rId2"/>
    <p:sldLayoutId id="2147483696" r:id="rId3"/>
    <p:sldLayoutId id="2147483697" r:id="rId4"/>
    <p:sldLayoutId id="2147483701"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dibbs.bsm.dla.m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acquisition.army.mil/"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hyperlink" Target="mailto:DSCC.bcc@dla.mil" TargetMode="External"/><Relationship Id="rId4" Type="http://schemas.openxmlformats.org/officeDocument/2006/relationships/hyperlink" Target="http://contracting.tacom.army.mi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fbo.gov/"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hyperlink" Target="mailto:DSCC.bcc@dla.mil" TargetMode="External"/><Relationship Id="rId4" Type="http://schemas.openxmlformats.org/officeDocument/2006/relationships/hyperlink" Target="https://www.neco.navy.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615" y="3053106"/>
            <a:ext cx="4648200" cy="400110"/>
          </a:xfrm>
          <a:prstGeom prst="rect">
            <a:avLst/>
          </a:prstGeom>
          <a:noFill/>
        </p:spPr>
        <p:txBody>
          <a:bodyPr wrap="square" rtlCol="0">
            <a:spAutoFit/>
          </a:bodyPr>
          <a:lstStyle/>
          <a:p>
            <a:pPr algn="ctr" defTabSz="914400" fontAlgn="base">
              <a:spcBef>
                <a:spcPct val="0"/>
              </a:spcBef>
              <a:spcAft>
                <a:spcPct val="0"/>
              </a:spcAft>
            </a:pPr>
            <a:endParaRPr lang="en-US" sz="2000" b="1" i="1" dirty="0">
              <a:solidFill>
                <a:prstClr val="black"/>
              </a:solidFill>
              <a:latin typeface="Calibri"/>
              <a:cs typeface="Arial" panose="020B0604020202020204" pitchFamily="34" charset="0"/>
            </a:endParaRPr>
          </a:p>
        </p:txBody>
      </p:sp>
      <p:sp>
        <p:nvSpPr>
          <p:cNvPr id="7" name="TextBox 6"/>
          <p:cNvSpPr txBox="1"/>
          <p:nvPr/>
        </p:nvSpPr>
        <p:spPr>
          <a:xfrm>
            <a:off x="2974572" y="3344792"/>
            <a:ext cx="4354286" cy="954107"/>
          </a:xfrm>
          <a:prstGeom prst="rect">
            <a:avLst/>
          </a:prstGeom>
          <a:noFill/>
        </p:spPr>
        <p:txBody>
          <a:bodyPr wrap="square" rtlCol="0">
            <a:spAutoFit/>
          </a:bodyPr>
          <a:lstStyle/>
          <a:p>
            <a:pPr algn="ctr"/>
            <a:r>
              <a:rPr lang="en-US" altLang="en-US" sz="2800" b="1" dirty="0" smtClean="0">
                <a:latin typeface="Times New Roman" panose="02020603050405020304" pitchFamily="18" charset="0"/>
                <a:cs typeface="Times New Roman" panose="02020603050405020304" pitchFamily="18" charset="0"/>
              </a:rPr>
              <a:t>DLA Internet Bid Board System (DIBBS) Quoting</a:t>
            </a:r>
            <a:endParaRPr lang="en-US" alt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381375" y="6715125"/>
            <a:ext cx="2381250" cy="1428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Times New Roman" panose="02020603050405020304" pitchFamily="18" charset="0"/>
                <a:cs typeface="Times New Roman" panose="02020603050405020304" pitchFamily="18" charset="0"/>
              </a:rPr>
              <a:t>FOR OFFICIAL USE ONLY</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2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9667" y="197362"/>
            <a:ext cx="7613650"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Vendor Quote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 y="945121"/>
            <a:ext cx="9143999" cy="545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18816" y="3099026"/>
            <a:ext cx="5029200" cy="400110"/>
          </a:xfrm>
          <a:prstGeom prst="rect">
            <a:avLst/>
          </a:prstGeom>
          <a:solidFill>
            <a:srgbClr val="F9F8BA"/>
          </a:solidFill>
          <a:ln w="28575">
            <a:solidFill>
              <a:srgbClr val="FF0000"/>
            </a:solidFill>
          </a:ln>
        </p:spPr>
        <p:txBody>
          <a:bodyPr wrap="square">
            <a:spAutoFit/>
          </a:bodyPr>
          <a:lstStyle/>
          <a:p>
            <a:pPr marL="0" lvl="1">
              <a:defRPr/>
            </a:pPr>
            <a:r>
              <a:rPr lang="en-US" sz="2000" dirty="0" smtClean="0">
                <a:latin typeface="Times New Roman" panose="02020603050405020304" pitchFamily="18" charset="0"/>
                <a:cs typeface="Times New Roman" panose="02020603050405020304" pitchFamily="18" charset="0"/>
              </a:rPr>
              <a:t>Optional fill-in for a vendor reference number.</a:t>
            </a:r>
            <a:endParaRPr lang="en-US" sz="20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flipV="1">
            <a:off x="5562600" y="2709817"/>
            <a:ext cx="639164" cy="3715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29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914400" y="306453"/>
            <a:ext cx="7459662"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smtClean="0">
                <a:solidFill>
                  <a:schemeClr val="bg1"/>
                </a:solidFill>
                <a:latin typeface="Arial" charset="0"/>
                <a:cs typeface="Arial" charset="0"/>
              </a:rPr>
              <a:t>Discount Terms</a:t>
            </a:r>
            <a:endParaRPr lang="en-US" sz="3200" dirty="0" smtClean="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478"/>
            <a:ext cx="9144000"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74498" y="3473618"/>
            <a:ext cx="5029200" cy="1015663"/>
          </a:xfrm>
          <a:prstGeom prst="rect">
            <a:avLst/>
          </a:prstGeom>
          <a:solidFill>
            <a:srgbClr val="F9F8BA"/>
          </a:solidFill>
          <a:ln w="28575">
            <a:solidFill>
              <a:srgbClr val="FF0000"/>
            </a:solidFill>
          </a:ln>
        </p:spPr>
        <p:txBody>
          <a:bodyPr wrap="square">
            <a:spAutoFit/>
          </a:bodyPr>
          <a:lstStyle/>
          <a:p>
            <a:pPr marL="0" lvl="1" algn="ctr">
              <a:defRPr/>
            </a:pPr>
            <a:r>
              <a:rPr lang="en-US" sz="2000" dirty="0" smtClean="0">
                <a:latin typeface="Times New Roman" panose="02020603050405020304" pitchFamily="18" charset="0"/>
                <a:cs typeface="Times New Roman" panose="02020603050405020304" pitchFamily="18" charset="0"/>
              </a:rPr>
              <a:t>Select dropdown to select from a list of six most common discount terms.  This field will default from vendor DIBBS registration.</a:t>
            </a:r>
            <a:endParaRPr lang="en-US" sz="20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flipV="1">
            <a:off x="1524000" y="3981449"/>
            <a:ext cx="76200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2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598" y="3810000"/>
            <a:ext cx="5403011" cy="1446550"/>
          </a:xfrm>
          <a:prstGeom prst="rect">
            <a:avLst/>
          </a:prstGeom>
          <a:solidFill>
            <a:srgbClr val="F9F8BA"/>
          </a:solidFill>
          <a:ln w="28575">
            <a:solidFill>
              <a:srgbClr val="FF0000"/>
            </a:solidFill>
          </a:ln>
        </p:spPr>
        <p:txBody>
          <a:bodyPr wrap="square">
            <a:spAutoFit/>
          </a:bodyPr>
          <a:lstStyle/>
          <a:p>
            <a:pPr marL="0" lvl="1" algn="ctr">
              <a:defRPr/>
            </a:pPr>
            <a:r>
              <a:rPr lang="en-US" sz="2000" dirty="0" smtClean="0">
                <a:latin typeface="Times New Roman" panose="02020603050405020304" pitchFamily="18" charset="0"/>
                <a:cs typeface="Times New Roman" panose="02020603050405020304" pitchFamily="18" charset="0"/>
              </a:rPr>
              <a:t>Enter number of days your quote is valid.  Validation forces a numeric response from 1-999.</a:t>
            </a:r>
          </a:p>
          <a:p>
            <a:pPr marL="0" lvl="1" algn="ctr">
              <a:defRPr/>
            </a:pPr>
            <a:endParaRPr lang="en-US" sz="800" dirty="0">
              <a:latin typeface="Times New Roman" panose="02020603050405020304" pitchFamily="18" charset="0"/>
              <a:cs typeface="Times New Roman" panose="02020603050405020304" pitchFamily="18" charset="0"/>
            </a:endParaRPr>
          </a:p>
          <a:p>
            <a:pPr marL="0" lvl="1" algn="ctr">
              <a:defRPr/>
            </a:pPr>
            <a:r>
              <a:rPr lang="en-US" sz="2000" dirty="0">
                <a:latin typeface="Times New Roman" panose="02020603050405020304" pitchFamily="18" charset="0"/>
                <a:cs typeface="Times New Roman" panose="02020603050405020304" pitchFamily="18" charset="0"/>
              </a:rPr>
              <a:t>This field will default from vendor DIBBS registration.</a:t>
            </a:r>
          </a:p>
        </p:txBody>
      </p:sp>
      <p:cxnSp>
        <p:nvCxnSpPr>
          <p:cNvPr id="4" name="Straight Arrow Connector 3"/>
          <p:cNvCxnSpPr/>
          <p:nvPr/>
        </p:nvCxnSpPr>
        <p:spPr>
          <a:xfrm flipH="1">
            <a:off x="1411857" y="4531124"/>
            <a:ext cx="110274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bwMode="auto">
          <a:xfrm>
            <a:off x="765175" y="262759"/>
            <a:ext cx="7613650"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Quote Valid For</a:t>
            </a:r>
          </a:p>
        </p:txBody>
      </p:sp>
    </p:spTree>
    <p:extLst>
      <p:ext uri="{BB962C8B-B14F-4D97-AF65-F5344CB8AC3E}">
        <p14:creationId xmlns:p14="http://schemas.microsoft.com/office/powerpoint/2010/main" val="3013674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3524"/>
            <a:ext cx="9144000" cy="536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txBox="1">
            <a:spLocks/>
          </p:cNvSpPr>
          <p:nvPr/>
        </p:nvSpPr>
        <p:spPr bwMode="auto">
          <a:xfrm>
            <a:off x="842169" y="160837"/>
            <a:ext cx="7459662"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FSS / BOA / BPA</a:t>
            </a:r>
          </a:p>
        </p:txBody>
      </p:sp>
      <p:sp>
        <p:nvSpPr>
          <p:cNvPr id="4" name="TextBox 3"/>
          <p:cNvSpPr txBox="1"/>
          <p:nvPr/>
        </p:nvSpPr>
        <p:spPr>
          <a:xfrm>
            <a:off x="1981199" y="2558534"/>
            <a:ext cx="5403011" cy="1631216"/>
          </a:xfrm>
          <a:prstGeom prst="rect">
            <a:avLst/>
          </a:prstGeom>
          <a:solidFill>
            <a:srgbClr val="F9F8BA"/>
          </a:solidFill>
          <a:ln w="28575">
            <a:solidFill>
              <a:srgbClr val="FF0000"/>
            </a:solidFill>
          </a:ln>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Defaults to N/A</a:t>
            </a:r>
          </a:p>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Select "FSS/BOA/BPA" ONLY if applicable and include Contract # and expiration date, otherwise leave N/A.</a:t>
            </a:r>
            <a:endParaRPr lang="en-US" sz="20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3048000" y="4387334"/>
            <a:ext cx="0" cy="337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179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0890"/>
            <a:ext cx="9144000" cy="532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595" y="2954179"/>
            <a:ext cx="5403011" cy="1877437"/>
          </a:xfrm>
          <a:prstGeom prst="rect">
            <a:avLst/>
          </a:prstGeom>
          <a:solidFill>
            <a:srgbClr val="F9F8BA"/>
          </a:solidFill>
          <a:ln w="28575">
            <a:solidFill>
              <a:srgbClr val="FF0000"/>
            </a:solidFill>
          </a:ln>
        </p:spPr>
        <p:txBody>
          <a:bodyPr wrap="square">
            <a:spAutoFit/>
          </a:bodyPr>
          <a:lstStyle/>
          <a:p>
            <a:pPr algn="ctr"/>
            <a:r>
              <a:rPr lang="en-US" sz="2000" dirty="0">
                <a:latin typeface="Times New Roman" panose="02020603050405020304" pitchFamily="18" charset="0"/>
                <a:cs typeface="Times New Roman" panose="02020603050405020304" pitchFamily="18" charset="0"/>
              </a:rPr>
              <a:t>Defaults to </a:t>
            </a:r>
            <a:r>
              <a:rPr lang="en-US" sz="2000" dirty="0" smtClean="0">
                <a:latin typeface="Times New Roman" panose="02020603050405020304" pitchFamily="18" charset="0"/>
                <a:cs typeface="Times New Roman" panose="02020603050405020304" pitchFamily="18" charset="0"/>
              </a:rPr>
              <a:t>Solicitation requirement.  </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Select Destination or Origin for FOB point.  FOB Origin will require City, State and Country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quoting other than what is required, bid type must be Bid with Exception</a:t>
            </a:r>
            <a:r>
              <a:rPr lang="en-US" sz="2000" dirty="0" smtClean="0">
                <a:latin typeface="Times New Roman" panose="02020603050405020304" pitchFamily="18" charset="0"/>
                <a:cs typeface="Times New Roman" panose="02020603050405020304" pitchFamily="18" charset="0"/>
              </a:rPr>
              <a:t>.</a:t>
            </a:r>
          </a:p>
        </p:txBody>
      </p:sp>
      <p:cxnSp>
        <p:nvCxnSpPr>
          <p:cNvPr id="4" name="Straight Arrow Connector 3"/>
          <p:cNvCxnSpPr/>
          <p:nvPr/>
        </p:nvCxnSpPr>
        <p:spPr>
          <a:xfrm>
            <a:off x="2438400" y="4831616"/>
            <a:ext cx="0" cy="579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bwMode="auto">
          <a:xfrm>
            <a:off x="784225" y="230543"/>
            <a:ext cx="7575550"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FOB (Free on Board) Point</a:t>
            </a:r>
          </a:p>
        </p:txBody>
      </p:sp>
    </p:spTree>
    <p:extLst>
      <p:ext uri="{BB962C8B-B14F-4D97-AF65-F5344CB8AC3E}">
        <p14:creationId xmlns:p14="http://schemas.microsoft.com/office/powerpoint/2010/main" val="236186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23119" y="165045"/>
            <a:ext cx="7497762"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Government Inspection Point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8970"/>
            <a:ext cx="9144000" cy="538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2438400" y="2514600"/>
            <a:ext cx="838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6600" y="3200400"/>
            <a:ext cx="5403011" cy="2923877"/>
          </a:xfrm>
          <a:prstGeom prst="rect">
            <a:avLst/>
          </a:prstGeom>
          <a:solidFill>
            <a:srgbClr val="F9F8BA"/>
          </a:solidFill>
          <a:ln w="28575">
            <a:solidFill>
              <a:srgbClr val="FF0000"/>
            </a:solidFill>
          </a:ln>
        </p:spPr>
        <p:txBody>
          <a:bodyPr wrap="square">
            <a:spAutoFit/>
          </a:bodyPr>
          <a:lstStyle/>
          <a:p>
            <a:pPr algn="ctr"/>
            <a:r>
              <a:rPr lang="en-US" sz="2000" dirty="0">
                <a:latin typeface="Times New Roman" panose="02020603050405020304" pitchFamily="18" charset="0"/>
                <a:cs typeface="Times New Roman" panose="02020603050405020304" pitchFamily="18" charset="0"/>
              </a:rPr>
              <a:t>Defaults to </a:t>
            </a:r>
            <a:r>
              <a:rPr lang="en-US" sz="2000" dirty="0" smtClean="0">
                <a:latin typeface="Times New Roman" panose="02020603050405020304" pitchFamily="18" charset="0"/>
                <a:cs typeface="Times New Roman" panose="02020603050405020304" pitchFamily="18" charset="0"/>
              </a:rPr>
              <a:t>Solicitation requirement.  </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Select Destination or Origin for Inspection point.  </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Inspection at Origin will require the CAGE code where the supplies and packaging may be inspected. </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If solicitation requirement is Origin Inspection and vendor quotes Destination Inspection, bid </a:t>
            </a:r>
            <a:r>
              <a:rPr lang="en-US" sz="2000" dirty="0">
                <a:latin typeface="Times New Roman" panose="02020603050405020304" pitchFamily="18" charset="0"/>
                <a:cs typeface="Times New Roman" panose="02020603050405020304" pitchFamily="18" charset="0"/>
              </a:rPr>
              <a:t>type must be Bid with Exception</a:t>
            </a: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518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23119" y="236765"/>
            <a:ext cx="7497762" cy="581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SPI Process Proposed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8970"/>
            <a:ext cx="9144000" cy="53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2838" y="1248367"/>
            <a:ext cx="5403011" cy="2246769"/>
          </a:xfrm>
          <a:prstGeom prst="rect">
            <a:avLst/>
          </a:prstGeom>
          <a:solidFill>
            <a:srgbClr val="F9F8BA"/>
          </a:solidFill>
          <a:ln w="28575">
            <a:solidFill>
              <a:srgbClr val="FF0000"/>
            </a:solidFill>
          </a:ln>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Applies only over micro-purchase threshold</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Management or Manufacturing process that has been previously accepted by </a:t>
            </a:r>
            <a:r>
              <a:rPr lang="en-US" sz="2000" dirty="0" err="1" smtClean="0">
                <a:latin typeface="Times New Roman" panose="02020603050405020304" pitchFamily="18" charset="0"/>
                <a:cs typeface="Times New Roman" panose="02020603050405020304" pitchFamily="18" charset="0"/>
              </a:rPr>
              <a:t>DoD</a:t>
            </a:r>
            <a:r>
              <a:rPr lang="en-US" sz="2000" dirty="0" smtClean="0">
                <a:latin typeface="Times New Roman" panose="02020603050405020304" pitchFamily="18" charset="0"/>
                <a:cs typeface="Times New Roman" panose="02020603050405020304" pitchFamily="18" charset="0"/>
              </a:rPr>
              <a:t> under the Single Process Initiative (SPI) for use in lieu of specific military or Federal specs or standards at specific facilities.</a:t>
            </a:r>
          </a:p>
        </p:txBody>
      </p:sp>
      <p:cxnSp>
        <p:nvCxnSpPr>
          <p:cNvPr id="5" name="Straight Arrow Connector 4"/>
          <p:cNvCxnSpPr/>
          <p:nvPr/>
        </p:nvCxnSpPr>
        <p:spPr>
          <a:xfrm flipH="1">
            <a:off x="1905000" y="2371752"/>
            <a:ext cx="1677838" cy="828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048000" y="3352800"/>
            <a:ext cx="534838"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3561271"/>
            <a:ext cx="5403011" cy="283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49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457200" y="225469"/>
            <a:ext cx="8229600" cy="61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Pricing &amp; Delivery</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1387"/>
            <a:ext cx="9144000" cy="387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453743" y="1960661"/>
            <a:ext cx="838200" cy="503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967596" y="2255808"/>
            <a:ext cx="708804" cy="25500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a:off x="6324600" y="3124200"/>
            <a:ext cx="838200" cy="1247238"/>
          </a:xfrm>
          <a:prstGeom prst="leftBrace">
            <a:avLst>
              <a:gd name="adj1" fmla="val 8333"/>
              <a:gd name="adj2" fmla="val 49961"/>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315200" y="3086099"/>
            <a:ext cx="1676400" cy="1323439"/>
          </a:xfrm>
          <a:prstGeom prst="rect">
            <a:avLst/>
          </a:prstGeom>
          <a:solidFill>
            <a:srgbClr val="F9F8BA"/>
          </a:solidFill>
          <a:ln w="28575">
            <a:solidFill>
              <a:srgbClr val="FF0000"/>
            </a:solidFill>
          </a:ln>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First Article price/delivery and Waiver Request</a:t>
            </a:r>
          </a:p>
        </p:txBody>
      </p:sp>
      <p:sp>
        <p:nvSpPr>
          <p:cNvPr id="9" name="TextBox 8"/>
          <p:cNvSpPr txBox="1"/>
          <p:nvPr/>
        </p:nvSpPr>
        <p:spPr>
          <a:xfrm>
            <a:off x="0" y="4815894"/>
            <a:ext cx="9144000" cy="1569660"/>
          </a:xfrm>
          <a:prstGeom prst="rect">
            <a:avLst/>
          </a:prstGeom>
          <a:solidFill>
            <a:srgbClr val="F9F8BA"/>
          </a:solidFill>
          <a:ln w="28575">
            <a:solidFill>
              <a:srgbClr val="FF0000"/>
            </a:solidFill>
          </a:ln>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Enter price and delivery by line item.</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If price or delivery do not vary per line, enter info into first line and click on “cascade fill” for all other line items.</a:t>
            </a:r>
          </a:p>
          <a:p>
            <a:pPr algn="ctr"/>
            <a:endParaRPr lang="en-US" sz="8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If quantity quoted is not in accordance with RFQ, bid type must be Bid with Exception.</a:t>
            </a:r>
          </a:p>
        </p:txBody>
      </p:sp>
    </p:spTree>
    <p:extLst>
      <p:ext uri="{BB962C8B-B14F-4D97-AF65-F5344CB8AC3E}">
        <p14:creationId xmlns:p14="http://schemas.microsoft.com/office/powerpoint/2010/main" val="37594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3505200"/>
            <a:ext cx="2438400" cy="646331"/>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appropriate response to question.</a:t>
            </a:r>
          </a:p>
        </p:txBody>
      </p:sp>
      <p:cxnSp>
        <p:nvCxnSpPr>
          <p:cNvPr id="4" name="Straight Arrow Connector 3"/>
          <p:cNvCxnSpPr/>
          <p:nvPr/>
        </p:nvCxnSpPr>
        <p:spPr>
          <a:xfrm flipH="1" flipV="1">
            <a:off x="2895600" y="2819400"/>
            <a:ext cx="1"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24268" y="1942605"/>
            <a:ext cx="3319732" cy="646331"/>
          </a:xfrm>
          <a:prstGeom prst="rect">
            <a:avLst/>
          </a:prstGeom>
          <a:solidFill>
            <a:srgbClr val="F9F8BA"/>
          </a:solidFill>
          <a:ln w="28575">
            <a:solidFill>
              <a:srgbClr val="FF0000"/>
            </a:solidFill>
          </a:ln>
        </p:spPr>
        <p:txBody>
          <a:bodyPr wrap="square">
            <a:spAutoFit/>
          </a:bodyPr>
          <a:lstStyle/>
          <a:p>
            <a:r>
              <a:rPr lang="en-US" dirty="0" err="1" smtClean="0">
                <a:latin typeface="Times New Roman" panose="02020603050405020304" pitchFamily="18" charset="0"/>
                <a:cs typeface="Times New Roman" panose="02020603050405020304" pitchFamily="18" charset="0"/>
              </a:rPr>
              <a:t>Qty</a:t>
            </a:r>
            <a:r>
              <a:rPr lang="en-US" dirty="0" smtClean="0">
                <a:latin typeface="Times New Roman" panose="02020603050405020304" pitchFamily="18" charset="0"/>
                <a:cs typeface="Times New Roman" panose="02020603050405020304" pitchFamily="18" charset="0"/>
              </a:rPr>
              <a:t> % Government will accept under or over required quantity.</a:t>
            </a:r>
          </a:p>
        </p:txBody>
      </p:sp>
      <p:cxnSp>
        <p:nvCxnSpPr>
          <p:cNvPr id="6" name="Straight Arrow Connector 5"/>
          <p:cNvCxnSpPr/>
          <p:nvPr/>
        </p:nvCxnSpPr>
        <p:spPr>
          <a:xfrm flipH="1">
            <a:off x="4876800" y="2057400"/>
            <a:ext cx="9474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91223" y="1219200"/>
            <a:ext cx="2438400" cy="646331"/>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appropriate response to question.</a:t>
            </a:r>
          </a:p>
        </p:txBody>
      </p:sp>
      <p:cxnSp>
        <p:nvCxnSpPr>
          <p:cNvPr id="8" name="Straight Arrow Connector 7"/>
          <p:cNvCxnSpPr/>
          <p:nvPr/>
        </p:nvCxnSpPr>
        <p:spPr>
          <a:xfrm flipH="1">
            <a:off x="6477000" y="1371600"/>
            <a:ext cx="21422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2"/>
          <p:cNvSpPr txBox="1">
            <a:spLocks/>
          </p:cNvSpPr>
          <p:nvPr/>
        </p:nvSpPr>
        <p:spPr>
          <a:xfrm>
            <a:off x="457200" y="32790"/>
            <a:ext cx="8229600" cy="1143000"/>
          </a:xfrm>
          <a:prstGeom prst="rect">
            <a:avLst/>
          </a:prstGeom>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smtClean="0">
                <a:solidFill>
                  <a:schemeClr val="bg1"/>
                </a:solidFill>
                <a:latin typeface="Times New Roman" panose="02020603050405020304" pitchFamily="18" charset="0"/>
                <a:cs typeface="Times New Roman" panose="02020603050405020304" pitchFamily="18" charset="0"/>
              </a:rPr>
              <a:t>Min Order, Qty Variance</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Immediate Shipment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9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188393" y="222131"/>
            <a:ext cx="6835775" cy="658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solidFill>
                  <a:schemeClr val="bg1"/>
                </a:solidFill>
                <a:latin typeface="Times New Roman" panose="02020603050405020304" pitchFamily="18" charset="0"/>
                <a:cs typeface="Times New Roman" panose="02020603050405020304" pitchFamily="18" charset="0"/>
              </a:rPr>
              <a:t>Price Breaks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1" y="1145976"/>
            <a:ext cx="914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2071286"/>
            <a:ext cx="3352800" cy="3108543"/>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Enter price break ranges and unit prices in the blocks provided.</a:t>
            </a: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price breaks are solicited, default values will show.  Ranges may be altered using the “CLEAR” button.  </a:t>
            </a:r>
          </a:p>
          <a:p>
            <a:endParaRPr lang="en-US" sz="8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price break ranges were not solicited, values will be blank. However, vendors can provide ranges and unit prices with quote.</a:t>
            </a:r>
          </a:p>
        </p:txBody>
      </p:sp>
      <p:sp>
        <p:nvSpPr>
          <p:cNvPr id="5" name="Left Brace 4"/>
          <p:cNvSpPr/>
          <p:nvPr/>
        </p:nvSpPr>
        <p:spPr>
          <a:xfrm rot="10800000">
            <a:off x="4546980" y="2979192"/>
            <a:ext cx="914400" cy="2194114"/>
          </a:xfrm>
          <a:prstGeom prst="leftBrace">
            <a:avLst>
              <a:gd name="adj1" fmla="val 12704"/>
              <a:gd name="adj2" fmla="val 50245"/>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322475" y="3408644"/>
            <a:ext cx="276038" cy="307777"/>
          </a:xfrm>
          <a:prstGeom prst="rect">
            <a:avLst/>
          </a:prstGeom>
          <a:noFill/>
        </p:spPr>
        <p:txBody>
          <a:bodyPr wrap="none" rtlCol="0">
            <a:spAutoFit/>
          </a:bodyPr>
          <a:lstStyle/>
          <a:p>
            <a:r>
              <a:rPr lang="en-US" sz="1400" dirty="0"/>
              <a:t>6</a:t>
            </a:r>
          </a:p>
        </p:txBody>
      </p:sp>
      <p:sp>
        <p:nvSpPr>
          <p:cNvPr id="7" name="TextBox 6"/>
          <p:cNvSpPr txBox="1"/>
          <p:nvPr/>
        </p:nvSpPr>
        <p:spPr>
          <a:xfrm>
            <a:off x="2514600" y="3408646"/>
            <a:ext cx="367408" cy="307777"/>
          </a:xfrm>
          <a:prstGeom prst="rect">
            <a:avLst/>
          </a:prstGeom>
          <a:noFill/>
        </p:spPr>
        <p:txBody>
          <a:bodyPr wrap="none" rtlCol="0">
            <a:spAutoFit/>
          </a:bodyPr>
          <a:lstStyle/>
          <a:p>
            <a:r>
              <a:rPr lang="en-US" sz="1400" dirty="0" smtClean="0"/>
              <a:t>10</a:t>
            </a:r>
            <a:endParaRPr lang="en-US" sz="1400" dirty="0"/>
          </a:p>
        </p:txBody>
      </p:sp>
      <p:sp>
        <p:nvSpPr>
          <p:cNvPr id="8" name="TextBox 7"/>
          <p:cNvSpPr txBox="1"/>
          <p:nvPr/>
        </p:nvSpPr>
        <p:spPr>
          <a:xfrm>
            <a:off x="3579318" y="3408645"/>
            <a:ext cx="503664" cy="307777"/>
          </a:xfrm>
          <a:prstGeom prst="rect">
            <a:avLst/>
          </a:prstGeom>
          <a:noFill/>
        </p:spPr>
        <p:txBody>
          <a:bodyPr wrap="none" rtlCol="0">
            <a:spAutoFit/>
          </a:bodyPr>
          <a:lstStyle/>
          <a:p>
            <a:r>
              <a:rPr lang="en-US" sz="1400" dirty="0" smtClean="0"/>
              <a:t>7.00</a:t>
            </a:r>
            <a:endParaRPr lang="en-US" sz="1400" dirty="0"/>
          </a:p>
        </p:txBody>
      </p:sp>
      <p:sp>
        <p:nvSpPr>
          <p:cNvPr id="9" name="TextBox 8"/>
          <p:cNvSpPr txBox="1"/>
          <p:nvPr/>
        </p:nvSpPr>
        <p:spPr>
          <a:xfrm>
            <a:off x="3579318" y="3066898"/>
            <a:ext cx="595035" cy="307777"/>
          </a:xfrm>
          <a:prstGeom prst="rect">
            <a:avLst/>
          </a:prstGeom>
          <a:noFill/>
        </p:spPr>
        <p:txBody>
          <a:bodyPr wrap="none" rtlCol="0">
            <a:spAutoFit/>
          </a:bodyPr>
          <a:lstStyle/>
          <a:p>
            <a:r>
              <a:rPr lang="en-US" sz="1400" dirty="0" smtClean="0"/>
              <a:t>10.00</a:t>
            </a:r>
            <a:endParaRPr lang="en-US" sz="1400" dirty="0"/>
          </a:p>
        </p:txBody>
      </p:sp>
      <p:sp>
        <p:nvSpPr>
          <p:cNvPr id="10" name="TextBox 9"/>
          <p:cNvSpPr txBox="1"/>
          <p:nvPr/>
        </p:nvSpPr>
        <p:spPr>
          <a:xfrm>
            <a:off x="2560285" y="3081382"/>
            <a:ext cx="276038" cy="307777"/>
          </a:xfrm>
          <a:prstGeom prst="rect">
            <a:avLst/>
          </a:prstGeom>
          <a:noFill/>
        </p:spPr>
        <p:txBody>
          <a:bodyPr wrap="none" rtlCol="0">
            <a:spAutoFit/>
          </a:bodyPr>
          <a:lstStyle/>
          <a:p>
            <a:r>
              <a:rPr lang="en-US" sz="1400" dirty="0"/>
              <a:t>5</a:t>
            </a:r>
          </a:p>
        </p:txBody>
      </p:sp>
      <p:sp>
        <p:nvSpPr>
          <p:cNvPr id="11" name="TextBox 10"/>
          <p:cNvSpPr txBox="1"/>
          <p:nvPr/>
        </p:nvSpPr>
        <p:spPr>
          <a:xfrm>
            <a:off x="1322475" y="3042166"/>
            <a:ext cx="276038" cy="307777"/>
          </a:xfrm>
          <a:prstGeom prst="rect">
            <a:avLst/>
          </a:prstGeom>
          <a:noFill/>
        </p:spPr>
        <p:txBody>
          <a:bodyPr wrap="none" rtlCol="0">
            <a:spAutoFit/>
          </a:bodyPr>
          <a:lstStyle/>
          <a:p>
            <a:r>
              <a:rPr lang="en-US" sz="1400" dirty="0" smtClean="0"/>
              <a:t>1</a:t>
            </a:r>
            <a:endParaRPr lang="en-US" sz="1400" dirty="0"/>
          </a:p>
        </p:txBody>
      </p:sp>
    </p:spTree>
    <p:extLst>
      <p:ext uri="{BB962C8B-B14F-4D97-AF65-F5344CB8AC3E}">
        <p14:creationId xmlns:p14="http://schemas.microsoft.com/office/powerpoint/2010/main" val="42902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66414" y="0"/>
            <a:ext cx="7383462" cy="658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800" dirty="0" smtClean="0">
                <a:solidFill>
                  <a:schemeClr val="bg1"/>
                </a:solidFill>
                <a:latin typeface="Times New Roman" panose="02020603050405020304" pitchFamily="18" charset="0"/>
                <a:cs typeface="Times New Roman" panose="02020603050405020304" pitchFamily="18" charset="0"/>
              </a:rPr>
              <a:t>DIBBS Homepage</a:t>
            </a:r>
            <a:r>
              <a:rPr lang="en-US" sz="2800" u="sng" dirty="0" smtClean="0">
                <a:solidFill>
                  <a:schemeClr val="bg1"/>
                </a:solidFill>
                <a:latin typeface="Times New Roman" panose="02020603050405020304" pitchFamily="18" charset="0"/>
                <a:cs typeface="Times New Roman" panose="02020603050405020304" pitchFamily="18" charset="0"/>
              </a:rPr>
              <a:t/>
            </a:r>
            <a:br>
              <a:rPr lang="en-US" sz="2800" u="sng" dirty="0" smtClean="0">
                <a:solidFill>
                  <a:schemeClr val="bg1"/>
                </a:solidFill>
                <a:latin typeface="Times New Roman" panose="02020603050405020304" pitchFamily="18" charset="0"/>
                <a:cs typeface="Times New Roman" panose="02020603050405020304" pitchFamily="18" charset="0"/>
              </a:rPr>
            </a:br>
            <a:r>
              <a:rPr lang="en-US" sz="2800" u="sng" dirty="0" smtClean="0">
                <a:solidFill>
                  <a:schemeClr val="bg1"/>
                </a:solidFill>
                <a:latin typeface="Times New Roman" panose="02020603050405020304" pitchFamily="18" charset="0"/>
                <a:cs typeface="Times New Roman" panose="02020603050405020304" pitchFamily="18" charset="0"/>
              </a:rPr>
              <a:t>https://www.dibbs.bsm.dla.mil/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37160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4267200"/>
            <a:ext cx="7190815" cy="646331"/>
          </a:xfrm>
          <a:prstGeom prst="rect">
            <a:avLst/>
          </a:prstGeom>
          <a:solidFill>
            <a:srgbClr val="F9F8BA"/>
          </a:solidFill>
          <a:ln w="12700">
            <a:solidFill>
              <a:srgbClr val="FF0000"/>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If having trouble accessing DIBBS e-mail </a:t>
            </a:r>
            <a:r>
              <a:rPr lang="en-US" dirty="0">
                <a:latin typeface="Times New Roman" panose="02020603050405020304" pitchFamily="18" charset="0"/>
                <a:cs typeface="Times New Roman" panose="02020603050405020304" pitchFamily="18" charset="0"/>
                <a:hlinkClick r:id="rId4"/>
              </a:rPr>
              <a:t>https://www.dibbs.bsm.dla.mil</a:t>
            </a:r>
            <a:r>
              <a:rPr lang="en-US" dirty="0" smtClean="0">
                <a:latin typeface="Times New Roman" panose="02020603050405020304" pitchFamily="18" charset="0"/>
                <a:cs typeface="Times New Roman" panose="02020603050405020304" pitchFamily="18" charset="0"/>
                <a:hlinkClick r:id="rId4"/>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1143000" y="5257800"/>
            <a:ext cx="1066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52400" y="4271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Part Number Offered</a:t>
            </a:r>
            <a:br>
              <a:rPr kumimoji="0" lang="en-US" sz="32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br>
            <a:r>
              <a:rPr kumimoji="0" lang="en-US" sz="32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Exact Product &amp; Alternate Product</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917550"/>
            <a:ext cx="6248400" cy="1054250"/>
          </a:xfrm>
          <a:prstGeom prst="rect">
            <a:avLst/>
          </a:prstGeom>
          <a:noFill/>
          <a:ln w="38100">
            <a:solidFill>
              <a:srgbClr val="FF0000"/>
            </a:solidFill>
          </a:ln>
        </p:spPr>
        <p:txBody>
          <a:bodyPr wrap="square">
            <a:spAutoFit/>
          </a:bodyPr>
          <a:lstStyle/>
          <a:p>
            <a:endParaRPr lang="en-US" dirty="0" smtClean="0"/>
          </a:p>
        </p:txBody>
      </p:sp>
      <p:sp>
        <p:nvSpPr>
          <p:cNvPr id="5" name="TextBox 4"/>
          <p:cNvSpPr txBox="1"/>
          <p:nvPr/>
        </p:nvSpPr>
        <p:spPr>
          <a:xfrm>
            <a:off x="5181600" y="3124200"/>
            <a:ext cx="3352800" cy="3139321"/>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Exact Product = providing </a:t>
            </a:r>
            <a:r>
              <a:rPr lang="en-US" b="1" u="sng" dirty="0" smtClean="0">
                <a:latin typeface="Times New Roman" panose="02020603050405020304" pitchFamily="18" charset="0"/>
                <a:cs typeface="Times New Roman" panose="02020603050405020304" pitchFamily="18" charset="0"/>
              </a:rPr>
              <a:t>EXACT</a:t>
            </a:r>
            <a:r>
              <a:rPr lang="en-US" dirty="0" smtClean="0">
                <a:latin typeface="Times New Roman" panose="02020603050405020304" pitchFamily="18" charset="0"/>
                <a:cs typeface="Times New Roman" panose="02020603050405020304" pitchFamily="18" charset="0"/>
              </a:rPr>
              <a:t> manufacturer CAGE code &amp; part number as it appears in the solicitation.  Bid type is “Bid without exception”.</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Alternate Product =  providing manufacturer CAGE code &amp; part number that is </a:t>
            </a:r>
            <a:r>
              <a:rPr lang="en-US" b="1" u="sng" dirty="0" smtClean="0">
                <a:latin typeface="Times New Roman" panose="02020603050405020304" pitchFamily="18" charset="0"/>
                <a:cs typeface="Times New Roman" panose="02020603050405020304" pitchFamily="18" charset="0"/>
              </a:rPr>
              <a:t>NOT</a:t>
            </a:r>
            <a:r>
              <a:rPr lang="en-US" dirty="0" smtClean="0">
                <a:latin typeface="Times New Roman" panose="02020603050405020304" pitchFamily="18" charset="0"/>
                <a:cs typeface="Times New Roman" panose="02020603050405020304" pitchFamily="18" charset="0"/>
              </a:rPr>
              <a:t> listed in solicitation.  Bid type is “Alternate Bid”.</a:t>
            </a:r>
          </a:p>
        </p:txBody>
      </p:sp>
    </p:spTree>
    <p:extLst>
      <p:ext uri="{BB962C8B-B14F-4D97-AF65-F5344CB8AC3E}">
        <p14:creationId xmlns:p14="http://schemas.microsoft.com/office/powerpoint/2010/main" val="24817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5" y="1189037"/>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192" y="2971800"/>
            <a:ext cx="6248400" cy="1280160"/>
          </a:xfrm>
          <a:prstGeom prst="rect">
            <a:avLst/>
          </a:prstGeom>
          <a:noFill/>
          <a:ln w="38100">
            <a:solidFill>
              <a:srgbClr val="FF0000"/>
            </a:solidFill>
          </a:ln>
        </p:spPr>
        <p:txBody>
          <a:bodyPr wrap="square">
            <a:spAutoFit/>
          </a:bodyPr>
          <a:lstStyle/>
          <a:p>
            <a:endParaRPr lang="en-US" dirty="0" smtClean="0"/>
          </a:p>
        </p:txBody>
      </p:sp>
      <p:sp>
        <p:nvSpPr>
          <p:cNvPr id="4" name="TextBox 3"/>
          <p:cNvSpPr txBox="1"/>
          <p:nvPr/>
        </p:nvSpPr>
        <p:spPr>
          <a:xfrm>
            <a:off x="4983192" y="4495800"/>
            <a:ext cx="3352800" cy="1200329"/>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Superseding P/N = providing exact product; however, there is a part number change. Bid type is “Bid without Exception”.</a:t>
            </a:r>
          </a:p>
        </p:txBody>
      </p:sp>
      <p:sp>
        <p:nvSpPr>
          <p:cNvPr id="5" name="Title 2"/>
          <p:cNvSpPr txBox="1">
            <a:spLocks/>
          </p:cNvSpPr>
          <p:nvPr/>
        </p:nvSpPr>
        <p:spPr bwMode="auto">
          <a:xfrm>
            <a:off x="88165" y="6096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Part Number Offered</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Superseding P/N</a:t>
            </a:r>
          </a:p>
        </p:txBody>
      </p:sp>
    </p:spTree>
    <p:extLst>
      <p:ext uri="{BB962C8B-B14F-4D97-AF65-F5344CB8AC3E}">
        <p14:creationId xmlns:p14="http://schemas.microsoft.com/office/powerpoint/2010/main" val="262813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120869"/>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Part Number Offered</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Correction to CAGE/PN cited in AID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2514600"/>
            <a:ext cx="4008408" cy="1477328"/>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Correction to CAGE/PN Cited in Acquisition Item Description = used to notify the Gov’t if there is a CAGE code error, obsolete </a:t>
            </a:r>
            <a:r>
              <a:rPr lang="en-US" dirty="0" err="1" smtClean="0">
                <a:latin typeface="Times New Roman" panose="02020603050405020304" pitchFamily="18" charset="0"/>
                <a:cs typeface="Times New Roman" panose="02020603050405020304" pitchFamily="18" charset="0"/>
              </a:rPr>
              <a:t>p/n</a:t>
            </a:r>
            <a:r>
              <a:rPr lang="en-US" dirty="0" smtClean="0">
                <a:latin typeface="Times New Roman" panose="02020603050405020304" pitchFamily="18" charset="0"/>
                <a:cs typeface="Times New Roman" panose="02020603050405020304" pitchFamily="18" charset="0"/>
              </a:rPr>
              <a:t> etc.  Bid type is “Bid without Exception”.</a:t>
            </a:r>
          </a:p>
        </p:txBody>
      </p:sp>
      <p:sp>
        <p:nvSpPr>
          <p:cNvPr id="5" name="TextBox 4"/>
          <p:cNvSpPr txBox="1"/>
          <p:nvPr/>
        </p:nvSpPr>
        <p:spPr>
          <a:xfrm>
            <a:off x="408317" y="4267200"/>
            <a:ext cx="6248400" cy="1554480"/>
          </a:xfrm>
          <a:prstGeom prst="rect">
            <a:avLst/>
          </a:prstGeom>
          <a:noFill/>
          <a:ln w="38100">
            <a:solidFill>
              <a:srgbClr val="FF0000"/>
            </a:solidFill>
          </a:ln>
        </p:spPr>
        <p:txBody>
          <a:bodyPr wrap="square">
            <a:spAutoFit/>
          </a:bodyPr>
          <a:lstStyle/>
          <a:p>
            <a:endParaRPr lang="en-US" dirty="0" smtClean="0"/>
          </a:p>
        </p:txBody>
      </p:sp>
    </p:spTree>
    <p:extLst>
      <p:ext uri="{BB962C8B-B14F-4D97-AF65-F5344CB8AC3E}">
        <p14:creationId xmlns:p14="http://schemas.microsoft.com/office/powerpoint/2010/main" val="75061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0" y="11049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6800" y="4267200"/>
            <a:ext cx="4008408" cy="1200329"/>
          </a:xfrm>
          <a:prstGeom prst="rect">
            <a:avLst/>
          </a:prstGeom>
          <a:solidFill>
            <a:srgbClr val="F9F8BA"/>
          </a:solidFill>
          <a:ln w="28575">
            <a:solidFill>
              <a:srgbClr val="FF0000"/>
            </a:solidFill>
          </a:ln>
        </p:spPr>
        <p:txBody>
          <a:bodyPr wrap="square">
            <a:spAutoFit/>
          </a:bodyPr>
          <a:lstStyle/>
          <a:p>
            <a:r>
              <a:rPr lang="en-US" b="1" i="1" u="sng" dirty="0" smtClean="0">
                <a:latin typeface="Times New Roman" panose="02020603050405020304" pitchFamily="18" charset="0"/>
                <a:cs typeface="Times New Roman" panose="02020603050405020304" pitchFamily="18" charset="0"/>
              </a:rPr>
              <a:t>For a DRAWING ITEM</a:t>
            </a:r>
            <a:r>
              <a:rPr lang="en-US" dirty="0" smtClean="0">
                <a:latin typeface="Times New Roman" panose="02020603050405020304" pitchFamily="18" charset="0"/>
                <a:cs typeface="Times New Roman" panose="02020603050405020304" pitchFamily="18" charset="0"/>
              </a:rPr>
              <a:t>:  Select the type of supplies being offered based on the 4 options provided. Bid type is not affected.</a:t>
            </a:r>
          </a:p>
        </p:txBody>
      </p:sp>
      <p:sp>
        <p:nvSpPr>
          <p:cNvPr id="4" name="Title 2"/>
          <p:cNvSpPr txBox="1">
            <a:spLocks/>
          </p:cNvSpPr>
          <p:nvPr/>
        </p:nvSpPr>
        <p:spPr bwMode="auto">
          <a:xfrm>
            <a:off x="0" y="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2800" dirty="0" smtClean="0">
                <a:solidFill>
                  <a:schemeClr val="bg1"/>
                </a:solidFill>
                <a:latin typeface="Times New Roman" panose="02020603050405020304" pitchFamily="18" charset="0"/>
                <a:cs typeface="Times New Roman" panose="02020603050405020304" pitchFamily="18" charset="0"/>
              </a:rPr>
              <a:t>Drawing Item Offered</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Specifications/Standards/Drawings</a:t>
            </a:r>
            <a:br>
              <a:rPr lang="en-US" sz="2800" dirty="0" smtClean="0">
                <a:solidFill>
                  <a:schemeClr val="bg1"/>
                </a:solidFill>
                <a:latin typeface="Times New Roman" panose="02020603050405020304" pitchFamily="18" charset="0"/>
                <a:cs typeface="Times New Roman" panose="02020603050405020304" pitchFamily="18" charset="0"/>
              </a:rPr>
            </a:br>
            <a:endParaRPr lang="en-US" sz="28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8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52400" y="89049"/>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Higher Level Quality </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Requirements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86200" y="1905000"/>
            <a:ext cx="4008408" cy="923330"/>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Select appropriate higher level quality system that is currently in place at the manufacturing facility for the supplies.</a:t>
            </a:r>
          </a:p>
        </p:txBody>
      </p:sp>
      <p:cxnSp>
        <p:nvCxnSpPr>
          <p:cNvPr id="5" name="Straight Arrow Connector 4"/>
          <p:cNvCxnSpPr/>
          <p:nvPr/>
        </p:nvCxnSpPr>
        <p:spPr>
          <a:xfrm flipH="1">
            <a:off x="2514600" y="2366665"/>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00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1400"/>
            <a:ext cx="9144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 y="350520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bwMode="auto">
          <a:xfrm>
            <a:off x="0" y="10636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Product Offered</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Are you a Manufacturer or Dealer?</a:t>
            </a:r>
          </a:p>
        </p:txBody>
      </p:sp>
      <p:sp>
        <p:nvSpPr>
          <p:cNvPr id="6" name="TextBox 5"/>
          <p:cNvSpPr txBox="1"/>
          <p:nvPr/>
        </p:nvSpPr>
        <p:spPr>
          <a:xfrm>
            <a:off x="6400800" y="1587986"/>
            <a:ext cx="1275247"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a:t>
            </a:r>
          </a:p>
        </p:txBody>
      </p:sp>
      <p:sp>
        <p:nvSpPr>
          <p:cNvPr id="7" name="TextBox 6"/>
          <p:cNvSpPr txBox="1"/>
          <p:nvPr/>
        </p:nvSpPr>
        <p:spPr>
          <a:xfrm>
            <a:off x="5943600" y="3962400"/>
            <a:ext cx="2743200" cy="1200329"/>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If quoting as dealer or QSL dealer – provide CAGE of </a:t>
            </a:r>
            <a:r>
              <a:rPr lang="en-US" dirty="0" err="1" smtClean="0">
                <a:latin typeface="Times New Roman" panose="02020603050405020304" pitchFamily="18" charset="0"/>
                <a:cs typeface="Times New Roman" panose="02020603050405020304" pitchFamily="18" charset="0"/>
              </a:rPr>
              <a:t>mfg</a:t>
            </a:r>
            <a:r>
              <a:rPr lang="en-US" dirty="0" smtClean="0">
                <a:latin typeface="Times New Roman" panose="02020603050405020304" pitchFamily="18" charset="0"/>
                <a:cs typeface="Times New Roman" panose="02020603050405020304" pitchFamily="18" charset="0"/>
              </a:rPr>
              <a:t> or if unknown, provide Name and address</a:t>
            </a:r>
          </a:p>
        </p:txBody>
      </p:sp>
    </p:spTree>
    <p:extLst>
      <p:ext uri="{BB962C8B-B14F-4D97-AF65-F5344CB8AC3E}">
        <p14:creationId xmlns:p14="http://schemas.microsoft.com/office/powerpoint/2010/main" val="24422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2999" y="3112696"/>
            <a:ext cx="2743200" cy="646331"/>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of the following, if your reply is “YES”</a:t>
            </a:r>
          </a:p>
        </p:txBody>
      </p:sp>
      <p:cxnSp>
        <p:nvCxnSpPr>
          <p:cNvPr id="4" name="Straight Arrow Connector 3"/>
          <p:cNvCxnSpPr/>
          <p:nvPr/>
        </p:nvCxnSpPr>
        <p:spPr>
          <a:xfrm>
            <a:off x="3886198" y="3124200"/>
            <a:ext cx="197401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bwMode="auto">
          <a:xfrm>
            <a:off x="76200" y="18256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Material Requirements</a:t>
            </a:r>
          </a:p>
        </p:txBody>
      </p:sp>
    </p:spTree>
    <p:extLst>
      <p:ext uri="{BB962C8B-B14F-4D97-AF65-F5344CB8AC3E}">
        <p14:creationId xmlns:p14="http://schemas.microsoft.com/office/powerpoint/2010/main" val="1508579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73247" y="86629"/>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Material Requirements</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Surplus / On-line Certification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47" y="1143000"/>
            <a:ext cx="8610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81600" y="1295400"/>
            <a:ext cx="35052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3000" y="2249268"/>
            <a:ext cx="4131335" cy="646331"/>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Fill-in completely </a:t>
            </a:r>
          </a:p>
          <a:p>
            <a:r>
              <a:rPr lang="en-US" dirty="0" smtClean="0">
                <a:latin typeface="Times New Roman" panose="02020603050405020304" pitchFamily="18" charset="0"/>
                <a:cs typeface="Times New Roman" panose="02020603050405020304" pitchFamily="18" charset="0"/>
              </a:rPr>
              <a:t>Government Surplus Material certification</a:t>
            </a:r>
          </a:p>
        </p:txBody>
      </p:sp>
      <p:sp>
        <p:nvSpPr>
          <p:cNvPr id="6" name="Down Arrow 5"/>
          <p:cNvSpPr/>
          <p:nvPr/>
        </p:nvSpPr>
        <p:spPr>
          <a:xfrm>
            <a:off x="7605623" y="2895600"/>
            <a:ext cx="457200" cy="2971800"/>
          </a:xfrm>
          <a:prstGeom prst="downArrow">
            <a:avLst/>
          </a:prstGeom>
          <a:solidFill>
            <a:srgbClr val="F5F7E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5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51180" y="118242"/>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Hazardous Material Identification and</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Material Safety Data</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 y="129540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rot="10800000">
            <a:off x="4114798" y="3352800"/>
            <a:ext cx="838201" cy="2016289"/>
          </a:xfrm>
          <a:prstGeom prst="rightBrace">
            <a:avLst>
              <a:gd name="adj1" fmla="val 8333"/>
              <a:gd name="adj2" fmla="val 50572"/>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371598" y="3352800"/>
            <a:ext cx="2743200" cy="923330"/>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of the following, if your reply is “YES” to Hazardous Material</a:t>
            </a:r>
          </a:p>
        </p:txBody>
      </p:sp>
    </p:spTree>
    <p:extLst>
      <p:ext uri="{BB962C8B-B14F-4D97-AF65-F5344CB8AC3E}">
        <p14:creationId xmlns:p14="http://schemas.microsoft.com/office/powerpoint/2010/main" val="32311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166777" y="211808"/>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Buy American Act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 y="2136475"/>
            <a:ext cx="9144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6623" y="1066800"/>
            <a:ext cx="7924800" cy="923330"/>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Fill-in for information purposes only on Foreign Military Sales (FMS), overseas shipments, and all micro-purchases as the restrictions of the Buy American Act </a:t>
            </a:r>
            <a:r>
              <a:rPr lang="en-US" u="sng" dirty="0" smtClean="0">
                <a:latin typeface="Times New Roman" panose="02020603050405020304" pitchFamily="18" charset="0"/>
                <a:cs typeface="Times New Roman" panose="02020603050405020304" pitchFamily="18" charset="0"/>
              </a:rPr>
              <a:t>DO NOT</a:t>
            </a:r>
            <a:r>
              <a:rPr lang="en-US" dirty="0" smtClean="0">
                <a:latin typeface="Times New Roman" panose="02020603050405020304" pitchFamily="18" charset="0"/>
                <a:cs typeface="Times New Roman" panose="02020603050405020304" pitchFamily="18" charset="0"/>
              </a:rPr>
              <a:t> apply.</a:t>
            </a:r>
          </a:p>
        </p:txBody>
      </p:sp>
      <p:sp>
        <p:nvSpPr>
          <p:cNvPr id="6" name="Rectangle 5"/>
          <p:cNvSpPr/>
          <p:nvPr/>
        </p:nvSpPr>
        <p:spPr>
          <a:xfrm>
            <a:off x="366623" y="2667000"/>
            <a:ext cx="1835987" cy="596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248400" y="2136475"/>
            <a:ext cx="13716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400" y="2810469"/>
            <a:ext cx="2743200" cy="1200329"/>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of the following:</a:t>
            </a:r>
          </a:p>
          <a:p>
            <a:pPr algn="ctr"/>
            <a:r>
              <a:rPr lang="en-US" dirty="0" smtClean="0">
                <a:latin typeface="Times New Roman" panose="02020603050405020304" pitchFamily="18" charset="0"/>
                <a:cs typeface="Times New Roman" panose="02020603050405020304" pitchFamily="18" charset="0"/>
              </a:rPr>
              <a:t>Domestic </a:t>
            </a:r>
          </a:p>
          <a:p>
            <a:pPr algn="ctr"/>
            <a:r>
              <a:rPr lang="en-US" dirty="0" smtClean="0">
                <a:latin typeface="Times New Roman" panose="02020603050405020304" pitchFamily="18" charset="0"/>
                <a:cs typeface="Times New Roman" panose="02020603050405020304" pitchFamily="18" charset="0"/>
              </a:rPr>
              <a:t>Qualifying Country</a:t>
            </a:r>
          </a:p>
          <a:p>
            <a:pPr algn="ctr"/>
            <a:r>
              <a:rPr lang="en-US" dirty="0" smtClean="0">
                <a:latin typeface="Times New Roman" panose="02020603050405020304" pitchFamily="18" charset="0"/>
                <a:cs typeface="Times New Roman" panose="02020603050405020304" pitchFamily="18" charset="0"/>
              </a:rPr>
              <a:t>Non-Qualifying Country</a:t>
            </a:r>
          </a:p>
        </p:txBody>
      </p:sp>
      <p:cxnSp>
        <p:nvCxnSpPr>
          <p:cNvPr id="9" name="Straight Arrow Connector 8"/>
          <p:cNvCxnSpPr/>
          <p:nvPr/>
        </p:nvCxnSpPr>
        <p:spPr>
          <a:xfrm flipV="1">
            <a:off x="3276600" y="3352800"/>
            <a:ext cx="838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604" y="2845122"/>
            <a:ext cx="13811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04890" y="4088988"/>
            <a:ext cx="3671977" cy="711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9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18242" y="97221"/>
            <a:ext cx="8304259" cy="81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Times New Roman" panose="02020603050405020304" pitchFamily="18" charset="0"/>
                <a:cs typeface="Times New Roman" panose="02020603050405020304" pitchFamily="18" charset="0"/>
              </a:rPr>
              <a:t>T-Solicitation</a:t>
            </a:r>
          </a:p>
          <a:p>
            <a:r>
              <a:rPr lang="en-US" sz="2800" b="1" dirty="0" smtClean="0">
                <a:solidFill>
                  <a:schemeClr val="bg1"/>
                </a:solidFill>
                <a:latin typeface="Times New Roman" panose="02020603050405020304" pitchFamily="18" charset="0"/>
                <a:cs typeface="Times New Roman" panose="02020603050405020304" pitchFamily="18" charset="0"/>
              </a:rPr>
              <a:t>Master Solicitation Reference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109663"/>
            <a:ext cx="8485187"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a:spLocks noChangeArrowheads="1"/>
          </p:cNvSpPr>
          <p:nvPr/>
        </p:nvSpPr>
        <p:spPr bwMode="auto">
          <a:xfrm>
            <a:off x="411819" y="5257402"/>
            <a:ext cx="8318773" cy="1107996"/>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800" b="1" dirty="0" smtClean="0">
                <a:latin typeface="Times New Roman" panose="02020603050405020304" pitchFamily="18" charset="0"/>
                <a:cs typeface="Times New Roman" panose="02020603050405020304" pitchFamily="18" charset="0"/>
              </a:rPr>
              <a:t>Master Solicitation Location:</a:t>
            </a:r>
            <a:endParaRPr lang="en-US" sz="20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http://www.dla.mil/Portals/104/Documents/J7Acquisition/Master_Solicitation_REV_32_MAR_16.pdf </a:t>
            </a:r>
            <a:endParaRPr lang="en-US" altLang="en-US" sz="1400" b="1" dirty="0" smtClean="0">
              <a:latin typeface="Times New Roman" panose="02020603050405020304" pitchFamily="18" charset="0"/>
              <a:cs typeface="Times New Roman" panose="02020603050405020304" pitchFamily="18" charset="0"/>
            </a:endParaRPr>
          </a:p>
          <a:p>
            <a:pPr eaLnBrk="1" hangingPunct="1"/>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698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4560" y="38100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endParaRPr lang="en-US" sz="3200" dirty="0" smtClean="0">
              <a:latin typeface="Arial" charset="0"/>
              <a:cs typeface="Arial" charset="0"/>
            </a:endParaRPr>
          </a:p>
          <a:p>
            <a:pPr>
              <a:defRPr/>
            </a:pPr>
            <a:endParaRPr lang="en-US" sz="3200" dirty="0">
              <a:latin typeface="Arial" charset="0"/>
              <a:cs typeface="Arial" charset="0"/>
            </a:endParaRPr>
          </a:p>
          <a:p>
            <a:pPr>
              <a:defRPr/>
            </a:pPr>
            <a:endParaRPr lang="en-US" sz="3200"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3" y="3408335"/>
            <a:ext cx="9144000"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80083" y="3730055"/>
            <a:ext cx="2468880" cy="1323439"/>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Default = NO</a:t>
            </a:r>
          </a:p>
          <a:p>
            <a:endParaRPr lang="en-US" sz="8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requesting duty free, select yes and answer questions 1 – 3.</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8" y="943517"/>
            <a:ext cx="9047309" cy="246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068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28600" y="391771"/>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smtClean="0">
                <a:latin typeface="Arial" charset="0"/>
                <a:cs typeface="Arial" charset="0"/>
              </a:rPr>
              <a:t>Business Size Representation</a:t>
            </a:r>
            <a:endParaRPr lang="en-US" sz="3200"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 y="1142998"/>
            <a:ext cx="91440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2245" y="1295399"/>
            <a:ext cx="4600754" cy="381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6781800" y="2043742"/>
            <a:ext cx="888163"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4533899" y="2986526"/>
            <a:ext cx="838201" cy="1585474"/>
          </a:xfrm>
          <a:prstGeom prst="rightBrace">
            <a:avLst>
              <a:gd name="adj1" fmla="val 8333"/>
              <a:gd name="adj2" fmla="val 50572"/>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386475" y="3190106"/>
            <a:ext cx="3147925" cy="923330"/>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based on vendors applicable business type for this solicitation</a:t>
            </a:r>
          </a:p>
        </p:txBody>
      </p:sp>
    </p:spTree>
    <p:extLst>
      <p:ext uri="{BB962C8B-B14F-4D97-AF65-F5344CB8AC3E}">
        <p14:creationId xmlns:p14="http://schemas.microsoft.com/office/powerpoint/2010/main" val="28410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0" y="116336"/>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Small Business</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 Size Representation</a:t>
            </a: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7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2245" y="2133601"/>
            <a:ext cx="4524555"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94999" y="2514600"/>
            <a:ext cx="2555038" cy="1200329"/>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If a small business, select one or more of the socioeconomic categories listed.</a:t>
            </a:r>
          </a:p>
        </p:txBody>
      </p:sp>
      <p:cxnSp>
        <p:nvCxnSpPr>
          <p:cNvPr id="6" name="Straight Arrow Connector 5"/>
          <p:cNvCxnSpPr/>
          <p:nvPr/>
        </p:nvCxnSpPr>
        <p:spPr>
          <a:xfrm>
            <a:off x="4953000" y="2247901"/>
            <a:ext cx="1041999" cy="4952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5659018" y="4038599"/>
            <a:ext cx="419101" cy="681487"/>
          </a:xfrm>
          <a:prstGeom prst="rightBrace">
            <a:avLst>
              <a:gd name="adj1" fmla="val 8333"/>
              <a:gd name="adj2" fmla="val 50572"/>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078119" y="4194676"/>
            <a:ext cx="2555038" cy="369332"/>
          </a:xfrm>
          <a:prstGeom prst="rect">
            <a:avLst/>
          </a:prstGeom>
          <a:solidFill>
            <a:srgbClr val="F9F8BA"/>
          </a:solidFill>
          <a:ln w="28575">
            <a:solidFill>
              <a:srgbClr val="FF0000"/>
            </a:solidFill>
          </a:ln>
        </p:spPr>
        <p:txBody>
          <a:bodyPr wrap="square">
            <a:spAutoFit/>
          </a:bodyPr>
          <a:lstStyle/>
          <a:p>
            <a:r>
              <a:rPr lang="en-US" dirty="0" err="1" smtClean="0">
                <a:latin typeface="Times New Roman" panose="02020603050405020304" pitchFamily="18" charset="0"/>
                <a:cs typeface="Times New Roman" panose="02020603050405020304" pitchFamily="18" charset="0"/>
              </a:rPr>
              <a:t>HUBZone</a:t>
            </a:r>
            <a:r>
              <a:rPr lang="en-US" dirty="0" smtClean="0">
                <a:latin typeface="Times New Roman" panose="02020603050405020304" pitchFamily="18" charset="0"/>
                <a:cs typeface="Times New Roman" panose="02020603050405020304" pitchFamily="18" charset="0"/>
              </a:rPr>
              <a:t> Joint Venture</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0"/>
            <a:ext cx="33718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0806" y="4869418"/>
            <a:ext cx="2555038"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SDB Designated Groups:</a:t>
            </a: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734408"/>
            <a:ext cx="37719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800600" y="4961750"/>
            <a:ext cx="2555038" cy="646331"/>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Veteran-Owned Small Business selections:</a:t>
            </a:r>
          </a:p>
        </p:txBody>
      </p:sp>
    </p:spTree>
    <p:extLst>
      <p:ext uri="{BB962C8B-B14F-4D97-AF65-F5344CB8AC3E}">
        <p14:creationId xmlns:p14="http://schemas.microsoft.com/office/powerpoint/2010/main" val="17941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9063"/>
            <a:ext cx="9144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1648598"/>
            <a:ext cx="7924800"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Affirmative Action Compliance applies to solicitations estimated to exceed $10,000.</a:t>
            </a:r>
          </a:p>
        </p:txBody>
      </p:sp>
      <p:sp>
        <p:nvSpPr>
          <p:cNvPr id="4" name="TextBox 3"/>
          <p:cNvSpPr txBox="1"/>
          <p:nvPr/>
        </p:nvSpPr>
        <p:spPr>
          <a:xfrm>
            <a:off x="4664015" y="2482334"/>
            <a:ext cx="2375288"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as applicable</a:t>
            </a:r>
          </a:p>
        </p:txBody>
      </p:sp>
      <p:cxnSp>
        <p:nvCxnSpPr>
          <p:cNvPr id="5" name="Straight Arrow Connector 4"/>
          <p:cNvCxnSpPr/>
          <p:nvPr/>
        </p:nvCxnSpPr>
        <p:spPr>
          <a:xfrm flipH="1">
            <a:off x="3429000" y="2667000"/>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bwMode="auto">
          <a:xfrm>
            <a:off x="0" y="98274"/>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Affirmative Action </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Compliance</a:t>
            </a:r>
          </a:p>
        </p:txBody>
      </p:sp>
    </p:spTree>
    <p:extLst>
      <p:ext uri="{BB962C8B-B14F-4D97-AF65-F5344CB8AC3E}">
        <p14:creationId xmlns:p14="http://schemas.microsoft.com/office/powerpoint/2010/main" val="42613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52400" y="104776"/>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Previous Contracts and</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Compliance Reports</a:t>
            </a:r>
          </a:p>
        </p:txBody>
      </p:sp>
      <p:sp>
        <p:nvSpPr>
          <p:cNvPr id="3" name="TextBox 2"/>
          <p:cNvSpPr txBox="1"/>
          <p:nvPr/>
        </p:nvSpPr>
        <p:spPr>
          <a:xfrm>
            <a:off x="342181" y="1371600"/>
            <a:ext cx="7924800" cy="646331"/>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Previous Contracts and Compliance Reports applies to solicitations estimated to exceed $10,000.</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200400"/>
            <a:ext cx="2417379"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one as applicable</a:t>
            </a:r>
          </a:p>
        </p:txBody>
      </p:sp>
      <p:cxnSp>
        <p:nvCxnSpPr>
          <p:cNvPr id="6" name="Straight Arrow Connector 5"/>
          <p:cNvCxnSpPr/>
          <p:nvPr/>
        </p:nvCxnSpPr>
        <p:spPr>
          <a:xfrm flipH="1">
            <a:off x="2133600" y="3276600"/>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304800" y="236375"/>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Alternate Disputes Resolution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6350"/>
            <a:ext cx="91440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962400" y="2590800"/>
            <a:ext cx="1219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514600" y="3461266"/>
            <a:ext cx="1219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3800" y="3276600"/>
            <a:ext cx="2133600"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as applicable</a:t>
            </a:r>
          </a:p>
        </p:txBody>
      </p:sp>
    </p:spTree>
    <p:extLst>
      <p:ext uri="{BB962C8B-B14F-4D97-AF65-F5344CB8AC3E}">
        <p14:creationId xmlns:p14="http://schemas.microsoft.com/office/powerpoint/2010/main" val="22555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125414"/>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Certification Regarding </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Child Labor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2625"/>
            <a:ext cx="91440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7000" y="3886200"/>
            <a:ext cx="2133600"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Select as applicable</a:t>
            </a:r>
          </a:p>
        </p:txBody>
      </p:sp>
      <p:cxnSp>
        <p:nvCxnSpPr>
          <p:cNvPr id="5" name="Straight Arrow Connector 4"/>
          <p:cNvCxnSpPr/>
          <p:nvPr/>
        </p:nvCxnSpPr>
        <p:spPr>
          <a:xfrm flipH="1">
            <a:off x="5562600" y="3962400"/>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382000" y="44196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391400" y="4905375"/>
            <a:ext cx="990600" cy="352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5257800"/>
            <a:ext cx="3657600" cy="1046440"/>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Make sure all information on your quote is complete and correct.</a:t>
            </a:r>
          </a:p>
          <a:p>
            <a:pPr algn="ctr"/>
            <a:endParaRPr lang="en-US" sz="800"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Click on NEXT.</a:t>
            </a:r>
          </a:p>
        </p:txBody>
      </p:sp>
    </p:spTree>
    <p:extLst>
      <p:ext uri="{BB962C8B-B14F-4D97-AF65-F5344CB8AC3E}">
        <p14:creationId xmlns:p14="http://schemas.microsoft.com/office/powerpoint/2010/main" val="30220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22183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Review Quote</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0262" y="3048000"/>
            <a:ext cx="4131335" cy="892552"/>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Validate Quote for Accuracy</a:t>
            </a:r>
          </a:p>
          <a:p>
            <a:pPr algn="ctr"/>
            <a:endParaRPr lang="en-US" sz="800"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Scroll down to bottom of webpage</a:t>
            </a:r>
          </a:p>
          <a:p>
            <a:pPr algn="ctr"/>
            <a:endParaRPr lang="en-US" sz="800" dirty="0" smtClean="0">
              <a:latin typeface="Times New Roman" panose="02020603050405020304" pitchFamily="18" charset="0"/>
              <a:cs typeface="Times New Roman" panose="02020603050405020304" pitchFamily="18" charset="0"/>
            </a:endParaRPr>
          </a:p>
        </p:txBody>
      </p:sp>
      <p:sp>
        <p:nvSpPr>
          <p:cNvPr id="5" name="Down Arrow 4"/>
          <p:cNvSpPr/>
          <p:nvPr/>
        </p:nvSpPr>
        <p:spPr>
          <a:xfrm>
            <a:off x="8534400" y="3940552"/>
            <a:ext cx="457200" cy="2384048"/>
          </a:xfrm>
          <a:prstGeom prst="downArrow">
            <a:avLst/>
          </a:prstGeom>
          <a:solidFill>
            <a:srgbClr val="F5F7E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243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3325" y="152401"/>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Legal Notice for Part Numbers</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and Submit</a:t>
            </a:r>
            <a:endParaRPr lang="en-US" sz="16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 y="1117122"/>
            <a:ext cx="9144000"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57200" y="2362198"/>
            <a:ext cx="457200" cy="1600201"/>
          </a:xfrm>
          <a:prstGeom prst="downArrow">
            <a:avLst/>
          </a:prstGeom>
          <a:solidFill>
            <a:srgbClr val="F5F7E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962400"/>
            <a:ext cx="8458200" cy="1524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67191" y="6136482"/>
            <a:ext cx="762000" cy="525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6" idx="1"/>
          </p:cNvCxnSpPr>
          <p:nvPr/>
        </p:nvCxnSpPr>
        <p:spPr>
          <a:xfrm>
            <a:off x="7147991" y="6136483"/>
            <a:ext cx="1330792" cy="76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4" y="838200"/>
            <a:ext cx="9027116" cy="501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txBox="1">
            <a:spLocks/>
          </p:cNvSpPr>
          <p:nvPr/>
        </p:nvSpPr>
        <p:spPr bwMode="auto">
          <a:xfrm>
            <a:off x="478112" y="200466"/>
            <a:ext cx="8229600" cy="61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Example of Misinformation</a:t>
            </a:r>
          </a:p>
        </p:txBody>
      </p:sp>
      <p:sp>
        <p:nvSpPr>
          <p:cNvPr id="5" name="TextBox 4"/>
          <p:cNvSpPr txBox="1"/>
          <p:nvPr/>
        </p:nvSpPr>
        <p:spPr>
          <a:xfrm>
            <a:off x="104045" y="5875123"/>
            <a:ext cx="8875723" cy="523220"/>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KPI, acting through the individual defendants, lied in order to secure what the Government found to include 750 fraudulent contracts with a value in excess of $10 million.</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15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9144000"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791200" y="2949810"/>
            <a:ext cx="533400" cy="300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4" name="Straight Arrow Connector 3"/>
          <p:cNvCxnSpPr/>
          <p:nvPr/>
        </p:nvCxnSpPr>
        <p:spPr>
          <a:xfrm flipV="1">
            <a:off x="5029200" y="3100113"/>
            <a:ext cx="762000" cy="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624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772400" y="5562600"/>
            <a:ext cx="796167" cy="11160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p:nvSpPr>
        <p:spPr bwMode="auto">
          <a:xfrm>
            <a:off x="358489" y="120109"/>
            <a:ext cx="8210078" cy="533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2100" dirty="0" smtClean="0">
                <a:solidFill>
                  <a:schemeClr val="bg1"/>
                </a:solidFill>
                <a:latin typeface="Times New Roman" panose="02020603050405020304" pitchFamily="18" charset="0"/>
                <a:cs typeface="Times New Roman" panose="02020603050405020304" pitchFamily="18" charset="0"/>
              </a:rPr>
              <a:t>Vendor Statement Concerning the </a:t>
            </a:r>
          </a:p>
          <a:p>
            <a:pPr>
              <a:defRPr/>
            </a:pPr>
            <a:r>
              <a:rPr lang="en-US" sz="2100" dirty="0" smtClean="0">
                <a:solidFill>
                  <a:schemeClr val="bg1"/>
                </a:solidFill>
                <a:latin typeface="Times New Roman" panose="02020603050405020304" pitchFamily="18" charset="0"/>
                <a:cs typeface="Times New Roman" panose="02020603050405020304" pitchFamily="18" charset="0"/>
              </a:rPr>
              <a:t>Supply of Material IAW Spec/</a:t>
            </a:r>
            <a:r>
              <a:rPr lang="en-US" sz="2100" dirty="0" err="1" smtClean="0">
                <a:solidFill>
                  <a:schemeClr val="bg1"/>
                </a:solidFill>
                <a:latin typeface="Times New Roman" panose="02020603050405020304" pitchFamily="18" charset="0"/>
                <a:cs typeface="Times New Roman" panose="02020603050405020304" pitchFamily="18" charset="0"/>
              </a:rPr>
              <a:t>Std</a:t>
            </a:r>
            <a:r>
              <a:rPr lang="en-US" sz="2100" dirty="0" smtClean="0">
                <a:solidFill>
                  <a:schemeClr val="bg1"/>
                </a:solidFill>
                <a:latin typeface="Times New Roman" panose="02020603050405020304" pitchFamily="18" charset="0"/>
                <a:cs typeface="Times New Roman" panose="02020603050405020304" pitchFamily="18" charset="0"/>
              </a:rPr>
              <a:t>/Drawings and Submit</a:t>
            </a:r>
          </a:p>
        </p:txBody>
      </p:sp>
    </p:spTree>
    <p:extLst>
      <p:ext uri="{BB962C8B-B14F-4D97-AF65-F5344CB8AC3E}">
        <p14:creationId xmlns:p14="http://schemas.microsoft.com/office/powerpoint/2010/main" val="1627661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18256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Quote Accepted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53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905000"/>
            <a:ext cx="2667000" cy="274320"/>
          </a:xfrm>
          <a:prstGeom prst="rect">
            <a:avLst/>
          </a:prstGeom>
          <a:noFill/>
          <a:ln w="38100">
            <a:solidFill>
              <a:srgbClr val="FF0000"/>
            </a:solidFill>
          </a:ln>
        </p:spPr>
        <p:txBody>
          <a:bodyPr wrap="square">
            <a:spAutoFit/>
          </a:bodyPr>
          <a:lstStyle/>
          <a:p>
            <a:endParaRPr lang="en-US" dirty="0" smtClean="0"/>
          </a:p>
        </p:txBody>
      </p:sp>
      <p:cxnSp>
        <p:nvCxnSpPr>
          <p:cNvPr id="5" name="Straight Arrow Connector 4"/>
          <p:cNvCxnSpPr/>
          <p:nvPr/>
        </p:nvCxnSpPr>
        <p:spPr>
          <a:xfrm flipH="1">
            <a:off x="2819400" y="1600200"/>
            <a:ext cx="762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177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1" y="990600"/>
            <a:ext cx="912114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6781800" y="1828800"/>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p:nvSpPr>
        <p:spPr bwMode="auto">
          <a:xfrm>
            <a:off x="87631" y="254876"/>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View Submitted Quotes</a:t>
            </a:r>
          </a:p>
        </p:txBody>
      </p:sp>
    </p:spTree>
    <p:extLst>
      <p:ext uri="{BB962C8B-B14F-4D97-AF65-F5344CB8AC3E}">
        <p14:creationId xmlns:p14="http://schemas.microsoft.com/office/powerpoint/2010/main" val="225501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2390" y="235745"/>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Quote Search</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3638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763328" y="5410200"/>
            <a:ext cx="1026543" cy="68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276599" y="4343400"/>
            <a:ext cx="1026543" cy="68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914399" y="2438400"/>
            <a:ext cx="1026543" cy="68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14400" y="3124200"/>
            <a:ext cx="1026543" cy="68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68213" y="3700014"/>
            <a:ext cx="1026543" cy="685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1" y="25114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Quote Search Results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71600"/>
            <a:ext cx="9144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40279" y="4572000"/>
            <a:ext cx="457200" cy="472440"/>
          </a:xfrm>
          <a:prstGeom prst="rect">
            <a:avLst/>
          </a:prstGeom>
          <a:noFill/>
          <a:ln w="38100">
            <a:solidFill>
              <a:srgbClr val="FF0000"/>
            </a:solidFill>
          </a:ln>
        </p:spPr>
        <p:txBody>
          <a:bodyPr wrap="square">
            <a:spAutoFit/>
          </a:bodyPr>
          <a:lstStyle/>
          <a:p>
            <a:endParaRPr lang="en-US" dirty="0" smtClean="0"/>
          </a:p>
        </p:txBody>
      </p:sp>
      <p:cxnSp>
        <p:nvCxnSpPr>
          <p:cNvPr id="5" name="Straight Arrow Connector 4"/>
          <p:cNvCxnSpPr/>
          <p:nvPr/>
        </p:nvCxnSpPr>
        <p:spPr>
          <a:xfrm flipH="1" flipV="1">
            <a:off x="1333961" y="5044440"/>
            <a:ext cx="948863"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278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24400" y="4191000"/>
            <a:ext cx="2667000" cy="548640"/>
          </a:xfrm>
          <a:prstGeom prst="rect">
            <a:avLst/>
          </a:prstGeom>
          <a:noFill/>
          <a:ln w="38100">
            <a:solidFill>
              <a:srgbClr val="FF0000"/>
            </a:solidFill>
          </a:ln>
        </p:spPr>
        <p:txBody>
          <a:bodyPr wrap="square">
            <a:spAutoFit/>
          </a:bodyPr>
          <a:lstStyle/>
          <a:p>
            <a:endParaRPr lang="en-US" dirty="0" smtClean="0"/>
          </a:p>
        </p:txBody>
      </p:sp>
      <p:sp>
        <p:nvSpPr>
          <p:cNvPr id="4" name="Title 2"/>
          <p:cNvSpPr txBox="1">
            <a:spLocks/>
          </p:cNvSpPr>
          <p:nvPr/>
        </p:nvSpPr>
        <p:spPr bwMode="auto">
          <a:xfrm>
            <a:off x="76200" y="181304"/>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Award Search</a:t>
            </a:r>
          </a:p>
        </p:txBody>
      </p:sp>
    </p:spTree>
    <p:extLst>
      <p:ext uri="{BB962C8B-B14F-4D97-AF65-F5344CB8AC3E}">
        <p14:creationId xmlns:p14="http://schemas.microsoft.com/office/powerpoint/2010/main" val="706900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270641"/>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Award Search </a:t>
            </a:r>
            <a:r>
              <a:rPr lang="en-US" sz="1200" dirty="0" smtClean="0">
                <a:solidFill>
                  <a:schemeClr val="bg1"/>
                </a:solidFill>
                <a:latin typeface="Times New Roman" panose="02020603050405020304" pitchFamily="18" charset="0"/>
                <a:cs typeface="Times New Roman" panose="02020603050405020304" pitchFamily="18" charset="0"/>
              </a:rPr>
              <a:t>(cont’d)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743200" y="1600200"/>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484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289243"/>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Award Search </a:t>
            </a:r>
            <a:r>
              <a:rPr lang="en-US" sz="1400" dirty="0" smtClean="0">
                <a:solidFill>
                  <a:schemeClr val="bg1"/>
                </a:solidFill>
                <a:latin typeface="Times New Roman" panose="02020603050405020304" pitchFamily="18" charset="0"/>
                <a:cs typeface="Times New Roman" panose="02020603050405020304" pitchFamily="18" charset="0"/>
              </a:rPr>
              <a:t>(cont’d)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880815" y="1524000"/>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 y="1828800"/>
            <a:ext cx="914400" cy="320040"/>
          </a:xfrm>
          <a:prstGeom prst="rect">
            <a:avLst/>
          </a:prstGeom>
          <a:noFill/>
          <a:ln w="38100">
            <a:solidFill>
              <a:srgbClr val="FF0000"/>
            </a:solidFill>
          </a:ln>
        </p:spPr>
        <p:txBody>
          <a:bodyPr wrap="square">
            <a:spAutoFit/>
          </a:bodyPr>
          <a:lstStyle/>
          <a:p>
            <a:endParaRPr lang="en-US" dirty="0" smtClean="0"/>
          </a:p>
        </p:txBody>
      </p:sp>
      <p:sp>
        <p:nvSpPr>
          <p:cNvPr id="6" name="TextBox 5"/>
          <p:cNvSpPr txBox="1"/>
          <p:nvPr/>
        </p:nvSpPr>
        <p:spPr>
          <a:xfrm>
            <a:off x="76200" y="3032760"/>
            <a:ext cx="4572000" cy="1188720"/>
          </a:xfrm>
          <a:prstGeom prst="rect">
            <a:avLst/>
          </a:prstGeom>
          <a:noFill/>
          <a:ln w="38100">
            <a:solidFill>
              <a:srgbClr val="FF0000"/>
            </a:solidFill>
          </a:ln>
        </p:spPr>
        <p:txBody>
          <a:bodyPr wrap="square">
            <a:spAutoFit/>
          </a:bodyPr>
          <a:lstStyle/>
          <a:p>
            <a:endParaRPr lang="en-US" dirty="0" smtClean="0"/>
          </a:p>
        </p:txBody>
      </p:sp>
      <p:cxnSp>
        <p:nvCxnSpPr>
          <p:cNvPr id="7" name="Straight Arrow Connector 6"/>
          <p:cNvCxnSpPr/>
          <p:nvPr/>
        </p:nvCxnSpPr>
        <p:spPr>
          <a:xfrm flipH="1">
            <a:off x="2209800" y="4572000"/>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9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132" y="1524000"/>
            <a:ext cx="9052560" cy="640080"/>
          </a:xfrm>
          <a:prstGeom prst="rect">
            <a:avLst/>
          </a:prstGeom>
          <a:noFill/>
          <a:ln w="38100">
            <a:solidFill>
              <a:srgbClr val="FF0000"/>
            </a:solidFill>
          </a:ln>
        </p:spPr>
        <p:txBody>
          <a:bodyPr wrap="square">
            <a:spAutoFit/>
          </a:bodyPr>
          <a:lstStyle/>
          <a:p>
            <a:endParaRPr lang="en-US" dirty="0" smtClean="0"/>
          </a:p>
        </p:txBody>
      </p:sp>
      <p:sp>
        <p:nvSpPr>
          <p:cNvPr id="4" name="Title 2"/>
          <p:cNvSpPr txBox="1">
            <a:spLocks/>
          </p:cNvSpPr>
          <p:nvPr/>
        </p:nvSpPr>
        <p:spPr bwMode="auto">
          <a:xfrm>
            <a:off x="73612" y="23911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Award Search </a:t>
            </a:r>
            <a:r>
              <a:rPr lang="en-US" sz="1400" dirty="0" smtClean="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2454517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167482"/>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2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Post Award Requests (PAR)</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in DIBBS</a:t>
            </a:r>
            <a:endParaRPr lang="en-US" sz="20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2438400"/>
            <a:ext cx="3429000" cy="646331"/>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Enter DIBBS user ID and Password</a:t>
            </a:r>
          </a:p>
        </p:txBody>
      </p:sp>
    </p:spTree>
    <p:extLst>
      <p:ext uri="{BB962C8B-B14F-4D97-AF65-F5344CB8AC3E}">
        <p14:creationId xmlns:p14="http://schemas.microsoft.com/office/powerpoint/2010/main" val="22219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2209800"/>
            <a:ext cx="7315200" cy="369332"/>
          </a:xfrm>
          <a:prstGeom prst="rect">
            <a:avLst/>
          </a:prstGeom>
          <a:solidFill>
            <a:srgbClr val="FFFF00"/>
          </a:solidFill>
          <a:ln w="28575">
            <a:solidFill>
              <a:srgbClr val="FF0000"/>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1 from multiple CAGEs you are preauthorized to quote on behalf of. </a:t>
            </a:r>
            <a:endParaRPr lang="en-US"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flipV="1">
            <a:off x="5187352" y="1981200"/>
            <a:ext cx="908648" cy="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2"/>
          <p:cNvSpPr txBox="1">
            <a:spLocks/>
          </p:cNvSpPr>
          <p:nvPr/>
        </p:nvSpPr>
        <p:spPr bwMode="auto">
          <a:xfrm>
            <a:off x="746125" y="-9061"/>
            <a:ext cx="7651750" cy="658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sz="3200" dirty="0" smtClean="0">
                <a:solidFill>
                  <a:schemeClr val="bg1"/>
                </a:solidFill>
                <a:latin typeface="Times New Roman" panose="02020603050405020304" pitchFamily="18" charset="0"/>
                <a:cs typeface="Times New Roman" panose="02020603050405020304" pitchFamily="18" charset="0"/>
              </a:rPr>
              <a:t>DIBBS Quote Input Form</a:t>
            </a:r>
            <a:br>
              <a:rPr lang="en-US" sz="3200" dirty="0" smtClean="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Step 1</a:t>
            </a:r>
          </a:p>
        </p:txBody>
      </p:sp>
      <p:sp>
        <p:nvSpPr>
          <p:cNvPr id="7" name="TextBox 6"/>
          <p:cNvSpPr txBox="1"/>
          <p:nvPr/>
        </p:nvSpPr>
        <p:spPr>
          <a:xfrm>
            <a:off x="2483069" y="3806647"/>
            <a:ext cx="4816366" cy="369332"/>
          </a:xfrm>
          <a:prstGeom prst="rect">
            <a:avLst/>
          </a:prstGeom>
          <a:solidFill>
            <a:srgbClr val="FFFF00"/>
          </a:solidFill>
          <a:ln w="28575">
            <a:solidFill>
              <a:srgbClr val="FF0000"/>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Some data will pre-fill from your registration data</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00200" y="3072381"/>
            <a:ext cx="816997" cy="215444"/>
          </a:xfrm>
          <a:prstGeom prst="rect">
            <a:avLst/>
          </a:prstGeom>
          <a:noFill/>
        </p:spPr>
        <p:txBody>
          <a:bodyPr wrap="square" rtlCol="0">
            <a:spAutoFit/>
          </a:bodyPr>
          <a:lstStyle/>
          <a:p>
            <a:r>
              <a:rPr lang="en-US" sz="800" dirty="0" err="1" smtClean="0"/>
              <a:t>xxxxxxxxxxxx</a:t>
            </a:r>
            <a:endParaRPr lang="en-US" sz="800" dirty="0"/>
          </a:p>
        </p:txBody>
      </p:sp>
    </p:spTree>
    <p:extLst>
      <p:ext uri="{BB962C8B-B14F-4D97-AF65-F5344CB8AC3E}">
        <p14:creationId xmlns:p14="http://schemas.microsoft.com/office/powerpoint/2010/main" val="42818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2800" dirty="0" smtClean="0">
                <a:solidFill>
                  <a:schemeClr val="bg1"/>
                </a:solidFill>
                <a:latin typeface="Times New Roman" panose="02020603050405020304" pitchFamily="18" charset="0"/>
                <a:cs typeface="Times New Roman" panose="02020603050405020304" pitchFamily="18" charset="0"/>
              </a:rPr>
              <a:t>Post Award Requests (PAR)</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in DIBBS (cont’d)</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5105400"/>
            <a:ext cx="3886200" cy="609600"/>
          </a:xfrm>
          <a:prstGeom prst="rect">
            <a:avLst/>
          </a:prstGeom>
          <a:noFill/>
          <a:ln w="38100">
            <a:solidFill>
              <a:srgbClr val="FF0000"/>
            </a:solidFill>
          </a:ln>
        </p:spPr>
        <p:txBody>
          <a:bodyPr wrap="square">
            <a:spAutoFit/>
          </a:bodyPr>
          <a:lstStyle/>
          <a:p>
            <a:endParaRPr lang="en-US" dirty="0" smtClean="0"/>
          </a:p>
        </p:txBody>
      </p:sp>
    </p:spTree>
    <p:extLst>
      <p:ext uri="{BB962C8B-B14F-4D97-AF65-F5344CB8AC3E}">
        <p14:creationId xmlns:p14="http://schemas.microsoft.com/office/powerpoint/2010/main" val="30145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399"/>
            <a:ext cx="91440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5562600"/>
            <a:ext cx="1066800" cy="685800"/>
          </a:xfrm>
          <a:prstGeom prst="rect">
            <a:avLst/>
          </a:prstGeom>
          <a:noFill/>
          <a:ln w="38100">
            <a:solidFill>
              <a:srgbClr val="FF0000"/>
            </a:solidFill>
          </a:ln>
        </p:spPr>
        <p:txBody>
          <a:bodyPr wrap="square">
            <a:spAutoFit/>
          </a:bodyPr>
          <a:lstStyle/>
          <a:p>
            <a:endParaRPr lang="en-US" dirty="0" smtClean="0"/>
          </a:p>
        </p:txBody>
      </p:sp>
      <p:sp>
        <p:nvSpPr>
          <p:cNvPr id="4" name="Title 2"/>
          <p:cNvSpPr txBox="1">
            <a:spLocks/>
          </p:cNvSpPr>
          <p:nvPr/>
        </p:nvSpPr>
        <p:spPr bwMode="auto">
          <a:xfrm>
            <a:off x="76200" y="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2800" dirty="0" smtClean="0">
                <a:solidFill>
                  <a:schemeClr val="bg1"/>
                </a:solidFill>
                <a:latin typeface="Times New Roman" panose="02020603050405020304" pitchFamily="18" charset="0"/>
                <a:cs typeface="Times New Roman" panose="02020603050405020304" pitchFamily="18" charset="0"/>
              </a:rPr>
              <a:t>Post Award Requests (PAR)</a:t>
            </a:r>
            <a:br>
              <a:rPr lang="en-US" sz="2800" dirty="0" smtClean="0">
                <a:solidFill>
                  <a:schemeClr val="bg1"/>
                </a:solidFill>
                <a:latin typeface="Times New Roman" panose="02020603050405020304" pitchFamily="18" charset="0"/>
                <a:cs typeface="Times New Roman" panose="02020603050405020304" pitchFamily="18" charset="0"/>
              </a:rPr>
            </a:br>
            <a:r>
              <a:rPr lang="en-US" sz="2800" dirty="0" smtClean="0">
                <a:solidFill>
                  <a:schemeClr val="bg1"/>
                </a:solidFill>
                <a:latin typeface="Times New Roman" panose="02020603050405020304" pitchFamily="18" charset="0"/>
                <a:cs typeface="Times New Roman" panose="02020603050405020304" pitchFamily="18" charset="0"/>
              </a:rPr>
              <a:t>in DIBBS (cont’d)</a:t>
            </a:r>
          </a:p>
        </p:txBody>
      </p:sp>
    </p:spTree>
    <p:extLst>
      <p:ext uri="{BB962C8B-B14F-4D97-AF65-F5344CB8AC3E}">
        <p14:creationId xmlns:p14="http://schemas.microsoft.com/office/powerpoint/2010/main" val="2762110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52400" y="38100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Arial" charset="0"/>
                <a:cs typeface="Arial" charset="0"/>
              </a:rPr>
              <a:t>Submit a New PAR</a:t>
            </a:r>
            <a:endParaRPr lang="en-US" sz="2000" dirty="0" smtClean="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0" y="1295399"/>
            <a:ext cx="91440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4368477"/>
            <a:ext cx="1905000" cy="646331"/>
          </a:xfrm>
          <a:prstGeom prst="rect">
            <a:avLst/>
          </a:prstGeom>
          <a:solidFill>
            <a:srgbClr val="F9F8BA"/>
          </a:solidFill>
          <a:ln w="28575">
            <a:solidFill>
              <a:srgbClr val="FF0000"/>
            </a:solidFill>
          </a:ln>
        </p:spPr>
        <p:txBody>
          <a:bodyPr wrap="square">
            <a:spAutoFit/>
          </a:bodyPr>
          <a:lstStyle/>
          <a:p>
            <a:pPr algn="ctr"/>
            <a:r>
              <a:rPr lang="en-US" dirty="0" smtClean="0">
                <a:latin typeface="Times New Roman" panose="02020603050405020304" pitchFamily="18" charset="0"/>
                <a:cs typeface="Times New Roman" panose="02020603050405020304" pitchFamily="18" charset="0"/>
              </a:rPr>
              <a:t>Submit a New PAR</a:t>
            </a:r>
          </a:p>
        </p:txBody>
      </p:sp>
    </p:spTree>
    <p:extLst>
      <p:ext uri="{BB962C8B-B14F-4D97-AF65-F5344CB8AC3E}">
        <p14:creationId xmlns:p14="http://schemas.microsoft.com/office/powerpoint/2010/main" val="19613131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205581"/>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Submit a New PAR </a:t>
            </a:r>
            <a:r>
              <a:rPr lang="en-US" sz="2000" dirty="0" smtClean="0">
                <a:solidFill>
                  <a:schemeClr val="bg1"/>
                </a:solidFill>
                <a:latin typeface="Times New Roman" panose="02020603050405020304" pitchFamily="18" charset="0"/>
                <a:cs typeface="Times New Roman" panose="02020603050405020304" pitchFamily="18" charset="0"/>
              </a:rPr>
              <a:t>(cont’d)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23160" y="1915065"/>
            <a:ext cx="2103120" cy="369332"/>
          </a:xfrm>
          <a:prstGeom prst="rect">
            <a:avLst/>
          </a:prstGeom>
          <a:solidFill>
            <a:srgbClr val="F9F8BA"/>
          </a:solidFill>
          <a:ln w="28575">
            <a:solidFill>
              <a:srgbClr val="FF0000"/>
            </a:solidFill>
          </a:ln>
        </p:spPr>
        <p:txBody>
          <a:bodyPr wrap="square">
            <a:spAutoFit/>
          </a:bodyPr>
          <a:lstStyle/>
          <a:p>
            <a:r>
              <a:rPr lang="en-US" dirty="0" smtClean="0">
                <a:latin typeface="Times New Roman" panose="02020603050405020304" pitchFamily="18" charset="0"/>
                <a:cs typeface="Times New Roman" panose="02020603050405020304" pitchFamily="18" charset="0"/>
              </a:rPr>
              <a:t>* Mandatory Entries</a:t>
            </a:r>
          </a:p>
        </p:txBody>
      </p:sp>
      <p:sp>
        <p:nvSpPr>
          <p:cNvPr id="5" name="TextBox 4"/>
          <p:cNvSpPr txBox="1"/>
          <p:nvPr/>
        </p:nvSpPr>
        <p:spPr>
          <a:xfrm>
            <a:off x="1143000" y="2438400"/>
            <a:ext cx="1280160" cy="640080"/>
          </a:xfrm>
          <a:prstGeom prst="rect">
            <a:avLst/>
          </a:prstGeom>
          <a:noFill/>
          <a:ln w="38100">
            <a:solidFill>
              <a:srgbClr val="FF0000"/>
            </a:solidFill>
          </a:ln>
        </p:spPr>
        <p:txBody>
          <a:bodyPr wrap="square">
            <a:spAutoFit/>
          </a:bodyPr>
          <a:lstStyle/>
          <a:p>
            <a:endParaRPr lang="en-US" dirty="0" smtClean="0"/>
          </a:p>
        </p:txBody>
      </p:sp>
      <p:sp>
        <p:nvSpPr>
          <p:cNvPr id="6" name="TextBox 5"/>
          <p:cNvSpPr txBox="1"/>
          <p:nvPr/>
        </p:nvSpPr>
        <p:spPr>
          <a:xfrm>
            <a:off x="6934200" y="3436620"/>
            <a:ext cx="838200" cy="411480"/>
          </a:xfrm>
          <a:prstGeom prst="rect">
            <a:avLst/>
          </a:prstGeom>
          <a:noFill/>
          <a:ln w="38100">
            <a:solidFill>
              <a:srgbClr val="FF0000"/>
            </a:solidFill>
          </a:ln>
        </p:spPr>
        <p:txBody>
          <a:bodyPr wrap="square">
            <a:spAutoFit/>
          </a:bodyPr>
          <a:lstStyle/>
          <a:p>
            <a:endParaRPr lang="en-US" dirty="0" smtClean="0"/>
          </a:p>
        </p:txBody>
      </p:sp>
      <p:sp>
        <p:nvSpPr>
          <p:cNvPr id="7" name="TextBox 6"/>
          <p:cNvSpPr txBox="1"/>
          <p:nvPr/>
        </p:nvSpPr>
        <p:spPr>
          <a:xfrm>
            <a:off x="762000" y="4419600"/>
            <a:ext cx="7620000" cy="584775"/>
          </a:xfrm>
          <a:prstGeom prst="rect">
            <a:avLst/>
          </a:prstGeom>
          <a:solidFill>
            <a:srgbClr val="F9F8BA"/>
          </a:solidFill>
          <a:ln w="28575">
            <a:solidFill>
              <a:srgbClr val="FF0000"/>
            </a:solidFill>
          </a:ln>
        </p:spPr>
        <p:txBody>
          <a:bodyPr wrap="square">
            <a:spAutoFit/>
          </a:bodyPr>
          <a:lstStyle/>
          <a:p>
            <a:pPr algn="ctr"/>
            <a:r>
              <a:rPr lang="en-US" sz="1600" dirty="0" smtClean="0">
                <a:latin typeface="Times New Roman" panose="02020603050405020304" pitchFamily="18" charset="0"/>
                <a:cs typeface="Times New Roman" panose="02020603050405020304" pitchFamily="18" charset="0"/>
              </a:rPr>
              <a:t>Note:  When entering text within this field, do not use the “Enter” key at the end of each line.  Allow the system to word wrap your sentences to the next line.</a:t>
            </a:r>
          </a:p>
        </p:txBody>
      </p:sp>
    </p:spTree>
    <p:extLst>
      <p:ext uri="{BB962C8B-B14F-4D97-AF65-F5344CB8AC3E}">
        <p14:creationId xmlns:p14="http://schemas.microsoft.com/office/powerpoint/2010/main" val="12432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7391400" y="2514600"/>
            <a:ext cx="1066800" cy="2911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flipH="1">
            <a:off x="7086600" y="2797114"/>
            <a:ext cx="304800" cy="281365"/>
          </a:xfrm>
          <a:prstGeom prst="rect">
            <a:avLst/>
          </a:prstGeom>
          <a:noFill/>
          <a:ln w="38100">
            <a:solidFill>
              <a:srgbClr val="FF0000"/>
            </a:solidFill>
          </a:ln>
        </p:spPr>
        <p:txBody>
          <a:bodyPr wrap="square">
            <a:spAutoFit/>
          </a:bodyPr>
          <a:lstStyle/>
          <a:p>
            <a:endParaRPr lang="en-US" dirty="0" smtClean="0"/>
          </a:p>
        </p:txBody>
      </p:sp>
      <p:sp>
        <p:nvSpPr>
          <p:cNvPr id="5" name="Title 2"/>
          <p:cNvSpPr txBox="1">
            <a:spLocks/>
          </p:cNvSpPr>
          <p:nvPr/>
        </p:nvSpPr>
        <p:spPr bwMode="auto">
          <a:xfrm>
            <a:off x="76200" y="243682"/>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Submit a New PAR </a:t>
            </a:r>
            <a:r>
              <a:rPr lang="en-US" sz="2000" dirty="0" smtClean="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9860238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1" y="210207"/>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Submit a New PAR </a:t>
            </a:r>
            <a:r>
              <a:rPr lang="en-US" sz="2000" dirty="0" smtClean="0">
                <a:solidFill>
                  <a:schemeClr val="bg1"/>
                </a:solidFill>
                <a:latin typeface="Times New Roman" panose="02020603050405020304" pitchFamily="18" charset="0"/>
                <a:cs typeface="Times New Roman" panose="02020603050405020304" pitchFamily="18" charset="0"/>
              </a:rPr>
              <a:t>(cont’d)</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906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850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52400" y="228600"/>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Submit a PAR Status Request</a:t>
            </a:r>
            <a:endParaRPr lang="en-US" sz="20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162800" cy="534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864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6200" y="226207"/>
            <a:ext cx="8991600" cy="884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Submit a PAR Status Request (cont’d)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1938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0" y="76200"/>
            <a:ext cx="8991600" cy="884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7500" lnSpcReduction="1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2800" dirty="0" smtClean="0">
                <a:solidFill>
                  <a:schemeClr val="bg1"/>
                </a:solidFill>
                <a:latin typeface="Times New Roman" panose="02020603050405020304" pitchFamily="18" charset="0"/>
                <a:cs typeface="Times New Roman" panose="02020603050405020304" pitchFamily="18" charset="0"/>
              </a:rPr>
              <a:t>DLA Land </a:t>
            </a:r>
            <a:br>
              <a:rPr lang="en-US" altLang="en-US" sz="2800" dirty="0" smtClean="0">
                <a:solidFill>
                  <a:schemeClr val="bg1"/>
                </a:solidFill>
                <a:latin typeface="Times New Roman" panose="02020603050405020304" pitchFamily="18" charset="0"/>
                <a:cs typeface="Times New Roman" panose="02020603050405020304" pitchFamily="18" charset="0"/>
              </a:rPr>
            </a:br>
            <a:r>
              <a:rPr lang="en-US" altLang="en-US" sz="2800" dirty="0" smtClean="0">
                <a:solidFill>
                  <a:schemeClr val="bg1"/>
                </a:solidFill>
                <a:latin typeface="Times New Roman" panose="02020603050405020304" pitchFamily="18" charset="0"/>
                <a:cs typeface="Times New Roman" panose="02020603050405020304" pitchFamily="18" charset="0"/>
              </a:rPr>
              <a:t>Depot Level </a:t>
            </a:r>
            <a:r>
              <a:rPr lang="en-US" altLang="en-US" sz="2800" dirty="0" err="1" smtClean="0">
                <a:solidFill>
                  <a:schemeClr val="bg1"/>
                </a:solidFill>
                <a:latin typeface="Times New Roman" panose="02020603050405020304" pitchFamily="18" charset="0"/>
                <a:cs typeface="Times New Roman" panose="02020603050405020304" pitchFamily="18" charset="0"/>
              </a:rPr>
              <a:t>Reparables</a:t>
            </a:r>
            <a:r>
              <a:rPr lang="en-US" altLang="en-US" sz="2800" dirty="0" smtClean="0">
                <a:solidFill>
                  <a:schemeClr val="bg1"/>
                </a:solidFill>
                <a:latin typeface="Times New Roman" panose="02020603050405020304" pitchFamily="18" charset="0"/>
                <a:cs typeface="Times New Roman" panose="02020603050405020304" pitchFamily="18" charset="0"/>
              </a:rPr>
              <a:t> (DLRs)</a:t>
            </a:r>
          </a:p>
        </p:txBody>
      </p:sp>
      <p:sp>
        <p:nvSpPr>
          <p:cNvPr id="3" name="Rectangle 2"/>
          <p:cNvSpPr/>
          <p:nvPr/>
        </p:nvSpPr>
        <p:spPr>
          <a:xfrm>
            <a:off x="609600" y="1189038"/>
            <a:ext cx="7772400" cy="5540375"/>
          </a:xfrm>
          <a:prstGeom prst="rect">
            <a:avLst/>
          </a:prstGeom>
        </p:spPr>
        <p:txBody>
          <a:bodyPr>
            <a:spAutoFit/>
          </a:bodyPr>
          <a:lstStyle/>
          <a:p>
            <a:pPr algn="ctr">
              <a:defRPr/>
            </a:pPr>
            <a:r>
              <a:rPr lang="en-US"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Find Contracting Opportunities at:</a:t>
            </a:r>
          </a:p>
          <a:p>
            <a:pPr algn="ctr">
              <a:defRPr/>
            </a:pPr>
            <a:endPar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DLA Aberdeen  </a:t>
            </a:r>
            <a:r>
              <a:rPr lang="en-US" sz="2800" i="1" dirty="0">
                <a:latin typeface="Times New Roman" panose="02020603050405020304" pitchFamily="18" charset="0"/>
                <a:cs typeface="Times New Roman" panose="02020603050405020304" pitchFamily="18" charset="0"/>
                <a:hlinkClick r:id="rId3"/>
              </a:rPr>
              <a:t>https://acquisition.army.mil</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DoDAAC</a:t>
            </a:r>
            <a:r>
              <a:rPr lang="en-US" sz="2400" dirty="0">
                <a:latin typeface="Times New Roman" panose="02020603050405020304" pitchFamily="18" charset="0"/>
                <a:cs typeface="Times New Roman" panose="02020603050405020304" pitchFamily="18" charset="0"/>
              </a:rPr>
              <a:t> Search = SPRBL1</a:t>
            </a:r>
          </a:p>
          <a:p>
            <a:pPr>
              <a:spcAft>
                <a:spcPts val="600"/>
              </a:spcAft>
              <a:defRPr/>
            </a:pPr>
            <a:endParaRPr lang="en-US" sz="1200" dirty="0">
              <a:latin typeface="Times New Roman" panose="02020603050405020304" pitchFamily="18" charset="0"/>
              <a:cs typeface="Times New Roman" panose="02020603050405020304" pitchFamily="18" charset="0"/>
            </a:endParaRPr>
          </a:p>
          <a:p>
            <a:pPr>
              <a:spcAft>
                <a:spcPts val="600"/>
              </a:spcAft>
              <a:defRPr/>
            </a:pPr>
            <a:endParaRPr lang="en-US" sz="12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DLA Warren  </a:t>
            </a:r>
            <a:r>
              <a:rPr lang="en-US" sz="2800" i="1" dirty="0">
                <a:solidFill>
                  <a:srgbClr val="0000FF"/>
                </a:solidFill>
                <a:latin typeface="Times New Roman" panose="02020603050405020304" pitchFamily="18" charset="0"/>
                <a:cs typeface="Times New Roman" panose="02020603050405020304" pitchFamily="18" charset="0"/>
                <a:hlinkClick r:id="rId4"/>
              </a:rPr>
              <a:t>http://contracting.tacom.army.mil</a:t>
            </a:r>
            <a:r>
              <a:rPr lang="en-US" sz="2800" i="1" dirty="0">
                <a:solidFill>
                  <a:srgbClr val="0000FF"/>
                </a:solidFill>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
            </a:r>
            <a:br>
              <a:rPr lang="en-US" sz="2400" i="1" dirty="0">
                <a:solidFill>
                  <a:srgbClr val="0000FF"/>
                </a:solidFill>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DoDAAC</a:t>
            </a:r>
            <a:r>
              <a:rPr lang="en-US" sz="2400" dirty="0">
                <a:latin typeface="Times New Roman" panose="02020603050405020304" pitchFamily="18" charset="0"/>
                <a:cs typeface="Times New Roman" panose="02020603050405020304" pitchFamily="18" charset="0"/>
              </a:rPr>
              <a:t> search =  SPRDL1</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defRPr/>
            </a:pPr>
            <a:endParaRPr lang="en-US" sz="2400" dirty="0">
              <a:latin typeface="Times New Roman" panose="02020603050405020304" pitchFamily="18" charset="0"/>
              <a:cs typeface="Times New Roman" panose="02020603050405020304" pitchFamily="18" charset="0"/>
            </a:endParaRPr>
          </a:p>
          <a:p>
            <a:pPr algn="ctr">
              <a:defRPr/>
            </a:pPr>
            <a:r>
              <a:rPr lang="en-US" sz="2400" b="1" dirty="0">
                <a:latin typeface="Times New Roman" panose="02020603050405020304" pitchFamily="18" charset="0"/>
                <a:cs typeface="Times New Roman" panose="02020603050405020304" pitchFamily="18" charset="0"/>
              </a:rPr>
              <a:t>Contact </a:t>
            </a:r>
            <a:r>
              <a:rPr lang="en-US" sz="2400" b="1" dirty="0" smtClean="0">
                <a:latin typeface="Times New Roman" panose="02020603050405020304" pitchFamily="18" charset="0"/>
                <a:cs typeface="Times New Roman" panose="02020603050405020304" pitchFamily="18" charset="0"/>
              </a:rPr>
              <a:t>DLA Land and Maritime Small </a:t>
            </a:r>
            <a:r>
              <a:rPr lang="en-US" sz="2400" b="1" dirty="0">
                <a:latin typeface="Times New Roman" panose="02020603050405020304" pitchFamily="18" charset="0"/>
                <a:cs typeface="Times New Roman" panose="02020603050405020304" pitchFamily="18" charset="0"/>
              </a:rPr>
              <a:t>Business Specialist @ 800-262-3272 or </a:t>
            </a:r>
            <a:r>
              <a:rPr lang="en-US" sz="2400" b="1" dirty="0" smtClean="0">
                <a:latin typeface="Times New Roman" panose="02020603050405020304" pitchFamily="18" charset="0"/>
                <a:cs typeface="Times New Roman" panose="02020603050405020304" pitchFamily="18" charset="0"/>
                <a:hlinkClick r:id="rId5"/>
              </a:rPr>
              <a:t>DSCC.bcc@dla.mil</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defRPr/>
            </a:pPr>
            <a:endParaRPr lang="en-US" sz="2400" i="1" dirty="0">
              <a:solidFill>
                <a:srgbClr val="0000FF"/>
              </a:solidFill>
              <a:latin typeface="Times New Roman" panose="02020603050405020304" pitchFamily="18" charset="0"/>
              <a:cs typeface="Times New Roman" panose="02020603050405020304" pitchFamily="18" charset="0"/>
            </a:endParaRPr>
          </a:p>
          <a:p>
            <a:pPr>
              <a:defRPr/>
            </a:pPr>
            <a:endParaRPr lang="en-US" sz="2400" i="1" dirty="0">
              <a:solidFill>
                <a:srgbClr val="0000FF"/>
              </a:solidFill>
              <a:latin typeface="Times New Roman" panose="02020603050405020304" pitchFamily="18" charset="0"/>
              <a:cs typeface="Times New Roman" panose="02020603050405020304" pitchFamily="18" charset="0"/>
            </a:endParaRPr>
          </a:p>
          <a:p>
            <a:pPr>
              <a:defRPr/>
            </a:pPr>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465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99546" y="86710"/>
            <a:ext cx="8450263" cy="884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2000" dirty="0" smtClean="0">
                <a:solidFill>
                  <a:schemeClr val="bg1"/>
                </a:solidFill>
                <a:latin typeface="Times New Roman" panose="02020603050405020304" pitchFamily="18" charset="0"/>
                <a:cs typeface="Times New Roman" panose="02020603050405020304" pitchFamily="18" charset="0"/>
              </a:rPr>
              <a:t>DLA Land Depot </a:t>
            </a:r>
            <a:br>
              <a:rPr lang="en-US" altLang="en-US" sz="2000" dirty="0" smtClean="0">
                <a:solidFill>
                  <a:schemeClr val="bg1"/>
                </a:solidFill>
                <a:latin typeface="Times New Roman" panose="02020603050405020304" pitchFamily="18" charset="0"/>
                <a:cs typeface="Times New Roman" panose="02020603050405020304" pitchFamily="18" charset="0"/>
              </a:rPr>
            </a:br>
            <a:r>
              <a:rPr lang="en-US" altLang="en-US" sz="2000" dirty="0" smtClean="0">
                <a:solidFill>
                  <a:schemeClr val="bg1"/>
                </a:solidFill>
                <a:latin typeface="Times New Roman" panose="02020603050405020304" pitchFamily="18" charset="0"/>
                <a:cs typeface="Times New Roman" panose="02020603050405020304" pitchFamily="18" charset="0"/>
              </a:rPr>
              <a:t>Level </a:t>
            </a:r>
            <a:r>
              <a:rPr lang="en-US" altLang="en-US" sz="2000" dirty="0" err="1" smtClean="0">
                <a:solidFill>
                  <a:schemeClr val="bg1"/>
                </a:solidFill>
                <a:latin typeface="Times New Roman" panose="02020603050405020304" pitchFamily="18" charset="0"/>
                <a:cs typeface="Times New Roman" panose="02020603050405020304" pitchFamily="18" charset="0"/>
              </a:rPr>
              <a:t>Reparables</a:t>
            </a:r>
            <a:r>
              <a:rPr lang="en-US" altLang="en-US" sz="2000" dirty="0" smtClean="0">
                <a:solidFill>
                  <a:schemeClr val="bg1"/>
                </a:solidFill>
                <a:latin typeface="Times New Roman" panose="02020603050405020304" pitchFamily="18" charset="0"/>
                <a:cs typeface="Times New Roman" panose="02020603050405020304" pitchFamily="18" charset="0"/>
              </a:rPr>
              <a:t> (DLRs) and Shipyard Detachments</a:t>
            </a:r>
          </a:p>
        </p:txBody>
      </p:sp>
      <p:sp>
        <p:nvSpPr>
          <p:cNvPr id="3" name="Rectangle 7"/>
          <p:cNvSpPr>
            <a:spLocks noChangeArrowheads="1"/>
          </p:cNvSpPr>
          <p:nvPr/>
        </p:nvSpPr>
        <p:spPr bwMode="auto">
          <a:xfrm>
            <a:off x="144080" y="970948"/>
            <a:ext cx="9067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000" b="1" i="1" dirty="0">
                <a:solidFill>
                  <a:srgbClr val="FF0000"/>
                </a:solidFill>
                <a:latin typeface="Times New Roman" panose="02020603050405020304" pitchFamily="18" charset="0"/>
                <a:cs typeface="Times New Roman" panose="02020603050405020304" pitchFamily="18" charset="0"/>
              </a:rPr>
              <a:t>Find Contracting Opportunities at</a:t>
            </a:r>
            <a:r>
              <a:rPr lang="en-US" altLang="en-US" sz="2000" b="1" i="1" dirty="0" smtClean="0">
                <a:solidFill>
                  <a:srgbClr val="FF0000"/>
                </a:solidFill>
                <a:latin typeface="Times New Roman" panose="02020603050405020304" pitchFamily="18" charset="0"/>
                <a:cs typeface="Times New Roman" panose="02020603050405020304" pitchFamily="18" charset="0"/>
              </a:rPr>
              <a:t>:</a:t>
            </a:r>
            <a:endParaRPr lang="en-US" altLang="en-US" sz="2000" b="1" i="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3600" dirty="0" smtClean="0">
                <a:latin typeface="Times New Roman" panose="02020603050405020304" pitchFamily="18" charset="0"/>
                <a:cs typeface="Times New Roman" panose="02020603050405020304" pitchFamily="18" charset="0"/>
              </a:rPr>
              <a:t> </a:t>
            </a:r>
            <a:r>
              <a:rPr lang="en-US" altLang="en-US" sz="2800" u="sng" dirty="0">
                <a:latin typeface="Times New Roman" panose="02020603050405020304" pitchFamily="18" charset="0"/>
                <a:cs typeface="Times New Roman" panose="02020603050405020304" pitchFamily="18" charset="0"/>
                <a:hlinkClick r:id="rId3"/>
              </a:rPr>
              <a:t>https://</a:t>
            </a:r>
            <a:r>
              <a:rPr lang="en-US" altLang="en-US" sz="2800" u="sng" dirty="0" smtClean="0">
                <a:latin typeface="Times New Roman" panose="02020603050405020304" pitchFamily="18" charset="0"/>
                <a:cs typeface="Times New Roman" panose="02020603050405020304" pitchFamily="18" charset="0"/>
                <a:hlinkClick r:id="rId3"/>
              </a:rPr>
              <a:t>www.fbo.gov</a:t>
            </a:r>
            <a:endParaRPr lang="en-US" altLang="en-US" sz="2800" u="sng" dirty="0" smtClean="0">
              <a:latin typeface="Times New Roman" panose="02020603050405020304" pitchFamily="18" charset="0"/>
              <a:cs typeface="Times New Roman" panose="02020603050405020304" pitchFamily="18" charset="0"/>
            </a:endParaRPr>
          </a:p>
          <a:p>
            <a:pPr algn="ctr" eaLnBrk="1" hangingPunct="1"/>
            <a:r>
              <a:rPr lang="en-US" altLang="en-US" sz="2800" u="sng" dirty="0" smtClean="0">
                <a:latin typeface="Times New Roman" panose="02020603050405020304" pitchFamily="18" charset="0"/>
                <a:cs typeface="Times New Roman" panose="02020603050405020304" pitchFamily="18" charset="0"/>
                <a:hlinkClick r:id="rId4"/>
              </a:rPr>
              <a:t>https</a:t>
            </a:r>
            <a:r>
              <a:rPr lang="en-US" altLang="en-US" sz="2800" u="sng" dirty="0">
                <a:latin typeface="Times New Roman" panose="02020603050405020304" pitchFamily="18" charset="0"/>
                <a:cs typeface="Times New Roman" panose="02020603050405020304" pitchFamily="18" charset="0"/>
                <a:hlinkClick r:id="rId4"/>
              </a:rPr>
              <a:t>://</a:t>
            </a:r>
            <a:r>
              <a:rPr lang="en-US" altLang="en-US" sz="2800" u="sng" dirty="0" smtClean="0">
                <a:latin typeface="Times New Roman" panose="02020603050405020304" pitchFamily="18" charset="0"/>
                <a:cs typeface="Times New Roman" panose="02020603050405020304" pitchFamily="18" charset="0"/>
                <a:hlinkClick r:id="rId4"/>
              </a:rPr>
              <a:t>www.neco.navy.mil</a:t>
            </a:r>
            <a:endParaRPr lang="en-US" altLang="en-US" sz="2800" u="sng" dirty="0" smtClean="0">
              <a:latin typeface="Times New Roman" panose="02020603050405020304" pitchFamily="18" charset="0"/>
              <a:cs typeface="Times New Roman" panose="02020603050405020304" pitchFamily="18" charset="0"/>
            </a:endParaRPr>
          </a:p>
          <a:p>
            <a:pPr eaLnBrk="1" hangingPunct="1"/>
            <a:endParaRPr lang="en-US" altLang="en-US" sz="800" b="1" dirty="0">
              <a:latin typeface="Times New Roman" panose="02020603050405020304" pitchFamily="18" charset="0"/>
              <a:cs typeface="Times New Roman" panose="02020603050405020304" pitchFamily="18" charset="0"/>
            </a:endParaRPr>
          </a:p>
          <a:p>
            <a:pPr eaLnBrk="1" hangingPunct="1"/>
            <a:r>
              <a:rPr lang="en-US" altLang="en-US" sz="2400" b="1" dirty="0">
                <a:latin typeface="Times New Roman" panose="02020603050405020304" pitchFamily="18" charset="0"/>
                <a:cs typeface="Times New Roman" panose="02020603050405020304" pitchFamily="18" charset="0"/>
              </a:rPr>
              <a:t>DLR Site</a:t>
            </a:r>
          </a:p>
          <a:p>
            <a:pPr eaLnBrk="1" hangingPunct="1"/>
            <a:r>
              <a:rPr lang="en-US" altLang="en-US" sz="2400" dirty="0">
                <a:latin typeface="Times New Roman" panose="02020603050405020304" pitchFamily="18" charset="0"/>
                <a:cs typeface="Times New Roman" panose="02020603050405020304" pitchFamily="18" charset="0"/>
              </a:rPr>
              <a:t>DLA  Mechanicsburg:  </a:t>
            </a:r>
            <a:r>
              <a:rPr lang="en-US" altLang="en-US" sz="2400" dirty="0" err="1">
                <a:latin typeface="Times New Roman" panose="02020603050405020304" pitchFamily="18" charset="0"/>
                <a:cs typeface="Times New Roman" panose="02020603050405020304" pitchFamily="18" charset="0"/>
              </a:rPr>
              <a:t>DoDAAC</a:t>
            </a:r>
            <a:r>
              <a:rPr lang="en-US" altLang="en-US" sz="2400" dirty="0">
                <a:latin typeface="Times New Roman" panose="02020603050405020304" pitchFamily="18" charset="0"/>
                <a:cs typeface="Times New Roman" panose="02020603050405020304" pitchFamily="18" charset="0"/>
              </a:rPr>
              <a:t> = </a:t>
            </a:r>
            <a:r>
              <a:rPr lang="en-US" altLang="en-US" sz="2400" dirty="0" smtClean="0">
                <a:latin typeface="Times New Roman" panose="02020603050405020304" pitchFamily="18" charset="0"/>
                <a:cs typeface="Times New Roman" panose="02020603050405020304" pitchFamily="18" charset="0"/>
              </a:rPr>
              <a:t>SPRMM1</a:t>
            </a:r>
          </a:p>
          <a:p>
            <a:pPr eaLnBrk="1" hangingPunct="1"/>
            <a:r>
              <a:rPr lang="en-US" altLang="en-US" sz="2400" dirty="0" smtClean="0">
                <a:latin typeface="Times New Roman" panose="02020603050405020304" pitchFamily="18" charset="0"/>
                <a:cs typeface="Times New Roman" panose="02020603050405020304" pitchFamily="18" charset="0"/>
              </a:rPr>
              <a:t>DLA Warren: </a:t>
            </a:r>
            <a:r>
              <a:rPr lang="en-US" altLang="en-US" sz="2400" dirty="0" err="1" smtClean="0">
                <a:latin typeface="Times New Roman" panose="02020603050405020304" pitchFamily="18" charset="0"/>
                <a:cs typeface="Times New Roman" panose="02020603050405020304" pitchFamily="18" charset="0"/>
              </a:rPr>
              <a:t>DoDAAC</a:t>
            </a:r>
            <a:r>
              <a:rPr lang="en-US" altLang="en-US" sz="2400" dirty="0" smtClean="0">
                <a:latin typeface="Times New Roman" panose="02020603050405020304" pitchFamily="18" charset="0"/>
                <a:cs typeface="Times New Roman" panose="02020603050405020304" pitchFamily="18" charset="0"/>
              </a:rPr>
              <a:t> = SPRDL1</a:t>
            </a:r>
            <a:endParaRPr lang="en-US" altLang="en-US" sz="1000" dirty="0" smtClean="0">
              <a:latin typeface="Times New Roman" panose="02020603050405020304" pitchFamily="18" charset="0"/>
              <a:cs typeface="Times New Roman" panose="02020603050405020304" pitchFamily="18" charset="0"/>
            </a:endParaRPr>
          </a:p>
          <a:p>
            <a:pPr eaLnBrk="1" hangingPunct="1"/>
            <a:endParaRPr lang="en-US" altLang="en-US" sz="800" dirty="0">
              <a:latin typeface="Times New Roman" panose="02020603050405020304" pitchFamily="18" charset="0"/>
              <a:cs typeface="Times New Roman" panose="02020603050405020304" pitchFamily="18" charset="0"/>
            </a:endParaRPr>
          </a:p>
          <a:p>
            <a:pPr eaLnBrk="1" hangingPunct="1"/>
            <a:r>
              <a:rPr lang="en-US" altLang="en-US" sz="2400" b="1" dirty="0" smtClean="0">
                <a:latin typeface="Times New Roman" panose="02020603050405020304" pitchFamily="18" charset="0"/>
                <a:cs typeface="Times New Roman" panose="02020603050405020304" pitchFamily="18" charset="0"/>
              </a:rPr>
              <a:t>Shipyards</a:t>
            </a:r>
          </a:p>
          <a:p>
            <a:pPr eaLnBrk="1" hangingPunct="1"/>
            <a:r>
              <a:rPr lang="en-US" altLang="en-US" sz="2400" dirty="0" smtClean="0">
                <a:latin typeface="Times New Roman" panose="02020603050405020304" pitchFamily="18" charset="0"/>
                <a:cs typeface="Times New Roman" panose="02020603050405020304" pitchFamily="18" charset="0"/>
              </a:rPr>
              <a:t>DLA Norfolk: </a:t>
            </a:r>
            <a:r>
              <a:rPr lang="en-US" altLang="en-US" sz="2400" dirty="0" err="1" smtClean="0">
                <a:latin typeface="Times New Roman" panose="02020603050405020304" pitchFamily="18" charset="0"/>
                <a:cs typeface="Times New Roman" panose="02020603050405020304" pitchFamily="18" charset="0"/>
              </a:rPr>
              <a:t>DoDAAC</a:t>
            </a:r>
            <a:r>
              <a:rPr lang="en-US" altLang="en-US" sz="2400" dirty="0" smtClean="0">
                <a:latin typeface="Times New Roman" panose="02020603050405020304" pitchFamily="18" charset="0"/>
                <a:cs typeface="Times New Roman" panose="02020603050405020304" pitchFamily="18" charset="0"/>
              </a:rPr>
              <a:t> = SPMYM1</a:t>
            </a:r>
          </a:p>
          <a:p>
            <a:pPr eaLnBrk="1" hangingPunct="1"/>
            <a:r>
              <a:rPr lang="en-US" altLang="en-US" sz="2400" dirty="0" smtClean="0">
                <a:latin typeface="Times New Roman" panose="02020603050405020304" pitchFamily="18" charset="0"/>
                <a:cs typeface="Times New Roman" panose="02020603050405020304" pitchFamily="18" charset="0"/>
              </a:rPr>
              <a:t>DLA Puget Sound: </a:t>
            </a:r>
            <a:r>
              <a:rPr lang="en-US" altLang="en-US" sz="2400" dirty="0" err="1" smtClean="0">
                <a:latin typeface="Times New Roman" panose="02020603050405020304" pitchFamily="18" charset="0"/>
                <a:cs typeface="Times New Roman" panose="02020603050405020304" pitchFamily="18" charset="0"/>
              </a:rPr>
              <a:t>DoDAAC</a:t>
            </a:r>
            <a:r>
              <a:rPr lang="en-US" altLang="en-US" sz="2400" dirty="0" smtClean="0">
                <a:latin typeface="Times New Roman" panose="02020603050405020304" pitchFamily="18" charset="0"/>
                <a:cs typeface="Times New Roman" panose="02020603050405020304" pitchFamily="18" charset="0"/>
              </a:rPr>
              <a:t> = SPMYM2</a:t>
            </a:r>
          </a:p>
          <a:p>
            <a:pPr eaLnBrk="1" hangingPunct="1"/>
            <a:r>
              <a:rPr lang="en-US" altLang="en-US" sz="2400" dirty="0" smtClean="0">
                <a:latin typeface="Times New Roman" panose="02020603050405020304" pitchFamily="18" charset="0"/>
                <a:cs typeface="Times New Roman" panose="02020603050405020304" pitchFamily="18" charset="0"/>
              </a:rPr>
              <a:t>DLA Portsmouth: </a:t>
            </a:r>
            <a:r>
              <a:rPr lang="en-US" altLang="en-US" sz="2400" dirty="0" err="1" smtClean="0">
                <a:latin typeface="Times New Roman" panose="02020603050405020304" pitchFamily="18" charset="0"/>
                <a:cs typeface="Times New Roman" panose="02020603050405020304" pitchFamily="18" charset="0"/>
              </a:rPr>
              <a:t>DoDAAC</a:t>
            </a:r>
            <a:r>
              <a:rPr lang="en-US" altLang="en-US" sz="2400" dirty="0" smtClean="0">
                <a:latin typeface="Times New Roman" panose="02020603050405020304" pitchFamily="18" charset="0"/>
                <a:cs typeface="Times New Roman" panose="02020603050405020304" pitchFamily="18" charset="0"/>
              </a:rPr>
              <a:t> = SPMYM3</a:t>
            </a:r>
          </a:p>
          <a:p>
            <a:pPr eaLnBrk="1" hangingPunct="1"/>
            <a:r>
              <a:rPr lang="en-US" altLang="en-US" sz="2400" dirty="0" smtClean="0">
                <a:latin typeface="Times New Roman" panose="02020603050405020304" pitchFamily="18" charset="0"/>
                <a:cs typeface="Times New Roman" panose="02020603050405020304" pitchFamily="18" charset="0"/>
              </a:rPr>
              <a:t>DLA Pearl Harbor: </a:t>
            </a:r>
            <a:r>
              <a:rPr lang="en-US" altLang="en-US" sz="2400" dirty="0" err="1" smtClean="0">
                <a:latin typeface="Times New Roman" panose="02020603050405020304" pitchFamily="18" charset="0"/>
                <a:cs typeface="Times New Roman" panose="02020603050405020304" pitchFamily="18" charset="0"/>
              </a:rPr>
              <a:t>DoDAAC</a:t>
            </a:r>
            <a:r>
              <a:rPr lang="en-US" altLang="en-US" sz="2400" dirty="0" smtClean="0">
                <a:latin typeface="Times New Roman" panose="02020603050405020304" pitchFamily="18" charset="0"/>
                <a:cs typeface="Times New Roman" panose="02020603050405020304" pitchFamily="18" charset="0"/>
              </a:rPr>
              <a:t> = SPMY4</a:t>
            </a:r>
            <a:endParaRPr lang="en-US" altLang="en-US" sz="1000" dirty="0">
              <a:latin typeface="Times New Roman" panose="02020603050405020304" pitchFamily="18" charset="0"/>
              <a:cs typeface="Times New Roman" panose="02020603050405020304" pitchFamily="18" charset="0"/>
            </a:endParaRPr>
          </a:p>
          <a:p>
            <a:pPr eaLnBrk="1" hangingPunct="1"/>
            <a:r>
              <a:rPr lang="en-US" altLang="en-US" sz="1000" b="1"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Contact DLA Land and Maritime Small </a:t>
            </a:r>
            <a:r>
              <a:rPr lang="en-US" altLang="en-US" sz="2400" b="1" dirty="0">
                <a:latin typeface="Times New Roman" panose="02020603050405020304" pitchFamily="18" charset="0"/>
                <a:cs typeface="Times New Roman" panose="02020603050405020304" pitchFamily="18" charset="0"/>
              </a:rPr>
              <a:t>Business Specialist @ </a:t>
            </a:r>
            <a:endParaRPr lang="en-US" altLang="en-US" sz="2400" b="1" dirty="0" smtClean="0">
              <a:latin typeface="Times New Roman" panose="02020603050405020304" pitchFamily="18" charset="0"/>
              <a:cs typeface="Times New Roman" panose="02020603050405020304" pitchFamily="18" charset="0"/>
            </a:endParaRPr>
          </a:p>
          <a:p>
            <a:pPr algn="ctr" eaLnBrk="1" hangingPunct="1"/>
            <a:r>
              <a:rPr lang="en-US" altLang="en-US" sz="2400" b="1" dirty="0" smtClean="0">
                <a:latin typeface="Times New Roman" panose="02020603050405020304" pitchFamily="18" charset="0"/>
                <a:cs typeface="Times New Roman" panose="02020603050405020304" pitchFamily="18" charset="0"/>
              </a:rPr>
              <a:t>800-262-3272 </a:t>
            </a:r>
            <a:r>
              <a:rPr lang="en-US" altLang="en-US" sz="2400" b="1" dirty="0">
                <a:latin typeface="Times New Roman" panose="02020603050405020304" pitchFamily="18" charset="0"/>
                <a:cs typeface="Times New Roman" panose="02020603050405020304" pitchFamily="18" charset="0"/>
              </a:rPr>
              <a:t>or </a:t>
            </a:r>
            <a:r>
              <a:rPr lang="en-US" altLang="en-US" sz="2400" b="1" dirty="0" smtClean="0">
                <a:latin typeface="Times New Roman" panose="02020603050405020304" pitchFamily="18" charset="0"/>
                <a:cs typeface="Times New Roman" panose="02020603050405020304" pitchFamily="18" charset="0"/>
                <a:hlinkClick r:id="rId5"/>
              </a:rPr>
              <a:t>DSCC.bcc@dla.mil</a:t>
            </a:r>
            <a:r>
              <a:rPr lang="en-US" altLang="en-US" sz="2400" b="1" dirty="0"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a:p>
            <a:pPr eaLnBrk="1" hangingPunct="1"/>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49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27316" y="169801"/>
            <a:ext cx="9143999" cy="696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sz="3200" dirty="0" smtClean="0">
                <a:solidFill>
                  <a:schemeClr val="bg1"/>
                </a:solidFill>
                <a:latin typeface="Times New Roman" panose="02020603050405020304" pitchFamily="18" charset="0"/>
                <a:cs typeface="Times New Roman" panose="02020603050405020304" pitchFamily="18" charset="0"/>
              </a:rPr>
              <a:t>Bid Types - Bid Without Exception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6" y="1001486"/>
            <a:ext cx="9116683" cy="547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6"/>
          <p:cNvSpPr txBox="1">
            <a:spLocks noChangeArrowheads="1"/>
          </p:cNvSpPr>
          <p:nvPr/>
        </p:nvSpPr>
        <p:spPr bwMode="auto">
          <a:xfrm>
            <a:off x="1143000" y="1824824"/>
            <a:ext cx="2057400"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latin typeface="Times New Roman" panose="02020603050405020304" pitchFamily="18" charset="0"/>
                <a:cs typeface="Times New Roman" panose="02020603050405020304" pitchFamily="18" charset="0"/>
              </a:rPr>
              <a:t>Bid Type </a:t>
            </a:r>
            <a:r>
              <a:rPr lang="en-US" dirty="0">
                <a:latin typeface="Times New Roman" panose="02020603050405020304" pitchFamily="18" charset="0"/>
                <a:cs typeface="Times New Roman" panose="02020603050405020304" pitchFamily="18" charset="0"/>
              </a:rPr>
              <a:t>dropdown</a:t>
            </a:r>
          </a:p>
        </p:txBody>
      </p:sp>
      <p:cxnSp>
        <p:nvCxnSpPr>
          <p:cNvPr id="5" name="Straight Arrow Connector 4"/>
          <p:cNvCxnSpPr/>
          <p:nvPr/>
        </p:nvCxnSpPr>
        <p:spPr>
          <a:xfrm flipH="1">
            <a:off x="2051957" y="2190701"/>
            <a:ext cx="533400" cy="2803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spect="1"/>
          </p:cNvSpPr>
          <p:nvPr/>
        </p:nvSpPr>
        <p:spPr>
          <a:xfrm>
            <a:off x="3280320" y="1271032"/>
            <a:ext cx="5826150" cy="5524589"/>
          </a:xfrm>
          <a:prstGeom prst="rect">
            <a:avLst/>
          </a:prstGeom>
          <a:solidFill>
            <a:srgbClr val="F9F8BA"/>
          </a:solidFill>
          <a:ln w="28575">
            <a:solidFill>
              <a:srgbClr val="FF0000"/>
            </a:solidFill>
          </a:ln>
        </p:spPr>
        <p:txBody>
          <a:bodyPr wrap="square">
            <a:spAutoFit/>
          </a:bodyPr>
          <a:lstStyle/>
          <a:p>
            <a:pPr fontAlgn="auto">
              <a:spcBef>
                <a:spcPts val="0"/>
              </a:spcBef>
              <a:spcAft>
                <a:spcPts val="0"/>
              </a:spcAft>
              <a:defRPr/>
            </a:pPr>
            <a:r>
              <a:rPr lang="en-US" sz="2200" u="sng" dirty="0">
                <a:latin typeface="Times New Roman" panose="02020603050405020304" pitchFamily="18" charset="0"/>
                <a:cs typeface="Times New Roman" panose="02020603050405020304" pitchFamily="18" charset="0"/>
              </a:rPr>
              <a:t>Bid </a:t>
            </a:r>
            <a:r>
              <a:rPr lang="en-US" sz="2200" u="sng" dirty="0">
                <a:solidFill>
                  <a:srgbClr val="FF0000"/>
                </a:solidFill>
                <a:latin typeface="Times New Roman" panose="02020603050405020304" pitchFamily="18" charset="0"/>
                <a:cs typeface="Times New Roman" panose="02020603050405020304" pitchFamily="18" charset="0"/>
              </a:rPr>
              <a:t>Without </a:t>
            </a:r>
            <a:r>
              <a:rPr lang="en-US" sz="2200" u="sng" dirty="0">
                <a:latin typeface="Times New Roman" panose="02020603050405020304" pitchFamily="18" charset="0"/>
                <a:cs typeface="Times New Roman" panose="02020603050405020304" pitchFamily="18" charset="0"/>
              </a:rPr>
              <a:t>Exception</a:t>
            </a:r>
            <a:r>
              <a:rPr lang="en-US" sz="2200" u="sng" dirty="0" smtClean="0">
                <a:latin typeface="Times New Roman" panose="02020603050405020304" pitchFamily="18" charset="0"/>
                <a:cs typeface="Times New Roman" panose="02020603050405020304" pitchFamily="18" charset="0"/>
              </a:rPr>
              <a:t>: (Found in Master Solicitation)</a:t>
            </a:r>
            <a:endParaRPr lang="en-US" sz="22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600" dirty="0" smtClean="0">
                <a:latin typeface="Times New Roman" panose="02020603050405020304" pitchFamily="18" charset="0"/>
                <a:cs typeface="Times New Roman" panose="02020603050405020304" pitchFamily="18" charset="0"/>
              </a:rPr>
              <a:t>Used </a:t>
            </a:r>
            <a:r>
              <a:rPr lang="en-US" sz="1600" dirty="0">
                <a:latin typeface="Times New Roman" panose="02020603050405020304" pitchFamily="18" charset="0"/>
                <a:cs typeface="Times New Roman" panose="02020603050405020304" pitchFamily="18" charset="0"/>
              </a:rPr>
              <a:t>to indicate </a:t>
            </a:r>
            <a:r>
              <a:rPr lang="en-US" sz="1600" dirty="0" smtClean="0">
                <a:latin typeface="Times New Roman" panose="02020603050405020304" pitchFamily="18" charset="0"/>
                <a:cs typeface="Times New Roman" panose="02020603050405020304" pitchFamily="18" charset="0"/>
              </a:rPr>
              <a:t>quote </a:t>
            </a:r>
            <a:r>
              <a:rPr lang="en-US" sz="1600" dirty="0">
                <a:latin typeface="Times New Roman" panose="02020603050405020304" pitchFamily="18" charset="0"/>
                <a:cs typeface="Times New Roman" panose="02020603050405020304" pitchFamily="18" charset="0"/>
              </a:rPr>
              <a:t>is in exact </a:t>
            </a:r>
            <a:r>
              <a:rPr lang="en-US" sz="1600" dirty="0" smtClean="0">
                <a:latin typeface="Times New Roman" panose="02020603050405020304" pitchFamily="18" charset="0"/>
                <a:cs typeface="Times New Roman" panose="02020603050405020304" pitchFamily="18" charset="0"/>
              </a:rPr>
              <a:t>compliance with </a:t>
            </a: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solicitation requirements. </a:t>
            </a:r>
            <a:r>
              <a:rPr lang="en-US"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000" dirty="0" smtClean="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following conditions </a:t>
            </a:r>
            <a:r>
              <a:rPr lang="en-US" sz="1900" u="sng" dirty="0" smtClean="0">
                <a:latin typeface="Times New Roman" panose="02020603050405020304" pitchFamily="18" charset="0"/>
                <a:cs typeface="Times New Roman" panose="02020603050405020304" pitchFamily="18" charset="0"/>
              </a:rPr>
              <a:t>ARE NOT </a:t>
            </a:r>
            <a:r>
              <a:rPr lang="en-US" sz="1900" dirty="0" smtClean="0">
                <a:latin typeface="Times New Roman" panose="02020603050405020304" pitchFamily="18" charset="0"/>
                <a:cs typeface="Times New Roman" panose="02020603050405020304" pitchFamily="18" charset="0"/>
              </a:rPr>
              <a:t>considered exceptions:</a:t>
            </a:r>
            <a:endParaRPr lang="en-US" sz="800" dirty="0">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mj-lt"/>
              <a:buAutoNum type="arabicPeriod"/>
              <a:defRPr/>
            </a:pPr>
            <a:r>
              <a:rPr lang="en-US" sz="1600" dirty="0">
                <a:latin typeface="Times New Roman" panose="02020603050405020304" pitchFamily="18" charset="0"/>
                <a:cs typeface="Times New Roman" panose="02020603050405020304" pitchFamily="18" charset="0"/>
              </a:rPr>
              <a:t>Quoting a different delivery than the required </a:t>
            </a:r>
            <a:r>
              <a:rPr lang="en-US" sz="1600" dirty="0" smtClean="0">
                <a:latin typeface="Times New Roman" panose="02020603050405020304" pitchFamily="18" charset="0"/>
                <a:cs typeface="Times New Roman" panose="02020603050405020304" pitchFamily="18" charset="0"/>
              </a:rPr>
              <a:t>delivery.</a:t>
            </a:r>
          </a:p>
          <a:p>
            <a:pPr marL="342900" indent="-342900" fontAlgn="auto">
              <a:spcBef>
                <a:spcPts val="0"/>
              </a:spcBef>
              <a:spcAft>
                <a:spcPts val="0"/>
              </a:spcAft>
              <a:buFont typeface="+mj-lt"/>
              <a:buAutoNum type="arabicPeriod"/>
              <a:defRPr/>
            </a:pPr>
            <a:endParaRPr lang="en-US" sz="1600" dirty="0">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mj-lt"/>
              <a:buAutoNum type="arabicPeriod"/>
              <a:defRPr/>
            </a:pPr>
            <a:r>
              <a:rPr lang="en-US" sz="1600" dirty="0">
                <a:latin typeface="Times New Roman" panose="02020603050405020304" pitchFamily="18" charset="0"/>
                <a:cs typeface="Times New Roman" panose="02020603050405020304" pitchFamily="18" charset="0"/>
              </a:rPr>
              <a:t>Quoting origin inspection on solicitations requiring destination </a:t>
            </a:r>
            <a:r>
              <a:rPr lang="en-US" sz="1600" dirty="0" smtClean="0">
                <a:latin typeface="Times New Roman" panose="02020603050405020304" pitchFamily="18" charset="0"/>
                <a:cs typeface="Times New Roman" panose="02020603050405020304" pitchFamily="18" charset="0"/>
              </a:rPr>
              <a:t>inspection. </a:t>
            </a:r>
          </a:p>
          <a:p>
            <a:pPr marL="342900" indent="-342900" fontAlgn="auto">
              <a:spcBef>
                <a:spcPts val="0"/>
              </a:spcBef>
              <a:spcAft>
                <a:spcPts val="0"/>
              </a:spcAft>
              <a:buFont typeface="+mj-lt"/>
              <a:buAutoNum type="arabicPeriod"/>
              <a:defRPr/>
            </a:pPr>
            <a:endParaRPr lang="en-US" sz="1600" dirty="0">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mj-lt"/>
              <a:buAutoNum type="arabicPeriod"/>
              <a:defRPr/>
            </a:pPr>
            <a:r>
              <a:rPr lang="en-US" sz="1600" dirty="0">
                <a:latin typeface="Times New Roman" panose="02020603050405020304" pitchFamily="18" charset="0"/>
                <a:cs typeface="Times New Roman" panose="02020603050405020304" pitchFamily="18" charset="0"/>
              </a:rPr>
              <a:t>Quoting a superseding or previously approved part or correction to a </a:t>
            </a:r>
            <a:r>
              <a:rPr lang="en-US" sz="1600" dirty="0" smtClean="0">
                <a:latin typeface="Times New Roman" panose="02020603050405020304" pitchFamily="18" charset="0"/>
                <a:cs typeface="Times New Roman" panose="02020603050405020304" pitchFamily="18" charset="0"/>
              </a:rPr>
              <a:t>CAGE/part </a:t>
            </a:r>
            <a:r>
              <a:rPr lang="en-US" sz="1600" dirty="0">
                <a:latin typeface="Times New Roman" panose="02020603050405020304" pitchFamily="18" charset="0"/>
                <a:cs typeface="Times New Roman" panose="02020603050405020304" pitchFamily="18" charset="0"/>
              </a:rPr>
              <a:t>number cited in the AID on an item described by manufacturers CAGE and part </a:t>
            </a:r>
            <a:r>
              <a:rPr lang="en-US" sz="1600" dirty="0" smtClean="0">
                <a:latin typeface="Times New Roman" panose="02020603050405020304" pitchFamily="18" charset="0"/>
                <a:cs typeface="Times New Roman" panose="02020603050405020304" pitchFamily="18" charset="0"/>
              </a:rPr>
              <a:t>number.</a:t>
            </a:r>
          </a:p>
          <a:p>
            <a:pPr marL="342900" indent="-342900" fontAlgn="auto">
              <a:spcBef>
                <a:spcPts val="0"/>
              </a:spcBef>
              <a:spcAft>
                <a:spcPts val="0"/>
              </a:spcAft>
              <a:buFont typeface="+mj-lt"/>
              <a:buAutoNum type="arabicPeriod"/>
              <a:defRPr/>
            </a:pPr>
            <a:endParaRPr lang="en-US" sz="1600" dirty="0">
              <a:latin typeface="Times New Roman" panose="02020603050405020304" pitchFamily="18" charset="0"/>
              <a:cs typeface="Times New Roman" panose="02020603050405020304" pitchFamily="18" charset="0"/>
            </a:endParaRPr>
          </a:p>
          <a:p>
            <a:pPr fontAlgn="auto">
              <a:spcBef>
                <a:spcPts val="0"/>
              </a:spcBef>
              <a:spcAft>
                <a:spcPts val="0"/>
              </a:spcAft>
              <a:tabLst>
                <a:tab pos="339725" algn="l"/>
              </a:tabLst>
              <a:defRPr/>
            </a:pPr>
            <a:r>
              <a:rPr lang="en-US" sz="1600" dirty="0" smtClean="0">
                <a:latin typeface="Times New Roman" panose="02020603050405020304" pitchFamily="18" charset="0"/>
                <a:cs typeface="Times New Roman" panose="02020603050405020304" pitchFamily="18" charset="0"/>
              </a:rPr>
              <a:t>4.	Quoting </a:t>
            </a:r>
            <a:r>
              <a:rPr lang="en-US" sz="1600" dirty="0">
                <a:latin typeface="Times New Roman" panose="02020603050405020304" pitchFamily="18" charset="0"/>
                <a:cs typeface="Times New Roman" panose="02020603050405020304" pitchFamily="18" charset="0"/>
              </a:rPr>
              <a:t>a used, reconditioned, remanufactured, </a:t>
            </a:r>
            <a:r>
              <a:rPr lang="en-US" sz="1600" dirty="0" smtClean="0">
                <a:latin typeface="Times New Roman" panose="02020603050405020304" pitchFamily="18" charset="0"/>
                <a:cs typeface="Times New Roman" panose="02020603050405020304" pitchFamily="18" charset="0"/>
              </a:rPr>
              <a:t>	new/unused 	Govt</a:t>
            </a:r>
            <a:r>
              <a:rPr lang="en-US" sz="1600" dirty="0">
                <a:latin typeface="Times New Roman" panose="02020603050405020304" pitchFamily="18" charset="0"/>
                <a:cs typeface="Times New Roman" panose="02020603050405020304" pitchFamily="18" charset="0"/>
              </a:rPr>
              <a:t>. surplus, foreign, or hazardous </a:t>
            </a:r>
            <a:r>
              <a:rPr lang="en-US" sz="1600" dirty="0" smtClean="0">
                <a:latin typeface="Times New Roman" panose="02020603050405020304" pitchFamily="18" charset="0"/>
                <a:cs typeface="Times New Roman" panose="02020603050405020304" pitchFamily="18" charset="0"/>
              </a:rPr>
              <a:t>end item.</a:t>
            </a:r>
          </a:p>
          <a:p>
            <a:pPr fontAlgn="auto">
              <a:spcBef>
                <a:spcPts val="0"/>
              </a:spcBef>
              <a:spcAft>
                <a:spcPts val="0"/>
              </a:spcAft>
              <a:tabLst>
                <a:tab pos="339725" algn="l"/>
              </a:tabLst>
              <a:defRPr/>
            </a:pPr>
            <a:r>
              <a:rPr lang="en-US" sz="1600" dirty="0" smtClean="0">
                <a:latin typeface="Times New Roman" panose="02020603050405020304" pitchFamily="18" charset="0"/>
                <a:cs typeface="Times New Roman" panose="02020603050405020304" pitchFamily="18" charset="0"/>
              </a:rPr>
              <a:t>5.	Quoting </a:t>
            </a:r>
            <a:r>
              <a:rPr lang="en-US" sz="1600" dirty="0">
                <a:latin typeface="Times New Roman" panose="02020603050405020304" pitchFamily="18" charset="0"/>
                <a:cs typeface="Times New Roman" panose="02020603050405020304" pitchFamily="18" charset="0"/>
              </a:rPr>
              <a:t>different “quote valid for” days </a:t>
            </a:r>
            <a:r>
              <a:rPr lang="en-US" sz="1600" dirty="0" smtClean="0">
                <a:latin typeface="Times New Roman" panose="02020603050405020304" pitchFamily="18" charset="0"/>
                <a:cs typeface="Times New Roman" panose="02020603050405020304" pitchFamily="18" charset="0"/>
              </a:rPr>
              <a:t>than             	registration   </a:t>
            </a:r>
            <a:endParaRPr lang="en-US" sz="2000" dirty="0">
              <a:solidFill>
                <a:srgbClr val="000066"/>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AutoNum type="arabicPeriod" startAt="4"/>
              <a:tabLst>
                <a:tab pos="339725" algn="l"/>
              </a:tabLst>
              <a:defRPr/>
            </a:pPr>
            <a:endParaRPr lang="en-US" sz="19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98210" y="2957737"/>
            <a:ext cx="826937" cy="230832"/>
          </a:xfrm>
          <a:prstGeom prst="rect">
            <a:avLst/>
          </a:prstGeom>
          <a:noFill/>
        </p:spPr>
        <p:txBody>
          <a:bodyPr wrap="square" rtlCol="0">
            <a:spAutoFit/>
          </a:bodyPr>
          <a:lstStyle/>
          <a:p>
            <a:r>
              <a:rPr lang="en-US" sz="900" dirty="0" err="1" smtClean="0"/>
              <a:t>xxxxxxxxxx</a:t>
            </a:r>
            <a:endParaRPr lang="en-US" sz="900" dirty="0"/>
          </a:p>
        </p:txBody>
      </p:sp>
    </p:spTree>
    <p:extLst>
      <p:ext uri="{BB962C8B-B14F-4D97-AF65-F5344CB8AC3E}">
        <p14:creationId xmlns:p14="http://schemas.microsoft.com/office/powerpoint/2010/main" val="25961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employee-rights-questions.com/wp-content/uploads/2011/07/employee-rights-questions-and-ans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3637"/>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6305"/>
            <a:ext cx="9144000" cy="590931"/>
          </a:xfrm>
          <a:prstGeom prst="rect">
            <a:avLst/>
          </a:prstGeom>
          <a:noFill/>
        </p:spPr>
        <p:txBody>
          <a:bodyPr wrap="square" rtlCol="0">
            <a:spAutoFit/>
          </a:bodyPr>
          <a:lstStyle/>
          <a:p>
            <a:pPr algn="ctr" defTabSz="914400">
              <a:lnSpc>
                <a:spcPct val="90000"/>
              </a:lnSpc>
            </a:pPr>
            <a:r>
              <a:rPr lang="en-US" sz="3600" b="1" dirty="0" smtClean="0">
                <a:solidFill>
                  <a:schemeClr val="bg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560684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406C7E-46EF-B24E-8B25-69D927A08592}" type="slidenum">
              <a:rPr kumimoji="0" lang="en-US" sz="14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1333495"/>
            <a:ext cx="4038604" cy="4770004"/>
          </a:xfrm>
          <a:prstGeom prst="rect">
            <a:avLst/>
          </a:prstGeom>
        </p:spPr>
      </p:pic>
      <p:sp>
        <p:nvSpPr>
          <p:cNvPr id="4" name="Rectangle 3"/>
          <p:cNvSpPr/>
          <p:nvPr/>
        </p:nvSpPr>
        <p:spPr>
          <a:xfrm>
            <a:off x="3381375" y="6715125"/>
            <a:ext cx="2381250" cy="1428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Times New Roman" panose="02020603050405020304" pitchFamily="18" charset="0"/>
                <a:cs typeface="Times New Roman" panose="02020603050405020304" pitchFamily="18" charset="0"/>
              </a:rPr>
              <a:t>FOR OFFICIAL USE ONLY</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15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61219" y="162850"/>
            <a:ext cx="7421562" cy="658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solidFill>
                  <a:schemeClr val="bg1"/>
                </a:solidFill>
                <a:latin typeface="Times New Roman" panose="02020603050405020304" pitchFamily="18" charset="0"/>
                <a:cs typeface="Times New Roman" panose="02020603050405020304" pitchFamily="18" charset="0"/>
              </a:rPr>
              <a:t>Bid Types - Bid With Exception</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5668"/>
            <a:ext cx="9144000" cy="54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6"/>
          <p:cNvSpPr txBox="1">
            <a:spLocks noChangeArrowheads="1"/>
          </p:cNvSpPr>
          <p:nvPr/>
        </p:nvSpPr>
        <p:spPr bwMode="auto">
          <a:xfrm>
            <a:off x="1143000" y="1786771"/>
            <a:ext cx="2057400"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latin typeface="Times New Roman" panose="02020603050405020304" pitchFamily="18" charset="0"/>
                <a:cs typeface="Times New Roman" panose="02020603050405020304" pitchFamily="18" charset="0"/>
              </a:rPr>
              <a:t>Bid Type </a:t>
            </a:r>
            <a:r>
              <a:rPr lang="en-US" dirty="0">
                <a:latin typeface="Times New Roman" panose="02020603050405020304" pitchFamily="18" charset="0"/>
                <a:cs typeface="Times New Roman" panose="02020603050405020304" pitchFamily="18" charset="0"/>
              </a:rPr>
              <a:t>dropdown</a:t>
            </a:r>
          </a:p>
        </p:txBody>
      </p:sp>
      <p:cxnSp>
        <p:nvCxnSpPr>
          <p:cNvPr id="5" name="Straight Arrow Connector 4"/>
          <p:cNvCxnSpPr/>
          <p:nvPr/>
        </p:nvCxnSpPr>
        <p:spPr>
          <a:xfrm flipH="1">
            <a:off x="1790700" y="2156103"/>
            <a:ext cx="381000" cy="3930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1256467"/>
            <a:ext cx="5567362" cy="4708981"/>
          </a:xfrm>
          <a:prstGeom prst="rect">
            <a:avLst/>
          </a:prstGeom>
          <a:solidFill>
            <a:srgbClr val="F9F8BA"/>
          </a:solidFill>
          <a:ln w="28575">
            <a:solidFill>
              <a:srgbClr val="FF0000"/>
            </a:solidFill>
          </a:ln>
        </p:spPr>
        <p:txBody>
          <a:bodyPr>
            <a:spAutoFit/>
          </a:bodyPr>
          <a:lstStyle/>
          <a:p>
            <a:pPr fontAlgn="auto">
              <a:spcBef>
                <a:spcPts val="0"/>
              </a:spcBef>
              <a:spcAft>
                <a:spcPts val="0"/>
              </a:spcAft>
              <a:defRPr/>
            </a:pPr>
            <a:r>
              <a:rPr lang="en-US" sz="2400" u="sng" dirty="0">
                <a:latin typeface="Times New Roman" panose="02020603050405020304" pitchFamily="18" charset="0"/>
                <a:cs typeface="Times New Roman" panose="02020603050405020304" pitchFamily="18" charset="0"/>
              </a:rPr>
              <a:t>Bid</a:t>
            </a:r>
            <a:r>
              <a:rPr lang="en-US" sz="2400" u="sng" dirty="0">
                <a:solidFill>
                  <a:srgbClr val="FF0000"/>
                </a:solidFill>
                <a:latin typeface="Times New Roman" panose="02020603050405020304" pitchFamily="18" charset="0"/>
                <a:cs typeface="Times New Roman" panose="02020603050405020304" pitchFamily="18" charset="0"/>
              </a:rPr>
              <a:t> With </a:t>
            </a:r>
            <a:r>
              <a:rPr lang="en-US" sz="2400" u="sng" dirty="0">
                <a:latin typeface="Times New Roman" panose="02020603050405020304" pitchFamily="18" charset="0"/>
                <a:cs typeface="Times New Roman" panose="02020603050405020304" pitchFamily="18" charset="0"/>
              </a:rPr>
              <a:t>Exception</a:t>
            </a:r>
            <a:r>
              <a:rPr lang="en-US" sz="2400" u="sng" dirty="0" smtClean="0">
                <a:latin typeface="Times New Roman" panose="02020603050405020304" pitchFamily="18" charset="0"/>
                <a:cs typeface="Times New Roman" panose="02020603050405020304" pitchFamily="18" charset="0"/>
              </a:rPr>
              <a:t>: (Found in Master Solicitation)</a:t>
            </a:r>
            <a:endParaRPr lang="en-US" sz="14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4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000" u="sng" dirty="0">
                <a:latin typeface="Times New Roman" panose="02020603050405020304" pitchFamily="18" charset="0"/>
                <a:cs typeface="Times New Roman" panose="02020603050405020304" pitchFamily="18" charset="0"/>
              </a:rPr>
              <a:t>The following </a:t>
            </a:r>
            <a:r>
              <a:rPr lang="en-US" sz="2000" u="sng" dirty="0" smtClean="0">
                <a:latin typeface="Times New Roman" panose="02020603050405020304" pitchFamily="18" charset="0"/>
                <a:cs typeface="Times New Roman" panose="02020603050405020304" pitchFamily="18" charset="0"/>
              </a:rPr>
              <a:t>ARE </a:t>
            </a:r>
            <a:r>
              <a:rPr lang="en-US" sz="2000" u="sng" dirty="0">
                <a:latin typeface="Times New Roman" panose="02020603050405020304" pitchFamily="18" charset="0"/>
                <a:cs typeface="Times New Roman" panose="02020603050405020304" pitchFamily="18" charset="0"/>
              </a:rPr>
              <a:t>considered </a:t>
            </a:r>
            <a:r>
              <a:rPr lang="en-US" sz="2000" u="sng" dirty="0" smtClean="0">
                <a:latin typeface="Times New Roman" panose="02020603050405020304" pitchFamily="18" charset="0"/>
                <a:cs typeface="Times New Roman" panose="02020603050405020304" pitchFamily="18" charset="0"/>
              </a:rPr>
              <a:t>exceptions to the solicitation:</a:t>
            </a:r>
            <a:endParaRPr lang="en-US" u="sng" dirty="0">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 typeface="+mj-lt"/>
              <a:buAutoNum type="arabicPeriod"/>
              <a:defRPr/>
            </a:pPr>
            <a:r>
              <a:rPr lang="en-US" dirty="0">
                <a:latin typeface="Times New Roman" panose="02020603050405020304" pitchFamily="18" charset="0"/>
                <a:cs typeface="Times New Roman" panose="02020603050405020304" pitchFamily="18" charset="0"/>
              </a:rPr>
              <a:t>Taking exception to the item </a:t>
            </a:r>
            <a:r>
              <a:rPr lang="en-US" dirty="0" smtClean="0">
                <a:latin typeface="Times New Roman" panose="02020603050405020304" pitchFamily="18" charset="0"/>
                <a:cs typeface="Times New Roman" panose="02020603050405020304" pitchFamily="18" charset="0"/>
              </a:rPr>
              <a:t>description</a:t>
            </a:r>
          </a:p>
          <a:p>
            <a:pPr marL="342900" indent="-342900">
              <a:buFont typeface="+mj-lt"/>
              <a:buAutoNum type="arabicPeriod"/>
              <a:defRPr/>
            </a:pPr>
            <a:r>
              <a:rPr lang="en-US" dirty="0" smtClean="0">
                <a:latin typeface="Times New Roman" panose="02020603050405020304" pitchFamily="18" charset="0"/>
                <a:cs typeface="Times New Roman" panose="02020603050405020304" pitchFamily="18" charset="0"/>
              </a:rPr>
              <a:t>Exceptions </a:t>
            </a:r>
            <a:r>
              <a:rPr lang="en-US" dirty="0">
                <a:latin typeface="Times New Roman" panose="02020603050405020304" pitchFamily="18" charset="0"/>
                <a:cs typeface="Times New Roman" panose="02020603050405020304" pitchFamily="18" charset="0"/>
              </a:rPr>
              <a:t>to packaging </a:t>
            </a:r>
            <a:r>
              <a:rPr lang="en-US" dirty="0" smtClean="0">
                <a:latin typeface="Times New Roman" panose="02020603050405020304" pitchFamily="18" charset="0"/>
                <a:cs typeface="Times New Roman" panose="02020603050405020304" pitchFamily="18" charset="0"/>
              </a:rPr>
              <a:t>requirements</a:t>
            </a:r>
          </a:p>
          <a:p>
            <a:pPr marL="342900" indent="-342900" fontAlgn="auto">
              <a:spcBef>
                <a:spcPts val="0"/>
              </a:spcBef>
              <a:spcAft>
                <a:spcPts val="0"/>
              </a:spcAft>
              <a:buFont typeface="+mj-lt"/>
              <a:buAutoNum type="arabicPeriod"/>
              <a:defRPr/>
            </a:pPr>
            <a:r>
              <a:rPr lang="en-US" dirty="0" smtClean="0">
                <a:latin typeface="Times New Roman" panose="02020603050405020304" pitchFamily="18" charset="0"/>
                <a:cs typeface="Times New Roman" panose="02020603050405020304" pitchFamily="18" charset="0"/>
              </a:rPr>
              <a:t>Exceptions </a:t>
            </a:r>
            <a:r>
              <a:rPr lang="en-US" dirty="0">
                <a:latin typeface="Times New Roman" panose="02020603050405020304" pitchFamily="18" charset="0"/>
                <a:cs typeface="Times New Roman" panose="02020603050405020304" pitchFamily="18" charset="0"/>
              </a:rPr>
              <a:t>to FOB </a:t>
            </a:r>
            <a:r>
              <a:rPr lang="en-US" dirty="0" smtClean="0">
                <a:latin typeface="Times New Roman" panose="02020603050405020304" pitchFamily="18" charset="0"/>
                <a:cs typeface="Times New Roman" panose="02020603050405020304" pitchFamily="18" charset="0"/>
              </a:rPr>
              <a:t>point </a:t>
            </a:r>
          </a:p>
          <a:p>
            <a:pPr marL="342900" indent="-342900" fontAlgn="auto">
              <a:spcBef>
                <a:spcPts val="0"/>
              </a:spcBef>
              <a:spcAft>
                <a:spcPts val="0"/>
              </a:spcAft>
              <a:buFont typeface="+mj-lt"/>
              <a:buAutoNum type="arabicPeriod"/>
              <a:defRPr/>
            </a:pPr>
            <a:r>
              <a:rPr lang="en-US" dirty="0" smtClean="0">
                <a:latin typeface="Times New Roman" panose="02020603050405020304" pitchFamily="18" charset="0"/>
                <a:cs typeface="Times New Roman" panose="02020603050405020304" pitchFamily="18" charset="0"/>
              </a:rPr>
              <a:t>Quoting </a:t>
            </a:r>
            <a:r>
              <a:rPr lang="en-US" dirty="0">
                <a:latin typeface="Times New Roman" panose="02020603050405020304" pitchFamily="18" charset="0"/>
                <a:cs typeface="Times New Roman" panose="02020603050405020304" pitchFamily="18" charset="0"/>
              </a:rPr>
              <a:t>destination inspection on a solicitation requiring origin </a:t>
            </a:r>
            <a:r>
              <a:rPr lang="en-US" dirty="0" smtClean="0">
                <a:latin typeface="Times New Roman" panose="02020603050405020304" pitchFamily="18" charset="0"/>
                <a:cs typeface="Times New Roman" panose="02020603050405020304" pitchFamily="18" charset="0"/>
              </a:rPr>
              <a:t>inspection</a:t>
            </a:r>
          </a:p>
          <a:p>
            <a:pPr marL="342900" indent="-342900" fontAlgn="auto">
              <a:spcBef>
                <a:spcPts val="0"/>
              </a:spcBef>
              <a:spcAft>
                <a:spcPts val="0"/>
              </a:spcAft>
              <a:buFont typeface="+mj-lt"/>
              <a:buAutoNum type="arabicPeriod"/>
              <a:defRPr/>
            </a:pPr>
            <a:r>
              <a:rPr lang="en-US" dirty="0" smtClean="0">
                <a:latin typeface="Times New Roman" panose="02020603050405020304" pitchFamily="18" charset="0"/>
                <a:cs typeface="Times New Roman" panose="02020603050405020304" pitchFamily="18" charset="0"/>
              </a:rPr>
              <a:t>Exceptions </a:t>
            </a:r>
            <a:r>
              <a:rPr lang="en-US" dirty="0">
                <a:latin typeface="Times New Roman" panose="02020603050405020304" pitchFamily="18" charset="0"/>
                <a:cs typeface="Times New Roman" panose="02020603050405020304" pitchFamily="18" charset="0"/>
              </a:rPr>
              <a:t>to required </a:t>
            </a:r>
            <a:r>
              <a:rPr lang="en-US" dirty="0" smtClean="0">
                <a:latin typeface="Times New Roman" panose="02020603050405020304" pitchFamily="18" charset="0"/>
                <a:cs typeface="Times New Roman" panose="02020603050405020304" pitchFamily="18" charset="0"/>
              </a:rPr>
              <a:t>quantity</a:t>
            </a:r>
          </a:p>
          <a:p>
            <a:pPr marL="339725" indent="-339725">
              <a:tabLst>
                <a:tab pos="339725" algn="l"/>
              </a:tabLst>
              <a:defRPr/>
            </a:pPr>
            <a:r>
              <a:rPr lang="en-US" dirty="0" smtClean="0">
                <a:latin typeface="Times New Roman" panose="02020603050405020304" pitchFamily="18" charset="0"/>
                <a:cs typeface="Times New Roman" panose="02020603050405020304" pitchFamily="18" charset="0"/>
              </a:rPr>
              <a:t>6.	Quoting </a:t>
            </a:r>
            <a:r>
              <a:rPr lang="en-US" dirty="0">
                <a:latin typeface="Times New Roman" panose="02020603050405020304" pitchFamily="18" charset="0"/>
                <a:cs typeface="Times New Roman" panose="02020603050405020304" pitchFamily="18" charset="0"/>
              </a:rPr>
              <a:t>a quantity variance outside the range </a:t>
            </a:r>
            <a:r>
              <a:rPr lang="en-US" dirty="0" smtClean="0">
                <a:latin typeface="Times New Roman" panose="02020603050405020304" pitchFamily="18" charset="0"/>
                <a:cs typeface="Times New Roman" panose="02020603050405020304" pitchFamily="18" charset="0"/>
              </a:rPr>
              <a:t>specified on </a:t>
            </a:r>
            <a:r>
              <a:rPr lang="en-US" dirty="0">
                <a:latin typeface="Times New Roman" panose="02020603050405020304" pitchFamily="18" charset="0"/>
                <a:cs typeface="Times New Roman" panose="02020603050405020304" pitchFamily="18" charset="0"/>
              </a:rPr>
              <a:t>automated </a:t>
            </a:r>
            <a:r>
              <a:rPr lang="en-US" dirty="0" smtClean="0">
                <a:latin typeface="Times New Roman" panose="02020603050405020304" pitchFamily="18" charset="0"/>
                <a:cs typeface="Times New Roman" panose="02020603050405020304" pitchFamily="18" charset="0"/>
              </a:rPr>
              <a:t>solicitations.</a:t>
            </a:r>
          </a:p>
          <a:p>
            <a:pPr>
              <a:defRPr/>
            </a:pPr>
            <a:r>
              <a:rPr lang="en-US" dirty="0" smtClean="0">
                <a:latin typeface="Times New Roman" panose="02020603050405020304" pitchFamily="18" charset="0"/>
                <a:cs typeface="Times New Roman" panose="02020603050405020304" pitchFamily="18" charset="0"/>
              </a:rPr>
              <a:t> </a:t>
            </a:r>
            <a:endParaRPr lang="en-US" sz="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dirty="0" smtClean="0">
                <a:latin typeface="Times New Roman" panose="02020603050405020304" pitchFamily="18" charset="0"/>
                <a:cs typeface="Times New Roman" panose="02020603050405020304" pitchFamily="18" charset="0"/>
              </a:rPr>
              <a:t>NOTE:  Quoting </a:t>
            </a:r>
            <a:r>
              <a:rPr lang="en-US" dirty="0">
                <a:latin typeface="Times New Roman" panose="02020603050405020304" pitchFamily="18" charset="0"/>
                <a:cs typeface="Times New Roman" panose="02020603050405020304" pitchFamily="18" charset="0"/>
              </a:rPr>
              <a:t>Bid With Exception </a:t>
            </a:r>
            <a:r>
              <a:rPr lang="en-US" dirty="0" smtClean="0">
                <a:latin typeface="Times New Roman" panose="02020603050405020304" pitchFamily="18" charset="0"/>
                <a:cs typeface="Times New Roman" panose="02020603050405020304" pitchFamily="18" charset="0"/>
              </a:rPr>
              <a:t>WILL </a:t>
            </a:r>
            <a:r>
              <a:rPr lang="en-US" dirty="0">
                <a:latin typeface="Times New Roman" panose="02020603050405020304" pitchFamily="18" charset="0"/>
                <a:cs typeface="Times New Roman" panose="02020603050405020304" pitchFamily="18" charset="0"/>
              </a:rPr>
              <a:t>preclude you from receiving an automated </a:t>
            </a:r>
            <a:r>
              <a:rPr lang="en-US" dirty="0" smtClean="0">
                <a:latin typeface="Times New Roman" panose="02020603050405020304" pitchFamily="18" charset="0"/>
                <a:cs typeface="Times New Roman" panose="02020603050405020304" pitchFamily="18" charset="0"/>
              </a:rPr>
              <a:t>award.</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83634" y="2989691"/>
            <a:ext cx="795131" cy="230832"/>
          </a:xfrm>
          <a:prstGeom prst="rect">
            <a:avLst/>
          </a:prstGeom>
          <a:noFill/>
        </p:spPr>
        <p:txBody>
          <a:bodyPr wrap="square" rtlCol="0">
            <a:spAutoFit/>
          </a:bodyPr>
          <a:lstStyle/>
          <a:p>
            <a:r>
              <a:rPr lang="en-US" sz="900" dirty="0" err="1" smtClean="0"/>
              <a:t>xxxxxxxxxx</a:t>
            </a:r>
            <a:endParaRPr lang="en-US" sz="900" dirty="0"/>
          </a:p>
        </p:txBody>
      </p:sp>
    </p:spTree>
    <p:extLst>
      <p:ext uri="{BB962C8B-B14F-4D97-AF65-F5344CB8AC3E}">
        <p14:creationId xmlns:p14="http://schemas.microsoft.com/office/powerpoint/2010/main" val="257300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36198" y="240029"/>
            <a:ext cx="7421562" cy="6588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Bid Types – Alternate Bid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1" y="1045668"/>
            <a:ext cx="9144000" cy="541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6"/>
          <p:cNvSpPr txBox="1">
            <a:spLocks noChangeArrowheads="1"/>
          </p:cNvSpPr>
          <p:nvPr/>
        </p:nvSpPr>
        <p:spPr bwMode="auto">
          <a:xfrm>
            <a:off x="1073989" y="1962065"/>
            <a:ext cx="2057400"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latin typeface="Times New Roman" panose="02020603050405020304" pitchFamily="18" charset="0"/>
                <a:cs typeface="Times New Roman" panose="02020603050405020304" pitchFamily="18" charset="0"/>
              </a:rPr>
              <a:t>Bid Type </a:t>
            </a:r>
            <a:r>
              <a:rPr lang="en-US" dirty="0">
                <a:latin typeface="Times New Roman" panose="02020603050405020304" pitchFamily="18" charset="0"/>
                <a:cs typeface="Times New Roman" panose="02020603050405020304" pitchFamily="18" charset="0"/>
              </a:rPr>
              <a:t>dropdown</a:t>
            </a:r>
          </a:p>
        </p:txBody>
      </p:sp>
      <p:cxnSp>
        <p:nvCxnSpPr>
          <p:cNvPr id="5" name="Straight Arrow Connector 4"/>
          <p:cNvCxnSpPr/>
          <p:nvPr/>
        </p:nvCxnSpPr>
        <p:spPr>
          <a:xfrm flipH="1">
            <a:off x="1835989" y="2352637"/>
            <a:ext cx="533400" cy="196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59367" y="1998135"/>
            <a:ext cx="5959612" cy="3662541"/>
          </a:xfrm>
          <a:prstGeom prst="rect">
            <a:avLst/>
          </a:prstGeom>
          <a:solidFill>
            <a:srgbClr val="F9F8BA"/>
          </a:solidFill>
          <a:ln w="28575">
            <a:solidFill>
              <a:srgbClr val="FF0000"/>
            </a:solidFill>
          </a:ln>
        </p:spPr>
        <p:txBody>
          <a:bodyPr wrap="square">
            <a:spAutoFit/>
          </a:bodyPr>
          <a:lstStyle/>
          <a:p>
            <a:pPr fontAlgn="auto">
              <a:spcBef>
                <a:spcPts val="0"/>
              </a:spcBef>
              <a:spcAft>
                <a:spcPts val="0"/>
              </a:spcAft>
              <a:defRPr/>
            </a:pPr>
            <a:r>
              <a:rPr lang="en-US" sz="2400" u="sng" dirty="0">
                <a:latin typeface="Times New Roman" panose="02020603050405020304" pitchFamily="18" charset="0"/>
                <a:cs typeface="Times New Roman" panose="02020603050405020304" pitchFamily="18" charset="0"/>
              </a:rPr>
              <a:t>Alternate Bid:</a:t>
            </a:r>
          </a:p>
          <a:p>
            <a:pPr fontAlgn="auto">
              <a:spcBef>
                <a:spcPts val="0"/>
              </a:spcBef>
              <a:spcAft>
                <a:spcPts val="0"/>
              </a:spcAft>
              <a:defRPr/>
            </a:pPr>
            <a:r>
              <a:rPr lang="en-US" sz="2000" dirty="0">
                <a:latin typeface="Times New Roman" panose="02020603050405020304" pitchFamily="18" charset="0"/>
                <a:cs typeface="Times New Roman" panose="02020603050405020304" pitchFamily="18" charset="0"/>
              </a:rPr>
              <a:t>If you wish to supply other than the approved part, you will have to submit your bid as an Alternate </a:t>
            </a:r>
            <a:r>
              <a:rPr lang="en-US" sz="2000" dirty="0" smtClean="0">
                <a:latin typeface="Times New Roman" panose="02020603050405020304" pitchFamily="18" charset="0"/>
                <a:cs typeface="Times New Roman" panose="02020603050405020304" pitchFamily="18" charset="0"/>
              </a:rPr>
              <a:t>Bid.</a:t>
            </a:r>
            <a:r>
              <a:rPr lang="en-US"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dirty="0">
                <a:latin typeface="Times New Roman" panose="02020603050405020304" pitchFamily="18" charset="0"/>
                <a:cs typeface="Times New Roman" panose="02020603050405020304" pitchFamily="18" charset="0"/>
              </a:rPr>
              <a:t>For </a:t>
            </a:r>
            <a:r>
              <a:rPr lang="en-US" dirty="0" smtClean="0">
                <a:latin typeface="Times New Roman" panose="02020603050405020304" pitchFamily="18" charset="0"/>
                <a:cs typeface="Times New Roman" panose="02020603050405020304" pitchFamily="18" charset="0"/>
              </a:rPr>
              <a:t>automated solicitations ("T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"U“ in 9</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position of solicitation number), </a:t>
            </a:r>
            <a:r>
              <a:rPr lang="en-US" dirty="0">
                <a:latin typeface="Times New Roman" panose="02020603050405020304" pitchFamily="18" charset="0"/>
                <a:cs typeface="Times New Roman" panose="02020603050405020304" pitchFamily="18" charset="0"/>
              </a:rPr>
              <a:t>the following </a:t>
            </a:r>
            <a:r>
              <a:rPr lang="en-US" dirty="0" smtClean="0">
                <a:latin typeface="Times New Roman" panose="02020603050405020304" pitchFamily="18" charset="0"/>
                <a:cs typeface="Times New Roman" panose="02020603050405020304" pitchFamily="18" charset="0"/>
              </a:rPr>
              <a:t>applies to your </a:t>
            </a:r>
            <a:r>
              <a:rPr lang="en-US" dirty="0">
                <a:latin typeface="Times New Roman" panose="02020603050405020304" pitchFamily="18" charset="0"/>
                <a:cs typeface="Times New Roman" panose="02020603050405020304" pitchFamily="18" charset="0"/>
              </a:rPr>
              <a:t>alternate </a:t>
            </a:r>
            <a:r>
              <a:rPr lang="en-US" dirty="0" smtClean="0">
                <a:latin typeface="Times New Roman" panose="02020603050405020304" pitchFamily="18" charset="0"/>
                <a:cs typeface="Times New Roman" panose="02020603050405020304" pitchFamily="18" charset="0"/>
              </a:rPr>
              <a:t>offer: </a:t>
            </a:r>
            <a:endParaRPr lang="en-US" sz="12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200" u="sng"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itchFamily="34" charset="0"/>
              <a:buChar char="•"/>
              <a:defRPr/>
            </a:pPr>
            <a:r>
              <a:rPr lang="en-US" dirty="0">
                <a:latin typeface="Times New Roman" panose="02020603050405020304" pitchFamily="18" charset="0"/>
                <a:cs typeface="Times New Roman" panose="02020603050405020304" pitchFamily="18" charset="0"/>
              </a:rPr>
              <a:t>Offers of alternate products </a:t>
            </a:r>
            <a:r>
              <a:rPr lang="en-US" u="sng" dirty="0">
                <a:latin typeface="Times New Roman" panose="02020603050405020304" pitchFamily="18" charset="0"/>
                <a:cs typeface="Times New Roman" panose="02020603050405020304" pitchFamily="18" charset="0"/>
              </a:rPr>
              <a:t>will not be evaluated </a:t>
            </a:r>
            <a:r>
              <a:rPr lang="en-US" dirty="0">
                <a:latin typeface="Times New Roman" panose="02020603050405020304" pitchFamily="18" charset="0"/>
                <a:cs typeface="Times New Roman" panose="02020603050405020304" pitchFamily="18" charset="0"/>
              </a:rPr>
              <a:t>for the current </a:t>
            </a:r>
            <a:r>
              <a:rPr lang="en-US" dirty="0" smtClean="0">
                <a:latin typeface="Times New Roman" panose="02020603050405020304" pitchFamily="18" charset="0"/>
                <a:cs typeface="Times New Roman" panose="02020603050405020304" pitchFamily="18" charset="0"/>
              </a:rPr>
              <a:t>procurement, ONLY for FUTURE procurements. </a:t>
            </a:r>
          </a:p>
          <a:p>
            <a:pPr fontAlgn="auto">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itchFamily="34" charset="0"/>
              <a:buChar char="•"/>
              <a:defRPr/>
            </a:pPr>
            <a:r>
              <a:rPr lang="en-US" u="sng" dirty="0">
                <a:latin typeface="Times New Roman" panose="02020603050405020304" pitchFamily="18" charset="0"/>
                <a:cs typeface="Times New Roman" panose="02020603050405020304" pitchFamily="18" charset="0"/>
              </a:rPr>
              <a:t>You may submit a request </a:t>
            </a:r>
            <a:r>
              <a:rPr lang="en-US" dirty="0">
                <a:latin typeface="Times New Roman" panose="02020603050405020304" pitchFamily="18" charset="0"/>
                <a:cs typeface="Times New Roman" panose="02020603050405020304" pitchFamily="18" charset="0"/>
              </a:rPr>
              <a:t>to the Supply Center </a:t>
            </a:r>
            <a:r>
              <a:rPr lang="en-US" u="sng" dirty="0">
                <a:latin typeface="Times New Roman" panose="02020603050405020304" pitchFamily="18" charset="0"/>
                <a:cs typeface="Times New Roman" panose="02020603050405020304" pitchFamily="18" charset="0"/>
              </a:rPr>
              <a:t>for evaluation for future procurements of the same item</a:t>
            </a:r>
            <a:r>
              <a:rPr lang="en-US"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534502" y="2957886"/>
            <a:ext cx="834887" cy="230832"/>
          </a:xfrm>
          <a:prstGeom prst="rect">
            <a:avLst/>
          </a:prstGeom>
          <a:noFill/>
        </p:spPr>
        <p:txBody>
          <a:bodyPr wrap="square" rtlCol="0">
            <a:spAutoFit/>
          </a:bodyPr>
          <a:lstStyle/>
          <a:p>
            <a:r>
              <a:rPr lang="en-US" sz="900" dirty="0" err="1" smtClean="0"/>
              <a:t>xxxxxxxxxxx</a:t>
            </a:r>
            <a:endParaRPr lang="en-US" sz="900" dirty="0"/>
          </a:p>
        </p:txBody>
      </p:sp>
    </p:spTree>
    <p:extLst>
      <p:ext uri="{BB962C8B-B14F-4D97-AF65-F5344CB8AC3E}">
        <p14:creationId xmlns:p14="http://schemas.microsoft.com/office/powerpoint/2010/main" val="384490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788570" y="231209"/>
            <a:ext cx="7613650" cy="6588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Bid Types – No Bid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5" y="1110343"/>
            <a:ext cx="9144000" cy="536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6"/>
          <p:cNvSpPr txBox="1">
            <a:spLocks noChangeArrowheads="1"/>
          </p:cNvSpPr>
          <p:nvPr/>
        </p:nvSpPr>
        <p:spPr bwMode="auto">
          <a:xfrm>
            <a:off x="1309777" y="2678668"/>
            <a:ext cx="2057400"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t>Bid Type </a:t>
            </a:r>
            <a:r>
              <a:rPr lang="en-US" dirty="0"/>
              <a:t>dropdown</a:t>
            </a:r>
          </a:p>
        </p:txBody>
      </p:sp>
      <p:cxnSp>
        <p:nvCxnSpPr>
          <p:cNvPr id="5" name="Straight Arrow Connector 4"/>
          <p:cNvCxnSpPr/>
          <p:nvPr/>
        </p:nvCxnSpPr>
        <p:spPr>
          <a:xfrm flipH="1">
            <a:off x="1676400" y="3048000"/>
            <a:ext cx="533400" cy="196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3800" y="2209800"/>
            <a:ext cx="4724400" cy="3908762"/>
          </a:xfrm>
          <a:prstGeom prst="rect">
            <a:avLst/>
          </a:prstGeom>
          <a:solidFill>
            <a:srgbClr val="F9F8BA"/>
          </a:solidFill>
          <a:ln w="28575">
            <a:solidFill>
              <a:srgbClr val="FF0000"/>
            </a:solidFill>
          </a:ln>
        </p:spPr>
        <p:txBody>
          <a:bodyPr wrap="square">
            <a:spAutoFit/>
          </a:bodyPr>
          <a:lstStyle/>
          <a:p>
            <a:pPr>
              <a:defRPr/>
            </a:pPr>
            <a:r>
              <a:rPr lang="en-US" sz="2400" u="sng" dirty="0">
                <a:latin typeface="Times New Roman" panose="02020603050405020304" pitchFamily="18" charset="0"/>
                <a:cs typeface="Times New Roman" panose="02020603050405020304" pitchFamily="18" charset="0"/>
              </a:rPr>
              <a:t>No Bid: </a:t>
            </a:r>
            <a:endParaRPr lang="en-US" sz="1200" u="sng"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Declining to </a:t>
            </a:r>
            <a:r>
              <a:rPr lang="en-US" sz="2000" dirty="0" smtClean="0">
                <a:latin typeface="Times New Roman" panose="02020603050405020304" pitchFamily="18" charset="0"/>
                <a:cs typeface="Times New Roman" panose="02020603050405020304" pitchFamily="18" charset="0"/>
              </a:rPr>
              <a:t>submit a quote on this solicitation. </a:t>
            </a:r>
            <a:endParaRPr lang="en-US" sz="1200" dirty="0">
              <a:latin typeface="Times New Roman" panose="02020603050405020304" pitchFamily="18" charset="0"/>
              <a:cs typeface="Times New Roman" panose="02020603050405020304" pitchFamily="18" charset="0"/>
            </a:endParaRPr>
          </a:p>
          <a:p>
            <a:pPr>
              <a:defRPr/>
            </a:pPr>
            <a:endParaRPr lang="en-US" sz="1200" dirty="0">
              <a:latin typeface="Times New Roman" panose="02020603050405020304" pitchFamily="18" charset="0"/>
              <a:cs typeface="Times New Roman" panose="02020603050405020304" pitchFamily="18" charset="0"/>
            </a:endParaRPr>
          </a:p>
          <a:p>
            <a:pPr marL="800100" lvl="1"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Quoting zero quantity for all line items will force a bid type of "No Bid</a:t>
            </a:r>
            <a:r>
              <a:rPr lang="en-US" sz="2000" dirty="0" smtClean="0">
                <a:latin typeface="Times New Roman" panose="02020603050405020304" pitchFamily="18" charset="0"/>
                <a:cs typeface="Times New Roman" panose="02020603050405020304" pitchFamily="18" charset="0"/>
              </a:rPr>
              <a:t>.”</a:t>
            </a:r>
          </a:p>
          <a:p>
            <a:pPr marL="800100" lvl="1" indent="-342900">
              <a:buFont typeface="Arial" pitchFamily="34" charset="0"/>
              <a:buChar char="•"/>
              <a:defRPr/>
            </a:pPr>
            <a:endParaRPr lang="en-US" sz="800" dirty="0">
              <a:latin typeface="Times New Roman" panose="02020603050405020304" pitchFamily="18" charset="0"/>
              <a:cs typeface="Times New Roman" panose="02020603050405020304" pitchFamily="18" charset="0"/>
            </a:endParaRPr>
          </a:p>
          <a:p>
            <a:pPr marL="800100" lvl="1"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A “No Bid” will also delete a previously submitted bid.</a:t>
            </a:r>
          </a:p>
          <a:p>
            <a:pPr lvl="1">
              <a:defRPr/>
            </a:pPr>
            <a:endParaRPr lang="en-US" sz="2000" dirty="0">
              <a:latin typeface="Times New Roman" panose="02020603050405020304" pitchFamily="18" charset="0"/>
              <a:cs typeface="Times New Roman" panose="02020603050405020304" pitchFamily="18" charset="0"/>
            </a:endParaRPr>
          </a:p>
          <a:p>
            <a:pPr marL="52388" lvl="1">
              <a:defRPr/>
            </a:pPr>
            <a:r>
              <a:rPr lang="en-US" sz="2200" dirty="0">
                <a:latin typeface="Times New Roman" panose="02020603050405020304" pitchFamily="18" charset="0"/>
                <a:cs typeface="Times New Roman" panose="02020603050405020304" pitchFamily="18" charset="0"/>
              </a:rPr>
              <a:t>Note: “No </a:t>
            </a:r>
            <a:r>
              <a:rPr lang="en-US" sz="2200" dirty="0" smtClean="0">
                <a:latin typeface="Times New Roman" panose="02020603050405020304" pitchFamily="18" charset="0"/>
                <a:cs typeface="Times New Roman" panose="02020603050405020304" pitchFamily="18" charset="0"/>
              </a:rPr>
              <a:t>Bidding</a:t>
            </a:r>
            <a:r>
              <a:rPr lang="en-US" sz="2200" dirty="0">
                <a:latin typeface="Times New Roman" panose="02020603050405020304" pitchFamily="18" charset="0"/>
                <a:cs typeface="Times New Roman" panose="02020603050405020304" pitchFamily="18" charset="0"/>
              </a:rPr>
              <a:t>” is the ONLY way to delete a previously submitted </a:t>
            </a:r>
            <a:r>
              <a:rPr lang="en-US" sz="2200" dirty="0" smtClean="0">
                <a:latin typeface="Times New Roman" panose="02020603050405020304" pitchFamily="18" charset="0"/>
                <a:cs typeface="Times New Roman" panose="02020603050405020304" pitchFamily="18" charset="0"/>
              </a:rPr>
              <a:t>bid.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7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751</TotalTime>
  <Words>6116</Words>
  <Application>Microsoft Office PowerPoint</Application>
  <PresentationFormat>On-screen Show (4:3)</PresentationFormat>
  <Paragraphs>809</Paragraphs>
  <Slides>61</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ＭＳ Ｐゴシック</vt:lpstr>
      <vt:lpstr>Arial</vt:lpstr>
      <vt:lpstr>Calibri</vt:lpstr>
      <vt:lpstr>Cambria Math</vt:lpstr>
      <vt:lpstr>Copperplate Gothic Bold</vt:lpstr>
      <vt:lpstr>Times New Roman</vt:lpstr>
      <vt:lpstr>Title</vt:lpstr>
      <vt:lpstr>1_Template for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Imani D CIV DLA OFFICE OF DIRECTOR (US)</dc:creator>
  <cp:lastModifiedBy>Brino-Blackwell, Donna J CIV DLA LAND AND MARITIME (US)</cp:lastModifiedBy>
  <cp:revision>94</cp:revision>
  <cp:lastPrinted>2017-09-14T17:58:24Z</cp:lastPrinted>
  <dcterms:created xsi:type="dcterms:W3CDTF">2017-07-21T18:59:25Z</dcterms:created>
  <dcterms:modified xsi:type="dcterms:W3CDTF">2019-10-03T19:13:02Z</dcterms:modified>
</cp:coreProperties>
</file>