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2" r:id="rId6"/>
    <p:sldId id="261" r:id="rId7"/>
    <p:sldId id="260" r:id="rId8"/>
    <p:sldId id="265" r:id="rId9"/>
    <p:sldId id="268" r:id="rId10"/>
    <p:sldId id="266" r:id="rId11"/>
    <p:sldId id="267" r:id="rId12"/>
    <p:sldId id="269" r:id="rId13"/>
    <p:sldId id="270" r:id="rId14"/>
    <p:sldId id="271" r:id="rId15"/>
    <p:sldId id="272" r:id="rId16"/>
    <p:sldId id="273" r:id="rId17"/>
    <p:sldId id="281" r:id="rId18"/>
    <p:sldId id="274" r:id="rId19"/>
    <p:sldId id="275" r:id="rId20"/>
    <p:sldId id="276" r:id="rId21"/>
    <p:sldId id="277" r:id="rId22"/>
    <p:sldId id="278" r:id="rId23"/>
    <p:sldId id="279" r:id="rId24"/>
    <p:sldId id="280" r:id="rId25"/>
    <p:sldId id="282" r:id="rId26"/>
    <p:sldId id="303" r:id="rId27"/>
    <p:sldId id="304" r:id="rId28"/>
    <p:sldId id="305" r:id="rId29"/>
    <p:sldId id="307" r:id="rId30"/>
    <p:sldId id="308" r:id="rId31"/>
    <p:sldId id="263" r:id="rId32"/>
    <p:sldId id="309" r:id="rId33"/>
    <p:sldId id="289" r:id="rId34"/>
    <p:sldId id="290" r:id="rId35"/>
    <p:sldId id="291" r:id="rId36"/>
    <p:sldId id="292" r:id="rId37"/>
    <p:sldId id="293" r:id="rId38"/>
    <p:sldId id="294" r:id="rId39"/>
    <p:sldId id="295" r:id="rId40"/>
    <p:sldId id="296" r:id="rId41"/>
    <p:sldId id="297" r:id="rId42"/>
    <p:sldId id="288" r:id="rId43"/>
    <p:sldId id="298" r:id="rId44"/>
    <p:sldId id="299" r:id="rId45"/>
    <p:sldId id="300" r:id="rId46"/>
    <p:sldId id="287" r:id="rId47"/>
    <p:sldId id="286" r:id="rId48"/>
    <p:sldId id="285" r:id="rId49"/>
    <p:sldId id="284" r:id="rId50"/>
    <p:sldId id="283" r:id="rId51"/>
    <p:sldId id="301" r:id="rId52"/>
    <p:sldId id="302" r:id="rId53"/>
    <p:sldId id="306" r:id="rId54"/>
    <p:sldId id="310" r:id="rId55"/>
    <p:sldId id="264" r:id="rId56"/>
    <p:sldId id="311" r:id="rId57"/>
    <p:sldId id="314" r:id="rId58"/>
    <p:sldId id="313"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4/3/2020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4/3/2020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4/3/2020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316C-EDF4-4E21-914A-44771ABA0C0F}"/>
              </a:ext>
            </a:extLst>
          </p:cNvPr>
          <p:cNvSpPr>
            <a:spLocks noGrp="1"/>
          </p:cNvSpPr>
          <p:nvPr>
            <p:ph type="ctrTitle"/>
          </p:nvPr>
        </p:nvSpPr>
        <p:spPr/>
        <p:txBody>
          <a:bodyPr/>
          <a:lstStyle/>
          <a:p>
            <a:r>
              <a:rPr lang="en-GB" dirty="0"/>
              <a:t>OIL AT $20 – TIME TO TAKE A LOOK!</a:t>
            </a:r>
          </a:p>
        </p:txBody>
      </p:sp>
      <p:sp>
        <p:nvSpPr>
          <p:cNvPr id="3" name="Subtitle 2">
            <a:extLst>
              <a:ext uri="{FF2B5EF4-FFF2-40B4-BE49-F238E27FC236}">
                <a16:creationId xmlns:a16="http://schemas.microsoft.com/office/drawing/2014/main" id="{C4EC5423-75F2-44E4-815F-7004474D192F}"/>
              </a:ext>
            </a:extLst>
          </p:cNvPr>
          <p:cNvSpPr>
            <a:spLocks noGrp="1"/>
          </p:cNvSpPr>
          <p:nvPr>
            <p:ph type="subTitle" idx="1"/>
          </p:nvPr>
        </p:nvSpPr>
        <p:spPr>
          <a:xfrm>
            <a:off x="862814" y="291573"/>
            <a:ext cx="7891272" cy="1069848"/>
          </a:xfrm>
        </p:spPr>
        <p:txBody>
          <a:bodyPr/>
          <a:lstStyle/>
          <a:p>
            <a:r>
              <a:rPr lang="en-GB" dirty="0"/>
              <a:t>By Sven Carlin – Independent Private Investor And Researcher</a:t>
            </a:r>
          </a:p>
        </p:txBody>
      </p:sp>
      <p:pic>
        <p:nvPicPr>
          <p:cNvPr id="4" name="Picture 3">
            <a:extLst>
              <a:ext uri="{FF2B5EF4-FFF2-40B4-BE49-F238E27FC236}">
                <a16:creationId xmlns:a16="http://schemas.microsoft.com/office/drawing/2014/main" id="{072C1C33-7F83-457E-9769-7611D5A60557}"/>
              </a:ext>
            </a:extLst>
          </p:cNvPr>
          <p:cNvPicPr>
            <a:picLocks noChangeAspect="1"/>
          </p:cNvPicPr>
          <p:nvPr/>
        </p:nvPicPr>
        <p:blipFill>
          <a:blip r:embed="rId2"/>
          <a:stretch>
            <a:fillRect/>
          </a:stretch>
        </p:blipFill>
        <p:spPr>
          <a:xfrm>
            <a:off x="983699" y="3928056"/>
            <a:ext cx="5244573" cy="2723000"/>
          </a:xfrm>
          <a:prstGeom prst="rect">
            <a:avLst/>
          </a:prstGeom>
        </p:spPr>
      </p:pic>
      <p:pic>
        <p:nvPicPr>
          <p:cNvPr id="5" name="Picture 4">
            <a:extLst>
              <a:ext uri="{FF2B5EF4-FFF2-40B4-BE49-F238E27FC236}">
                <a16:creationId xmlns:a16="http://schemas.microsoft.com/office/drawing/2014/main" id="{E2AAEAD6-2045-4632-B5E3-41227529054D}"/>
              </a:ext>
            </a:extLst>
          </p:cNvPr>
          <p:cNvPicPr>
            <a:picLocks noChangeAspect="1"/>
          </p:cNvPicPr>
          <p:nvPr/>
        </p:nvPicPr>
        <p:blipFill>
          <a:blip r:embed="rId3"/>
          <a:stretch>
            <a:fillRect/>
          </a:stretch>
        </p:blipFill>
        <p:spPr>
          <a:xfrm>
            <a:off x="7543514" y="-27518"/>
            <a:ext cx="1866916" cy="1708030"/>
          </a:xfrm>
          <a:prstGeom prst="rect">
            <a:avLst/>
          </a:prstGeom>
        </p:spPr>
      </p:pic>
    </p:spTree>
    <p:extLst>
      <p:ext uri="{BB962C8B-B14F-4D97-AF65-F5344CB8AC3E}">
        <p14:creationId xmlns:p14="http://schemas.microsoft.com/office/powerpoint/2010/main" val="164706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 consequences</a:t>
            </a:r>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D6C4F9D0-2681-47EE-B360-1764F3C90D7B}"/>
              </a:ext>
            </a:extLst>
          </p:cNvPr>
          <p:cNvPicPr>
            <a:picLocks noChangeAspect="1"/>
          </p:cNvPicPr>
          <p:nvPr/>
        </p:nvPicPr>
        <p:blipFill>
          <a:blip r:embed="rId2"/>
          <a:stretch>
            <a:fillRect/>
          </a:stretch>
        </p:blipFill>
        <p:spPr>
          <a:xfrm>
            <a:off x="236597" y="1059612"/>
            <a:ext cx="6353175" cy="3048000"/>
          </a:xfrm>
          <a:prstGeom prst="rect">
            <a:avLst/>
          </a:prstGeom>
        </p:spPr>
      </p:pic>
      <p:pic>
        <p:nvPicPr>
          <p:cNvPr id="7" name="Picture 6">
            <a:extLst>
              <a:ext uri="{FF2B5EF4-FFF2-40B4-BE49-F238E27FC236}">
                <a16:creationId xmlns:a16="http://schemas.microsoft.com/office/drawing/2014/main" id="{B4226844-6FDF-452B-B192-4E7D9EA958BC}"/>
              </a:ext>
            </a:extLst>
          </p:cNvPr>
          <p:cNvPicPr>
            <a:picLocks noChangeAspect="1"/>
          </p:cNvPicPr>
          <p:nvPr/>
        </p:nvPicPr>
        <p:blipFill>
          <a:blip r:embed="rId3"/>
          <a:stretch>
            <a:fillRect/>
          </a:stretch>
        </p:blipFill>
        <p:spPr>
          <a:xfrm>
            <a:off x="107823" y="947737"/>
            <a:ext cx="8172450" cy="4962525"/>
          </a:xfrm>
          <a:prstGeom prst="rect">
            <a:avLst/>
          </a:prstGeom>
        </p:spPr>
      </p:pic>
    </p:spTree>
    <p:extLst>
      <p:ext uri="{BB962C8B-B14F-4D97-AF65-F5344CB8AC3E}">
        <p14:creationId xmlns:p14="http://schemas.microsoft.com/office/powerpoint/2010/main" val="389050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226844-6FDF-452B-B192-4E7D9EA958BC}"/>
              </a:ext>
            </a:extLst>
          </p:cNvPr>
          <p:cNvPicPr>
            <a:picLocks noChangeAspect="1"/>
          </p:cNvPicPr>
          <p:nvPr/>
        </p:nvPicPr>
        <p:blipFill>
          <a:blip r:embed="rId2"/>
          <a:stretch>
            <a:fillRect/>
          </a:stretch>
        </p:blipFill>
        <p:spPr>
          <a:xfrm>
            <a:off x="107823" y="947737"/>
            <a:ext cx="8172450" cy="4962525"/>
          </a:xfrm>
          <a:prstGeom prst="rect">
            <a:avLst/>
          </a:prstGeom>
        </p:spPr>
      </p:pic>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 consequences</a:t>
            </a:r>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D6C4F9D0-2681-47EE-B360-1764F3C90D7B}"/>
              </a:ext>
            </a:extLst>
          </p:cNvPr>
          <p:cNvPicPr>
            <a:picLocks noChangeAspect="1"/>
          </p:cNvPicPr>
          <p:nvPr/>
        </p:nvPicPr>
        <p:blipFill>
          <a:blip r:embed="rId3"/>
          <a:stretch>
            <a:fillRect/>
          </a:stretch>
        </p:blipFill>
        <p:spPr>
          <a:xfrm>
            <a:off x="1896518" y="1152145"/>
            <a:ext cx="4745822" cy="2276856"/>
          </a:xfrm>
          <a:prstGeom prst="rect">
            <a:avLst/>
          </a:prstGeom>
        </p:spPr>
      </p:pic>
    </p:spTree>
    <p:extLst>
      <p:ext uri="{BB962C8B-B14F-4D97-AF65-F5344CB8AC3E}">
        <p14:creationId xmlns:p14="http://schemas.microsoft.com/office/powerpoint/2010/main" val="30223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747C8D42-1D8C-40F5-AA9D-1E6C5F5E8FDF}"/>
              </a:ext>
            </a:extLst>
          </p:cNvPr>
          <p:cNvPicPr>
            <a:picLocks noChangeAspect="1"/>
          </p:cNvPicPr>
          <p:nvPr/>
        </p:nvPicPr>
        <p:blipFill>
          <a:blip r:embed="rId2"/>
          <a:stretch>
            <a:fillRect/>
          </a:stretch>
        </p:blipFill>
        <p:spPr>
          <a:xfrm>
            <a:off x="0" y="1276350"/>
            <a:ext cx="8229600" cy="4895850"/>
          </a:xfrm>
          <a:prstGeom prst="rect">
            <a:avLst/>
          </a:prstGeom>
        </p:spPr>
      </p:pic>
    </p:spTree>
    <p:extLst>
      <p:ext uri="{BB962C8B-B14F-4D97-AF65-F5344CB8AC3E}">
        <p14:creationId xmlns:p14="http://schemas.microsoft.com/office/powerpoint/2010/main" val="54760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A90C197D-2793-4B3A-B2EF-5B19E95EA870}"/>
              </a:ext>
            </a:extLst>
          </p:cNvPr>
          <p:cNvPicPr>
            <a:picLocks noChangeAspect="1"/>
          </p:cNvPicPr>
          <p:nvPr/>
        </p:nvPicPr>
        <p:blipFill>
          <a:blip r:embed="rId2"/>
          <a:stretch>
            <a:fillRect/>
          </a:stretch>
        </p:blipFill>
        <p:spPr>
          <a:xfrm>
            <a:off x="84612" y="0"/>
            <a:ext cx="6122308" cy="6858000"/>
          </a:xfrm>
          <a:prstGeom prst="rect">
            <a:avLst/>
          </a:prstGeom>
        </p:spPr>
      </p:pic>
    </p:spTree>
    <p:extLst>
      <p:ext uri="{BB962C8B-B14F-4D97-AF65-F5344CB8AC3E}">
        <p14:creationId xmlns:p14="http://schemas.microsoft.com/office/powerpoint/2010/main" val="341932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A90C197D-2793-4B3A-B2EF-5B19E95EA870}"/>
              </a:ext>
            </a:extLst>
          </p:cNvPr>
          <p:cNvPicPr>
            <a:picLocks noChangeAspect="1"/>
          </p:cNvPicPr>
          <p:nvPr/>
        </p:nvPicPr>
        <p:blipFill>
          <a:blip r:embed="rId2"/>
          <a:stretch>
            <a:fillRect/>
          </a:stretch>
        </p:blipFill>
        <p:spPr>
          <a:xfrm>
            <a:off x="84612" y="0"/>
            <a:ext cx="6122308" cy="6858000"/>
          </a:xfrm>
          <a:prstGeom prst="rect">
            <a:avLst/>
          </a:prstGeom>
        </p:spPr>
      </p:pic>
      <p:pic>
        <p:nvPicPr>
          <p:cNvPr id="5" name="Picture 4">
            <a:extLst>
              <a:ext uri="{FF2B5EF4-FFF2-40B4-BE49-F238E27FC236}">
                <a16:creationId xmlns:a16="http://schemas.microsoft.com/office/drawing/2014/main" id="{476B97AB-DA4A-4F85-91BA-7607E19A5C78}"/>
              </a:ext>
            </a:extLst>
          </p:cNvPr>
          <p:cNvPicPr>
            <a:picLocks noChangeAspect="1"/>
          </p:cNvPicPr>
          <p:nvPr/>
        </p:nvPicPr>
        <p:blipFill>
          <a:blip r:embed="rId3"/>
          <a:stretch>
            <a:fillRect/>
          </a:stretch>
        </p:blipFill>
        <p:spPr>
          <a:xfrm>
            <a:off x="4939269" y="0"/>
            <a:ext cx="6728429" cy="6858000"/>
          </a:xfrm>
          <a:prstGeom prst="rect">
            <a:avLst/>
          </a:prstGeom>
        </p:spPr>
      </p:pic>
    </p:spTree>
    <p:extLst>
      <p:ext uri="{BB962C8B-B14F-4D97-AF65-F5344CB8AC3E}">
        <p14:creationId xmlns:p14="http://schemas.microsoft.com/office/powerpoint/2010/main" val="349087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7" name="Picture 6">
            <a:extLst>
              <a:ext uri="{FF2B5EF4-FFF2-40B4-BE49-F238E27FC236}">
                <a16:creationId xmlns:a16="http://schemas.microsoft.com/office/drawing/2014/main" id="{E4D500C4-10BA-4265-8559-35B4AEE6B63C}"/>
              </a:ext>
            </a:extLst>
          </p:cNvPr>
          <p:cNvPicPr>
            <a:picLocks noChangeAspect="1"/>
          </p:cNvPicPr>
          <p:nvPr/>
        </p:nvPicPr>
        <p:blipFill>
          <a:blip r:embed="rId2"/>
          <a:stretch>
            <a:fillRect/>
          </a:stretch>
        </p:blipFill>
        <p:spPr>
          <a:xfrm>
            <a:off x="84773" y="95440"/>
            <a:ext cx="7748012" cy="6752284"/>
          </a:xfrm>
          <a:prstGeom prst="rect">
            <a:avLst/>
          </a:prstGeom>
        </p:spPr>
      </p:pic>
    </p:spTree>
    <p:extLst>
      <p:ext uri="{BB962C8B-B14F-4D97-AF65-F5344CB8AC3E}">
        <p14:creationId xmlns:p14="http://schemas.microsoft.com/office/powerpoint/2010/main" val="3028801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CCF993EE-946D-48CD-BBA8-F04CC953BDD8}"/>
              </a:ext>
            </a:extLst>
          </p:cNvPr>
          <p:cNvPicPr>
            <a:picLocks noChangeAspect="1"/>
          </p:cNvPicPr>
          <p:nvPr/>
        </p:nvPicPr>
        <p:blipFill>
          <a:blip r:embed="rId2"/>
          <a:stretch>
            <a:fillRect/>
          </a:stretch>
        </p:blipFill>
        <p:spPr>
          <a:xfrm>
            <a:off x="0" y="224287"/>
            <a:ext cx="8420966" cy="5715000"/>
          </a:xfrm>
          <a:prstGeom prst="rect">
            <a:avLst/>
          </a:prstGeom>
        </p:spPr>
      </p:pic>
    </p:spTree>
    <p:extLst>
      <p:ext uri="{BB962C8B-B14F-4D97-AF65-F5344CB8AC3E}">
        <p14:creationId xmlns:p14="http://schemas.microsoft.com/office/powerpoint/2010/main" val="49669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3D601AA7-4E32-45A5-8A46-B73329EB44CB}"/>
              </a:ext>
            </a:extLst>
          </p:cNvPr>
          <p:cNvPicPr>
            <a:picLocks noChangeAspect="1"/>
          </p:cNvPicPr>
          <p:nvPr/>
        </p:nvPicPr>
        <p:blipFill>
          <a:blip r:embed="rId2"/>
          <a:stretch>
            <a:fillRect/>
          </a:stretch>
        </p:blipFill>
        <p:spPr>
          <a:xfrm>
            <a:off x="199036" y="527829"/>
            <a:ext cx="7797651" cy="4626129"/>
          </a:xfrm>
          <a:prstGeom prst="rect">
            <a:avLst/>
          </a:prstGeom>
        </p:spPr>
      </p:pic>
    </p:spTree>
    <p:extLst>
      <p:ext uri="{BB962C8B-B14F-4D97-AF65-F5344CB8AC3E}">
        <p14:creationId xmlns:p14="http://schemas.microsoft.com/office/powerpoint/2010/main" val="2474251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C9889C16-6C36-44AB-A89B-DE1D0BA2F316}"/>
              </a:ext>
            </a:extLst>
          </p:cNvPr>
          <p:cNvPicPr>
            <a:picLocks noChangeAspect="1"/>
          </p:cNvPicPr>
          <p:nvPr/>
        </p:nvPicPr>
        <p:blipFill>
          <a:blip r:embed="rId2"/>
          <a:stretch>
            <a:fillRect/>
          </a:stretch>
        </p:blipFill>
        <p:spPr>
          <a:xfrm>
            <a:off x="0" y="89499"/>
            <a:ext cx="7755147" cy="4653088"/>
          </a:xfrm>
          <a:prstGeom prst="rect">
            <a:avLst/>
          </a:prstGeom>
        </p:spPr>
      </p:pic>
    </p:spTree>
    <p:extLst>
      <p:ext uri="{BB962C8B-B14F-4D97-AF65-F5344CB8AC3E}">
        <p14:creationId xmlns:p14="http://schemas.microsoft.com/office/powerpoint/2010/main" val="1228590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p>
          <a:p>
            <a:endParaRPr lang="en-GB" b="1" dirty="0"/>
          </a:p>
          <a:p>
            <a:r>
              <a:rPr lang="en-GB" b="1" dirty="0"/>
              <a:t>IMPORTANCE OF PRODUCTION UP!</a:t>
            </a:r>
          </a:p>
          <a:p>
            <a:r>
              <a:rPr lang="en-GB" b="1" dirty="0"/>
              <a:t>SANCTIONS TO LOW COST PRODUCERS ( RUSSIA, IRAN) </a:t>
            </a:r>
          </a:p>
          <a:p>
            <a:r>
              <a:rPr lang="en-GB" b="1" dirty="0"/>
              <a:t>TRYING TO KEEP THE HOUSE OF CARDS UP</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spTree>
    <p:extLst>
      <p:ext uri="{BB962C8B-B14F-4D97-AF65-F5344CB8AC3E}">
        <p14:creationId xmlns:p14="http://schemas.microsoft.com/office/powerpoint/2010/main" val="339523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solidFill>
                  <a:srgbClr val="FF0000"/>
                </a:solidFill>
              </a:rPr>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spTree>
    <p:extLst>
      <p:ext uri="{BB962C8B-B14F-4D97-AF65-F5344CB8AC3E}">
        <p14:creationId xmlns:p14="http://schemas.microsoft.com/office/powerpoint/2010/main" val="1141490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p>
          <a:p>
            <a:endParaRPr lang="en-GB" b="1" dirty="0"/>
          </a:p>
          <a:p>
            <a:r>
              <a:rPr lang="en-GB" b="1" dirty="0"/>
              <a:t>IN THE MEANTIME</a:t>
            </a:r>
          </a:p>
          <a:p>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E9292C71-2750-4718-AF49-0FA797688E50}"/>
              </a:ext>
            </a:extLst>
          </p:cNvPr>
          <p:cNvPicPr>
            <a:picLocks noChangeAspect="1"/>
          </p:cNvPicPr>
          <p:nvPr/>
        </p:nvPicPr>
        <p:blipFill>
          <a:blip r:embed="rId2"/>
          <a:stretch>
            <a:fillRect/>
          </a:stretch>
        </p:blipFill>
        <p:spPr>
          <a:xfrm>
            <a:off x="64960" y="1922972"/>
            <a:ext cx="8258175" cy="4495800"/>
          </a:xfrm>
          <a:prstGeom prst="rect">
            <a:avLst/>
          </a:prstGeom>
        </p:spPr>
      </p:pic>
    </p:spTree>
    <p:extLst>
      <p:ext uri="{BB962C8B-B14F-4D97-AF65-F5344CB8AC3E}">
        <p14:creationId xmlns:p14="http://schemas.microsoft.com/office/powerpoint/2010/main" val="2811259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p>
          <a:p>
            <a:endParaRPr lang="en-GB" b="1" dirty="0"/>
          </a:p>
          <a:p>
            <a:r>
              <a:rPr lang="en-GB" b="1" dirty="0"/>
              <a:t>IN THE MEANTIME</a:t>
            </a:r>
          </a:p>
          <a:p>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63F4F810-B50A-4926-A0A5-0AA151423CF6}"/>
              </a:ext>
            </a:extLst>
          </p:cNvPr>
          <p:cNvPicPr>
            <a:picLocks noChangeAspect="1"/>
          </p:cNvPicPr>
          <p:nvPr/>
        </p:nvPicPr>
        <p:blipFill>
          <a:blip r:embed="rId2"/>
          <a:stretch>
            <a:fillRect/>
          </a:stretch>
        </p:blipFill>
        <p:spPr>
          <a:xfrm>
            <a:off x="193105" y="9525"/>
            <a:ext cx="7458075" cy="6162675"/>
          </a:xfrm>
          <a:prstGeom prst="rect">
            <a:avLst/>
          </a:prstGeom>
        </p:spPr>
      </p:pic>
    </p:spTree>
    <p:extLst>
      <p:ext uri="{BB962C8B-B14F-4D97-AF65-F5344CB8AC3E}">
        <p14:creationId xmlns:p14="http://schemas.microsoft.com/office/powerpoint/2010/main" val="4055783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p>
          <a:p>
            <a:endParaRPr lang="en-GB" b="1" dirty="0"/>
          </a:p>
          <a:p>
            <a:r>
              <a:rPr lang="en-GB" b="1" dirty="0"/>
              <a:t>IN THE MEANTIME</a:t>
            </a:r>
          </a:p>
          <a:p>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EF370AD6-C25E-4C4B-9C21-633EAACDE5EA}"/>
              </a:ext>
            </a:extLst>
          </p:cNvPr>
          <p:cNvPicPr>
            <a:picLocks noChangeAspect="1"/>
          </p:cNvPicPr>
          <p:nvPr/>
        </p:nvPicPr>
        <p:blipFill>
          <a:blip r:embed="rId2"/>
          <a:stretch>
            <a:fillRect/>
          </a:stretch>
        </p:blipFill>
        <p:spPr>
          <a:xfrm>
            <a:off x="95250" y="0"/>
            <a:ext cx="8343900" cy="5076825"/>
          </a:xfrm>
          <a:prstGeom prst="rect">
            <a:avLst/>
          </a:prstGeom>
        </p:spPr>
      </p:pic>
    </p:spTree>
    <p:extLst>
      <p:ext uri="{BB962C8B-B14F-4D97-AF65-F5344CB8AC3E}">
        <p14:creationId xmlns:p14="http://schemas.microsoft.com/office/powerpoint/2010/main" val="185864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p>
          <a:p>
            <a:endParaRPr lang="en-GB" b="1" dirty="0"/>
          </a:p>
          <a:p>
            <a:r>
              <a:rPr lang="en-GB" b="1" dirty="0"/>
              <a:t>IN THE MEANTIME</a:t>
            </a:r>
          </a:p>
          <a:p>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7F359E67-A9D2-4EAF-84B7-95C49590A969}"/>
              </a:ext>
            </a:extLst>
          </p:cNvPr>
          <p:cNvPicPr>
            <a:picLocks noChangeAspect="1"/>
          </p:cNvPicPr>
          <p:nvPr/>
        </p:nvPicPr>
        <p:blipFill>
          <a:blip r:embed="rId2"/>
          <a:stretch>
            <a:fillRect/>
          </a:stretch>
        </p:blipFill>
        <p:spPr>
          <a:xfrm>
            <a:off x="0" y="1"/>
            <a:ext cx="8426348" cy="4356340"/>
          </a:xfrm>
          <a:prstGeom prst="rect">
            <a:avLst/>
          </a:prstGeom>
        </p:spPr>
      </p:pic>
    </p:spTree>
    <p:extLst>
      <p:ext uri="{BB962C8B-B14F-4D97-AF65-F5344CB8AC3E}">
        <p14:creationId xmlns:p14="http://schemas.microsoft.com/office/powerpoint/2010/main" val="1868936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p>
          <a:p>
            <a:endParaRPr lang="en-GB" b="1" dirty="0"/>
          </a:p>
          <a:p>
            <a:r>
              <a:rPr lang="en-GB" b="1" dirty="0"/>
              <a:t>IN THE MEANTIME</a:t>
            </a:r>
          </a:p>
          <a:p>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05DF8870-45ED-4E1C-BE3E-6BC0734B5236}"/>
              </a:ext>
            </a:extLst>
          </p:cNvPr>
          <p:cNvPicPr>
            <a:picLocks noChangeAspect="1"/>
          </p:cNvPicPr>
          <p:nvPr/>
        </p:nvPicPr>
        <p:blipFill>
          <a:blip r:embed="rId2"/>
          <a:stretch>
            <a:fillRect/>
          </a:stretch>
        </p:blipFill>
        <p:spPr>
          <a:xfrm>
            <a:off x="0" y="0"/>
            <a:ext cx="8229600" cy="2787684"/>
          </a:xfrm>
          <a:prstGeom prst="rect">
            <a:avLst/>
          </a:prstGeom>
        </p:spPr>
      </p:pic>
    </p:spTree>
    <p:extLst>
      <p:ext uri="{BB962C8B-B14F-4D97-AF65-F5344CB8AC3E}">
        <p14:creationId xmlns:p14="http://schemas.microsoft.com/office/powerpoint/2010/main" val="1054322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p>
          <a:p>
            <a:r>
              <a:rPr lang="en-GB" b="1" dirty="0"/>
              <a:t>The marginal producer sets the price! </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7" name="Picture 6">
            <a:extLst>
              <a:ext uri="{FF2B5EF4-FFF2-40B4-BE49-F238E27FC236}">
                <a16:creationId xmlns:a16="http://schemas.microsoft.com/office/drawing/2014/main" id="{5B9F041D-E1BB-417B-9B9E-598DC091B7E0}"/>
              </a:ext>
            </a:extLst>
          </p:cNvPr>
          <p:cNvPicPr>
            <a:picLocks noChangeAspect="1"/>
          </p:cNvPicPr>
          <p:nvPr/>
        </p:nvPicPr>
        <p:blipFill>
          <a:blip r:embed="rId2"/>
          <a:stretch>
            <a:fillRect/>
          </a:stretch>
        </p:blipFill>
        <p:spPr>
          <a:xfrm>
            <a:off x="-65417" y="2254460"/>
            <a:ext cx="7901186" cy="4464170"/>
          </a:xfrm>
          <a:prstGeom prst="rect">
            <a:avLst/>
          </a:prstGeom>
        </p:spPr>
      </p:pic>
    </p:spTree>
    <p:extLst>
      <p:ext uri="{BB962C8B-B14F-4D97-AF65-F5344CB8AC3E}">
        <p14:creationId xmlns:p14="http://schemas.microsoft.com/office/powerpoint/2010/main" val="303766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p>
          <a:p>
            <a:r>
              <a:rPr lang="en-GB" b="1" dirty="0"/>
              <a:t>The marginal producer sets the price! </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CFE67787-3FC0-45EC-8B5B-A496E3FF0FAE}"/>
              </a:ext>
            </a:extLst>
          </p:cNvPr>
          <p:cNvPicPr>
            <a:picLocks noChangeAspect="1"/>
          </p:cNvPicPr>
          <p:nvPr/>
        </p:nvPicPr>
        <p:blipFill>
          <a:blip r:embed="rId2"/>
          <a:stretch>
            <a:fillRect/>
          </a:stretch>
        </p:blipFill>
        <p:spPr>
          <a:xfrm>
            <a:off x="223208" y="1651239"/>
            <a:ext cx="6362700" cy="4953000"/>
          </a:xfrm>
          <a:prstGeom prst="rect">
            <a:avLst/>
          </a:prstGeom>
        </p:spPr>
      </p:pic>
    </p:spTree>
    <p:extLst>
      <p:ext uri="{BB962C8B-B14F-4D97-AF65-F5344CB8AC3E}">
        <p14:creationId xmlns:p14="http://schemas.microsoft.com/office/powerpoint/2010/main" val="676720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p>
          <a:p>
            <a:r>
              <a:rPr lang="en-GB" b="1" dirty="0"/>
              <a:t>The marginal producer sets the price! </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4ABB45C7-346E-44E2-9229-47AE53ADC67A}"/>
              </a:ext>
            </a:extLst>
          </p:cNvPr>
          <p:cNvPicPr>
            <a:picLocks noChangeAspect="1"/>
          </p:cNvPicPr>
          <p:nvPr/>
        </p:nvPicPr>
        <p:blipFill>
          <a:blip r:embed="rId2"/>
          <a:stretch>
            <a:fillRect/>
          </a:stretch>
        </p:blipFill>
        <p:spPr>
          <a:xfrm>
            <a:off x="194095" y="1508634"/>
            <a:ext cx="6248400" cy="3495675"/>
          </a:xfrm>
          <a:prstGeom prst="rect">
            <a:avLst/>
          </a:prstGeom>
        </p:spPr>
      </p:pic>
    </p:spTree>
    <p:extLst>
      <p:ext uri="{BB962C8B-B14F-4D97-AF65-F5344CB8AC3E}">
        <p14:creationId xmlns:p14="http://schemas.microsoft.com/office/powerpoint/2010/main" val="2765905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p>
          <a:p>
            <a:r>
              <a:rPr lang="en-GB" b="1" dirty="0"/>
              <a:t>The marginal producer sets the price! </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4ABB45C7-346E-44E2-9229-47AE53ADC67A}"/>
              </a:ext>
            </a:extLst>
          </p:cNvPr>
          <p:cNvPicPr>
            <a:picLocks noChangeAspect="1"/>
          </p:cNvPicPr>
          <p:nvPr/>
        </p:nvPicPr>
        <p:blipFill>
          <a:blip r:embed="rId2"/>
          <a:stretch>
            <a:fillRect/>
          </a:stretch>
        </p:blipFill>
        <p:spPr>
          <a:xfrm>
            <a:off x="194095" y="1508634"/>
            <a:ext cx="6248400" cy="3495675"/>
          </a:xfrm>
          <a:prstGeom prst="rect">
            <a:avLst/>
          </a:prstGeom>
        </p:spPr>
      </p:pic>
      <p:pic>
        <p:nvPicPr>
          <p:cNvPr id="5" name="Picture 4">
            <a:extLst>
              <a:ext uri="{FF2B5EF4-FFF2-40B4-BE49-F238E27FC236}">
                <a16:creationId xmlns:a16="http://schemas.microsoft.com/office/drawing/2014/main" id="{F7F3F6DF-E3FB-40DB-B376-95412BE5279E}"/>
              </a:ext>
            </a:extLst>
          </p:cNvPr>
          <p:cNvPicPr>
            <a:picLocks noChangeAspect="1"/>
          </p:cNvPicPr>
          <p:nvPr/>
        </p:nvPicPr>
        <p:blipFill>
          <a:blip r:embed="rId3"/>
          <a:stretch>
            <a:fillRect/>
          </a:stretch>
        </p:blipFill>
        <p:spPr>
          <a:xfrm>
            <a:off x="0" y="2349192"/>
            <a:ext cx="8212347" cy="4179498"/>
          </a:xfrm>
          <a:prstGeom prst="rect">
            <a:avLst/>
          </a:prstGeom>
        </p:spPr>
      </p:pic>
    </p:spTree>
    <p:extLst>
      <p:ext uri="{BB962C8B-B14F-4D97-AF65-F5344CB8AC3E}">
        <p14:creationId xmlns:p14="http://schemas.microsoft.com/office/powerpoint/2010/main" val="1484299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p>
          <a:p>
            <a:r>
              <a:rPr lang="en-GB" b="1" dirty="0"/>
              <a:t>The marginal producer sets the price!</a:t>
            </a:r>
          </a:p>
          <a:p>
            <a:r>
              <a:rPr lang="en-GB" b="1" dirty="0"/>
              <a:t>LONG TERM PRICES STILL AROUND $50 – but decline from $60 is big deal! </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8" name="Picture 7">
            <a:extLst>
              <a:ext uri="{FF2B5EF4-FFF2-40B4-BE49-F238E27FC236}">
                <a16:creationId xmlns:a16="http://schemas.microsoft.com/office/drawing/2014/main" id="{44DAEEFD-2835-432A-9F48-F50EEC975C1B}"/>
              </a:ext>
            </a:extLst>
          </p:cNvPr>
          <p:cNvPicPr>
            <a:picLocks noChangeAspect="1"/>
          </p:cNvPicPr>
          <p:nvPr/>
        </p:nvPicPr>
        <p:blipFill>
          <a:blip r:embed="rId2"/>
          <a:stretch>
            <a:fillRect/>
          </a:stretch>
        </p:blipFill>
        <p:spPr>
          <a:xfrm>
            <a:off x="608971" y="2463740"/>
            <a:ext cx="6505575" cy="2038350"/>
          </a:xfrm>
          <a:prstGeom prst="rect">
            <a:avLst/>
          </a:prstGeom>
        </p:spPr>
      </p:pic>
    </p:spTree>
    <p:extLst>
      <p:ext uri="{BB962C8B-B14F-4D97-AF65-F5344CB8AC3E}">
        <p14:creationId xmlns:p14="http://schemas.microsoft.com/office/powerpoint/2010/main" val="60776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b="1" dirty="0">
                <a:solidFill>
                  <a:srgbClr val="FF0000"/>
                </a:solidFill>
              </a:rPr>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537A7AD4-21E9-49B7-999F-1086787A1A44}"/>
              </a:ext>
            </a:extLst>
          </p:cNvPr>
          <p:cNvPicPr>
            <a:picLocks noChangeAspect="1"/>
          </p:cNvPicPr>
          <p:nvPr/>
        </p:nvPicPr>
        <p:blipFill>
          <a:blip r:embed="rId2"/>
          <a:stretch>
            <a:fillRect/>
          </a:stretch>
        </p:blipFill>
        <p:spPr>
          <a:xfrm>
            <a:off x="125513" y="0"/>
            <a:ext cx="8137070" cy="4464169"/>
          </a:xfrm>
          <a:prstGeom prst="rect">
            <a:avLst/>
          </a:prstGeom>
        </p:spPr>
      </p:pic>
    </p:spTree>
    <p:extLst>
      <p:ext uri="{BB962C8B-B14F-4D97-AF65-F5344CB8AC3E}">
        <p14:creationId xmlns:p14="http://schemas.microsoft.com/office/powerpoint/2010/main" val="3409413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&amp; DEMAND – consequences</a:t>
            </a:r>
          </a:p>
          <a:p>
            <a:r>
              <a:rPr lang="en-GB" b="1" dirty="0"/>
              <a:t>The marginal producer sets the price!</a:t>
            </a:r>
          </a:p>
          <a:p>
            <a:r>
              <a:rPr lang="en-GB" b="1" dirty="0"/>
              <a:t>LONG TERM PRICES STILL AROUND $50 – but decline from $60 is big deal! </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7" name="Picture 6">
            <a:extLst>
              <a:ext uri="{FF2B5EF4-FFF2-40B4-BE49-F238E27FC236}">
                <a16:creationId xmlns:a16="http://schemas.microsoft.com/office/drawing/2014/main" id="{F71350A9-1451-4BAD-AB4B-D6EF3326D5AB}"/>
              </a:ext>
            </a:extLst>
          </p:cNvPr>
          <p:cNvPicPr>
            <a:picLocks noChangeAspect="1"/>
          </p:cNvPicPr>
          <p:nvPr/>
        </p:nvPicPr>
        <p:blipFill>
          <a:blip r:embed="rId2"/>
          <a:stretch>
            <a:fillRect/>
          </a:stretch>
        </p:blipFill>
        <p:spPr>
          <a:xfrm>
            <a:off x="305159" y="2314126"/>
            <a:ext cx="7724711" cy="3525957"/>
          </a:xfrm>
          <a:prstGeom prst="rect">
            <a:avLst/>
          </a:prstGeom>
        </p:spPr>
      </p:pic>
    </p:spTree>
    <p:extLst>
      <p:ext uri="{BB962C8B-B14F-4D97-AF65-F5344CB8AC3E}">
        <p14:creationId xmlns:p14="http://schemas.microsoft.com/office/powerpoint/2010/main" val="4084678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510EB488-C711-4B22-A8C6-B279F5910A9A}"/>
              </a:ext>
            </a:extLst>
          </p:cNvPr>
          <p:cNvPicPr>
            <a:picLocks noChangeAspect="1"/>
          </p:cNvPicPr>
          <p:nvPr/>
        </p:nvPicPr>
        <p:blipFill>
          <a:blip r:embed="rId2"/>
          <a:stretch>
            <a:fillRect/>
          </a:stretch>
        </p:blipFill>
        <p:spPr>
          <a:xfrm>
            <a:off x="0" y="1143000"/>
            <a:ext cx="12192000" cy="5422738"/>
          </a:xfrm>
          <a:prstGeom prst="rect">
            <a:avLst/>
          </a:prstGeom>
        </p:spPr>
      </p:pic>
    </p:spTree>
    <p:extLst>
      <p:ext uri="{BB962C8B-B14F-4D97-AF65-F5344CB8AC3E}">
        <p14:creationId xmlns:p14="http://schemas.microsoft.com/office/powerpoint/2010/main" val="2096435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DF082461-E56E-4867-AF52-B8C8815EDE7F}"/>
              </a:ext>
            </a:extLst>
          </p:cNvPr>
          <p:cNvPicPr>
            <a:picLocks noChangeAspect="1"/>
          </p:cNvPicPr>
          <p:nvPr/>
        </p:nvPicPr>
        <p:blipFill>
          <a:blip r:embed="rId2"/>
          <a:stretch>
            <a:fillRect/>
          </a:stretch>
        </p:blipFill>
        <p:spPr>
          <a:xfrm>
            <a:off x="0" y="1425867"/>
            <a:ext cx="12192000" cy="4006266"/>
          </a:xfrm>
          <a:prstGeom prst="rect">
            <a:avLst/>
          </a:prstGeom>
        </p:spPr>
      </p:pic>
    </p:spTree>
    <p:extLst>
      <p:ext uri="{BB962C8B-B14F-4D97-AF65-F5344CB8AC3E}">
        <p14:creationId xmlns:p14="http://schemas.microsoft.com/office/powerpoint/2010/main" val="3854576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EXXON – it is a commodity cycle</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8D304A4C-3850-4BD9-89DF-535588EFBE0A}"/>
              </a:ext>
            </a:extLst>
          </p:cNvPr>
          <p:cNvPicPr>
            <a:picLocks noChangeAspect="1"/>
          </p:cNvPicPr>
          <p:nvPr/>
        </p:nvPicPr>
        <p:blipFill>
          <a:blip r:embed="rId2"/>
          <a:stretch>
            <a:fillRect/>
          </a:stretch>
        </p:blipFill>
        <p:spPr>
          <a:xfrm>
            <a:off x="0" y="952701"/>
            <a:ext cx="8118280" cy="4753155"/>
          </a:xfrm>
          <a:prstGeom prst="rect">
            <a:avLst/>
          </a:prstGeom>
        </p:spPr>
      </p:pic>
    </p:spTree>
    <p:extLst>
      <p:ext uri="{BB962C8B-B14F-4D97-AF65-F5344CB8AC3E}">
        <p14:creationId xmlns:p14="http://schemas.microsoft.com/office/powerpoint/2010/main" val="801440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EXXON – it is a commodity cycle</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6039C480-9EA7-49E4-8FE4-F0091F4F3DAF}"/>
              </a:ext>
            </a:extLst>
          </p:cNvPr>
          <p:cNvPicPr>
            <a:picLocks noChangeAspect="1"/>
          </p:cNvPicPr>
          <p:nvPr/>
        </p:nvPicPr>
        <p:blipFill>
          <a:blip r:embed="rId2"/>
          <a:stretch>
            <a:fillRect/>
          </a:stretch>
        </p:blipFill>
        <p:spPr>
          <a:xfrm>
            <a:off x="19126" y="1219818"/>
            <a:ext cx="8090050" cy="4495182"/>
          </a:xfrm>
          <a:prstGeom prst="rect">
            <a:avLst/>
          </a:prstGeom>
        </p:spPr>
      </p:pic>
    </p:spTree>
    <p:extLst>
      <p:ext uri="{BB962C8B-B14F-4D97-AF65-F5344CB8AC3E}">
        <p14:creationId xmlns:p14="http://schemas.microsoft.com/office/powerpoint/2010/main" val="2708791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EXXON – it is a commodity cycle</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0467B652-5794-4C3F-B093-C9D6171C3820}"/>
              </a:ext>
            </a:extLst>
          </p:cNvPr>
          <p:cNvPicPr>
            <a:picLocks noChangeAspect="1"/>
          </p:cNvPicPr>
          <p:nvPr/>
        </p:nvPicPr>
        <p:blipFill>
          <a:blip r:embed="rId2"/>
          <a:stretch>
            <a:fillRect/>
          </a:stretch>
        </p:blipFill>
        <p:spPr>
          <a:xfrm>
            <a:off x="23004" y="1421452"/>
            <a:ext cx="8097149" cy="4494111"/>
          </a:xfrm>
          <a:prstGeom prst="rect">
            <a:avLst/>
          </a:prstGeom>
        </p:spPr>
      </p:pic>
    </p:spTree>
    <p:extLst>
      <p:ext uri="{BB962C8B-B14F-4D97-AF65-F5344CB8AC3E}">
        <p14:creationId xmlns:p14="http://schemas.microsoft.com/office/powerpoint/2010/main" val="3358458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EXXON – it is a commodity cycle</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D6BD202A-F2B8-4F42-93FF-AB8DAFF32897}"/>
              </a:ext>
            </a:extLst>
          </p:cNvPr>
          <p:cNvPicPr>
            <a:picLocks noChangeAspect="1"/>
          </p:cNvPicPr>
          <p:nvPr/>
        </p:nvPicPr>
        <p:blipFill>
          <a:blip r:embed="rId2"/>
          <a:stretch>
            <a:fillRect/>
          </a:stretch>
        </p:blipFill>
        <p:spPr>
          <a:xfrm>
            <a:off x="0" y="983389"/>
            <a:ext cx="8430578" cy="4722467"/>
          </a:xfrm>
          <a:prstGeom prst="rect">
            <a:avLst/>
          </a:prstGeom>
        </p:spPr>
      </p:pic>
    </p:spTree>
    <p:extLst>
      <p:ext uri="{BB962C8B-B14F-4D97-AF65-F5344CB8AC3E}">
        <p14:creationId xmlns:p14="http://schemas.microsoft.com/office/powerpoint/2010/main" val="2112921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EXXON – it is a commodity cycle</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1413FE1F-DD61-4304-8B8B-1F91E4856F8A}"/>
              </a:ext>
            </a:extLst>
          </p:cNvPr>
          <p:cNvPicPr>
            <a:picLocks noChangeAspect="1"/>
          </p:cNvPicPr>
          <p:nvPr/>
        </p:nvPicPr>
        <p:blipFill>
          <a:blip r:embed="rId2"/>
          <a:stretch>
            <a:fillRect/>
          </a:stretch>
        </p:blipFill>
        <p:spPr>
          <a:xfrm>
            <a:off x="102348" y="1199589"/>
            <a:ext cx="7641339" cy="4279870"/>
          </a:xfrm>
          <a:prstGeom prst="rect">
            <a:avLst/>
          </a:prstGeom>
        </p:spPr>
      </p:pic>
    </p:spTree>
    <p:extLst>
      <p:ext uri="{BB962C8B-B14F-4D97-AF65-F5344CB8AC3E}">
        <p14:creationId xmlns:p14="http://schemas.microsoft.com/office/powerpoint/2010/main" val="192098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EXXON – it is a commodity cycle</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C133C0AE-8259-4F13-8508-85856C94AEB5}"/>
              </a:ext>
            </a:extLst>
          </p:cNvPr>
          <p:cNvPicPr>
            <a:picLocks noChangeAspect="1"/>
          </p:cNvPicPr>
          <p:nvPr/>
        </p:nvPicPr>
        <p:blipFill>
          <a:blip r:embed="rId2"/>
          <a:stretch>
            <a:fillRect/>
          </a:stretch>
        </p:blipFill>
        <p:spPr>
          <a:xfrm>
            <a:off x="166688" y="2317630"/>
            <a:ext cx="7894732" cy="4464170"/>
          </a:xfrm>
          <a:prstGeom prst="rect">
            <a:avLst/>
          </a:prstGeom>
        </p:spPr>
      </p:pic>
    </p:spTree>
    <p:extLst>
      <p:ext uri="{BB962C8B-B14F-4D97-AF65-F5344CB8AC3E}">
        <p14:creationId xmlns:p14="http://schemas.microsoft.com/office/powerpoint/2010/main" val="3183817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EXXON – it is a commodity cycle</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87729EC5-5D4D-4CE7-93BD-C6CB388C1A02}"/>
              </a:ext>
            </a:extLst>
          </p:cNvPr>
          <p:cNvPicPr>
            <a:picLocks noChangeAspect="1"/>
          </p:cNvPicPr>
          <p:nvPr/>
        </p:nvPicPr>
        <p:blipFill>
          <a:blip r:embed="rId2"/>
          <a:stretch>
            <a:fillRect/>
          </a:stretch>
        </p:blipFill>
        <p:spPr>
          <a:xfrm>
            <a:off x="266110" y="1152144"/>
            <a:ext cx="7783658" cy="4362270"/>
          </a:xfrm>
          <a:prstGeom prst="rect">
            <a:avLst/>
          </a:prstGeom>
        </p:spPr>
      </p:pic>
    </p:spTree>
    <p:extLst>
      <p:ext uri="{BB962C8B-B14F-4D97-AF65-F5344CB8AC3E}">
        <p14:creationId xmlns:p14="http://schemas.microsoft.com/office/powerpoint/2010/main" val="41750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b="1" dirty="0">
                <a:solidFill>
                  <a:srgbClr val="FF0000"/>
                </a:solidFill>
              </a:rPr>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BFDE7E36-1D73-4CA7-B037-2C3FE8DFAB51}"/>
              </a:ext>
            </a:extLst>
          </p:cNvPr>
          <p:cNvPicPr>
            <a:picLocks noChangeAspect="1"/>
          </p:cNvPicPr>
          <p:nvPr/>
        </p:nvPicPr>
        <p:blipFill>
          <a:blip r:embed="rId2"/>
          <a:stretch>
            <a:fillRect/>
          </a:stretch>
        </p:blipFill>
        <p:spPr>
          <a:xfrm>
            <a:off x="1" y="107380"/>
            <a:ext cx="7763774" cy="5070385"/>
          </a:xfrm>
          <a:prstGeom prst="rect">
            <a:avLst/>
          </a:prstGeom>
        </p:spPr>
      </p:pic>
    </p:spTree>
    <p:extLst>
      <p:ext uri="{BB962C8B-B14F-4D97-AF65-F5344CB8AC3E}">
        <p14:creationId xmlns:p14="http://schemas.microsoft.com/office/powerpoint/2010/main" val="176552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SHELL – TAKING LOANS TO PAY DIVIDEND!!!</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6" name="Picture 5">
            <a:extLst>
              <a:ext uri="{FF2B5EF4-FFF2-40B4-BE49-F238E27FC236}">
                <a16:creationId xmlns:a16="http://schemas.microsoft.com/office/drawing/2014/main" id="{9335C623-E2A4-49B9-A32D-CCAE118ED4B6}"/>
              </a:ext>
            </a:extLst>
          </p:cNvPr>
          <p:cNvPicPr>
            <a:picLocks noChangeAspect="1"/>
          </p:cNvPicPr>
          <p:nvPr/>
        </p:nvPicPr>
        <p:blipFill>
          <a:blip r:embed="rId2"/>
          <a:stretch>
            <a:fillRect/>
          </a:stretch>
        </p:blipFill>
        <p:spPr>
          <a:xfrm>
            <a:off x="441960" y="1152144"/>
            <a:ext cx="6711696" cy="5496794"/>
          </a:xfrm>
          <a:prstGeom prst="rect">
            <a:avLst/>
          </a:prstGeom>
        </p:spPr>
      </p:pic>
    </p:spTree>
    <p:extLst>
      <p:ext uri="{BB962C8B-B14F-4D97-AF65-F5344CB8AC3E}">
        <p14:creationId xmlns:p14="http://schemas.microsoft.com/office/powerpoint/2010/main" val="1562203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SHELL – TAKING LOANS TO PAY DIVIDEND!!!</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A7769A0E-E8A0-4A71-B97C-A63D909B89DB}"/>
              </a:ext>
            </a:extLst>
          </p:cNvPr>
          <p:cNvPicPr>
            <a:picLocks noChangeAspect="1"/>
          </p:cNvPicPr>
          <p:nvPr/>
        </p:nvPicPr>
        <p:blipFill>
          <a:blip r:embed="rId2"/>
          <a:stretch>
            <a:fillRect/>
          </a:stretch>
        </p:blipFill>
        <p:spPr>
          <a:xfrm>
            <a:off x="255737" y="1029598"/>
            <a:ext cx="6953250" cy="2952750"/>
          </a:xfrm>
          <a:prstGeom prst="rect">
            <a:avLst/>
          </a:prstGeom>
        </p:spPr>
      </p:pic>
      <p:pic>
        <p:nvPicPr>
          <p:cNvPr id="7" name="Picture 6">
            <a:extLst>
              <a:ext uri="{FF2B5EF4-FFF2-40B4-BE49-F238E27FC236}">
                <a16:creationId xmlns:a16="http://schemas.microsoft.com/office/drawing/2014/main" id="{794997F8-9BE4-4CBA-AEB1-DB15D86AF89A}"/>
              </a:ext>
            </a:extLst>
          </p:cNvPr>
          <p:cNvPicPr>
            <a:picLocks noChangeAspect="1"/>
          </p:cNvPicPr>
          <p:nvPr/>
        </p:nvPicPr>
        <p:blipFill>
          <a:blip r:embed="rId3"/>
          <a:stretch>
            <a:fillRect/>
          </a:stretch>
        </p:blipFill>
        <p:spPr>
          <a:xfrm>
            <a:off x="3624147" y="3556200"/>
            <a:ext cx="4425621" cy="3228475"/>
          </a:xfrm>
          <a:prstGeom prst="rect">
            <a:avLst/>
          </a:prstGeom>
        </p:spPr>
      </p:pic>
    </p:spTree>
    <p:extLst>
      <p:ext uri="{BB962C8B-B14F-4D97-AF65-F5344CB8AC3E}">
        <p14:creationId xmlns:p14="http://schemas.microsoft.com/office/powerpoint/2010/main" val="2926359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Lundin Petroleum</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313D4642-F2A5-4881-A9F1-9CFEF5B67D3D}"/>
              </a:ext>
            </a:extLst>
          </p:cNvPr>
          <p:cNvPicPr>
            <a:picLocks noChangeAspect="1"/>
          </p:cNvPicPr>
          <p:nvPr/>
        </p:nvPicPr>
        <p:blipFill>
          <a:blip r:embed="rId2"/>
          <a:stretch>
            <a:fillRect/>
          </a:stretch>
        </p:blipFill>
        <p:spPr>
          <a:xfrm>
            <a:off x="0" y="3774445"/>
            <a:ext cx="12192000" cy="3083555"/>
          </a:xfrm>
          <a:prstGeom prst="rect">
            <a:avLst/>
          </a:prstGeom>
        </p:spPr>
      </p:pic>
      <p:pic>
        <p:nvPicPr>
          <p:cNvPr id="6" name="Picture 5">
            <a:extLst>
              <a:ext uri="{FF2B5EF4-FFF2-40B4-BE49-F238E27FC236}">
                <a16:creationId xmlns:a16="http://schemas.microsoft.com/office/drawing/2014/main" id="{A03649CA-C8B6-4E00-ADBB-7C6BAC7511E0}"/>
              </a:ext>
            </a:extLst>
          </p:cNvPr>
          <p:cNvPicPr>
            <a:picLocks noChangeAspect="1"/>
          </p:cNvPicPr>
          <p:nvPr/>
        </p:nvPicPr>
        <p:blipFill>
          <a:blip r:embed="rId3"/>
          <a:stretch>
            <a:fillRect/>
          </a:stretch>
        </p:blipFill>
        <p:spPr>
          <a:xfrm>
            <a:off x="838201" y="1"/>
            <a:ext cx="5257800" cy="4069778"/>
          </a:xfrm>
          <a:prstGeom prst="rect">
            <a:avLst/>
          </a:prstGeom>
        </p:spPr>
      </p:pic>
    </p:spTree>
    <p:extLst>
      <p:ext uri="{BB962C8B-B14F-4D97-AF65-F5344CB8AC3E}">
        <p14:creationId xmlns:p14="http://schemas.microsoft.com/office/powerpoint/2010/main" val="2810407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Flexible taxes, rubble costs</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7" name="Picture 6">
            <a:extLst>
              <a:ext uri="{FF2B5EF4-FFF2-40B4-BE49-F238E27FC236}">
                <a16:creationId xmlns:a16="http://schemas.microsoft.com/office/drawing/2014/main" id="{F1E6AAE4-6445-4DA8-BFA3-DC92DF63D05F}"/>
              </a:ext>
            </a:extLst>
          </p:cNvPr>
          <p:cNvPicPr>
            <a:picLocks noChangeAspect="1"/>
          </p:cNvPicPr>
          <p:nvPr/>
        </p:nvPicPr>
        <p:blipFill>
          <a:blip r:embed="rId2"/>
          <a:stretch>
            <a:fillRect/>
          </a:stretch>
        </p:blipFill>
        <p:spPr>
          <a:xfrm>
            <a:off x="48869" y="1030430"/>
            <a:ext cx="6397320" cy="4576739"/>
          </a:xfrm>
          <a:prstGeom prst="rect">
            <a:avLst/>
          </a:prstGeom>
        </p:spPr>
      </p:pic>
      <p:pic>
        <p:nvPicPr>
          <p:cNvPr id="8" name="Picture 7">
            <a:extLst>
              <a:ext uri="{FF2B5EF4-FFF2-40B4-BE49-F238E27FC236}">
                <a16:creationId xmlns:a16="http://schemas.microsoft.com/office/drawing/2014/main" id="{73C61967-3388-4CC1-9DEB-2373118FF91E}"/>
              </a:ext>
            </a:extLst>
          </p:cNvPr>
          <p:cNvPicPr>
            <a:picLocks noChangeAspect="1"/>
          </p:cNvPicPr>
          <p:nvPr/>
        </p:nvPicPr>
        <p:blipFill>
          <a:blip r:embed="rId3"/>
          <a:stretch>
            <a:fillRect/>
          </a:stretch>
        </p:blipFill>
        <p:spPr>
          <a:xfrm>
            <a:off x="3217653" y="5179280"/>
            <a:ext cx="5121574" cy="1665252"/>
          </a:xfrm>
          <a:prstGeom prst="rect">
            <a:avLst/>
          </a:prstGeom>
        </p:spPr>
      </p:pic>
    </p:spTree>
    <p:extLst>
      <p:ext uri="{BB962C8B-B14F-4D97-AF65-F5344CB8AC3E}">
        <p14:creationId xmlns:p14="http://schemas.microsoft.com/office/powerpoint/2010/main" val="1489522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Flexible taxes, rubble costs</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AA17C72A-2639-4F57-98B9-E6B0EFEA45F6}"/>
              </a:ext>
            </a:extLst>
          </p:cNvPr>
          <p:cNvPicPr>
            <a:picLocks noChangeAspect="1"/>
          </p:cNvPicPr>
          <p:nvPr/>
        </p:nvPicPr>
        <p:blipFill>
          <a:blip r:embed="rId2"/>
          <a:stretch>
            <a:fillRect/>
          </a:stretch>
        </p:blipFill>
        <p:spPr>
          <a:xfrm>
            <a:off x="100371" y="1496593"/>
            <a:ext cx="10887075" cy="4848225"/>
          </a:xfrm>
          <a:prstGeom prst="rect">
            <a:avLst/>
          </a:prstGeom>
        </p:spPr>
      </p:pic>
    </p:spTree>
    <p:extLst>
      <p:ext uri="{BB962C8B-B14F-4D97-AF65-F5344CB8AC3E}">
        <p14:creationId xmlns:p14="http://schemas.microsoft.com/office/powerpoint/2010/main" val="726007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Flexible taxes, rubble costs</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AA17C72A-2639-4F57-98B9-E6B0EFEA45F6}"/>
              </a:ext>
            </a:extLst>
          </p:cNvPr>
          <p:cNvPicPr>
            <a:picLocks noChangeAspect="1"/>
          </p:cNvPicPr>
          <p:nvPr/>
        </p:nvPicPr>
        <p:blipFill>
          <a:blip r:embed="rId2"/>
          <a:stretch>
            <a:fillRect/>
          </a:stretch>
        </p:blipFill>
        <p:spPr>
          <a:xfrm>
            <a:off x="100371" y="1496593"/>
            <a:ext cx="10887075" cy="4848225"/>
          </a:xfrm>
          <a:prstGeom prst="rect">
            <a:avLst/>
          </a:prstGeom>
        </p:spPr>
      </p:pic>
    </p:spTree>
    <p:extLst>
      <p:ext uri="{BB962C8B-B14F-4D97-AF65-F5344CB8AC3E}">
        <p14:creationId xmlns:p14="http://schemas.microsoft.com/office/powerpoint/2010/main" val="3365893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2A79820D-A260-4AB7-B1D7-65DAD0BE4819}"/>
              </a:ext>
            </a:extLst>
          </p:cNvPr>
          <p:cNvPicPr>
            <a:picLocks noChangeAspect="1"/>
          </p:cNvPicPr>
          <p:nvPr/>
        </p:nvPicPr>
        <p:blipFill>
          <a:blip r:embed="rId2"/>
          <a:stretch>
            <a:fillRect/>
          </a:stretch>
        </p:blipFill>
        <p:spPr>
          <a:xfrm>
            <a:off x="0" y="0"/>
            <a:ext cx="8294004" cy="4080294"/>
          </a:xfrm>
          <a:prstGeom prst="rect">
            <a:avLst/>
          </a:prstGeom>
        </p:spPr>
      </p:pic>
    </p:spTree>
    <p:extLst>
      <p:ext uri="{BB962C8B-B14F-4D97-AF65-F5344CB8AC3E}">
        <p14:creationId xmlns:p14="http://schemas.microsoft.com/office/powerpoint/2010/main" val="535152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CE9D478F-6FB0-4428-8779-BC0EA5CF2B81}"/>
              </a:ext>
            </a:extLst>
          </p:cNvPr>
          <p:cNvPicPr>
            <a:picLocks noChangeAspect="1"/>
          </p:cNvPicPr>
          <p:nvPr/>
        </p:nvPicPr>
        <p:blipFill>
          <a:blip r:embed="rId2"/>
          <a:stretch>
            <a:fillRect/>
          </a:stretch>
        </p:blipFill>
        <p:spPr>
          <a:xfrm>
            <a:off x="0" y="-1"/>
            <a:ext cx="8317837" cy="3588589"/>
          </a:xfrm>
          <a:prstGeom prst="rect">
            <a:avLst/>
          </a:prstGeom>
        </p:spPr>
      </p:pic>
    </p:spTree>
    <p:extLst>
      <p:ext uri="{BB962C8B-B14F-4D97-AF65-F5344CB8AC3E}">
        <p14:creationId xmlns:p14="http://schemas.microsoft.com/office/powerpoint/2010/main" val="483276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7032D2F0-8F22-4952-B3F5-73091BF6647A}"/>
              </a:ext>
            </a:extLst>
          </p:cNvPr>
          <p:cNvPicPr>
            <a:picLocks noChangeAspect="1"/>
          </p:cNvPicPr>
          <p:nvPr/>
        </p:nvPicPr>
        <p:blipFill>
          <a:blip r:embed="rId2"/>
          <a:stretch>
            <a:fillRect/>
          </a:stretch>
        </p:blipFill>
        <p:spPr>
          <a:xfrm>
            <a:off x="0" y="0"/>
            <a:ext cx="8255732" cy="5020056"/>
          </a:xfrm>
          <a:prstGeom prst="rect">
            <a:avLst/>
          </a:prstGeom>
        </p:spPr>
      </p:pic>
    </p:spTree>
    <p:extLst>
      <p:ext uri="{BB962C8B-B14F-4D97-AF65-F5344CB8AC3E}">
        <p14:creationId xmlns:p14="http://schemas.microsoft.com/office/powerpoint/2010/main" val="4082190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b="1" dirty="0">
                <a:solidFill>
                  <a:srgbClr val="FF0000"/>
                </a:solidFill>
              </a:rPr>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spTree>
    <p:extLst>
      <p:ext uri="{BB962C8B-B14F-4D97-AF65-F5344CB8AC3E}">
        <p14:creationId xmlns:p14="http://schemas.microsoft.com/office/powerpoint/2010/main" val="326287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b="1" dirty="0">
                <a:solidFill>
                  <a:srgbClr val="FF0000"/>
                </a:solidFill>
              </a:rPr>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537A7AD4-21E9-49B7-999F-1086787A1A44}"/>
              </a:ext>
            </a:extLst>
          </p:cNvPr>
          <p:cNvPicPr>
            <a:picLocks noChangeAspect="1"/>
          </p:cNvPicPr>
          <p:nvPr/>
        </p:nvPicPr>
        <p:blipFill>
          <a:blip r:embed="rId2"/>
          <a:stretch>
            <a:fillRect/>
          </a:stretch>
        </p:blipFill>
        <p:spPr>
          <a:xfrm>
            <a:off x="125513" y="0"/>
            <a:ext cx="8137070" cy="4464169"/>
          </a:xfrm>
          <a:prstGeom prst="rect">
            <a:avLst/>
          </a:prstGeom>
        </p:spPr>
      </p:pic>
      <p:pic>
        <p:nvPicPr>
          <p:cNvPr id="6" name="Picture 5">
            <a:extLst>
              <a:ext uri="{FF2B5EF4-FFF2-40B4-BE49-F238E27FC236}">
                <a16:creationId xmlns:a16="http://schemas.microsoft.com/office/drawing/2014/main" id="{B8A91013-177D-45A1-BACE-BF62CEC84BF2}"/>
              </a:ext>
            </a:extLst>
          </p:cNvPr>
          <p:cNvPicPr>
            <a:picLocks noChangeAspect="1"/>
          </p:cNvPicPr>
          <p:nvPr/>
        </p:nvPicPr>
        <p:blipFill>
          <a:blip r:embed="rId3"/>
          <a:stretch>
            <a:fillRect/>
          </a:stretch>
        </p:blipFill>
        <p:spPr>
          <a:xfrm>
            <a:off x="0" y="128138"/>
            <a:ext cx="8137070" cy="5513511"/>
          </a:xfrm>
          <a:prstGeom prst="rect">
            <a:avLst/>
          </a:prstGeom>
        </p:spPr>
      </p:pic>
    </p:spTree>
    <p:extLst>
      <p:ext uri="{BB962C8B-B14F-4D97-AF65-F5344CB8AC3E}">
        <p14:creationId xmlns:p14="http://schemas.microsoft.com/office/powerpoint/2010/main" val="1743811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HIGH DEBT – DOESN’T SURVIVE SCENARIO:</a:t>
            </a:r>
          </a:p>
          <a:p>
            <a:r>
              <a:rPr lang="en-GB" dirty="0"/>
              <a:t>Debt holders take over the company, restructure and try to get out some value – current shareholders wiped out!</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b="1" dirty="0">
                <a:solidFill>
                  <a:srgbClr val="FF0000"/>
                </a:solidFill>
              </a:rPr>
              <a:t>INVESTMENT OUTCOMES</a:t>
            </a:r>
          </a:p>
          <a:p>
            <a:pPr marL="457200" indent="-457200">
              <a:buAutoNum type="arabicParenR"/>
            </a:pPr>
            <a:r>
              <a:rPr lang="en-GB" sz="2400" dirty="0"/>
              <a:t>INTERESTING OIL INFO</a:t>
            </a:r>
          </a:p>
        </p:txBody>
      </p:sp>
    </p:spTree>
    <p:extLst>
      <p:ext uri="{BB962C8B-B14F-4D97-AF65-F5344CB8AC3E}">
        <p14:creationId xmlns:p14="http://schemas.microsoft.com/office/powerpoint/2010/main" val="4000044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HIGH DEBT – DOESN’T SURVIVE SCENARIO:</a:t>
            </a:r>
          </a:p>
          <a:p>
            <a:r>
              <a:rPr lang="en-GB" dirty="0"/>
              <a:t>Debt holders take over the company, restructure and try to get out some value – current shareholders wiped out!</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b="1" dirty="0">
                <a:solidFill>
                  <a:srgbClr val="FF0000"/>
                </a:solidFill>
              </a:rPr>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1762ACB7-8CE0-47EC-9F4D-C03570F48158}"/>
              </a:ext>
            </a:extLst>
          </p:cNvPr>
          <p:cNvPicPr>
            <a:picLocks noChangeAspect="1"/>
          </p:cNvPicPr>
          <p:nvPr/>
        </p:nvPicPr>
        <p:blipFill>
          <a:blip r:embed="rId2"/>
          <a:stretch>
            <a:fillRect/>
          </a:stretch>
        </p:blipFill>
        <p:spPr>
          <a:xfrm>
            <a:off x="759753" y="2219325"/>
            <a:ext cx="6600825" cy="3952875"/>
          </a:xfrm>
          <a:prstGeom prst="rect">
            <a:avLst/>
          </a:prstGeom>
        </p:spPr>
      </p:pic>
    </p:spTree>
    <p:extLst>
      <p:ext uri="{BB962C8B-B14F-4D97-AF65-F5344CB8AC3E}">
        <p14:creationId xmlns:p14="http://schemas.microsoft.com/office/powerpoint/2010/main" val="2517533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HIGH DEBT – DOESN’T SURVIVE SCENARIO:</a:t>
            </a:r>
          </a:p>
          <a:p>
            <a:r>
              <a:rPr lang="en-GB" dirty="0"/>
              <a:t>Debt holders take over the company, restructure and try to get out some value – current shareholders wiped out!</a:t>
            </a:r>
          </a:p>
          <a:p>
            <a:r>
              <a:rPr lang="en-GB" dirty="0"/>
              <a:t>HOWEVER, if survival and higher oil price – big boom in price! RISK REWARD – 10x vs total loss!</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b="1" dirty="0">
                <a:solidFill>
                  <a:srgbClr val="FF0000"/>
                </a:solidFill>
              </a:rPr>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1762ACB7-8CE0-47EC-9F4D-C03570F48158}"/>
              </a:ext>
            </a:extLst>
          </p:cNvPr>
          <p:cNvPicPr>
            <a:picLocks noChangeAspect="1"/>
          </p:cNvPicPr>
          <p:nvPr/>
        </p:nvPicPr>
        <p:blipFill>
          <a:blip r:embed="rId2"/>
          <a:stretch>
            <a:fillRect/>
          </a:stretch>
        </p:blipFill>
        <p:spPr>
          <a:xfrm>
            <a:off x="2001328" y="2962837"/>
            <a:ext cx="5359250" cy="3209363"/>
          </a:xfrm>
          <a:prstGeom prst="rect">
            <a:avLst/>
          </a:prstGeom>
        </p:spPr>
      </p:pic>
    </p:spTree>
    <p:extLst>
      <p:ext uri="{BB962C8B-B14F-4D97-AF65-F5344CB8AC3E}">
        <p14:creationId xmlns:p14="http://schemas.microsoft.com/office/powerpoint/2010/main" val="3396028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normAutofit fontScale="85000" lnSpcReduction="20000"/>
          </a:bodyPr>
          <a:lstStyle/>
          <a:p>
            <a:r>
              <a:rPr lang="en-GB" dirty="0"/>
              <a:t>OIL PRICE WILL RECOVER - $50 at least is needed for investments but first the $70 needed for investments need to feel the pain – 2020 oversupply</a:t>
            </a:r>
          </a:p>
          <a:p>
            <a:r>
              <a:rPr lang="en-GB" dirty="0"/>
              <a:t>Going into 2021 stabilization $40, $50, depending on political plays</a:t>
            </a:r>
          </a:p>
          <a:p>
            <a:r>
              <a:rPr lang="en-GB" dirty="0"/>
              <a:t>Also, with the economies slowly coming back and ramping up demand.</a:t>
            </a:r>
          </a:p>
          <a:p>
            <a:r>
              <a:rPr lang="en-GB" dirty="0"/>
              <a:t>DANGER: FREE MONEY TO EVERYBODY – CAN KEEP UP PRODUCTION FOR LONGER – THUS FEEL NO PAIN AND CREATE A DISTORTED MARKET (Isn’t it already)</a:t>
            </a:r>
          </a:p>
          <a:p>
            <a:r>
              <a:rPr lang="en-GB" dirty="0"/>
              <a:t>1) 63% of all US oil production is from Tight Oil (shale). The drilling method used means it is capital intensive and requires constant injections of cash. Therefore low oil prices and tighter credit means Roughly 63% Of US oil is not economically viable, especially at low prices. They are bullshit firms riding the credit cycle. Lots of broke US firms</a:t>
            </a:r>
          </a:p>
          <a:p>
            <a:r>
              <a:rPr lang="en-GB" dirty="0"/>
              <a:t>2) Russia is basically only about 2 things, oil and gas. It needs them for its foreign currency. It will do whatever it takes to protect them. It can produce oil at around 15 dollars.</a:t>
            </a:r>
          </a:p>
          <a:p>
            <a:r>
              <a:rPr lang="en-GB" dirty="0"/>
              <a:t>3) big oil firms have been there, seen that, got the T shirt.</a:t>
            </a:r>
          </a:p>
          <a:p>
            <a:r>
              <a:rPr lang="en-GB" dirty="0"/>
              <a:t>4) remove 63% of US production, prices go up</a:t>
            </a:r>
          </a:p>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b="1" dirty="0">
                <a:solidFill>
                  <a:srgbClr val="FF0000"/>
                </a:solidFill>
              </a:rPr>
              <a:t>INVESTMENT OUTCOMES</a:t>
            </a:r>
          </a:p>
          <a:p>
            <a:pPr marL="457200" indent="-457200">
              <a:buAutoNum type="arabicParenR"/>
            </a:pPr>
            <a:r>
              <a:rPr lang="en-GB" sz="2400" dirty="0"/>
              <a:t>INTERESTING OIL INFO</a:t>
            </a:r>
          </a:p>
        </p:txBody>
      </p:sp>
    </p:spTree>
    <p:extLst>
      <p:ext uri="{BB962C8B-B14F-4D97-AF65-F5344CB8AC3E}">
        <p14:creationId xmlns:p14="http://schemas.microsoft.com/office/powerpoint/2010/main" val="3294619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OIL PRICE WILL RECOVER - $50 at least is needed for investments but first the $70 needed for investments need to feel the pain – 2020 oversupply</a:t>
            </a:r>
          </a:p>
          <a:p>
            <a:r>
              <a:rPr lang="en-GB" dirty="0"/>
              <a:t>Going into 2021 stabilization $40, $50, depending on political plays</a:t>
            </a:r>
          </a:p>
          <a:p>
            <a:r>
              <a:rPr lang="en-GB" dirty="0"/>
              <a:t>Also, with the economies slowly coming back and ramping up demand.</a:t>
            </a:r>
          </a:p>
          <a:p>
            <a:r>
              <a:rPr lang="en-GB" dirty="0"/>
              <a:t>DANGER: FREE MONEY TO EVERYBODY – CAN KEEP UP PRODUCTION FOR LONGER – THUS FEEL NO PAIN AND CREATE A DISTORTED MARKET (Isn’t it already)</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b="1" dirty="0">
                <a:solidFill>
                  <a:srgbClr val="FF0000"/>
                </a:solidFill>
              </a:rPr>
              <a:t>INVESTMENT OUTCOMES</a:t>
            </a:r>
          </a:p>
          <a:p>
            <a:pPr marL="457200" indent="-457200">
              <a:buAutoNum type="arabicParenR"/>
            </a:pPr>
            <a:r>
              <a:rPr lang="en-GB" sz="2400" dirty="0"/>
              <a:t>INTERESTING OIL INFO</a:t>
            </a:r>
          </a:p>
        </p:txBody>
      </p:sp>
    </p:spTree>
    <p:extLst>
      <p:ext uri="{BB962C8B-B14F-4D97-AF65-F5344CB8AC3E}">
        <p14:creationId xmlns:p14="http://schemas.microsoft.com/office/powerpoint/2010/main" val="24429508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solidFill>
                  <a:srgbClr val="FF0000"/>
                </a:solidFill>
              </a:rPr>
              <a:t>INTERESTING OIL INFO</a:t>
            </a:r>
          </a:p>
        </p:txBody>
      </p:sp>
      <p:pic>
        <p:nvPicPr>
          <p:cNvPr id="5" name="Picture 4">
            <a:extLst>
              <a:ext uri="{FF2B5EF4-FFF2-40B4-BE49-F238E27FC236}">
                <a16:creationId xmlns:a16="http://schemas.microsoft.com/office/drawing/2014/main" id="{537A7AD4-21E9-49B7-999F-1086787A1A44}"/>
              </a:ext>
            </a:extLst>
          </p:cNvPr>
          <p:cNvPicPr>
            <a:picLocks noChangeAspect="1"/>
          </p:cNvPicPr>
          <p:nvPr/>
        </p:nvPicPr>
        <p:blipFill>
          <a:blip r:embed="rId2"/>
          <a:stretch>
            <a:fillRect/>
          </a:stretch>
        </p:blipFill>
        <p:spPr>
          <a:xfrm>
            <a:off x="125513" y="0"/>
            <a:ext cx="8137070" cy="4464169"/>
          </a:xfrm>
          <a:prstGeom prst="rect">
            <a:avLst/>
          </a:prstGeom>
        </p:spPr>
      </p:pic>
    </p:spTree>
    <p:extLst>
      <p:ext uri="{BB962C8B-B14F-4D97-AF65-F5344CB8AC3E}">
        <p14:creationId xmlns:p14="http://schemas.microsoft.com/office/powerpoint/2010/main" val="3290933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THE MAIN QUESTION FOR OIL – LONG-TERM DEMAND – growth of 1% or decline of 1% per year?</a:t>
            </a:r>
          </a:p>
          <a:p>
            <a:r>
              <a:rPr lang="en-GB" dirty="0"/>
              <a:t>HUGE DIFFERENCE!!!!!!</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b="1" dirty="0">
                <a:solidFill>
                  <a:srgbClr val="FF0000"/>
                </a:solidFill>
              </a:rPr>
              <a:t>INTERESTING OIL INFO</a:t>
            </a:r>
          </a:p>
        </p:txBody>
      </p:sp>
      <p:pic>
        <p:nvPicPr>
          <p:cNvPr id="6" name="Picture 5">
            <a:extLst>
              <a:ext uri="{FF2B5EF4-FFF2-40B4-BE49-F238E27FC236}">
                <a16:creationId xmlns:a16="http://schemas.microsoft.com/office/drawing/2014/main" id="{E9FDF344-B235-4098-9109-5F084B1B35AF}"/>
              </a:ext>
            </a:extLst>
          </p:cNvPr>
          <p:cNvPicPr>
            <a:picLocks noChangeAspect="1"/>
          </p:cNvPicPr>
          <p:nvPr/>
        </p:nvPicPr>
        <p:blipFill>
          <a:blip r:embed="rId2"/>
          <a:stretch>
            <a:fillRect/>
          </a:stretch>
        </p:blipFill>
        <p:spPr>
          <a:xfrm>
            <a:off x="681486" y="2167903"/>
            <a:ext cx="7204969" cy="4336413"/>
          </a:xfrm>
          <a:prstGeom prst="rect">
            <a:avLst/>
          </a:prstGeom>
        </p:spPr>
      </p:pic>
    </p:spTree>
    <p:extLst>
      <p:ext uri="{BB962C8B-B14F-4D97-AF65-F5344CB8AC3E}">
        <p14:creationId xmlns:p14="http://schemas.microsoft.com/office/powerpoint/2010/main" val="1168540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THE MAIN QUESTION FOR OIL – LONG-TERM DEMAND – growth of 1% or decline of 1% per year?</a:t>
            </a:r>
          </a:p>
          <a:p>
            <a:r>
              <a:rPr lang="en-GB" dirty="0"/>
              <a:t>HUGE DIFFERENCE!!!!!!</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b="1" dirty="0">
                <a:solidFill>
                  <a:srgbClr val="FF0000"/>
                </a:solidFill>
              </a:rPr>
              <a:t>INTERESTING OIL INFO</a:t>
            </a:r>
          </a:p>
        </p:txBody>
      </p:sp>
      <p:pic>
        <p:nvPicPr>
          <p:cNvPr id="5" name="Picture 4">
            <a:extLst>
              <a:ext uri="{FF2B5EF4-FFF2-40B4-BE49-F238E27FC236}">
                <a16:creationId xmlns:a16="http://schemas.microsoft.com/office/drawing/2014/main" id="{C8F2FA0C-B57B-4E25-A984-3D9AF56F4846}"/>
              </a:ext>
            </a:extLst>
          </p:cNvPr>
          <p:cNvPicPr>
            <a:picLocks noChangeAspect="1"/>
          </p:cNvPicPr>
          <p:nvPr/>
        </p:nvPicPr>
        <p:blipFill>
          <a:blip r:embed="rId2"/>
          <a:stretch>
            <a:fillRect/>
          </a:stretch>
        </p:blipFill>
        <p:spPr>
          <a:xfrm>
            <a:off x="188629" y="1923596"/>
            <a:ext cx="8010838" cy="4822354"/>
          </a:xfrm>
          <a:prstGeom prst="rect">
            <a:avLst/>
          </a:prstGeom>
        </p:spPr>
      </p:pic>
    </p:spTree>
    <p:extLst>
      <p:ext uri="{BB962C8B-B14F-4D97-AF65-F5344CB8AC3E}">
        <p14:creationId xmlns:p14="http://schemas.microsoft.com/office/powerpoint/2010/main" val="3065001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b="1" dirty="0">
                <a:solidFill>
                  <a:srgbClr val="C00000"/>
                </a:solidFill>
              </a:rPr>
              <a:t>INTERESTING OIL INFO</a:t>
            </a:r>
          </a:p>
        </p:txBody>
      </p:sp>
    </p:spTree>
    <p:extLst>
      <p:ext uri="{BB962C8B-B14F-4D97-AF65-F5344CB8AC3E}">
        <p14:creationId xmlns:p14="http://schemas.microsoft.com/office/powerpoint/2010/main" val="232177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b="1" dirty="0">
                <a:solidFill>
                  <a:srgbClr val="FF0000"/>
                </a:solidFill>
              </a:rPr>
              <a:t>OIL PRICE</a:t>
            </a:r>
          </a:p>
          <a:p>
            <a:pPr marL="457200" indent="-457200">
              <a:buAutoNum type="arabicParenR"/>
            </a:pPr>
            <a:r>
              <a:rPr lang="en-GB" sz="2400" dirty="0"/>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537A7AD4-21E9-49B7-999F-1086787A1A44}"/>
              </a:ext>
            </a:extLst>
          </p:cNvPr>
          <p:cNvPicPr>
            <a:picLocks noChangeAspect="1"/>
          </p:cNvPicPr>
          <p:nvPr/>
        </p:nvPicPr>
        <p:blipFill>
          <a:blip r:embed="rId2"/>
          <a:stretch>
            <a:fillRect/>
          </a:stretch>
        </p:blipFill>
        <p:spPr>
          <a:xfrm>
            <a:off x="125513" y="0"/>
            <a:ext cx="8137070" cy="4464169"/>
          </a:xfrm>
          <a:prstGeom prst="rect">
            <a:avLst/>
          </a:prstGeom>
        </p:spPr>
      </p:pic>
      <p:pic>
        <p:nvPicPr>
          <p:cNvPr id="6" name="Picture 5">
            <a:extLst>
              <a:ext uri="{FF2B5EF4-FFF2-40B4-BE49-F238E27FC236}">
                <a16:creationId xmlns:a16="http://schemas.microsoft.com/office/drawing/2014/main" id="{1E9D4ACB-6E7A-416B-9E0D-D4A7E5C19AE4}"/>
              </a:ext>
            </a:extLst>
          </p:cNvPr>
          <p:cNvPicPr>
            <a:picLocks noChangeAspect="1"/>
          </p:cNvPicPr>
          <p:nvPr/>
        </p:nvPicPr>
        <p:blipFill>
          <a:blip r:embed="rId3"/>
          <a:stretch>
            <a:fillRect/>
          </a:stretch>
        </p:blipFill>
        <p:spPr>
          <a:xfrm>
            <a:off x="0" y="118613"/>
            <a:ext cx="8394070" cy="5764602"/>
          </a:xfrm>
          <a:prstGeom prst="rect">
            <a:avLst/>
          </a:prstGeom>
        </p:spPr>
      </p:pic>
    </p:spTree>
    <p:extLst>
      <p:ext uri="{BB962C8B-B14F-4D97-AF65-F5344CB8AC3E}">
        <p14:creationId xmlns:p14="http://schemas.microsoft.com/office/powerpoint/2010/main" val="301619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We are going to be wrong – but a look at fundamentals can make us not that much wrong – all I need!</a:t>
            </a:r>
          </a:p>
          <a:p>
            <a:r>
              <a:rPr lang="en-GB" dirty="0"/>
              <a:t>SUPPLY AND DEMAND</a:t>
            </a:r>
          </a:p>
          <a:p>
            <a:r>
              <a:rPr lang="en-GB" b="1" dirty="0"/>
              <a:t>SUPPLY – pump at will for now</a:t>
            </a:r>
          </a:p>
          <a:p>
            <a:r>
              <a:rPr lang="en-GB" b="1" dirty="0"/>
              <a:t>DEMAND – DOWN a LOT</a:t>
            </a:r>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spTree>
    <p:extLst>
      <p:ext uri="{BB962C8B-B14F-4D97-AF65-F5344CB8AC3E}">
        <p14:creationId xmlns:p14="http://schemas.microsoft.com/office/powerpoint/2010/main" val="165613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 US OIL RIG COUNT</a:t>
            </a:r>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85851B7A-B969-4736-9235-0626A726599C}"/>
              </a:ext>
            </a:extLst>
          </p:cNvPr>
          <p:cNvPicPr>
            <a:picLocks noChangeAspect="1"/>
          </p:cNvPicPr>
          <p:nvPr/>
        </p:nvPicPr>
        <p:blipFill>
          <a:blip r:embed="rId2"/>
          <a:stretch>
            <a:fillRect/>
          </a:stretch>
        </p:blipFill>
        <p:spPr>
          <a:xfrm>
            <a:off x="35242" y="1230028"/>
            <a:ext cx="7514654" cy="4397944"/>
          </a:xfrm>
          <a:prstGeom prst="rect">
            <a:avLst/>
          </a:prstGeom>
        </p:spPr>
      </p:pic>
    </p:spTree>
    <p:extLst>
      <p:ext uri="{BB962C8B-B14F-4D97-AF65-F5344CB8AC3E}">
        <p14:creationId xmlns:p14="http://schemas.microsoft.com/office/powerpoint/2010/main" val="246486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CA3-5A13-4317-A5F1-FE68C53AF79A}"/>
              </a:ext>
            </a:extLst>
          </p:cNvPr>
          <p:cNvSpPr>
            <a:spLocks noGrp="1"/>
          </p:cNvSpPr>
          <p:nvPr>
            <p:ph type="title"/>
          </p:nvPr>
        </p:nvSpPr>
        <p:spPr>
          <a:xfrm>
            <a:off x="8549640" y="224287"/>
            <a:ext cx="3200400" cy="1026543"/>
          </a:xfrm>
        </p:spPr>
        <p:txBody>
          <a:bodyPr>
            <a:normAutofit/>
          </a:bodyPr>
          <a:lstStyle/>
          <a:p>
            <a:r>
              <a:rPr lang="en-GB" dirty="0"/>
              <a:t>OIL INVESTING STRATEGY</a:t>
            </a:r>
          </a:p>
        </p:txBody>
      </p:sp>
      <p:sp>
        <p:nvSpPr>
          <p:cNvPr id="3" name="Content Placeholder 2">
            <a:extLst>
              <a:ext uri="{FF2B5EF4-FFF2-40B4-BE49-F238E27FC236}">
                <a16:creationId xmlns:a16="http://schemas.microsoft.com/office/drawing/2014/main" id="{B9FB1919-77D2-4D01-92D1-BBB61E230765}"/>
              </a:ext>
            </a:extLst>
          </p:cNvPr>
          <p:cNvSpPr>
            <a:spLocks noGrp="1"/>
          </p:cNvSpPr>
          <p:nvPr>
            <p:ph idx="1"/>
          </p:nvPr>
        </p:nvSpPr>
        <p:spPr/>
        <p:txBody>
          <a:bodyPr/>
          <a:lstStyle/>
          <a:p>
            <a:r>
              <a:rPr lang="en-GB" dirty="0"/>
              <a:t>SUPPLY – US OIL RIG COUNT</a:t>
            </a:r>
            <a:endParaRPr lang="en-GB" b="1" dirty="0"/>
          </a:p>
        </p:txBody>
      </p:sp>
      <p:sp>
        <p:nvSpPr>
          <p:cNvPr id="4" name="Text Placeholder 3">
            <a:extLst>
              <a:ext uri="{FF2B5EF4-FFF2-40B4-BE49-F238E27FC236}">
                <a16:creationId xmlns:a16="http://schemas.microsoft.com/office/drawing/2014/main" id="{BFF25154-5F6E-4ACD-8043-C22886DCC8A8}"/>
              </a:ext>
            </a:extLst>
          </p:cNvPr>
          <p:cNvSpPr>
            <a:spLocks noGrp="1"/>
          </p:cNvSpPr>
          <p:nvPr>
            <p:ph type="body" sz="half" idx="2"/>
          </p:nvPr>
        </p:nvSpPr>
        <p:spPr>
          <a:xfrm>
            <a:off x="8549640" y="1250830"/>
            <a:ext cx="3200400" cy="4464170"/>
          </a:xfrm>
        </p:spPr>
        <p:txBody>
          <a:bodyPr>
            <a:normAutofit/>
          </a:bodyPr>
          <a:lstStyle/>
          <a:p>
            <a:pPr marL="457200" indent="-457200">
              <a:buAutoNum type="arabicParenR"/>
            </a:pPr>
            <a:r>
              <a:rPr lang="en-GB" sz="2400" dirty="0"/>
              <a:t>OIL PRICE</a:t>
            </a:r>
          </a:p>
          <a:p>
            <a:pPr marL="457200" indent="-457200">
              <a:buAutoNum type="arabicParenR"/>
            </a:pPr>
            <a:r>
              <a:rPr lang="en-GB" sz="2400" b="1" dirty="0">
                <a:solidFill>
                  <a:srgbClr val="FF0000"/>
                </a:solidFill>
              </a:rPr>
              <a:t>FUTURE OIL PRICE</a:t>
            </a:r>
          </a:p>
          <a:p>
            <a:pPr marL="457200" indent="-457200">
              <a:buAutoNum type="arabicParenR"/>
            </a:pPr>
            <a:r>
              <a:rPr lang="en-GB" sz="2400" dirty="0"/>
              <a:t>OIL STOCKS</a:t>
            </a:r>
          </a:p>
          <a:p>
            <a:pPr marL="457200" indent="-457200">
              <a:buAutoNum type="arabicParenR"/>
            </a:pPr>
            <a:r>
              <a:rPr lang="en-GB" sz="2400" dirty="0"/>
              <a:t>INVESTMENT OUTCOMES</a:t>
            </a:r>
          </a:p>
          <a:p>
            <a:pPr marL="457200" indent="-457200">
              <a:buAutoNum type="arabicParenR"/>
            </a:pPr>
            <a:r>
              <a:rPr lang="en-GB" sz="2400" dirty="0"/>
              <a:t>INTERESTING OIL INFO</a:t>
            </a:r>
          </a:p>
        </p:txBody>
      </p:sp>
      <p:pic>
        <p:nvPicPr>
          <p:cNvPr id="5" name="Picture 4">
            <a:extLst>
              <a:ext uri="{FF2B5EF4-FFF2-40B4-BE49-F238E27FC236}">
                <a16:creationId xmlns:a16="http://schemas.microsoft.com/office/drawing/2014/main" id="{85851B7A-B969-4736-9235-0626A726599C}"/>
              </a:ext>
            </a:extLst>
          </p:cNvPr>
          <p:cNvPicPr>
            <a:picLocks noChangeAspect="1"/>
          </p:cNvPicPr>
          <p:nvPr/>
        </p:nvPicPr>
        <p:blipFill>
          <a:blip r:embed="rId2"/>
          <a:stretch>
            <a:fillRect/>
          </a:stretch>
        </p:blipFill>
        <p:spPr>
          <a:xfrm>
            <a:off x="35242" y="1230028"/>
            <a:ext cx="7514654" cy="4397944"/>
          </a:xfrm>
          <a:prstGeom prst="rect">
            <a:avLst/>
          </a:prstGeom>
        </p:spPr>
      </p:pic>
      <p:pic>
        <p:nvPicPr>
          <p:cNvPr id="6" name="Picture 5">
            <a:extLst>
              <a:ext uri="{FF2B5EF4-FFF2-40B4-BE49-F238E27FC236}">
                <a16:creationId xmlns:a16="http://schemas.microsoft.com/office/drawing/2014/main" id="{71B8C395-43E2-46D1-8472-E466B60EE728}"/>
              </a:ext>
            </a:extLst>
          </p:cNvPr>
          <p:cNvPicPr>
            <a:picLocks noChangeAspect="1"/>
          </p:cNvPicPr>
          <p:nvPr/>
        </p:nvPicPr>
        <p:blipFill>
          <a:blip r:embed="rId3"/>
          <a:stretch>
            <a:fillRect/>
          </a:stretch>
        </p:blipFill>
        <p:spPr>
          <a:xfrm>
            <a:off x="35241" y="1152144"/>
            <a:ext cx="7957027" cy="4475828"/>
          </a:xfrm>
          <a:prstGeom prst="rect">
            <a:avLst/>
          </a:prstGeom>
        </p:spPr>
      </p:pic>
    </p:spTree>
    <p:extLst>
      <p:ext uri="{BB962C8B-B14F-4D97-AF65-F5344CB8AC3E}">
        <p14:creationId xmlns:p14="http://schemas.microsoft.com/office/powerpoint/2010/main" val="2347889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2458</TotalTime>
  <Words>1685</Words>
  <Application>Microsoft Office PowerPoint</Application>
  <PresentationFormat>Widescreen</PresentationFormat>
  <Paragraphs>429</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Rockwell</vt:lpstr>
      <vt:lpstr>Rockwell Condensed</vt:lpstr>
      <vt:lpstr>Wingdings</vt:lpstr>
      <vt:lpstr>Wood Type</vt:lpstr>
      <vt:lpstr>OIL AT $20 – TIME TO TAKE A LOOK!</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lpstr>OIL INVESTING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AT $20 – TIME TO TAKE A LOOK!</dc:title>
  <dc:creator>Sven Carlin</dc:creator>
  <cp:lastModifiedBy>Sven Carlin</cp:lastModifiedBy>
  <cp:revision>29</cp:revision>
  <dcterms:created xsi:type="dcterms:W3CDTF">2020-03-31T14:39:52Z</dcterms:created>
  <dcterms:modified xsi:type="dcterms:W3CDTF">2020-04-03T08:21:45Z</dcterms:modified>
</cp:coreProperties>
</file>