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6" r:id="rId2"/>
    <p:sldMasterId id="2147483708" r:id="rId3"/>
  </p:sldMasterIdLst>
  <p:notesMasterIdLst>
    <p:notesMasterId r:id="rId20"/>
  </p:notesMasterIdLst>
  <p:sldIdLst>
    <p:sldId id="256" r:id="rId4"/>
    <p:sldId id="258" r:id="rId5"/>
    <p:sldId id="388" r:id="rId6"/>
    <p:sldId id="386" r:id="rId7"/>
    <p:sldId id="321" r:id="rId8"/>
    <p:sldId id="272" r:id="rId9"/>
    <p:sldId id="298" r:id="rId10"/>
    <p:sldId id="308" r:id="rId11"/>
    <p:sldId id="282" r:id="rId12"/>
    <p:sldId id="311" r:id="rId13"/>
    <p:sldId id="341" r:id="rId14"/>
    <p:sldId id="323" r:id="rId15"/>
    <p:sldId id="325" r:id="rId16"/>
    <p:sldId id="387" r:id="rId17"/>
    <p:sldId id="357" r:id="rId18"/>
    <p:sldId id="35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8EB7E-84B6-4AE9-B344-F37100B0025F}" type="datetimeFigureOut">
              <a:rPr lang="en-US" smtClean="0"/>
              <a:t>9/7/2018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DC0EA3-6B60-409A-B8E0-D8CEF6EE1373}" type="slidenum">
              <a:rPr lang="en-US" smtClean="0"/>
              <a:t>‹#›</a:t>
            </a:fld>
            <a:endParaRPr lang="en-US"/>
          </a:p>
        </p:txBody>
      </p:sp>
    </p:spTree>
    <p:extLst>
      <p:ext uri="{BB962C8B-B14F-4D97-AF65-F5344CB8AC3E}">
        <p14:creationId xmlns:p14="http://schemas.microsoft.com/office/powerpoint/2010/main" val="514666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EBFB8C-BBFF-4397-A51C-1E92596422A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0162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EBFB8C-BBFF-4397-A51C-1E92596422A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1404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CDC 2014</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A6A36C-FB38-4585-84A1-BFB8E4AE87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1904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EBFB8C-BBFF-4397-A51C-1E92596422A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3376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EBFB8C-BBFF-4397-A51C-1E92596422A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4905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Tip: Add your own speaker notes here.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EBFB8C-BBFF-4397-A51C-1E92596422A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2502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This is an important question to start thinking about now.  You can always change, but knowing ahead of time is</a:t>
            </a:r>
            <a:r>
              <a:rPr lang="en-US" baseline="0" dirty="0"/>
              <a:t> a wonderful way to start</a:t>
            </a:r>
            <a:endParaRPr lang="en-US" dirty="0"/>
          </a:p>
          <a:p>
            <a:pPr lvl="1"/>
            <a:r>
              <a:rPr lang="en-US" dirty="0"/>
              <a:t>Help people with CKD locally – working with nephrologist</a:t>
            </a:r>
          </a:p>
          <a:p>
            <a:pPr lvl="1"/>
            <a:r>
              <a:rPr lang="en-US" dirty="0"/>
              <a:t>Help people with CKD virtually – online work</a:t>
            </a:r>
          </a:p>
          <a:p>
            <a:pPr lvl="1"/>
            <a:r>
              <a:rPr lang="en-US" dirty="0"/>
              <a:t>Blog about kidney disease – yes, you can make money here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EBFB8C-BBFF-4397-A51C-1E92596422A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4469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E8BE94-775A-4D59-B439-3EB208EFAD88}"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E14C4-01FE-49CB-8742-70B9441E424B}" type="slidenum">
              <a:rPr lang="en-US" smtClean="0"/>
              <a:t>‹#›</a:t>
            </a:fld>
            <a:endParaRPr lang="en-US"/>
          </a:p>
        </p:txBody>
      </p:sp>
    </p:spTree>
    <p:extLst>
      <p:ext uri="{BB962C8B-B14F-4D97-AF65-F5344CB8AC3E}">
        <p14:creationId xmlns:p14="http://schemas.microsoft.com/office/powerpoint/2010/main" val="1221979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E8BE94-775A-4D59-B439-3EB208EFAD88}"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E14C4-01FE-49CB-8742-70B9441E424B}" type="slidenum">
              <a:rPr lang="en-US" smtClean="0"/>
              <a:t>‹#›</a:t>
            </a:fld>
            <a:endParaRPr lang="en-US"/>
          </a:p>
        </p:txBody>
      </p:sp>
    </p:spTree>
    <p:extLst>
      <p:ext uri="{BB962C8B-B14F-4D97-AF65-F5344CB8AC3E}">
        <p14:creationId xmlns:p14="http://schemas.microsoft.com/office/powerpoint/2010/main" val="1329316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E8BE94-775A-4D59-B439-3EB208EFAD88}"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E14C4-01FE-49CB-8742-70B9441E424B}" type="slidenum">
              <a:rPr lang="en-US" smtClean="0"/>
              <a:t>‹#›</a:t>
            </a:fld>
            <a:endParaRPr lang="en-US"/>
          </a:p>
        </p:txBody>
      </p:sp>
    </p:spTree>
    <p:extLst>
      <p:ext uri="{BB962C8B-B14F-4D97-AF65-F5344CB8AC3E}">
        <p14:creationId xmlns:p14="http://schemas.microsoft.com/office/powerpoint/2010/main" val="3445646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E8BE94-775A-4D59-B439-3EB208EFAD88}"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E14C4-01FE-49CB-8742-70B9441E424B}"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00170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E8BE94-775A-4D59-B439-3EB208EFAD88}"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E14C4-01FE-49CB-8742-70B9441E424B}" type="slidenum">
              <a:rPr lang="en-US" smtClean="0"/>
              <a:t>‹#›</a:t>
            </a:fld>
            <a:endParaRPr lang="en-US"/>
          </a:p>
        </p:txBody>
      </p:sp>
    </p:spTree>
    <p:extLst>
      <p:ext uri="{BB962C8B-B14F-4D97-AF65-F5344CB8AC3E}">
        <p14:creationId xmlns:p14="http://schemas.microsoft.com/office/powerpoint/2010/main" val="4266871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9E8BE94-775A-4D59-B439-3EB208EFAD88}" type="datetimeFigureOut">
              <a:rPr lang="en-US" smtClean="0"/>
              <a:t>9/7/2018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AE14C4-01FE-49CB-8742-70B9441E424B}" type="slidenum">
              <a:rPr lang="en-US" smtClean="0"/>
              <a:t>‹#›</a:t>
            </a:fld>
            <a:endParaRPr lang="en-US"/>
          </a:p>
        </p:txBody>
      </p:sp>
    </p:spTree>
    <p:extLst>
      <p:ext uri="{BB962C8B-B14F-4D97-AF65-F5344CB8AC3E}">
        <p14:creationId xmlns:p14="http://schemas.microsoft.com/office/powerpoint/2010/main" val="2926422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9E8BE94-775A-4D59-B439-3EB208EFAD88}" type="datetimeFigureOut">
              <a:rPr lang="en-US" smtClean="0"/>
              <a:t>9/7/2018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AE14C4-01FE-49CB-8742-70B9441E424B}" type="slidenum">
              <a:rPr lang="en-US" smtClean="0"/>
              <a:t>‹#›</a:t>
            </a:fld>
            <a:endParaRPr lang="en-US"/>
          </a:p>
        </p:txBody>
      </p:sp>
    </p:spTree>
    <p:extLst>
      <p:ext uri="{BB962C8B-B14F-4D97-AF65-F5344CB8AC3E}">
        <p14:creationId xmlns:p14="http://schemas.microsoft.com/office/powerpoint/2010/main" val="3109492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E8BE94-775A-4D59-B439-3EB208EFAD88}"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E14C4-01FE-49CB-8742-70B9441E424B}" type="slidenum">
              <a:rPr lang="en-US" smtClean="0"/>
              <a:t>‹#›</a:t>
            </a:fld>
            <a:endParaRPr lang="en-US"/>
          </a:p>
        </p:txBody>
      </p:sp>
    </p:spTree>
    <p:extLst>
      <p:ext uri="{BB962C8B-B14F-4D97-AF65-F5344CB8AC3E}">
        <p14:creationId xmlns:p14="http://schemas.microsoft.com/office/powerpoint/2010/main" val="3158764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E8BE94-775A-4D59-B439-3EB208EFAD88}"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E14C4-01FE-49CB-8742-70B9441E424B}" type="slidenum">
              <a:rPr lang="en-US" smtClean="0"/>
              <a:t>‹#›</a:t>
            </a:fld>
            <a:endParaRPr lang="en-US"/>
          </a:p>
        </p:txBody>
      </p:sp>
    </p:spTree>
    <p:extLst>
      <p:ext uri="{BB962C8B-B14F-4D97-AF65-F5344CB8AC3E}">
        <p14:creationId xmlns:p14="http://schemas.microsoft.com/office/powerpoint/2010/main" val="1927101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6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000" spc="30" baseline="0">
                <a:solidFill>
                  <a:schemeClr val="tx1">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4572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p>
            <a:fld id="{D80A4771-C6EF-4B99-81F4-D30BE4E017A0}" type="datetimeFigureOut">
              <a:rPr lang="en-US" smtClean="0"/>
              <a:pPr/>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B41CA-569D-40E7-8E58-026C0338B2C8}" type="slidenum">
              <a:rPr lang="en-US" smtClean="0"/>
              <a:pPr/>
              <a:t>‹#›</a:t>
            </a:fld>
            <a:endParaRPr lang="en-US"/>
          </a:p>
        </p:txBody>
      </p:sp>
    </p:spTree>
    <p:extLst>
      <p:ext uri="{BB962C8B-B14F-4D97-AF65-F5344CB8AC3E}">
        <p14:creationId xmlns:p14="http://schemas.microsoft.com/office/powerpoint/2010/main" val="1250312205"/>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A4771-C6EF-4B99-81F4-D30BE4E017A0}" type="datetimeFigureOut">
              <a:rPr lang="en-US" smtClean="0"/>
              <a:pPr/>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B41CA-569D-40E7-8E58-026C0338B2C8}" type="slidenum">
              <a:rPr lang="en-US" smtClean="0"/>
              <a:pPr/>
              <a:t>‹#›</a:t>
            </a:fld>
            <a:endParaRPr lang="en-US"/>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41740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E8BE94-775A-4D59-B439-3EB208EFAD88}"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E14C4-01FE-49CB-8742-70B9441E424B}" type="slidenum">
              <a:rPr lang="en-US" smtClean="0"/>
              <a:t>‹#›</a:t>
            </a:fld>
            <a:endParaRPr lang="en-US"/>
          </a:p>
        </p:txBody>
      </p:sp>
    </p:spTree>
    <p:extLst>
      <p:ext uri="{BB962C8B-B14F-4D97-AF65-F5344CB8AC3E}">
        <p14:creationId xmlns:p14="http://schemas.microsoft.com/office/powerpoint/2010/main" val="3068026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6200" b="1" baseline="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0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0A4771-C6EF-4B99-81F4-D30BE4E017A0}" type="datetimeFigureOut">
              <a:rPr lang="en-US" smtClean="0"/>
              <a:pPr/>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B41CA-569D-40E7-8E58-026C0338B2C8}" type="slidenum">
              <a:rPr lang="en-US" smtClean="0"/>
              <a:pPr/>
              <a:t>‹#›</a:t>
            </a:fld>
            <a:endParaRPr lang="en-US"/>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88864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2"/>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2"/>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0A4771-C6EF-4B99-81F4-D30BE4E017A0}" type="datetimeFigureOut">
              <a:rPr lang="en-US" smtClean="0"/>
              <a:pPr/>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B41CA-569D-40E7-8E58-026C0338B2C8}" type="slidenum">
              <a:rPr lang="en-US" smtClean="0"/>
              <a:pPr/>
              <a:t>‹#›</a:t>
            </a:fld>
            <a:endParaRPr lang="en-US"/>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42204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lgn="r"/>
            <a:fld id="{D80A4771-C6EF-4B99-81F4-D30BE4E017A0}" type="datetimeFigureOut">
              <a:rPr lang="en-US" smtClean="0"/>
              <a:pPr algn="r"/>
              <a:t>9/7/2018</a:t>
            </a:fld>
            <a:endParaRPr lang="en-US" sz="1200">
              <a:solidFill>
                <a:schemeClr val="bg2">
                  <a:shade val="50000"/>
                </a:schemeClr>
              </a:solidFill>
            </a:endParaRPr>
          </a:p>
        </p:txBody>
      </p:sp>
      <p:sp>
        <p:nvSpPr>
          <p:cNvPr id="8" name="Footer Placeholder 7"/>
          <p:cNvSpPr>
            <a:spLocks noGrp="1"/>
          </p:cNvSpPr>
          <p:nvPr>
            <p:ph type="ftr" sz="quarter" idx="11"/>
          </p:nvPr>
        </p:nvSpPr>
        <p:spPr/>
        <p:txBody>
          <a:bodyPr/>
          <a:lstStyle/>
          <a:p>
            <a:endParaRPr lang="en-US" sz="1200">
              <a:solidFill>
                <a:schemeClr val="bg2">
                  <a:shade val="50000"/>
                </a:schemeClr>
              </a:solidFill>
              <a:effectLst/>
            </a:endParaRPr>
          </a:p>
        </p:txBody>
      </p:sp>
      <p:sp>
        <p:nvSpPr>
          <p:cNvPr id="9" name="Slide Number Placeholder 8"/>
          <p:cNvSpPr>
            <a:spLocks noGrp="1"/>
          </p:cNvSpPr>
          <p:nvPr>
            <p:ph type="sldNum" sz="quarter" idx="12"/>
          </p:nvPr>
        </p:nvSpPr>
        <p:spPr/>
        <p:txBody>
          <a:bodyPr/>
          <a:lstStyle/>
          <a:p>
            <a:pPr algn="ctr"/>
            <a:fld id="{990B41CA-569D-40E7-8E58-026C0338B2C8}" type="slidenum">
              <a:rPr lang="en-US" smtClean="0"/>
              <a:pPr algn="ctr"/>
              <a:t>‹#›</a:t>
            </a:fld>
            <a:endParaRPr lang="en-US" sz="1200">
              <a:solidFill>
                <a:schemeClr val="bg2">
                  <a:shade val="50000"/>
                </a:schemeClr>
              </a:solidFill>
              <a:effectLst/>
            </a:endParaRPr>
          </a:p>
        </p:txBody>
      </p:sp>
      <p:sp>
        <p:nvSpPr>
          <p:cNvPr id="11" name="Rectangle 10"/>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17007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0A4771-C6EF-4B99-81F4-D30BE4E017A0}" type="datetimeFigureOut">
              <a:rPr lang="en-US" smtClean="0"/>
              <a:pPr/>
              <a:t>9/7/2018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0B41CA-569D-40E7-8E58-026C0338B2C8}" type="slidenum">
              <a:rPr lang="en-US" smtClean="0"/>
              <a:pPr/>
              <a:t>‹#›</a:t>
            </a:fld>
            <a:endParaRPr lang="en-US"/>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50767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0A4771-C6EF-4B99-81F4-D30BE4E017A0}" type="datetimeFigureOut">
              <a:rPr lang="en-US" smtClean="0"/>
              <a:pPr/>
              <a:t>9/7/2018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0B41CA-569D-40E7-8E58-026C0338B2C8}" type="slidenum">
              <a:rPr lang="en-US" smtClean="0"/>
              <a:pPr/>
              <a:t>‹#›</a:t>
            </a:fld>
            <a:endParaRPr lang="en-US"/>
          </a:p>
        </p:txBody>
      </p:sp>
      <p:sp>
        <p:nvSpPr>
          <p:cNvPr id="5" name="Rectangle 4"/>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77436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200400" cy="1600197"/>
          </a:xfrm>
        </p:spPr>
        <p:txBody>
          <a:bodyPr anchor="b">
            <a:normAutofit/>
          </a:bodyPr>
          <a:lstStyle>
            <a:lvl1pPr>
              <a:defRPr sz="2800" b="1"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7"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6"/>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80A4771-C6EF-4B99-81F4-D30BE4E017A0}" type="datetimeFigureOut">
              <a:rPr lang="en-US" smtClean="0"/>
              <a:pPr/>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B41CA-569D-40E7-8E58-026C0338B2C8}" type="slidenum">
              <a:rPr lang="en-US" smtClean="0"/>
              <a:pPr/>
              <a:t>‹#›</a:t>
            </a:fld>
            <a:endParaRPr lang="en-US"/>
          </a:p>
        </p:txBody>
      </p:sp>
    </p:spTree>
    <p:extLst>
      <p:ext uri="{BB962C8B-B14F-4D97-AF65-F5344CB8AC3E}">
        <p14:creationId xmlns:p14="http://schemas.microsoft.com/office/powerpoint/2010/main" val="1707295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2"/>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91"/>
            <a:ext cx="9982200" cy="597011"/>
          </a:xfrm>
        </p:spPr>
        <p:txBody>
          <a:bodyPr>
            <a:normAutofit/>
          </a:bodyPr>
          <a:lstStyle>
            <a:lvl1pPr marL="0" indent="0">
              <a:lnSpc>
                <a:spcPct val="100000"/>
              </a:lnSpc>
              <a:spcBef>
                <a:spcPts val="800"/>
              </a:spcBef>
              <a:buNone/>
              <a:defRPr sz="140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80A4771-C6EF-4B99-81F4-D30BE4E017A0}" type="datetimeFigureOut">
              <a:rPr lang="en-US" smtClean="0"/>
              <a:pPr/>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B41CA-569D-40E7-8E58-026C0338B2C8}" type="slidenum">
              <a:rPr lang="en-US" smtClean="0"/>
              <a:pPr/>
              <a:t>‹#›</a:t>
            </a:fld>
            <a:endParaRPr lang="en-US"/>
          </a:p>
        </p:txBody>
      </p:sp>
    </p:spTree>
    <p:extLst>
      <p:ext uri="{BB962C8B-B14F-4D97-AF65-F5344CB8AC3E}">
        <p14:creationId xmlns:p14="http://schemas.microsoft.com/office/powerpoint/2010/main" val="39071124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A4771-C6EF-4B99-81F4-D30BE4E017A0}" type="datetimeFigureOut">
              <a:rPr lang="en-US" smtClean="0"/>
              <a:pPr/>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B41CA-569D-40E7-8E58-026C0338B2C8}" type="slidenum">
              <a:rPr lang="en-US" smtClean="0"/>
              <a:pPr/>
              <a:t>‹#›</a:t>
            </a:fld>
            <a:endParaRPr lang="en-US"/>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170584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1"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1" y="381000"/>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A4771-C6EF-4B99-81F4-D30BE4E017A0}" type="datetimeFigureOut">
              <a:rPr lang="en-US" smtClean="0"/>
              <a:pPr/>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B41CA-569D-40E7-8E58-026C0338B2C8}" type="slidenum">
              <a:rPr lang="en-US" smtClean="0"/>
              <a:pPr/>
              <a:t>‹#›</a:t>
            </a:fld>
            <a:endParaRPr lang="en-US"/>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156167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63803" y="1150435"/>
            <a:ext cx="10013797" cy="2303436"/>
          </a:xfrm>
        </p:spPr>
        <p:txBody>
          <a:bodyPr/>
          <a:lstStyle>
            <a:lvl1pPr algn="l">
              <a:defRPr baseline="0">
                <a:latin typeface="Segoe UI" panose="020B0502040204020203" pitchFamily="34" charset="0"/>
                <a:ea typeface="Segoe UI" panose="020B0502040204020203" pitchFamily="34" charset="0"/>
                <a:cs typeface="Segoe UI" panose="020B0502040204020203" pitchFamily="34" charset="0"/>
              </a:defRPr>
            </a:lvl1pPr>
          </a:lstStyle>
          <a:p>
            <a:r>
              <a:rPr lang="en-US" dirty="0"/>
              <a:t>Enter text for the title </a:t>
            </a:r>
            <a:br>
              <a:rPr lang="en-US" dirty="0"/>
            </a:br>
            <a:r>
              <a:rPr lang="en-US" dirty="0"/>
              <a:t>slide here (or use the dark title or section break layout).</a:t>
            </a:r>
          </a:p>
        </p:txBody>
      </p:sp>
      <p:sp>
        <p:nvSpPr>
          <p:cNvPr id="3" name="Subtitle 2"/>
          <p:cNvSpPr>
            <a:spLocks noGrp="1"/>
          </p:cNvSpPr>
          <p:nvPr>
            <p:ph type="subTitle" idx="1" hasCustomPrompt="1"/>
          </p:nvPr>
        </p:nvSpPr>
        <p:spPr>
          <a:xfrm>
            <a:off x="1279694" y="3886199"/>
            <a:ext cx="10018847" cy="2284256"/>
          </a:xfrm>
        </p:spPr>
        <p:txBody>
          <a:bodyPr>
            <a:normAutofit/>
          </a:bodyPr>
          <a:lstStyle>
            <a:lvl1pPr marL="0" indent="0" algn="l">
              <a:buNone/>
              <a:defRPr sz="20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Optional subtitle here</a:t>
            </a:r>
          </a:p>
        </p:txBody>
      </p:sp>
    </p:spTree>
    <p:extLst>
      <p:ext uri="{BB962C8B-B14F-4D97-AF65-F5344CB8AC3E}">
        <p14:creationId xmlns:p14="http://schemas.microsoft.com/office/powerpoint/2010/main" val="309963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E8BE94-775A-4D59-B439-3EB208EFAD88}"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E14C4-01FE-49CB-8742-70B9441E424B}" type="slidenum">
              <a:rPr lang="en-US" smtClean="0"/>
              <a:t>‹#›</a:t>
            </a:fld>
            <a:endParaRPr lang="en-US"/>
          </a:p>
        </p:txBody>
      </p:sp>
    </p:spTree>
    <p:extLst>
      <p:ext uri="{BB962C8B-B14F-4D97-AF65-F5344CB8AC3E}">
        <p14:creationId xmlns:p14="http://schemas.microsoft.com/office/powerpoint/2010/main" val="3311121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1"/>
            <a:ext cx="10972800" cy="788757"/>
          </a:xfrm>
        </p:spPr>
        <p:txBody>
          <a:bodyPr anchor="t" anchorCtr="0">
            <a:normAutofit/>
          </a:bodyPr>
          <a:lstStyle>
            <a:lvl1pPr algn="l">
              <a:defRPr sz="2800" b="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09600" y="1731265"/>
            <a:ext cx="10972800" cy="4394899"/>
          </a:xfrm>
        </p:spPr>
        <p:txBody>
          <a:bodyPr/>
          <a:lstStyle>
            <a:lvl1pPr>
              <a:spcBef>
                <a:spcPts val="1200"/>
              </a:spcBef>
              <a:defRPr sz="2800" baseline="0">
                <a:latin typeface="Segoe UI" panose="020B0502040204020203" pitchFamily="34" charset="0"/>
                <a:ea typeface="Segoe UI" panose="020B0502040204020203" pitchFamily="34" charset="0"/>
                <a:cs typeface="Segoe UI" panose="020B0502040204020203" pitchFamily="34" charset="0"/>
              </a:defRPr>
            </a:lvl1pPr>
            <a:lvl2pPr>
              <a:spcBef>
                <a:spcPts val="1200"/>
              </a:spcBef>
              <a:defRPr sz="2400">
                <a:latin typeface="Segoe UI" panose="020B0502040204020203" pitchFamily="34" charset="0"/>
                <a:ea typeface="Segoe UI" panose="020B0502040204020203" pitchFamily="34" charset="0"/>
                <a:cs typeface="Segoe UI" panose="020B0502040204020203" pitchFamily="34" charset="0"/>
              </a:defRPr>
            </a:lvl2pPr>
            <a:lvl3pPr>
              <a:spcBef>
                <a:spcPts val="1200"/>
              </a:spcBef>
              <a:defRPr sz="2000">
                <a:latin typeface="Segoe UI" panose="020B0502040204020203" pitchFamily="34" charset="0"/>
                <a:ea typeface="Segoe UI" panose="020B0502040204020203" pitchFamily="34" charset="0"/>
                <a:cs typeface="Segoe UI" panose="020B0502040204020203" pitchFamily="34" charset="0"/>
              </a:defRPr>
            </a:lvl3pPr>
            <a:lvl4pPr>
              <a:spcBef>
                <a:spcPts val="1200"/>
              </a:spcBef>
              <a:defRPr>
                <a:latin typeface="Segoe UI" panose="020B0502040204020203" pitchFamily="34" charset="0"/>
                <a:ea typeface="Segoe UI" panose="020B0502040204020203" pitchFamily="34" charset="0"/>
                <a:cs typeface="Segoe UI" panose="020B0502040204020203" pitchFamily="34" charset="0"/>
              </a:defRPr>
            </a:lvl4pPr>
            <a:lvl5pPr>
              <a:spcBef>
                <a:spcPts val="1200"/>
              </a:spcBef>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Click to add text. Or click one of the icons below to add other media.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503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998162"/>
          </a:xfrm>
        </p:spPr>
        <p:txBody>
          <a:bodyPr anchor="t" anchorCtr="0">
            <a:normAutofit/>
          </a:bodyPr>
          <a:lstStyle>
            <a:lvl1pPr algn="l">
              <a:defRPr sz="2800" b="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sz="half" idx="1"/>
          </p:nvPr>
        </p:nvSpPr>
        <p:spPr>
          <a:xfrm>
            <a:off x="609600" y="1926523"/>
            <a:ext cx="5384800" cy="4199641"/>
          </a:xfrm>
        </p:spPr>
        <p:txBody>
          <a:bodyPr/>
          <a:lstStyle>
            <a:lvl1pPr marL="274320" indent="-274320">
              <a:spcBef>
                <a:spcPts val="1200"/>
              </a:spcBef>
              <a:defRPr sz="2800">
                <a:latin typeface="Segoe UI" panose="020B0502040204020203" pitchFamily="34" charset="0"/>
                <a:ea typeface="Segoe UI" panose="020B0502040204020203" pitchFamily="34" charset="0"/>
                <a:cs typeface="Segoe UI" panose="020B0502040204020203" pitchFamily="34" charset="0"/>
              </a:defRPr>
            </a:lvl1pPr>
            <a:lvl2pPr>
              <a:spcBef>
                <a:spcPts val="1200"/>
              </a:spcBef>
              <a:defRPr sz="2400">
                <a:latin typeface="Segoe UI" panose="020B0502040204020203" pitchFamily="34" charset="0"/>
                <a:ea typeface="Segoe UI" panose="020B0502040204020203" pitchFamily="34" charset="0"/>
                <a:cs typeface="Segoe UI" panose="020B0502040204020203" pitchFamily="34" charset="0"/>
              </a:defRPr>
            </a:lvl2pPr>
            <a:lvl3pPr>
              <a:spcBef>
                <a:spcPts val="1200"/>
              </a:spcBef>
              <a:defRPr sz="2000">
                <a:latin typeface="Segoe UI" panose="020B0502040204020203" pitchFamily="34" charset="0"/>
                <a:ea typeface="Segoe UI" panose="020B0502040204020203" pitchFamily="34" charset="0"/>
                <a:cs typeface="Segoe UI" panose="020B0502040204020203" pitchFamily="34" charset="0"/>
              </a:defRPr>
            </a:lvl3pPr>
            <a:lvl4pPr>
              <a:spcBef>
                <a:spcPts val="1200"/>
              </a:spcBef>
              <a:defRPr sz="1800">
                <a:latin typeface="Segoe UI" panose="020B0502040204020203" pitchFamily="34" charset="0"/>
                <a:ea typeface="Segoe UI" panose="020B0502040204020203" pitchFamily="34" charset="0"/>
                <a:cs typeface="Segoe UI" panose="020B0502040204020203" pitchFamily="34" charset="0"/>
              </a:defRPr>
            </a:lvl4pPr>
            <a:lvl5pPr>
              <a:spcBef>
                <a:spcPts val="1200"/>
              </a:spcBef>
              <a:defRPr sz="1800">
                <a:latin typeface="Segoe UI" panose="020B0502040204020203" pitchFamily="34" charset="0"/>
                <a:ea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933503"/>
            <a:ext cx="5384800" cy="4192661"/>
          </a:xfrm>
        </p:spPr>
        <p:txBody>
          <a:bodyPr/>
          <a:lstStyle>
            <a:lvl1pPr marL="274320" indent="-274320">
              <a:spcBef>
                <a:spcPts val="1200"/>
              </a:spcBef>
              <a:defRPr sz="2800">
                <a:latin typeface="Segoe UI" panose="020B0502040204020203" pitchFamily="34" charset="0"/>
                <a:ea typeface="Segoe UI" panose="020B0502040204020203" pitchFamily="34" charset="0"/>
                <a:cs typeface="Segoe UI" panose="020B0502040204020203" pitchFamily="34" charset="0"/>
              </a:defRPr>
            </a:lvl1pPr>
            <a:lvl2pPr>
              <a:spcBef>
                <a:spcPts val="1200"/>
              </a:spcBef>
              <a:defRPr sz="2400">
                <a:latin typeface="Segoe UI" panose="020B0502040204020203" pitchFamily="34" charset="0"/>
                <a:ea typeface="Segoe UI" panose="020B0502040204020203" pitchFamily="34" charset="0"/>
                <a:cs typeface="Segoe UI" panose="020B0502040204020203" pitchFamily="34" charset="0"/>
              </a:defRPr>
            </a:lvl2pPr>
            <a:lvl3pPr>
              <a:spcBef>
                <a:spcPts val="1200"/>
              </a:spcBef>
              <a:defRPr sz="2000">
                <a:latin typeface="Segoe UI" panose="020B0502040204020203" pitchFamily="34" charset="0"/>
                <a:ea typeface="Segoe UI" panose="020B0502040204020203" pitchFamily="34" charset="0"/>
                <a:cs typeface="Segoe UI" panose="020B0502040204020203" pitchFamily="34" charset="0"/>
              </a:defRPr>
            </a:lvl3pPr>
            <a:lvl4pPr>
              <a:spcBef>
                <a:spcPts val="1200"/>
              </a:spcBef>
              <a:defRPr sz="1800">
                <a:latin typeface="Segoe UI" panose="020B0502040204020203" pitchFamily="34" charset="0"/>
                <a:ea typeface="Segoe UI" panose="020B0502040204020203" pitchFamily="34" charset="0"/>
                <a:cs typeface="Segoe UI" panose="020B0502040204020203" pitchFamily="34" charset="0"/>
              </a:defRPr>
            </a:lvl4pPr>
            <a:lvl5pPr>
              <a:spcBef>
                <a:spcPts val="1200"/>
              </a:spcBef>
              <a:defRPr sz="1800">
                <a:latin typeface="Segoe UI" panose="020B0502040204020203" pitchFamily="34" charset="0"/>
                <a:ea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14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1"/>
            <a:ext cx="10972800" cy="656801"/>
          </a:xfrm>
        </p:spPr>
        <p:txBody>
          <a:bodyPr>
            <a:normAutofit/>
          </a:bodyPr>
          <a:lstStyle>
            <a:lvl1pPr algn="l">
              <a:defRPr sz="2800" b="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1800" b="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marL="182880" indent="-182880">
              <a:spcBef>
                <a:spcPts val="600"/>
              </a:spcBef>
              <a:defRPr sz="1600">
                <a:latin typeface="Segoe UI" panose="020B0502040204020203" pitchFamily="34" charset="0"/>
                <a:ea typeface="Segoe UI" panose="020B0502040204020203" pitchFamily="34" charset="0"/>
                <a:cs typeface="Segoe UI" panose="020B0502040204020203" pitchFamily="34" charset="0"/>
              </a:defRPr>
            </a:lvl1pPr>
            <a:lvl2pPr>
              <a:spcBef>
                <a:spcPts val="600"/>
              </a:spcBef>
              <a:defRPr sz="1600">
                <a:latin typeface="Segoe UI" panose="020B0502040204020203" pitchFamily="34" charset="0"/>
                <a:ea typeface="Segoe UI" panose="020B0502040204020203" pitchFamily="34" charset="0"/>
                <a:cs typeface="Segoe UI" panose="020B0502040204020203" pitchFamily="34" charset="0"/>
              </a:defRPr>
            </a:lvl2pPr>
            <a:lvl3pPr>
              <a:spcBef>
                <a:spcPts val="600"/>
              </a:spcBef>
              <a:defRPr sz="1600">
                <a:latin typeface="Segoe UI" panose="020B0502040204020203" pitchFamily="34" charset="0"/>
                <a:ea typeface="Segoe UI" panose="020B0502040204020203" pitchFamily="34" charset="0"/>
                <a:cs typeface="Segoe UI" panose="020B0502040204020203" pitchFamily="34" charset="0"/>
              </a:defRPr>
            </a:lvl3pPr>
            <a:lvl4pPr>
              <a:spcBef>
                <a:spcPts val="600"/>
              </a:spcBef>
              <a:defRPr sz="1600">
                <a:latin typeface="Segoe UI" panose="020B0502040204020203" pitchFamily="34" charset="0"/>
                <a:ea typeface="Segoe UI" panose="020B0502040204020203" pitchFamily="34" charset="0"/>
                <a:cs typeface="Segoe UI" panose="020B0502040204020203" pitchFamily="34" charset="0"/>
              </a:defRPr>
            </a:lvl4pPr>
            <a:lvl5pPr>
              <a:spcBef>
                <a:spcPts val="600"/>
              </a:spcBef>
              <a:defRPr sz="1600">
                <a:latin typeface="Segoe UI" panose="020B0502040204020203" pitchFamily="34" charset="0"/>
                <a:ea typeface="Segoe UI" panose="020B0502040204020203" pitchFamily="34" charset="0"/>
                <a:cs typeface="Segoe UI" panose="020B0502040204020203"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1800" b="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marL="182880" indent="-182880">
              <a:spcBef>
                <a:spcPts val="600"/>
              </a:spcBef>
              <a:defRPr sz="1600">
                <a:latin typeface="Segoe UI" panose="020B0502040204020203" pitchFamily="34" charset="0"/>
                <a:ea typeface="Segoe UI" panose="020B0502040204020203" pitchFamily="34" charset="0"/>
                <a:cs typeface="Segoe UI" panose="020B0502040204020203" pitchFamily="34" charset="0"/>
              </a:defRPr>
            </a:lvl1pPr>
            <a:lvl2pPr>
              <a:spcBef>
                <a:spcPts val="600"/>
              </a:spcBef>
              <a:defRPr sz="1600">
                <a:latin typeface="Segoe UI" panose="020B0502040204020203" pitchFamily="34" charset="0"/>
                <a:ea typeface="Segoe UI" panose="020B0502040204020203" pitchFamily="34" charset="0"/>
                <a:cs typeface="Segoe UI" panose="020B0502040204020203" pitchFamily="34" charset="0"/>
              </a:defRPr>
            </a:lvl2pPr>
            <a:lvl3pPr>
              <a:spcBef>
                <a:spcPts val="600"/>
              </a:spcBef>
              <a:defRPr sz="1600">
                <a:latin typeface="Segoe UI" panose="020B0502040204020203" pitchFamily="34" charset="0"/>
                <a:ea typeface="Segoe UI" panose="020B0502040204020203" pitchFamily="34" charset="0"/>
                <a:cs typeface="Segoe UI" panose="020B0502040204020203" pitchFamily="34" charset="0"/>
              </a:defRPr>
            </a:lvl3pPr>
            <a:lvl4pPr>
              <a:spcBef>
                <a:spcPts val="600"/>
              </a:spcBef>
              <a:defRPr sz="1600">
                <a:latin typeface="Segoe UI" panose="020B0502040204020203" pitchFamily="34" charset="0"/>
                <a:ea typeface="Segoe UI" panose="020B0502040204020203" pitchFamily="34" charset="0"/>
                <a:cs typeface="Segoe UI" panose="020B0502040204020203" pitchFamily="34" charset="0"/>
              </a:defRPr>
            </a:lvl4pPr>
            <a:lvl5pPr>
              <a:spcBef>
                <a:spcPts val="600"/>
              </a:spcBef>
              <a:defRPr sz="1600">
                <a:latin typeface="Segoe UI" panose="020B0502040204020203" pitchFamily="34" charset="0"/>
                <a:ea typeface="Segoe UI" panose="020B0502040204020203" pitchFamily="34" charset="0"/>
                <a:cs typeface="Segoe UI" panose="020B0502040204020203"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739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143000"/>
            <a:ext cx="10972800" cy="1835780"/>
          </a:xfrm>
        </p:spPr>
        <p:txBody>
          <a:bodyPr anchor="t" anchorCtr="0">
            <a:normAutofit/>
          </a:bodyPr>
          <a:lstStyle>
            <a:lvl1pPr>
              <a:defRPr sz="2800" b="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title </a:t>
            </a:r>
            <a:br>
              <a:rPr lang="en-US" dirty="0"/>
            </a:br>
            <a:r>
              <a:rPr lang="en-US" dirty="0"/>
              <a:t>(or use the dark title or section slide).</a:t>
            </a:r>
          </a:p>
        </p:txBody>
      </p:sp>
    </p:spTree>
    <p:extLst>
      <p:ext uri="{BB962C8B-B14F-4D97-AF65-F5344CB8AC3E}">
        <p14:creationId xmlns:p14="http://schemas.microsoft.com/office/powerpoint/2010/main" val="1534026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41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357632" y="963168"/>
            <a:ext cx="11411712" cy="5486400"/>
          </a:xfrm>
          <a:solidFill>
            <a:schemeClr val="bg1"/>
          </a:solidFill>
          <a:effectLst>
            <a:outerShdw blurRad="241300" dist="152400" dir="2700000" algn="tl" rotWithShape="0">
              <a:prstClr val="black">
                <a:alpha val="40000"/>
              </a:prstClr>
            </a:outerShdw>
          </a:effectLst>
        </p:spPr>
        <p:txBody>
          <a:bodyPr anchor="ctr" anchorCtr="0"/>
          <a:lstStyle>
            <a:lvl1pPr algn="ctr">
              <a:defRPr>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9" name="Rectangle 8"/>
          <p:cNvSpPr/>
          <p:nvPr userDrawn="1"/>
        </p:nvSpPr>
        <p:spPr>
          <a:xfrm>
            <a:off x="-28797" y="6746487"/>
            <a:ext cx="12220797" cy="126381"/>
          </a:xfrm>
          <a:prstGeom prst="rect">
            <a:avLst/>
          </a:prstGeom>
          <a:gradFill flip="none" rotWithShape="1">
            <a:gsLst>
              <a:gs pos="47000">
                <a:srgbClr val="F16025"/>
              </a:gs>
              <a:gs pos="0">
                <a:srgbClr val="FFC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3057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side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914400"/>
            <a:ext cx="4011084" cy="425790"/>
          </a:xfrm>
        </p:spPr>
        <p:txBody>
          <a:bodyPr anchor="t" anchorCtr="0">
            <a:normAutofit/>
          </a:bodyPr>
          <a:lstStyle>
            <a:lvl1pPr algn="l">
              <a:defRPr sz="1600" b="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Caption title</a:t>
            </a:r>
          </a:p>
        </p:txBody>
      </p:sp>
      <p:sp>
        <p:nvSpPr>
          <p:cNvPr id="3" name="Content Placeholder 2"/>
          <p:cNvSpPr>
            <a:spLocks noGrp="1"/>
          </p:cNvSpPr>
          <p:nvPr>
            <p:ph idx="1"/>
          </p:nvPr>
        </p:nvSpPr>
        <p:spPr>
          <a:xfrm>
            <a:off x="4766733" y="914400"/>
            <a:ext cx="6815667" cy="5540188"/>
          </a:xfrm>
        </p:spPr>
        <p:txBody>
          <a:bodyPr>
            <a:normAutofit/>
          </a:bodyPr>
          <a:lstStyle>
            <a:lvl1pPr marL="274320" indent="-274320">
              <a:defRPr sz="2400">
                <a:latin typeface="Segoe UI" panose="020B0502040204020203" pitchFamily="34" charset="0"/>
                <a:ea typeface="Segoe UI" panose="020B0502040204020203" pitchFamily="34" charset="0"/>
                <a:cs typeface="Segoe UI" panose="020B0502040204020203" pitchFamily="34" charset="0"/>
              </a:defRPr>
            </a:lvl1pPr>
            <a:lvl2pPr>
              <a:defRPr sz="2400">
                <a:latin typeface="Segoe UI" panose="020B0502040204020203" pitchFamily="34" charset="0"/>
                <a:ea typeface="Segoe UI" panose="020B0502040204020203" pitchFamily="34" charset="0"/>
                <a:cs typeface="Segoe UI" panose="020B0502040204020203" pitchFamily="34" charset="0"/>
              </a:defRPr>
            </a:lvl2pPr>
            <a:lvl3pPr>
              <a:defRPr sz="2400">
                <a:latin typeface="Segoe UI" panose="020B0502040204020203" pitchFamily="34" charset="0"/>
                <a:ea typeface="Segoe UI" panose="020B0502040204020203" pitchFamily="34" charset="0"/>
                <a:cs typeface="Segoe UI" panose="020B0502040204020203" pitchFamily="34" charset="0"/>
              </a:defRPr>
            </a:lvl3pPr>
            <a:lvl4pPr>
              <a:defRPr sz="2400">
                <a:latin typeface="Segoe UI" panose="020B0502040204020203" pitchFamily="34" charset="0"/>
                <a:ea typeface="Segoe UI" panose="020B0502040204020203" pitchFamily="34" charset="0"/>
                <a:cs typeface="Segoe UI" panose="020B0502040204020203" pitchFamily="34" charset="0"/>
              </a:defRPr>
            </a:lvl4pPr>
            <a:lvl5pPr>
              <a:defRPr sz="2400">
                <a:latin typeface="Segoe UI" panose="020B0502040204020203" pitchFamily="34" charset="0"/>
                <a:ea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609601" y="1435101"/>
            <a:ext cx="4011084" cy="4691063"/>
          </a:xfrm>
        </p:spPr>
        <p:txBody>
          <a:bodyPr/>
          <a:lstStyle>
            <a:lvl1pPr marL="0" indent="0">
              <a:buNone/>
              <a:defRPr sz="1400">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Caption text</a:t>
            </a:r>
          </a:p>
        </p:txBody>
      </p:sp>
    </p:spTree>
    <p:extLst>
      <p:ext uri="{BB962C8B-B14F-4D97-AF65-F5344CB8AC3E}">
        <p14:creationId xmlns:p14="http://schemas.microsoft.com/office/powerpoint/2010/main" val="236110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5121680"/>
            <a:ext cx="7315200" cy="566738"/>
          </a:xfrm>
        </p:spPr>
        <p:txBody>
          <a:bodyPr anchor="b">
            <a:normAutofit/>
          </a:bodyPr>
          <a:lstStyle>
            <a:lvl1pPr algn="l">
              <a:defRPr sz="1600" b="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Photo Caption</a:t>
            </a:r>
          </a:p>
        </p:txBody>
      </p:sp>
      <p:sp>
        <p:nvSpPr>
          <p:cNvPr id="3" name="Picture Placeholder 2"/>
          <p:cNvSpPr>
            <a:spLocks noGrp="1"/>
          </p:cNvSpPr>
          <p:nvPr>
            <p:ph type="pic" idx="1"/>
          </p:nvPr>
        </p:nvSpPr>
        <p:spPr>
          <a:xfrm>
            <a:off x="2389717" y="93385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2389717" y="5688418"/>
            <a:ext cx="7315200" cy="804862"/>
          </a:xfrm>
        </p:spPr>
        <p:txBody>
          <a:bodyPr/>
          <a:lstStyle>
            <a:lvl1pPr marL="0" indent="0">
              <a:buNone/>
              <a:defRPr sz="14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Photo sub-caption edit</a:t>
            </a:r>
          </a:p>
        </p:txBody>
      </p:sp>
    </p:spTree>
    <p:extLst>
      <p:ext uri="{BB962C8B-B14F-4D97-AF65-F5344CB8AC3E}">
        <p14:creationId xmlns:p14="http://schemas.microsoft.com/office/powerpoint/2010/main" val="286950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E8BE94-775A-4D59-B439-3EB208EFAD88}"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E14C4-01FE-49CB-8742-70B9441E424B}" type="slidenum">
              <a:rPr lang="en-US" smtClean="0"/>
              <a:t>‹#›</a:t>
            </a:fld>
            <a:endParaRPr lang="en-US"/>
          </a:p>
        </p:txBody>
      </p:sp>
    </p:spTree>
    <p:extLst>
      <p:ext uri="{BB962C8B-B14F-4D97-AF65-F5344CB8AC3E}">
        <p14:creationId xmlns:p14="http://schemas.microsoft.com/office/powerpoint/2010/main" val="3180313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E8BE94-775A-4D59-B439-3EB208EFAD88}" type="datetimeFigureOut">
              <a:rPr lang="en-US" smtClean="0"/>
              <a:t>9/7/2018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AE14C4-01FE-49CB-8742-70B9441E424B}" type="slidenum">
              <a:rPr lang="en-US" smtClean="0"/>
              <a:t>‹#›</a:t>
            </a:fld>
            <a:endParaRPr lang="en-US"/>
          </a:p>
        </p:txBody>
      </p:sp>
    </p:spTree>
    <p:extLst>
      <p:ext uri="{BB962C8B-B14F-4D97-AF65-F5344CB8AC3E}">
        <p14:creationId xmlns:p14="http://schemas.microsoft.com/office/powerpoint/2010/main" val="4115754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E8BE94-775A-4D59-B439-3EB208EFAD88}" type="datetimeFigureOut">
              <a:rPr lang="en-US" smtClean="0"/>
              <a:t>9/7/2018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AE14C4-01FE-49CB-8742-70B9441E424B}" type="slidenum">
              <a:rPr lang="en-US" smtClean="0"/>
              <a:t>‹#›</a:t>
            </a:fld>
            <a:endParaRPr lang="en-US"/>
          </a:p>
        </p:txBody>
      </p:sp>
    </p:spTree>
    <p:extLst>
      <p:ext uri="{BB962C8B-B14F-4D97-AF65-F5344CB8AC3E}">
        <p14:creationId xmlns:p14="http://schemas.microsoft.com/office/powerpoint/2010/main" val="2641610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E8BE94-775A-4D59-B439-3EB208EFAD88}" type="datetimeFigureOut">
              <a:rPr lang="en-US" smtClean="0"/>
              <a:t>9/7/2018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AE14C4-01FE-49CB-8742-70B9441E424B}" type="slidenum">
              <a:rPr lang="en-US" smtClean="0"/>
              <a:t>‹#›</a:t>
            </a:fld>
            <a:endParaRPr lang="en-US"/>
          </a:p>
        </p:txBody>
      </p:sp>
    </p:spTree>
    <p:extLst>
      <p:ext uri="{BB962C8B-B14F-4D97-AF65-F5344CB8AC3E}">
        <p14:creationId xmlns:p14="http://schemas.microsoft.com/office/powerpoint/2010/main" val="1682289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9E8BE94-775A-4D59-B439-3EB208EFAD88}"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E14C4-01FE-49CB-8742-70B9441E424B}" type="slidenum">
              <a:rPr lang="en-US" smtClean="0"/>
              <a:t>‹#›</a:t>
            </a:fld>
            <a:endParaRPr lang="en-US"/>
          </a:p>
        </p:txBody>
      </p:sp>
    </p:spTree>
    <p:extLst>
      <p:ext uri="{BB962C8B-B14F-4D97-AF65-F5344CB8AC3E}">
        <p14:creationId xmlns:p14="http://schemas.microsoft.com/office/powerpoint/2010/main" val="367251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9E8BE94-775A-4D59-B439-3EB208EFAD88}"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E14C4-01FE-49CB-8742-70B9441E424B}" type="slidenum">
              <a:rPr lang="en-US" smtClean="0"/>
              <a:t>‹#›</a:t>
            </a:fld>
            <a:endParaRPr lang="en-US"/>
          </a:p>
        </p:txBody>
      </p:sp>
    </p:spTree>
    <p:extLst>
      <p:ext uri="{BB962C8B-B14F-4D97-AF65-F5344CB8AC3E}">
        <p14:creationId xmlns:p14="http://schemas.microsoft.com/office/powerpoint/2010/main" val="2354937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6.png"/><Relationship Id="rId5" Type="http://schemas.openxmlformats.org/officeDocument/2006/relationships/slideLayout" Target="../slideLayouts/slideLayout33.xml"/><Relationship Id="rId10" Type="http://schemas.openxmlformats.org/officeDocument/2006/relationships/theme" Target="../theme/theme3.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9E8BE94-775A-4D59-B439-3EB208EFAD88}" type="datetimeFigureOut">
              <a:rPr lang="en-US" smtClean="0"/>
              <a:t>9/7/2018</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7AE14C4-01FE-49CB-8742-70B9441E424B}" type="slidenum">
              <a:rPr lang="en-US" smtClean="0"/>
              <a:t>‹#›</a:t>
            </a:fld>
            <a:endParaRPr lang="en-US"/>
          </a:p>
        </p:txBody>
      </p:sp>
    </p:spTree>
    <p:extLst>
      <p:ext uri="{BB962C8B-B14F-4D97-AF65-F5344CB8AC3E}">
        <p14:creationId xmlns:p14="http://schemas.microsoft.com/office/powerpoint/2010/main" val="2331346943"/>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24260" y="0"/>
            <a:ext cx="97536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2"/>
            <a:ext cx="859536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59442" y="998538"/>
            <a:ext cx="1904999" cy="365125"/>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pPr algn="r"/>
            <a:fld id="{D80A4771-C6EF-4B99-81F4-D30BE4E017A0}" type="datetimeFigureOut">
              <a:rPr lang="en-US" smtClean="0"/>
              <a:pPr algn="r"/>
              <a:t>9/7/2018</a:t>
            </a:fld>
            <a:endParaRPr lang="en-US" sz="1200">
              <a:solidFill>
                <a:schemeClr val="bg2">
                  <a:shade val="50000"/>
                </a:schemeClr>
              </a:solidFill>
            </a:endParaRPr>
          </a:p>
        </p:txBody>
      </p:sp>
      <p:sp>
        <p:nvSpPr>
          <p:cNvPr id="5" name="Footer Placeholder 4"/>
          <p:cNvSpPr>
            <a:spLocks noGrp="1"/>
          </p:cNvSpPr>
          <p:nvPr>
            <p:ph type="ftr" sz="quarter" idx="3"/>
          </p:nvPr>
        </p:nvSpPr>
        <p:spPr>
          <a:xfrm rot="16200000">
            <a:off x="9921240" y="4046538"/>
            <a:ext cx="3581400" cy="365125"/>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endParaRPr lang="en-US" sz="1200">
              <a:solidFill>
                <a:schemeClr val="bg2">
                  <a:shade val="50000"/>
                </a:schemeClr>
              </a:solidFill>
              <a:effectLst/>
            </a:endParaRPr>
          </a:p>
        </p:txBody>
      </p:sp>
      <p:sp>
        <p:nvSpPr>
          <p:cNvPr id="6" name="Slide Number Placeholder 5"/>
          <p:cNvSpPr>
            <a:spLocks noGrp="1"/>
          </p:cNvSpPr>
          <p:nvPr>
            <p:ph type="sldNum" sz="quarter" idx="4"/>
          </p:nvPr>
        </p:nvSpPr>
        <p:spPr>
          <a:xfrm>
            <a:off x="11254740" y="6172202"/>
            <a:ext cx="914400" cy="593725"/>
          </a:xfrm>
          <a:prstGeom prst="rect">
            <a:avLst/>
          </a:prstGeom>
        </p:spPr>
        <p:txBody>
          <a:bodyPr vert="horz" lIns="27432" tIns="45720" rIns="27432" bIns="45720" rtlCol="0" anchor="ctr">
            <a:normAutofit/>
          </a:bodyPr>
          <a:lstStyle>
            <a:lvl1pPr algn="ctr">
              <a:defRPr sz="3200">
                <a:solidFill>
                  <a:schemeClr val="accent1">
                    <a:lumMod val="60000"/>
                    <a:lumOff val="40000"/>
                  </a:schemeClr>
                </a:solidFill>
                <a:latin typeface="+mj-lt"/>
              </a:defRPr>
            </a:lvl1pPr>
          </a:lstStyle>
          <a:p>
            <a:pPr algn="ctr"/>
            <a:fld id="{990B41CA-569D-40E7-8E58-026C0338B2C8}" type="slidenum">
              <a:rPr lang="en-US" smtClean="0"/>
              <a:pPr algn="ctr"/>
              <a:t>‹#›</a:t>
            </a:fld>
            <a:endParaRPr lang="en-US" sz="1200">
              <a:solidFill>
                <a:schemeClr val="bg2">
                  <a:shade val="50000"/>
                </a:schemeClr>
              </a:solidFill>
              <a:effectLst/>
            </a:endParaRPr>
          </a:p>
        </p:txBody>
      </p:sp>
    </p:spTree>
    <p:extLst>
      <p:ext uri="{BB962C8B-B14F-4D97-AF65-F5344CB8AC3E}">
        <p14:creationId xmlns:p14="http://schemas.microsoft.com/office/powerpoint/2010/main" val="5905487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000" b="1" kern="1200" spc="-7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2DE5A5-5514-4DC7-B6E8-912E62FD7E15}" type="datetimeFigureOut">
              <a:rPr lang="en-US" smtClean="0"/>
              <a:t>9/7/2018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Rectangle 6"/>
          <p:cNvSpPr/>
          <p:nvPr/>
        </p:nvSpPr>
        <p:spPr>
          <a:xfrm>
            <a:off x="0" y="0"/>
            <a:ext cx="12201832" cy="6858000"/>
          </a:xfrm>
          <a:prstGeom prst="rect">
            <a:avLst/>
          </a:prstGeom>
          <a:gradFill flip="none" rotWithShape="1">
            <a:gsLst>
              <a:gs pos="100000">
                <a:schemeClr val="tx1">
                  <a:lumMod val="23000"/>
                  <a:lumOff val="77000"/>
                </a:schemeClr>
              </a:gs>
              <a:gs pos="0">
                <a:schemeClr val="bg1">
                  <a:lumMod val="98000"/>
                  <a:lumOff val="2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lowchart: Document 7"/>
          <p:cNvSpPr/>
          <p:nvPr/>
        </p:nvSpPr>
        <p:spPr>
          <a:xfrm>
            <a:off x="-9910" y="-1"/>
            <a:ext cx="12201911" cy="76879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7136"/>
              <a:gd name="connsiteX1" fmla="*/ 21600 w 21600"/>
              <a:gd name="connsiteY1" fmla="*/ 0 h 27136"/>
              <a:gd name="connsiteX2" fmla="*/ 21600 w 21600"/>
              <a:gd name="connsiteY2" fmla="*/ 17322 h 27136"/>
              <a:gd name="connsiteX3" fmla="*/ 0 w 21600"/>
              <a:gd name="connsiteY3" fmla="*/ 20172 h 27136"/>
              <a:gd name="connsiteX4" fmla="*/ 0 w 21600"/>
              <a:gd name="connsiteY4" fmla="*/ 0 h 27136"/>
              <a:gd name="connsiteX0" fmla="*/ 0 w 21600"/>
              <a:gd name="connsiteY0" fmla="*/ 0 h 23307"/>
              <a:gd name="connsiteX1" fmla="*/ 21600 w 21600"/>
              <a:gd name="connsiteY1" fmla="*/ 0 h 23307"/>
              <a:gd name="connsiteX2" fmla="*/ 21600 w 21600"/>
              <a:gd name="connsiteY2" fmla="*/ 17322 h 23307"/>
              <a:gd name="connsiteX3" fmla="*/ 0 w 21600"/>
              <a:gd name="connsiteY3" fmla="*/ 20172 h 23307"/>
              <a:gd name="connsiteX4" fmla="*/ 0 w 21600"/>
              <a:gd name="connsiteY4" fmla="*/ 0 h 23307"/>
              <a:gd name="connsiteX0" fmla="*/ 0 w 21600"/>
              <a:gd name="connsiteY0" fmla="*/ 0 h 19900"/>
              <a:gd name="connsiteX1" fmla="*/ 21600 w 21600"/>
              <a:gd name="connsiteY1" fmla="*/ 0 h 19900"/>
              <a:gd name="connsiteX2" fmla="*/ 21600 w 21600"/>
              <a:gd name="connsiteY2" fmla="*/ 17322 h 19900"/>
              <a:gd name="connsiteX3" fmla="*/ 0 w 21600"/>
              <a:gd name="connsiteY3" fmla="*/ 16433 h 19900"/>
              <a:gd name="connsiteX4" fmla="*/ 0 w 21600"/>
              <a:gd name="connsiteY4" fmla="*/ 0 h 19900"/>
              <a:gd name="connsiteX0" fmla="*/ 0 w 21600"/>
              <a:gd name="connsiteY0" fmla="*/ 0 h 20352"/>
              <a:gd name="connsiteX1" fmla="*/ 21600 w 21600"/>
              <a:gd name="connsiteY1" fmla="*/ 0 h 20352"/>
              <a:gd name="connsiteX2" fmla="*/ 21600 w 21600"/>
              <a:gd name="connsiteY2" fmla="*/ 17322 h 20352"/>
              <a:gd name="connsiteX3" fmla="*/ 0 w 21600"/>
              <a:gd name="connsiteY3" fmla="*/ 16433 h 20352"/>
              <a:gd name="connsiteX4" fmla="*/ 0 w 21600"/>
              <a:gd name="connsiteY4" fmla="*/ 0 h 20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0352">
                <a:moveTo>
                  <a:pt x="0" y="0"/>
                </a:moveTo>
                <a:lnTo>
                  <a:pt x="21600" y="0"/>
                </a:lnTo>
                <a:lnTo>
                  <a:pt x="21600" y="17322"/>
                </a:lnTo>
                <a:cubicBezTo>
                  <a:pt x="8801" y="484"/>
                  <a:pt x="5852" y="30607"/>
                  <a:pt x="0" y="16433"/>
                </a:cubicBezTo>
                <a:lnTo>
                  <a:pt x="0" y="0"/>
                </a:lnTo>
                <a:close/>
              </a:path>
            </a:pathLst>
          </a:custGeom>
          <a:gradFill flip="none" rotWithShape="1">
            <a:gsLst>
              <a:gs pos="30000">
                <a:srgbClr val="F16025"/>
              </a:gs>
              <a:gs pos="0">
                <a:srgbClr val="FFC000"/>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4674" y="202462"/>
            <a:ext cx="2589343" cy="363872"/>
          </a:xfrm>
          <a:prstGeom prst="rect">
            <a:avLst/>
          </a:prstGeom>
        </p:spPr>
      </p:pic>
      <p:sp>
        <p:nvSpPr>
          <p:cNvPr id="10" name="Rectangle 9"/>
          <p:cNvSpPr/>
          <p:nvPr/>
        </p:nvSpPr>
        <p:spPr>
          <a:xfrm>
            <a:off x="-28797" y="6746487"/>
            <a:ext cx="12220797" cy="126381"/>
          </a:xfrm>
          <a:prstGeom prst="rect">
            <a:avLst/>
          </a:prstGeom>
          <a:gradFill flip="none" rotWithShape="1">
            <a:gsLst>
              <a:gs pos="47000">
                <a:srgbClr val="F16025"/>
              </a:gs>
              <a:gs pos="0">
                <a:srgbClr val="FFC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081835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hyperlink" Target="http://www.pokerdeporvida.com/2012/02/las-deudas-de-los-pros-full-tilt-poker.html" TargetMode="External"/><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9.xml"/><Relationship Id="rId1" Type="http://schemas.openxmlformats.org/officeDocument/2006/relationships/video" Target="https://www.youtube.com/embed/XZVIWZGheXY"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hyperlink" Target="http://dailygreatnessusa.refr.cc/jessiannar" TargetMode="Externa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hyperlink" Target="http://dst.ncdpi.wikispaces.net/CNA+Reviewer+Training" TargetMode="External"/><Relationship Id="rId2" Type="http://schemas.openxmlformats.org/officeDocument/2006/relationships/image" Target="../media/image8.jpg"/><Relationship Id="rId1" Type="http://schemas.openxmlformats.org/officeDocument/2006/relationships/slideLayout" Target="../slideLayouts/slideLayout19.xml"/><Relationship Id="rId4" Type="http://schemas.openxmlformats.org/officeDocument/2006/relationships/hyperlink" Target="https://creativecommons.org/licenses/by/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274288"/>
            <a:ext cx="7063740" cy="4041648"/>
          </a:xfrm>
        </p:spPr>
        <p:txBody>
          <a:bodyPr/>
          <a:lstStyle/>
          <a:p>
            <a:r>
              <a:rPr lang="en-US" dirty="0"/>
              <a:t>Business Essentials – Starting your CKD Practice</a:t>
            </a:r>
          </a:p>
        </p:txBody>
      </p:sp>
      <p:sp>
        <p:nvSpPr>
          <p:cNvPr id="3" name="Subtitle 2"/>
          <p:cNvSpPr>
            <a:spLocks noGrp="1"/>
          </p:cNvSpPr>
          <p:nvPr>
            <p:ph type="subTitle" idx="1"/>
          </p:nvPr>
        </p:nvSpPr>
        <p:spPr>
          <a:xfrm>
            <a:off x="2453640" y="3886200"/>
            <a:ext cx="7406640" cy="2075624"/>
          </a:xfrm>
        </p:spPr>
        <p:txBody>
          <a:bodyPr/>
          <a:lstStyle/>
          <a:p>
            <a:endParaRPr lang="en-US" dirty="0"/>
          </a:p>
          <a:p>
            <a:r>
              <a:rPr lang="en-US" dirty="0" err="1"/>
              <a:t>Jessianna</a:t>
            </a:r>
            <a:r>
              <a:rPr lang="en-US" dirty="0"/>
              <a:t> Saville, MS, RDN, CSR, LD, CLT</a:t>
            </a:r>
          </a:p>
          <a:p>
            <a:r>
              <a:rPr lang="en-US" dirty="0"/>
              <a:t>Steve Della Croce, MS, RDN, CDE, LD</a:t>
            </a:r>
          </a:p>
        </p:txBody>
      </p:sp>
      <p:sp>
        <p:nvSpPr>
          <p:cNvPr id="4" name="Subtitle 2"/>
          <p:cNvSpPr txBox="1">
            <a:spLocks/>
          </p:cNvSpPr>
          <p:nvPr/>
        </p:nvSpPr>
        <p:spPr>
          <a:xfrm>
            <a:off x="3124200" y="4724400"/>
            <a:ext cx="7406640" cy="1752600"/>
          </a:xfrm>
          <a:prstGeom prst="rect">
            <a:avLst/>
          </a:prstGeom>
        </p:spPr>
        <p:txBody>
          <a:bodyPr>
            <a:normAutofit/>
          </a:bodyPr>
          <a:lstStyle>
            <a:lvl1pPr marL="73152" indent="0" algn="l" rtl="0" eaLnBrk="1" latinLnBrk="0" hangingPunct="1">
              <a:lnSpc>
                <a:spcPts val="3000"/>
              </a:lnSpc>
              <a:spcBef>
                <a:spcPts val="600"/>
              </a:spcBef>
              <a:buClr>
                <a:schemeClr val="accent1"/>
              </a:buClr>
              <a:buSzPct val="80000"/>
              <a:buFont typeface="Wingdings 2"/>
              <a:buNone/>
              <a:defRPr sz="2600" kern="1200">
                <a:solidFill>
                  <a:schemeClr val="tx2">
                    <a:shade val="30000"/>
                    <a:satMod val="150000"/>
                  </a:schemeClr>
                </a:solidFill>
                <a:latin typeface="+mn-lt"/>
                <a:ea typeface="+mn-ea"/>
                <a:cs typeface="+mn-cs"/>
              </a:defRPr>
            </a:lvl1pPr>
            <a:lvl2pPr marL="457200" indent="0" algn="ctr" rtl="0" eaLnBrk="1" latinLnBrk="0" hangingPunct="1">
              <a:lnSpc>
                <a:spcPts val="3000"/>
              </a:lnSpc>
              <a:spcBef>
                <a:spcPts val="550"/>
              </a:spcBef>
              <a:buClr>
                <a:schemeClr val="accent1"/>
              </a:buClr>
              <a:buFont typeface="Verdana"/>
              <a:buNone/>
              <a:defRPr sz="2800" kern="1200">
                <a:solidFill>
                  <a:schemeClr val="tx1"/>
                </a:solidFill>
                <a:latin typeface="+mn-lt"/>
                <a:ea typeface="+mn-ea"/>
                <a:cs typeface="+mn-cs"/>
              </a:defRPr>
            </a:lvl2pPr>
            <a:lvl3pPr marL="914400" indent="0" algn="ctr" rtl="0" eaLnBrk="1" latinLnBrk="0" hangingPunct="1">
              <a:lnSpc>
                <a:spcPts val="2800"/>
              </a:lnSpc>
              <a:spcBef>
                <a:spcPct val="20000"/>
              </a:spcBef>
              <a:buClr>
                <a:schemeClr val="accent2"/>
              </a:buClr>
              <a:buFont typeface="Wingdings 2"/>
              <a:buNone/>
              <a:defRPr sz="2400" kern="1200">
                <a:solidFill>
                  <a:schemeClr val="tx1"/>
                </a:solidFill>
                <a:latin typeface="+mn-lt"/>
                <a:ea typeface="+mn-ea"/>
                <a:cs typeface="+mn-cs"/>
              </a:defRPr>
            </a:lvl3pPr>
            <a:lvl4pPr marL="1371600" indent="0" algn="ctr" rtl="0" eaLnBrk="1" latinLnBrk="0" hangingPunct="1">
              <a:spcBef>
                <a:spcPct val="20000"/>
              </a:spcBef>
              <a:buClr>
                <a:schemeClr val="accent3"/>
              </a:buClr>
              <a:buFont typeface="Wingdings 2"/>
              <a:buNone/>
              <a:defRPr sz="2000" kern="1200">
                <a:solidFill>
                  <a:schemeClr val="tx1"/>
                </a:solidFill>
                <a:latin typeface="+mn-lt"/>
                <a:ea typeface="+mn-ea"/>
                <a:cs typeface="+mn-cs"/>
              </a:defRPr>
            </a:lvl4pPr>
            <a:lvl5pPr marL="1828800" indent="0" algn="ctr" rtl="0" eaLnBrk="1" latinLnBrk="0" hangingPunct="1">
              <a:spcBef>
                <a:spcPct val="20000"/>
              </a:spcBef>
              <a:buClr>
                <a:schemeClr val="accent4"/>
              </a:buClr>
              <a:buFont typeface="Wingdings 2"/>
              <a:buNone/>
              <a:defRPr sz="2000" kern="1200">
                <a:solidFill>
                  <a:schemeClr val="tx1"/>
                </a:solidFill>
                <a:latin typeface="+mn-lt"/>
                <a:ea typeface="+mn-ea"/>
                <a:cs typeface="+mn-cs"/>
              </a:defRPr>
            </a:lvl5pPr>
            <a:lvl6pPr marL="2286000" indent="0" algn="ctr" rtl="0" eaLnBrk="1" latinLnBrk="0" hangingPunct="1">
              <a:spcBef>
                <a:spcPct val="20000"/>
              </a:spcBef>
              <a:buClr>
                <a:schemeClr val="accent5"/>
              </a:buClr>
              <a:buFont typeface="Wingdings 2"/>
              <a:buNone/>
              <a:defRPr sz="2000" kern="1200">
                <a:solidFill>
                  <a:schemeClr val="tx1"/>
                </a:solidFill>
                <a:latin typeface="+mn-lt"/>
                <a:ea typeface="+mn-ea"/>
                <a:cs typeface="+mn-cs"/>
              </a:defRPr>
            </a:lvl6pPr>
            <a:lvl7pPr marL="2743200" indent="0" algn="ctr" rtl="0" eaLnBrk="1" latinLnBrk="0" hangingPunct="1">
              <a:spcBef>
                <a:spcPct val="20000"/>
              </a:spcBef>
              <a:buClr>
                <a:schemeClr val="accent6"/>
              </a:buClr>
              <a:buFont typeface="Wingdings 2"/>
              <a:buNone/>
              <a:defRPr sz="2000" kern="1200">
                <a:solidFill>
                  <a:schemeClr val="tx1"/>
                </a:solidFill>
                <a:latin typeface="+mn-lt"/>
                <a:ea typeface="+mn-ea"/>
                <a:cs typeface="+mn-cs"/>
              </a:defRPr>
            </a:lvl7pPr>
            <a:lvl8pPr marL="3200400" indent="0" algn="ctr" rtl="0" eaLnBrk="1" latinLnBrk="0" hangingPunct="1">
              <a:spcBef>
                <a:spcPct val="20000"/>
              </a:spcBef>
              <a:buClr>
                <a:schemeClr val="accent6"/>
              </a:buClr>
              <a:buFont typeface="Wingdings 2"/>
              <a:buNone/>
              <a:defRPr sz="2000" kern="1200">
                <a:solidFill>
                  <a:schemeClr val="tx1"/>
                </a:solidFill>
                <a:latin typeface="+mn-lt"/>
                <a:ea typeface="+mn-ea"/>
                <a:cs typeface="+mn-cs"/>
              </a:defRPr>
            </a:lvl8pPr>
            <a:lvl9pPr marL="3657600" indent="0" algn="ctr" rtl="0" eaLnBrk="1" latinLnBrk="0" hangingPunct="1">
              <a:spcBef>
                <a:spcPct val="20000"/>
              </a:spcBef>
              <a:buClr>
                <a:schemeClr val="accent6"/>
              </a:buClr>
              <a:buFont typeface="Wingdings 2"/>
              <a:buNone/>
              <a:defRPr sz="2000" kern="1200">
                <a:solidFill>
                  <a:schemeClr val="tx1"/>
                </a:solidFill>
                <a:latin typeface="+mn-lt"/>
                <a:ea typeface="+mn-ea"/>
                <a:cs typeface="+mn-cs"/>
              </a:defRPr>
            </a:lvl9pPr>
            <a:extLst/>
          </a:lstStyle>
          <a:p>
            <a:pPr>
              <a:buClr>
                <a:srgbClr val="D34817"/>
              </a:buClr>
            </a:pPr>
            <a:endParaRPr lang="en-US" dirty="0">
              <a:solidFill>
                <a:srgbClr val="E9E5DC">
                  <a:shade val="30000"/>
                  <a:satMod val="150000"/>
                </a:srgbClr>
              </a:solidFill>
              <a:latin typeface="Century Schoolbook" panose="020406040505050203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7840" y="609600"/>
            <a:ext cx="8412480" cy="1143000"/>
          </a:xfrm>
        </p:spPr>
        <p:txBody>
          <a:bodyPr>
            <a:normAutofit fontScale="90000"/>
          </a:bodyPr>
          <a:lstStyle/>
          <a:p>
            <a:pPr algn="ctr"/>
            <a:r>
              <a:rPr lang="en-US" b="1" dirty="0"/>
              <a:t>VISION</a:t>
            </a:r>
            <a:br>
              <a:rPr lang="en-US" dirty="0"/>
            </a:br>
            <a:r>
              <a:rPr lang="en-US" dirty="0"/>
              <a:t>So you’re thinking about </a:t>
            </a:r>
            <a:br>
              <a:rPr lang="en-US" dirty="0"/>
            </a:br>
            <a:r>
              <a:rPr lang="en-US" dirty="0"/>
              <a:t>CKD MNT…</a:t>
            </a:r>
          </a:p>
        </p:txBody>
      </p:sp>
      <p:sp>
        <p:nvSpPr>
          <p:cNvPr id="3" name="Content Placeholder 2"/>
          <p:cNvSpPr>
            <a:spLocks noGrp="1"/>
          </p:cNvSpPr>
          <p:nvPr>
            <p:ph idx="1"/>
          </p:nvPr>
        </p:nvSpPr>
        <p:spPr>
          <a:xfrm>
            <a:off x="2057400" y="2057400"/>
            <a:ext cx="7498080" cy="4800600"/>
          </a:xfrm>
        </p:spPr>
        <p:txBody>
          <a:bodyPr/>
          <a:lstStyle/>
          <a:p>
            <a:r>
              <a:rPr lang="en-US" sz="2400" dirty="0"/>
              <a:t>Common opportunities that exist? How would you like to contribute?</a:t>
            </a:r>
          </a:p>
          <a:p>
            <a:pPr lvl="1"/>
            <a:r>
              <a:rPr lang="en-US" sz="2400" dirty="0"/>
              <a:t>Help people with CKD locally</a:t>
            </a:r>
          </a:p>
          <a:p>
            <a:pPr lvl="1"/>
            <a:r>
              <a:rPr lang="en-US" sz="2400" dirty="0"/>
              <a:t>Help people with CKD virtually</a:t>
            </a:r>
          </a:p>
          <a:p>
            <a:pPr lvl="1"/>
            <a:r>
              <a:rPr lang="en-US" sz="2400" dirty="0"/>
              <a:t>Blog about kidney disease</a:t>
            </a:r>
          </a:p>
          <a:p>
            <a:pPr lvl="1"/>
            <a:r>
              <a:rPr lang="en-US" sz="2400" dirty="0"/>
              <a:t>Write about nutrition and CKD (books, </a:t>
            </a:r>
            <a:r>
              <a:rPr lang="en-US" sz="2400" dirty="0" err="1"/>
              <a:t>etc</a:t>
            </a:r>
            <a:r>
              <a:rPr lang="en-US" sz="2400" dirty="0"/>
              <a:t>…)</a:t>
            </a:r>
          </a:p>
          <a:p>
            <a:pPr marL="402336" lvl="1" indent="0">
              <a:buNone/>
            </a:pPr>
            <a:endParaRPr lang="en-US" sz="2400" dirty="0"/>
          </a:p>
          <a:p>
            <a:pPr marL="402336" lvl="1" indent="0">
              <a:buNone/>
            </a:pPr>
            <a:endParaRPr lang="en-US" sz="2400" dirty="0"/>
          </a:p>
          <a:p>
            <a:pPr marL="402336" lvl="1" indent="0" algn="ctr">
              <a:buNone/>
            </a:pPr>
            <a:r>
              <a:rPr lang="en-US" sz="2400" dirty="0"/>
              <a:t>What is your ultimate vision of what you’d like to do?  What needs do you see? What do you love to do?  Work towards your strengths!</a:t>
            </a:r>
          </a:p>
          <a:p>
            <a:pPr lvl="1"/>
            <a:endParaRPr lang="en-US" dirty="0"/>
          </a:p>
        </p:txBody>
      </p:sp>
    </p:spTree>
    <p:extLst>
      <p:ext uri="{BB962C8B-B14F-4D97-AF65-F5344CB8AC3E}">
        <p14:creationId xmlns:p14="http://schemas.microsoft.com/office/powerpoint/2010/main" val="1873088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8A5A-9A24-400E-9741-8F7E55A5AF16}"/>
              </a:ext>
            </a:extLst>
          </p:cNvPr>
          <p:cNvSpPr>
            <a:spLocks noGrp="1"/>
          </p:cNvSpPr>
          <p:nvPr>
            <p:ph type="title"/>
          </p:nvPr>
        </p:nvSpPr>
        <p:spPr>
          <a:xfrm>
            <a:off x="2209800" y="228600"/>
            <a:ext cx="7269480" cy="1325562"/>
          </a:xfrm>
        </p:spPr>
        <p:txBody>
          <a:bodyPr>
            <a:normAutofit fontScale="90000"/>
          </a:bodyPr>
          <a:lstStyle/>
          <a:p>
            <a:r>
              <a:rPr lang="en-US" dirty="0"/>
              <a:t>Income Outside of Traditional Counseling Models</a:t>
            </a:r>
          </a:p>
        </p:txBody>
      </p:sp>
      <p:sp>
        <p:nvSpPr>
          <p:cNvPr id="3" name="Content Placeholder 2">
            <a:extLst>
              <a:ext uri="{FF2B5EF4-FFF2-40B4-BE49-F238E27FC236}">
                <a16:creationId xmlns:a16="http://schemas.microsoft.com/office/drawing/2014/main" id="{1D6639F3-F909-4DB3-BC61-31236B79E357}"/>
              </a:ext>
            </a:extLst>
          </p:cNvPr>
          <p:cNvSpPr>
            <a:spLocks noGrp="1"/>
          </p:cNvSpPr>
          <p:nvPr>
            <p:ph idx="1"/>
          </p:nvPr>
        </p:nvSpPr>
        <p:spPr>
          <a:xfrm>
            <a:off x="1007165" y="1981200"/>
            <a:ext cx="5850835" cy="4191000"/>
          </a:xfrm>
        </p:spPr>
        <p:txBody>
          <a:bodyPr>
            <a:normAutofit fontScale="85000" lnSpcReduction="20000"/>
          </a:bodyPr>
          <a:lstStyle/>
          <a:p>
            <a:r>
              <a:rPr lang="en-US" sz="2200" dirty="0"/>
              <a:t>Passive Income: Ads, Affiliate programs,</a:t>
            </a:r>
          </a:p>
          <a:p>
            <a:r>
              <a:rPr lang="en-US" sz="2200" dirty="0"/>
              <a:t>Supplement Sales</a:t>
            </a:r>
          </a:p>
          <a:p>
            <a:r>
              <a:rPr lang="en-US" sz="2200" dirty="0"/>
              <a:t>E-Products (RD2RD, courses, </a:t>
            </a:r>
            <a:r>
              <a:rPr lang="en-US" sz="2200" dirty="0" err="1"/>
              <a:t>etc</a:t>
            </a:r>
            <a:r>
              <a:rPr lang="en-US" sz="2200" dirty="0"/>
              <a:t>…)</a:t>
            </a:r>
          </a:p>
          <a:p>
            <a:r>
              <a:rPr lang="en-US" sz="2200" dirty="0"/>
              <a:t>Membership Sites</a:t>
            </a:r>
          </a:p>
          <a:p>
            <a:r>
              <a:rPr lang="en-US" sz="2200" dirty="0"/>
              <a:t>Sell Physical Goods (think of going to the chiropractor! What do they sell you?)</a:t>
            </a:r>
          </a:p>
          <a:p>
            <a:r>
              <a:rPr lang="en-US" sz="2200" dirty="0"/>
              <a:t>Freelance writing (check out “RDs Who Write” Facebook Group</a:t>
            </a:r>
          </a:p>
          <a:p>
            <a:r>
              <a:rPr lang="en-US" sz="2200" dirty="0"/>
              <a:t>Write a book</a:t>
            </a:r>
          </a:p>
          <a:p>
            <a:r>
              <a:rPr lang="en-US" sz="2200" dirty="0"/>
              <a:t>Speaking</a:t>
            </a:r>
          </a:p>
          <a:p>
            <a:r>
              <a:rPr lang="en-US" sz="2200" dirty="0"/>
              <a:t>Become an influencer</a:t>
            </a:r>
          </a:p>
          <a:p>
            <a:endParaRPr lang="en-US" dirty="0"/>
          </a:p>
        </p:txBody>
      </p:sp>
      <p:pic>
        <p:nvPicPr>
          <p:cNvPr id="5" name="Picture 4">
            <a:extLst>
              <a:ext uri="{FF2B5EF4-FFF2-40B4-BE49-F238E27FC236}">
                <a16:creationId xmlns:a16="http://schemas.microsoft.com/office/drawing/2014/main" id="{B8B9C49F-4B37-49E5-9CFE-0F922CD3126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705058" y="2469996"/>
            <a:ext cx="3213408" cy="3213408"/>
          </a:xfrm>
          <a:prstGeom prst="rect">
            <a:avLst/>
          </a:prstGeom>
        </p:spPr>
      </p:pic>
    </p:spTree>
    <p:extLst>
      <p:ext uri="{BB962C8B-B14F-4D97-AF65-F5344CB8AC3E}">
        <p14:creationId xmlns:p14="http://schemas.microsoft.com/office/powerpoint/2010/main" val="3392609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631" y="322160"/>
            <a:ext cx="8229600" cy="788757"/>
          </a:xfrm>
        </p:spPr>
        <p:txBody>
          <a:bodyPr/>
          <a:lstStyle/>
          <a:p>
            <a:r>
              <a:rPr lang="en-US" dirty="0"/>
              <a:t>More Income Sources!</a:t>
            </a:r>
          </a:p>
        </p:txBody>
      </p:sp>
      <p:pic>
        <p:nvPicPr>
          <p:cNvPr id="3074" name="Picture 2" descr="No automatic alt text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183" y="1110917"/>
            <a:ext cx="9925878" cy="5617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569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680" y="0"/>
            <a:ext cx="9692640" cy="1325562"/>
          </a:xfrm>
        </p:spPr>
        <p:txBody>
          <a:bodyPr/>
          <a:lstStyle/>
          <a:p>
            <a:r>
              <a:rPr lang="en-US" dirty="0"/>
              <a:t>Still not sure what you want to do?	</a:t>
            </a:r>
          </a:p>
        </p:txBody>
      </p:sp>
      <p:sp>
        <p:nvSpPr>
          <p:cNvPr id="3" name="Content Placeholder 2"/>
          <p:cNvSpPr>
            <a:spLocks noGrp="1"/>
          </p:cNvSpPr>
          <p:nvPr>
            <p:ph idx="1"/>
          </p:nvPr>
        </p:nvSpPr>
        <p:spPr>
          <a:xfrm>
            <a:off x="6096001" y="2421229"/>
            <a:ext cx="4288665" cy="476519"/>
          </a:xfrm>
        </p:spPr>
        <p:txBody>
          <a:bodyPr>
            <a:noAutofit/>
          </a:bodyPr>
          <a:lstStyle/>
          <a:p>
            <a:pPr marL="0" indent="0" algn="ctr">
              <a:buNone/>
            </a:pPr>
            <a:r>
              <a:rPr lang="en-US" sz="4000" dirty="0"/>
              <a:t>“Use your strengths, strengthen your weaknesses!”</a:t>
            </a:r>
          </a:p>
          <a:p>
            <a:pPr marL="0" indent="0" algn="ctr">
              <a:buNone/>
            </a:pPr>
            <a:endParaRPr lang="en-US" sz="4000" dirty="0"/>
          </a:p>
          <a:p>
            <a:pPr marL="0" indent="0" algn="ctr">
              <a:buNone/>
            </a:pP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424389" y="2109115"/>
            <a:ext cx="5191797" cy="3893848"/>
          </a:xfrm>
          <a:prstGeom prst="rect">
            <a:avLst/>
          </a:prstGeom>
        </p:spPr>
      </p:pic>
    </p:spTree>
    <p:extLst>
      <p:ext uri="{BB962C8B-B14F-4D97-AF65-F5344CB8AC3E}">
        <p14:creationId xmlns:p14="http://schemas.microsoft.com/office/powerpoint/2010/main" val="2205851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9AB54-7DCC-4C94-9E46-2B7C2E11C7A7}"/>
              </a:ext>
            </a:extLst>
          </p:cNvPr>
          <p:cNvSpPr>
            <a:spLocks noGrp="1"/>
          </p:cNvSpPr>
          <p:nvPr>
            <p:ph type="title"/>
          </p:nvPr>
        </p:nvSpPr>
        <p:spPr/>
        <p:txBody>
          <a:bodyPr/>
          <a:lstStyle/>
          <a:p>
            <a:r>
              <a:rPr lang="en-US" dirty="0"/>
              <a:t>Movement and Power</a:t>
            </a:r>
          </a:p>
        </p:txBody>
      </p:sp>
      <p:pic>
        <p:nvPicPr>
          <p:cNvPr id="4" name="Online Media 3" title="A Tale of Power &amp; Vision">
            <a:hlinkClick r:id="" action="ppaction://media"/>
            <a:extLst>
              <a:ext uri="{FF2B5EF4-FFF2-40B4-BE49-F238E27FC236}">
                <a16:creationId xmlns:a16="http://schemas.microsoft.com/office/drawing/2014/main" id="{B8C9841D-C3D2-4A7D-AD25-42031736A5EC}"/>
              </a:ext>
            </a:extLst>
          </p:cNvPr>
          <p:cNvPicPr>
            <a:picLocks noRot="1" noChangeAspect="1"/>
          </p:cNvPicPr>
          <p:nvPr>
            <a:videoFile r:link="rId1"/>
          </p:nvPr>
        </p:nvPicPr>
        <p:blipFill>
          <a:blip r:embed="rId3"/>
          <a:stretch>
            <a:fillRect/>
          </a:stretch>
        </p:blipFill>
        <p:spPr>
          <a:xfrm>
            <a:off x="1605776" y="2143125"/>
            <a:ext cx="8719015" cy="4904446"/>
          </a:xfrm>
          <a:prstGeom prst="rect">
            <a:avLst/>
          </a:prstGeom>
        </p:spPr>
      </p:pic>
    </p:spTree>
    <p:extLst>
      <p:ext uri="{BB962C8B-B14F-4D97-AF65-F5344CB8AC3E}">
        <p14:creationId xmlns:p14="http://schemas.microsoft.com/office/powerpoint/2010/main" val="4264811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4E98-46BE-4E94-BD57-673538F0E442}"/>
              </a:ext>
            </a:extLst>
          </p:cNvPr>
          <p:cNvSpPr>
            <a:spLocks noGrp="1"/>
          </p:cNvSpPr>
          <p:nvPr>
            <p:ph type="title"/>
          </p:nvPr>
        </p:nvSpPr>
        <p:spPr/>
        <p:txBody>
          <a:bodyPr/>
          <a:lstStyle/>
          <a:p>
            <a:pPr algn="ctr"/>
            <a:r>
              <a:rPr lang="en-US" dirty="0"/>
              <a:t>	QUESTIONS?????</a:t>
            </a:r>
          </a:p>
        </p:txBody>
      </p:sp>
      <p:pic>
        <p:nvPicPr>
          <p:cNvPr id="6" name="Picture Placeholder 5">
            <a:extLst>
              <a:ext uri="{FF2B5EF4-FFF2-40B4-BE49-F238E27FC236}">
                <a16:creationId xmlns:a16="http://schemas.microsoft.com/office/drawing/2014/main" id="{37290D94-E41D-42B2-B528-3164D03154C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9722" b="19722"/>
          <a:stretch>
            <a:fillRect/>
          </a:stretch>
        </p:blipFill>
        <p:spPr/>
      </p:pic>
    </p:spTree>
    <p:extLst>
      <p:ext uri="{BB962C8B-B14F-4D97-AF65-F5344CB8AC3E}">
        <p14:creationId xmlns:p14="http://schemas.microsoft.com/office/powerpoint/2010/main" val="685852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706D0-C242-4A9D-A50B-543D4B0E1FC6}"/>
              </a:ext>
            </a:extLst>
          </p:cNvPr>
          <p:cNvSpPr>
            <a:spLocks noGrp="1"/>
          </p:cNvSpPr>
          <p:nvPr>
            <p:ph type="title"/>
          </p:nvPr>
        </p:nvSpPr>
        <p:spPr/>
        <p:txBody>
          <a:bodyPr/>
          <a:lstStyle/>
          <a:p>
            <a:r>
              <a:rPr lang="en-US" dirty="0"/>
              <a:t>Helpful Tools	</a:t>
            </a:r>
          </a:p>
        </p:txBody>
      </p:sp>
      <p:sp>
        <p:nvSpPr>
          <p:cNvPr id="3" name="Content Placeholder 2">
            <a:extLst>
              <a:ext uri="{FF2B5EF4-FFF2-40B4-BE49-F238E27FC236}">
                <a16:creationId xmlns:a16="http://schemas.microsoft.com/office/drawing/2014/main" id="{97FB831C-986B-49FF-B637-164A4EDB4F2C}"/>
              </a:ext>
            </a:extLst>
          </p:cNvPr>
          <p:cNvSpPr>
            <a:spLocks noGrp="1"/>
          </p:cNvSpPr>
          <p:nvPr>
            <p:ph idx="1"/>
          </p:nvPr>
        </p:nvSpPr>
        <p:spPr/>
        <p:txBody>
          <a:bodyPr>
            <a:normAutofit fontScale="92500" lnSpcReduction="20000"/>
          </a:bodyPr>
          <a:lstStyle/>
          <a:p>
            <a:r>
              <a:rPr lang="en-US" dirty="0"/>
              <a:t>YouTube Video: Vision for your Business: https://www.youtube.com/watch?v=Jtz05G1B4i8</a:t>
            </a:r>
          </a:p>
          <a:p>
            <a:r>
              <a:rPr lang="en-US" dirty="0"/>
              <a:t>Vision Worksheet: Take time to fill out – seems odd but very helpful</a:t>
            </a:r>
          </a:p>
          <a:p>
            <a:r>
              <a:rPr lang="en-US" dirty="0"/>
              <a:t>Share your vision statement to the Teachable board or Facebook group to get some feedback</a:t>
            </a:r>
          </a:p>
          <a:p>
            <a:r>
              <a:rPr lang="en-US" dirty="0"/>
              <a:t>“Four Things a Service Business Must Get Right” – Harvard Business Review Article that I Love</a:t>
            </a:r>
            <a:r>
              <a:rPr lang="en-US" dirty="0">
                <a:sym typeface="Wingdings" panose="05000000000000000000" pitchFamily="2" charset="2"/>
              </a:rPr>
              <a:t></a:t>
            </a:r>
          </a:p>
          <a:p>
            <a:r>
              <a:rPr lang="en-US" dirty="0">
                <a:sym typeface="Wingdings" panose="05000000000000000000" pitchFamily="2" charset="2"/>
              </a:rPr>
              <a:t>Healthcare Blogs/Websites to bookmark – ideas for healthcare on the web</a:t>
            </a:r>
          </a:p>
          <a:p>
            <a:r>
              <a:rPr lang="en-US" dirty="0"/>
              <a:t>Build a Wellness Blog – by Chrissy Carroll </a:t>
            </a:r>
          </a:p>
          <a:p>
            <a:r>
              <a:rPr lang="en-US" dirty="0"/>
              <a:t>Love the Daily Greatness Business planner for business planning and execution – link below for 5% off: </a:t>
            </a:r>
            <a:r>
              <a:rPr lang="en-US" u="sng" dirty="0">
                <a:hlinkClick r:id="rId2"/>
              </a:rPr>
              <a:t>http://dailygreatnessusa.refr.cc/jessiannar</a:t>
            </a:r>
            <a:r>
              <a:rPr lang="en-US" u="sng" dirty="0"/>
              <a:t> </a:t>
            </a:r>
          </a:p>
          <a:p>
            <a:endParaRPr lang="en-US" dirty="0"/>
          </a:p>
        </p:txBody>
      </p:sp>
    </p:spTree>
    <p:extLst>
      <p:ext uri="{BB962C8B-B14F-4D97-AF65-F5344CB8AC3E}">
        <p14:creationId xmlns:p14="http://schemas.microsoft.com/office/powerpoint/2010/main" val="748926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a:bodyPr>
          <a:lstStyle/>
          <a:p>
            <a:r>
              <a:rPr lang="en-US" dirty="0"/>
              <a:t>Understand growing epidemic of CKD</a:t>
            </a:r>
          </a:p>
          <a:p>
            <a:r>
              <a:rPr lang="en-US" dirty="0"/>
              <a:t>Creating your vision (Intentional design to avoid overwhelm!)</a:t>
            </a:r>
          </a:p>
          <a:p>
            <a:r>
              <a:rPr lang="en-US" dirty="0"/>
              <a:t>Becoming a provider</a:t>
            </a:r>
          </a:p>
          <a:p>
            <a:r>
              <a:rPr lang="en-US" dirty="0"/>
              <a:t>Business structure</a:t>
            </a:r>
          </a:p>
          <a:p>
            <a:r>
              <a:rPr lang="en-US" dirty="0"/>
              <a:t>Getting paid – insurance and billing</a:t>
            </a:r>
          </a:p>
          <a:p>
            <a:r>
              <a:rPr lang="en-US" dirty="0"/>
              <a:t>Baseline purpose for clients/Establish ideal clientele</a:t>
            </a:r>
          </a:p>
          <a:p>
            <a:r>
              <a:rPr lang="en-US" dirty="0"/>
              <a:t>Office essentials </a:t>
            </a:r>
          </a:p>
          <a:p>
            <a:r>
              <a:rPr lang="en-US" dirty="0"/>
              <a:t>Office helps</a:t>
            </a:r>
          </a:p>
          <a:p>
            <a:r>
              <a:rPr lang="en-US" dirty="0"/>
              <a:t>Forms you need to start</a:t>
            </a:r>
          </a:p>
          <a:p>
            <a:endParaRPr lang="en-U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69DDC-03F1-49B5-B05E-1A7F3BB48BF9}"/>
              </a:ext>
            </a:extLst>
          </p:cNvPr>
          <p:cNvSpPr>
            <a:spLocks noGrp="1"/>
          </p:cNvSpPr>
          <p:nvPr>
            <p:ph type="title"/>
          </p:nvPr>
        </p:nvSpPr>
        <p:spPr>
          <a:xfrm>
            <a:off x="887894" y="1848943"/>
            <a:ext cx="10416209" cy="4041648"/>
          </a:xfrm>
        </p:spPr>
        <p:txBody>
          <a:bodyPr/>
          <a:lstStyle/>
          <a:p>
            <a:r>
              <a:rPr lang="en-US" dirty="0"/>
              <a:t>Module 1.1: Think About Your Vision</a:t>
            </a:r>
          </a:p>
        </p:txBody>
      </p:sp>
      <p:pic>
        <p:nvPicPr>
          <p:cNvPr id="5" name="Picture 4">
            <a:extLst>
              <a:ext uri="{FF2B5EF4-FFF2-40B4-BE49-F238E27FC236}">
                <a16:creationId xmlns:a16="http://schemas.microsoft.com/office/drawing/2014/main" id="{4092BB60-0EEA-43B0-B5BB-2E4CCD20CE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305" y="274010"/>
            <a:ext cx="5718314" cy="3812209"/>
          </a:xfrm>
          <a:prstGeom prst="rect">
            <a:avLst/>
          </a:prstGeom>
        </p:spPr>
      </p:pic>
    </p:spTree>
    <p:extLst>
      <p:ext uri="{BB962C8B-B14F-4D97-AF65-F5344CB8AC3E}">
        <p14:creationId xmlns:p14="http://schemas.microsoft.com/office/powerpoint/2010/main" val="2160765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5F5B3-5100-488A-87D4-8E6F70D0CAA5}"/>
              </a:ext>
            </a:extLst>
          </p:cNvPr>
          <p:cNvSpPr>
            <a:spLocks noGrp="1"/>
          </p:cNvSpPr>
          <p:nvPr>
            <p:ph type="title"/>
          </p:nvPr>
        </p:nvSpPr>
        <p:spPr/>
        <p:txBody>
          <a:bodyPr/>
          <a:lstStyle/>
          <a:p>
            <a:r>
              <a:rPr lang="en-US" dirty="0"/>
              <a:t>Knowing the Need of your Niche	</a:t>
            </a:r>
          </a:p>
        </p:txBody>
      </p:sp>
      <p:sp>
        <p:nvSpPr>
          <p:cNvPr id="3" name="Content Placeholder 2">
            <a:extLst>
              <a:ext uri="{FF2B5EF4-FFF2-40B4-BE49-F238E27FC236}">
                <a16:creationId xmlns:a16="http://schemas.microsoft.com/office/drawing/2014/main" id="{46FCD85D-4942-43BD-87D6-B2167740BE1F}"/>
              </a:ext>
            </a:extLst>
          </p:cNvPr>
          <p:cNvSpPr>
            <a:spLocks noGrp="1"/>
          </p:cNvSpPr>
          <p:nvPr>
            <p:ph idx="1"/>
          </p:nvPr>
        </p:nvSpPr>
        <p:spPr/>
        <p:txBody>
          <a:bodyPr/>
          <a:lstStyle/>
          <a:p>
            <a:r>
              <a:rPr lang="en-US" dirty="0"/>
              <a:t>Do you know how many people are impacted by X health concern?</a:t>
            </a:r>
          </a:p>
          <a:p>
            <a:r>
              <a:rPr lang="en-US" dirty="0"/>
              <a:t>Find the data</a:t>
            </a:r>
          </a:p>
          <a:p>
            <a:r>
              <a:rPr lang="en-US" dirty="0"/>
              <a:t>Find the research</a:t>
            </a:r>
          </a:p>
          <a:p>
            <a:r>
              <a:rPr lang="en-US" dirty="0"/>
              <a:t>Find where these people gain treatment and support</a:t>
            </a:r>
          </a:p>
        </p:txBody>
      </p:sp>
      <p:pic>
        <p:nvPicPr>
          <p:cNvPr id="5" name="Picture 4">
            <a:extLst>
              <a:ext uri="{FF2B5EF4-FFF2-40B4-BE49-F238E27FC236}">
                <a16:creationId xmlns:a16="http://schemas.microsoft.com/office/drawing/2014/main" id="{DF9C6A24-98F7-40ED-8045-4DB3F9B1D30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0" y="4000500"/>
            <a:ext cx="3810000" cy="2857500"/>
          </a:xfrm>
          <a:prstGeom prst="rect">
            <a:avLst/>
          </a:prstGeom>
        </p:spPr>
      </p:pic>
      <p:sp>
        <p:nvSpPr>
          <p:cNvPr id="6" name="TextBox 5">
            <a:extLst>
              <a:ext uri="{FF2B5EF4-FFF2-40B4-BE49-F238E27FC236}">
                <a16:creationId xmlns:a16="http://schemas.microsoft.com/office/drawing/2014/main" id="{ABAC1686-7FAB-450A-A733-6021FC59506D}"/>
              </a:ext>
            </a:extLst>
          </p:cNvPr>
          <p:cNvSpPr txBox="1"/>
          <p:nvPr/>
        </p:nvSpPr>
        <p:spPr>
          <a:xfrm>
            <a:off x="6096000" y="6858000"/>
            <a:ext cx="3810000" cy="230832"/>
          </a:xfrm>
          <a:prstGeom prst="rect">
            <a:avLst/>
          </a:prstGeom>
          <a:noFill/>
        </p:spPr>
        <p:txBody>
          <a:bodyPr wrap="square" rtlCol="0">
            <a:spAutoFit/>
          </a:bodyPr>
          <a:lstStyle/>
          <a:p>
            <a:r>
              <a:rPr lang="en-US" sz="900">
                <a:solidFill>
                  <a:prstClr val="black"/>
                </a:solidFill>
                <a:latin typeface="Century Schoolbook" panose="02040604050505020304"/>
                <a:hlinkClick r:id="rId3" tooltip="http://dst.ncdpi.wikispaces.net/CNA+Reviewer+Training"/>
              </a:rPr>
              <a:t>This Photo</a:t>
            </a:r>
            <a:r>
              <a:rPr lang="en-US" sz="900">
                <a:solidFill>
                  <a:prstClr val="black"/>
                </a:solidFill>
                <a:latin typeface="Century Schoolbook" panose="02040604050505020304"/>
              </a:rPr>
              <a:t> by Unknown Author is licensed under </a:t>
            </a:r>
            <a:r>
              <a:rPr lang="en-US" sz="900">
                <a:solidFill>
                  <a:prstClr val="black"/>
                </a:solidFill>
                <a:latin typeface="Century Schoolbook" panose="02040604050505020304"/>
                <a:hlinkClick r:id="rId4" tooltip="https://creativecommons.org/licenses/by/3.0/"/>
              </a:rPr>
              <a:t>CC BY</a:t>
            </a:r>
            <a:endParaRPr lang="en-US" sz="900">
              <a:solidFill>
                <a:prstClr val="black"/>
              </a:solidFill>
              <a:latin typeface="Century Schoolbook" panose="02040604050505020304"/>
            </a:endParaRPr>
          </a:p>
        </p:txBody>
      </p:sp>
    </p:spTree>
    <p:extLst>
      <p:ext uri="{BB962C8B-B14F-4D97-AF65-F5344CB8AC3E}">
        <p14:creationId xmlns:p14="http://schemas.microsoft.com/office/powerpoint/2010/main" val="2675102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your ultimate goal?	</a:t>
            </a:r>
          </a:p>
        </p:txBody>
      </p:sp>
      <p:sp>
        <p:nvSpPr>
          <p:cNvPr id="3" name="Content Placeholder 2"/>
          <p:cNvSpPr>
            <a:spLocks noGrp="1"/>
          </p:cNvSpPr>
          <p:nvPr>
            <p:ph idx="1"/>
          </p:nvPr>
        </p:nvSpPr>
        <p:spPr/>
        <p:txBody>
          <a:bodyPr/>
          <a:lstStyle/>
          <a:p>
            <a:r>
              <a:rPr lang="en-US" dirty="0"/>
              <a:t>Have a lucrative side-hustle?</a:t>
            </a:r>
          </a:p>
          <a:p>
            <a:r>
              <a:rPr lang="en-US" dirty="0"/>
              <a:t>Quit your current RD job?</a:t>
            </a:r>
          </a:p>
          <a:p>
            <a:r>
              <a:rPr lang="en-US" dirty="0"/>
              <a:t>Build a profitable business?</a:t>
            </a:r>
          </a:p>
          <a:p>
            <a:r>
              <a:rPr lang="en-US" dirty="0"/>
              <a:t>Influence the conversation about your niche (if Renal –CKD) intervention through diet therapy?</a:t>
            </a:r>
          </a:p>
          <a:p>
            <a:r>
              <a:rPr lang="en-US" dirty="0"/>
              <a:t>Just help people without regard to money?</a:t>
            </a:r>
          </a:p>
          <a:p>
            <a:r>
              <a:rPr lang="en-US" dirty="0"/>
              <a:t>Create something using my expertise?</a:t>
            </a:r>
          </a:p>
          <a:p>
            <a:endParaRPr lang="en-US" dirty="0"/>
          </a:p>
        </p:txBody>
      </p:sp>
    </p:spTree>
    <p:extLst>
      <p:ext uri="{BB962C8B-B14F-4D97-AF65-F5344CB8AC3E}">
        <p14:creationId xmlns:p14="http://schemas.microsoft.com/office/powerpoint/2010/main" val="3878882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Prevalence of CKD</a:t>
            </a:r>
            <a:br>
              <a:rPr lang="en-US" dirty="0"/>
            </a:br>
            <a:endParaRPr lang="en-US" sz="1600" dirty="0"/>
          </a:p>
        </p:txBody>
      </p:sp>
      <p:sp>
        <p:nvSpPr>
          <p:cNvPr id="3" name="Content Placeholder 2"/>
          <p:cNvSpPr>
            <a:spLocks noGrp="1"/>
          </p:cNvSpPr>
          <p:nvPr>
            <p:ph idx="1"/>
          </p:nvPr>
        </p:nvSpPr>
        <p:spPr/>
        <p:txBody>
          <a:bodyPr>
            <a:normAutofit/>
          </a:bodyPr>
          <a:lstStyle/>
          <a:p>
            <a:r>
              <a:rPr lang="en-US" dirty="0"/>
              <a:t>Kidney disease is the 9</a:t>
            </a:r>
            <a:r>
              <a:rPr lang="en-US" baseline="30000" dirty="0"/>
              <a:t>th</a:t>
            </a:r>
            <a:r>
              <a:rPr lang="en-US" dirty="0"/>
              <a:t> leading cause of death in US</a:t>
            </a:r>
          </a:p>
          <a:p>
            <a:r>
              <a:rPr lang="en-US" dirty="0"/>
              <a:t>About 14% of general population of US has CKD.</a:t>
            </a:r>
          </a:p>
          <a:p>
            <a:r>
              <a:rPr lang="en-US" dirty="0"/>
              <a:t>50% of individuals with CKD have Diabetes and/or self reported Cardiovascular disease (CVD)</a:t>
            </a:r>
          </a:p>
          <a:p>
            <a:r>
              <a:rPr lang="en-US" dirty="0"/>
              <a:t>About 3 out 4 new cases of CKD will have diabetes or hypertension</a:t>
            </a:r>
          </a:p>
          <a:p>
            <a:endParaRPr lang="en-US" dirty="0"/>
          </a:p>
        </p:txBody>
      </p:sp>
      <p:sp>
        <p:nvSpPr>
          <p:cNvPr id="4" name="Footer Placeholder 3"/>
          <p:cNvSpPr>
            <a:spLocks noGrp="1"/>
          </p:cNvSpPr>
          <p:nvPr>
            <p:ph type="ftr" sz="quarter" idx="11"/>
          </p:nvPr>
        </p:nvSpPr>
        <p:spPr>
          <a:xfrm>
            <a:off x="2667000" y="6305550"/>
            <a:ext cx="7467600" cy="476250"/>
          </a:xfrm>
        </p:spPr>
        <p:txBody>
          <a:bodyPr/>
          <a:lstStyle/>
          <a:p>
            <a:r>
              <a:rPr lang="en-US">
                <a:solidFill>
                  <a:srgbClr val="D34817">
                    <a:lumMod val="40000"/>
                    <a:lumOff val="60000"/>
                  </a:srgbClr>
                </a:solidFill>
                <a:latin typeface="Century Schoolbook" panose="02040604050505020304"/>
              </a:rPr>
              <a:t>United States Renal Data System. 2016 USRDS annual data report: Epidemiology of kidney disease in the United States. National Institutes of Health, National Institute of Diabetes and Digestive and Kidney Diseases, Bethesda, MD, 2016</a:t>
            </a:r>
            <a:endParaRPr lang="en-US" dirty="0">
              <a:solidFill>
                <a:srgbClr val="D34817">
                  <a:lumMod val="40000"/>
                  <a:lumOff val="60000"/>
                </a:srgbClr>
              </a:solidFill>
              <a:latin typeface="Century Schoolbook" panose="02040604050505020304"/>
            </a:endParaRPr>
          </a:p>
        </p:txBody>
      </p:sp>
      <p:pic>
        <p:nvPicPr>
          <p:cNvPr id="2050" name="Picture 2" descr="http://st1.thehealthsite.com/wp-content/uploads/2015/02/kidney-disease-361x3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0384" y="76201"/>
            <a:ext cx="2081212"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655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53346"/>
            <a:ext cx="7498080" cy="1143000"/>
          </a:xfrm>
        </p:spPr>
        <p:txBody>
          <a:bodyPr>
            <a:normAutofit fontScale="90000"/>
          </a:bodyPr>
          <a:lstStyle/>
          <a:p>
            <a:r>
              <a:rPr lang="en-US" dirty="0"/>
              <a:t>Rising Incidence of CKD Among Medicare Patients</a:t>
            </a:r>
          </a:p>
        </p:txBody>
      </p:sp>
      <p:sp>
        <p:nvSpPr>
          <p:cNvPr id="9" name="Footer Placeholder 8"/>
          <p:cNvSpPr>
            <a:spLocks noGrp="1"/>
          </p:cNvSpPr>
          <p:nvPr>
            <p:ph type="ftr" sz="quarter" idx="11"/>
          </p:nvPr>
        </p:nvSpPr>
        <p:spPr>
          <a:xfrm>
            <a:off x="4572000" y="6371011"/>
            <a:ext cx="5257800" cy="476250"/>
          </a:xfrm>
        </p:spPr>
        <p:txBody>
          <a:bodyPr/>
          <a:lstStyle/>
          <a:p>
            <a:r>
              <a:rPr lang="en-US">
                <a:solidFill>
                  <a:srgbClr val="D34817">
                    <a:lumMod val="40000"/>
                    <a:lumOff val="60000"/>
                  </a:srgbClr>
                </a:solidFill>
                <a:latin typeface="Century Schoolbook" panose="02040604050505020304"/>
              </a:rPr>
              <a:t>"Chapter 2: Identification and Care of Patients With CKD." American Journal of Kidney Diseases 69.3 (2017): n. pag. Web.</a:t>
            </a:r>
            <a:endParaRPr lang="en-US" dirty="0">
              <a:solidFill>
                <a:srgbClr val="D34817">
                  <a:lumMod val="40000"/>
                  <a:lumOff val="60000"/>
                </a:srgbClr>
              </a:solidFill>
              <a:latin typeface="Century Schoolbook" panose="02040604050505020304"/>
            </a:endParaRPr>
          </a:p>
        </p:txBody>
      </p:sp>
      <p:pic>
        <p:nvPicPr>
          <p:cNvPr id="4" name="Picture 3"/>
          <p:cNvPicPr>
            <a:picLocks noChangeAspect="1"/>
          </p:cNvPicPr>
          <p:nvPr/>
        </p:nvPicPr>
        <p:blipFill rotWithShape="1">
          <a:blip r:embed="rId3"/>
          <a:srcRect l="19912" t="26042" r="21523" b="23546"/>
          <a:stretch/>
        </p:blipFill>
        <p:spPr>
          <a:xfrm>
            <a:off x="1828800" y="1396347"/>
            <a:ext cx="8628888" cy="4980903"/>
          </a:xfrm>
          <a:prstGeom prst="rect">
            <a:avLst/>
          </a:prstGeom>
        </p:spPr>
      </p:pic>
    </p:spTree>
    <p:extLst>
      <p:ext uri="{BB962C8B-B14F-4D97-AF65-F5344CB8AC3E}">
        <p14:creationId xmlns:p14="http://schemas.microsoft.com/office/powerpoint/2010/main" val="3618391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Projected growth of CKD</a:t>
            </a:r>
          </a:p>
        </p:txBody>
      </p:sp>
      <p:sp>
        <p:nvSpPr>
          <p:cNvPr id="3" name="Content Placeholder 2"/>
          <p:cNvSpPr>
            <a:spLocks noGrp="1"/>
          </p:cNvSpPr>
          <p:nvPr>
            <p:ph idx="1"/>
          </p:nvPr>
        </p:nvSpPr>
        <p:spPr>
          <a:xfrm>
            <a:off x="2241804" y="1691640"/>
            <a:ext cx="7498080" cy="4800600"/>
          </a:xfrm>
        </p:spPr>
        <p:txBody>
          <a:bodyPr/>
          <a:lstStyle/>
          <a:p>
            <a:r>
              <a:rPr lang="en-US" dirty="0"/>
              <a:t>CKD &gt;30 years old - 28 million in 2020 and nearly 38 million in 2030. –</a:t>
            </a:r>
            <a:r>
              <a:rPr lang="en-US" dirty="0" err="1"/>
              <a:t>Hoerger</a:t>
            </a:r>
            <a:r>
              <a:rPr lang="en-US" dirty="0"/>
              <a:t> 2015</a:t>
            </a:r>
          </a:p>
          <a:p>
            <a:r>
              <a:rPr lang="en-US" dirty="0"/>
              <a:t>&gt;50% of Americans born today will develop CKD stage 3+ during their lifetime –Grams 2013</a:t>
            </a:r>
          </a:p>
        </p:txBody>
      </p:sp>
      <p:sp>
        <p:nvSpPr>
          <p:cNvPr id="4" name="Footer Placeholder 3"/>
          <p:cNvSpPr>
            <a:spLocks noGrp="1"/>
          </p:cNvSpPr>
          <p:nvPr>
            <p:ph type="ftr" sz="quarter" idx="11"/>
          </p:nvPr>
        </p:nvSpPr>
        <p:spPr>
          <a:xfrm>
            <a:off x="2241804" y="5744765"/>
            <a:ext cx="3364606" cy="476250"/>
          </a:xfrm>
        </p:spPr>
        <p:txBody>
          <a:bodyPr/>
          <a:lstStyle/>
          <a:p>
            <a:r>
              <a:rPr lang="en-US" dirty="0" err="1">
                <a:solidFill>
                  <a:srgbClr val="D34817">
                    <a:lumMod val="40000"/>
                    <a:lumOff val="60000"/>
                  </a:srgbClr>
                </a:solidFill>
                <a:latin typeface="Century Schoolbook" panose="02040604050505020304"/>
              </a:rPr>
              <a:t>Hoerger</a:t>
            </a:r>
            <a:r>
              <a:rPr lang="en-US" dirty="0">
                <a:solidFill>
                  <a:srgbClr val="D34817">
                    <a:lumMod val="40000"/>
                    <a:lumOff val="60000"/>
                  </a:srgbClr>
                </a:solidFill>
                <a:latin typeface="Century Schoolbook" panose="02040604050505020304"/>
              </a:rPr>
              <a:t>, Thomas J., et al. "The future burden of CKD in the United States: a simulation model for the CDC CKD Initiative." American Journal of Kidney Diseases 65.3 (2015): 403-411.                                                                                  Grams, Morgan E., et al. "Lifetime incidence of CKD stages 3-5 in the United States." American Journal of Kidney Diseases 62.2 (2013): 245-252.</a:t>
            </a:r>
          </a:p>
        </p:txBody>
      </p:sp>
      <p:pic>
        <p:nvPicPr>
          <p:cNvPr id="3074" name="Picture 2" descr="https://www.hsj.co.uk/pictures/1180xany/0/0/6/1285006_Waiting-room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1244" y="3667125"/>
            <a:ext cx="4358640" cy="255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599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70288"/>
            <a:ext cx="7790688" cy="1143000"/>
          </a:xfrm>
        </p:spPr>
        <p:txBody>
          <a:bodyPr>
            <a:normAutofit/>
          </a:bodyPr>
          <a:lstStyle/>
          <a:p>
            <a:r>
              <a:rPr lang="en-US" dirty="0"/>
              <a:t>Necessity of CKD MNT</a:t>
            </a:r>
          </a:p>
        </p:txBody>
      </p:sp>
      <p:graphicFrame>
        <p:nvGraphicFramePr>
          <p:cNvPr id="5" name="Table 4"/>
          <p:cNvGraphicFramePr>
            <a:graphicFrameLocks noGrp="1"/>
          </p:cNvGraphicFramePr>
          <p:nvPr>
            <p:extLst/>
          </p:nvPr>
        </p:nvGraphicFramePr>
        <p:xfrm>
          <a:off x="1867630" y="1665265"/>
          <a:ext cx="8017829" cy="5013901"/>
        </p:xfrm>
        <a:graphic>
          <a:graphicData uri="http://schemas.openxmlformats.org/drawingml/2006/table">
            <a:tbl>
              <a:tblPr firstRow="1" bandRow="1">
                <a:tableStyleId>{5940675A-B579-460E-94D1-54222C63F5DA}</a:tableStyleId>
              </a:tblPr>
              <a:tblGrid>
                <a:gridCol w="6861412">
                  <a:extLst>
                    <a:ext uri="{9D8B030D-6E8A-4147-A177-3AD203B41FA5}">
                      <a16:colId xmlns:a16="http://schemas.microsoft.com/office/drawing/2014/main" val="20000"/>
                    </a:ext>
                  </a:extLst>
                </a:gridCol>
                <a:gridCol w="1156417">
                  <a:extLst>
                    <a:ext uri="{9D8B030D-6E8A-4147-A177-3AD203B41FA5}">
                      <a16:colId xmlns:a16="http://schemas.microsoft.com/office/drawing/2014/main" val="20001"/>
                    </a:ext>
                  </a:extLst>
                </a:gridCol>
              </a:tblGrid>
              <a:tr h="263580">
                <a:tc>
                  <a:txBody>
                    <a:bodyPr/>
                    <a:lstStyle/>
                    <a:p>
                      <a:r>
                        <a:rPr lang="en-US" sz="1000" b="1" dirty="0"/>
                        <a:t>Selected Recommendations for NCP</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000" b="1" dirty="0"/>
                        <a:t>Evidence rating</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96528">
                <a:tc>
                  <a:txBody>
                    <a:bodyPr/>
                    <a:lstStyle/>
                    <a:p>
                      <a:r>
                        <a:rPr lang="en-US" sz="1000" b="1" dirty="0"/>
                        <a:t>NCP Screening and Referral</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1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28318">
                <a:tc>
                  <a:txBody>
                    <a:bodyPr/>
                    <a:lstStyle/>
                    <a:p>
                      <a:r>
                        <a:rPr lang="en-US" sz="1000" dirty="0"/>
                        <a:t>MNT provided by an RDN has been shown to be effective in demonstrating signiﬁcant improvements in anthropometric and biochemical measures sustained longer than 1 year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000" dirty="0"/>
                        <a:t>Strong Imperative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28318">
                <a:tc>
                  <a:txBody>
                    <a:bodyPr/>
                    <a:lstStyle/>
                    <a:p>
                      <a:r>
                        <a:rPr lang="en-US" sz="1000" dirty="0"/>
                        <a:t>MNT should be initiated at least 12 months before anticipation of RRT; recommended to be initiated at CKD diagnosis to maintain adequate nutritional status, prevent disease progression, and delay RRT.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Strong Imperative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28318">
                <a:tc>
                  <a:txBody>
                    <a:bodyPr/>
                    <a:lstStyle/>
                    <a:p>
                      <a:r>
                        <a:rPr lang="en-US" sz="1000" dirty="0"/>
                        <a:t>The RDN should monitor every 1 to 3 months, conditional on nutritional status, </a:t>
                      </a:r>
                      <a:r>
                        <a:rPr lang="en-US" sz="1000" dirty="0" err="1"/>
                        <a:t>comorbidities</a:t>
                      </a:r>
                      <a:r>
                        <a:rPr lang="en-US" sz="1000" dirty="0"/>
                        <a:t>, and disease-progression risk.</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000" dirty="0"/>
                        <a:t>Strong</a:t>
                      </a:r>
                    </a:p>
                    <a:p>
                      <a:r>
                        <a:rPr lang="en-US" sz="1000" dirty="0"/>
                        <a:t>Conditional</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28318">
                <a:tc>
                  <a:txBody>
                    <a:bodyPr/>
                    <a:lstStyle/>
                    <a:p>
                      <a:r>
                        <a:rPr lang="en-US" sz="1000" dirty="0"/>
                        <a:t>Recommended RDN time requirements for MNT of approximately 2 hours/month for up to 1 year may be required to provide effective care.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000" dirty="0"/>
                        <a:t>Strong</a:t>
                      </a:r>
                    </a:p>
                    <a:p>
                      <a:r>
                        <a:rPr lang="en-US" sz="1000" dirty="0"/>
                        <a:t>Conditional</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80054">
                <a:tc>
                  <a:txBody>
                    <a:bodyPr/>
                    <a:lstStyle/>
                    <a:p>
                      <a:r>
                        <a:rPr lang="en-US" sz="1000" b="1" dirty="0"/>
                        <a:t>NCP Nutrition Assessment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100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28318">
                <a:tc>
                  <a:txBody>
                    <a:bodyPr/>
                    <a:lstStyle/>
                    <a:p>
                      <a:r>
                        <a:rPr lang="en-US" sz="1000" dirty="0"/>
                        <a:t>Food/nutrition-related history should be assessed and related to changes, including but not limited to food and nutrient intake with biochemical parameters, medication and dietary supplements, knowledge and beliefs, access to food.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000" dirty="0"/>
                        <a:t>Consensus</a:t>
                      </a:r>
                    </a:p>
                    <a:p>
                      <a:r>
                        <a:rPr lang="en-US" sz="1000" dirty="0"/>
                        <a:t>Imperative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93056">
                <a:tc>
                  <a:txBody>
                    <a:bodyPr/>
                    <a:lstStyle/>
                    <a:p>
                      <a:r>
                        <a:rPr lang="en-US" sz="1000" dirty="0"/>
                        <a:t>Body weight for the purpose of calculating nutritional needs should be estimated and assessed using clinical judgment, preferably with serial weight measures within the context of CKD (changes in </a:t>
                      </a:r>
                      <a:r>
                        <a:rPr lang="en-US" sz="1000" dirty="0" err="1"/>
                        <a:t>ﬂuid</a:t>
                      </a:r>
                      <a:r>
                        <a:rPr lang="en-US" sz="1000" dirty="0"/>
                        <a:t> status, kidney function, and body composition).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000" dirty="0"/>
                        <a:t>Consensus</a:t>
                      </a:r>
                    </a:p>
                    <a:p>
                      <a:r>
                        <a:rPr lang="en-US" sz="1000" dirty="0"/>
                        <a:t>Imperative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28318">
                <a:tc>
                  <a:txBody>
                    <a:bodyPr/>
                    <a:lstStyle/>
                    <a:p>
                      <a:r>
                        <a:rPr lang="en-US" sz="1000" dirty="0"/>
                        <a:t>Biochemical parameters, preferably integrating data over time, should be assessed to effectively determine nutrition diagnosis and nutrition prescription.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000" dirty="0"/>
                        <a:t>Consensus</a:t>
                      </a:r>
                    </a:p>
                    <a:p>
                      <a:r>
                        <a:rPr lang="en-US" sz="1000" dirty="0"/>
                        <a:t>Imperative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75779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Guideline ratings: strong (practitioners should follow unless a clear and compelling rationale for alternative is present, quality of evidence reviewed was excellent/good;  consensus (practitioners should assess and follow flexibly, expert opinion support but evidence was lacking. Statement ratings: conditional (specific situation) or imperative (broadly applicable. From the Academy’s evidence-based library complete report and auxiliary materials.  Refer to the full report for complete set of recommendations.</a:t>
                      </a:r>
                      <a:endParaRPr lang="en-US" sz="1100" dirty="0"/>
                    </a:p>
                  </a:txBody>
                  <a:tcP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sz="1000" dirty="0"/>
                    </a:p>
                  </a:txBody>
                  <a:tcPr/>
                </a:tc>
                <a:extLst>
                  <a:ext uri="{0D108BD9-81ED-4DB2-BD59-A6C34878D82A}">
                    <a16:rowId xmlns:a16="http://schemas.microsoft.com/office/drawing/2014/main" val="10010"/>
                  </a:ext>
                </a:extLst>
              </a:tr>
            </a:tbl>
          </a:graphicData>
        </a:graphic>
      </p:graphicFrame>
      <p:sp>
        <p:nvSpPr>
          <p:cNvPr id="6" name="TextBox 5"/>
          <p:cNvSpPr txBox="1"/>
          <p:nvPr/>
        </p:nvSpPr>
        <p:spPr>
          <a:xfrm>
            <a:off x="4901616" y="6529122"/>
            <a:ext cx="5766384" cy="292388"/>
          </a:xfrm>
          <a:prstGeom prst="rect">
            <a:avLst/>
          </a:prstGeom>
          <a:noFill/>
        </p:spPr>
        <p:txBody>
          <a:bodyPr wrap="square" rtlCol="0">
            <a:spAutoFit/>
          </a:bodyPr>
          <a:lstStyle/>
          <a:p>
            <a:pPr algn="r"/>
            <a:r>
              <a:rPr lang="en-US" sz="1300" dirty="0" err="1">
                <a:solidFill>
                  <a:prstClr val="black"/>
                </a:solidFill>
                <a:latin typeface="Century Schoolbook" panose="02040604050505020304"/>
              </a:rPr>
              <a:t>Beto</a:t>
            </a:r>
            <a:r>
              <a:rPr lang="en-US" sz="1300" dirty="0">
                <a:solidFill>
                  <a:prstClr val="black"/>
                </a:solidFill>
                <a:latin typeface="Century Schoolbook" panose="02040604050505020304"/>
              </a:rPr>
              <a:t> JA, Ramirez WE, Bansal VK.</a:t>
            </a:r>
            <a:r>
              <a:rPr lang="en-US" sz="1300" i="1" dirty="0">
                <a:solidFill>
                  <a:prstClr val="black"/>
                </a:solidFill>
                <a:latin typeface="Century Schoolbook" panose="02040604050505020304"/>
              </a:rPr>
              <a:t>J Acad Nutr Diet</a:t>
            </a:r>
            <a:r>
              <a:rPr lang="en-US" sz="1300" dirty="0">
                <a:solidFill>
                  <a:prstClr val="black"/>
                </a:solidFill>
                <a:latin typeface="Century Schoolbook" panose="02040604050505020304"/>
              </a:rPr>
              <a:t>. 2014;114(7).</a:t>
            </a:r>
          </a:p>
        </p:txBody>
      </p:sp>
      <p:sp>
        <p:nvSpPr>
          <p:cNvPr id="7" name="Text Box 11"/>
          <p:cNvSpPr txBox="1">
            <a:spLocks noChangeArrowheads="1"/>
          </p:cNvSpPr>
          <p:nvPr/>
        </p:nvSpPr>
        <p:spPr bwMode="auto">
          <a:xfrm>
            <a:off x="1981200" y="772712"/>
            <a:ext cx="8229600" cy="892552"/>
          </a:xfrm>
          <a:prstGeom prst="rect">
            <a:avLst/>
          </a:prstGeom>
          <a:noFill/>
          <a:ln w="9525">
            <a:noFill/>
            <a:miter lim="800000"/>
            <a:headEnd/>
            <a:tailEnd/>
          </a:ln>
        </p:spPr>
        <p:txBody>
          <a:bodyPr>
            <a:spAutoFit/>
          </a:bodyPr>
          <a:lstStyle/>
          <a:p>
            <a:pPr eaLnBrk="0" hangingPunct="0">
              <a:spcBef>
                <a:spcPct val="20000"/>
              </a:spcBef>
            </a:pPr>
            <a:r>
              <a:rPr lang="en-US" sz="1300" b="1" dirty="0">
                <a:solidFill>
                  <a:prstClr val="black"/>
                </a:solidFill>
                <a:latin typeface="Century Schoolbook" panose="02040604050505020304"/>
              </a:rPr>
              <a:t>Figure. </a:t>
            </a:r>
            <a:r>
              <a:rPr lang="en-US" sz="1300" dirty="0">
                <a:solidFill>
                  <a:prstClr val="black"/>
                </a:solidFill>
                <a:latin typeface="Century Schoolbook" panose="02040604050505020304"/>
              </a:rPr>
              <a:t>Selected recommendations from the chronic kidney disease (CKD) Academy of Nutrition and Dietetics evidence-based nutrition practice guidelines executive summary for medical nutrition therapy for target population of adults </a:t>
            </a:r>
            <a:r>
              <a:rPr lang="en-US" sz="1300" u="sng" dirty="0">
                <a:solidFill>
                  <a:prstClr val="black"/>
                </a:solidFill>
                <a:latin typeface="Century Schoolbook" panose="02040604050505020304"/>
              </a:rPr>
              <a:t>&gt;</a:t>
            </a:r>
            <a:r>
              <a:rPr lang="en-US" sz="1300" dirty="0">
                <a:solidFill>
                  <a:prstClr val="black"/>
                </a:solidFill>
                <a:latin typeface="Century Schoolbook" panose="02040604050505020304"/>
              </a:rPr>
              <a:t> 18 years of age with CKD stages 1-5 with or without renal replacement therapy by a Registered dietitian nutritionist using the Nutrition Care Process (NCP)</a:t>
            </a:r>
            <a:endParaRPr lang="en-US" altLang="en-US" sz="1300" i="1" dirty="0">
              <a:solidFill>
                <a:prstClr val="black"/>
              </a:solidFill>
              <a:latin typeface="Century Schoolbook" panose="02040604050505020304"/>
            </a:endParaRPr>
          </a:p>
        </p:txBody>
      </p:sp>
    </p:spTree>
    <p:extLst>
      <p:ext uri="{BB962C8B-B14F-4D97-AF65-F5344CB8AC3E}">
        <p14:creationId xmlns:p14="http://schemas.microsoft.com/office/powerpoint/2010/main" val="8102479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View">
  <a:themeElements>
    <a:clrScheme name="View">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30000">
              <a:srgbClr val="F16025"/>
            </a:gs>
            <a:gs pos="0">
              <a:srgbClr val="FFC000"/>
            </a:gs>
          </a:gsLst>
          <a:lin ang="10800000" scaled="0"/>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1060</TotalTime>
  <Words>1164</Words>
  <Application>Microsoft Office PowerPoint</Application>
  <PresentationFormat>Widescreen</PresentationFormat>
  <Paragraphs>112</Paragraphs>
  <Slides>16</Slides>
  <Notes>7</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16</vt:i4>
      </vt:variant>
    </vt:vector>
  </HeadingPairs>
  <TitlesOfParts>
    <vt:vector size="27" baseType="lpstr">
      <vt:lpstr>Arial</vt:lpstr>
      <vt:lpstr>Calibri</vt:lpstr>
      <vt:lpstr>Calisto MT</vt:lpstr>
      <vt:lpstr>Century Schoolbook</vt:lpstr>
      <vt:lpstr>Segoe UI</vt:lpstr>
      <vt:lpstr>Trebuchet MS</vt:lpstr>
      <vt:lpstr>Wingdings</vt:lpstr>
      <vt:lpstr>Wingdings 2</vt:lpstr>
      <vt:lpstr>Slate</vt:lpstr>
      <vt:lpstr>View</vt:lpstr>
      <vt:lpstr>Custom Design</vt:lpstr>
      <vt:lpstr>Business Essentials – Starting your CKD Practice</vt:lpstr>
      <vt:lpstr>Objectives</vt:lpstr>
      <vt:lpstr>Module 1.1: Think About Your Vision</vt:lpstr>
      <vt:lpstr>Knowing the Need of your Niche </vt:lpstr>
      <vt:lpstr>What is your ultimate goal? </vt:lpstr>
      <vt:lpstr>Prevalence of CKD </vt:lpstr>
      <vt:lpstr>Rising Incidence of CKD Among Medicare Patients</vt:lpstr>
      <vt:lpstr>Projected growth of CKD</vt:lpstr>
      <vt:lpstr>Necessity of CKD MNT</vt:lpstr>
      <vt:lpstr>VISION So you’re thinking about  CKD MNT…</vt:lpstr>
      <vt:lpstr>Income Outside of Traditional Counseling Models</vt:lpstr>
      <vt:lpstr>More Income Sources!</vt:lpstr>
      <vt:lpstr>Still not sure what you want to do? </vt:lpstr>
      <vt:lpstr>Movement and Power</vt:lpstr>
      <vt:lpstr> QUESTIONS?????</vt:lpstr>
      <vt:lpstr>Helpful Tools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Essentials – Starting your CKD Practice</dc:title>
  <dc:creator>Jessianna</dc:creator>
  <cp:lastModifiedBy>Jessianna</cp:lastModifiedBy>
  <cp:revision>8</cp:revision>
  <dcterms:created xsi:type="dcterms:W3CDTF">2018-08-10T16:59:04Z</dcterms:created>
  <dcterms:modified xsi:type="dcterms:W3CDTF">2018-09-08T17:26:23Z</dcterms:modified>
</cp:coreProperties>
</file>