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Miriam Libre"/>
      <p:regular r:id="rId13"/>
      <p:bold r:id="rId14"/>
    </p:embeddedFont>
    <p:embeddedFont>
      <p:font typeface="Work Sans"/>
      <p:regular r:id="rId15"/>
      <p:bold r:id="rId16"/>
      <p:italic r:id="rId17"/>
      <p:boldItalic r:id="rId18"/>
    </p:embeddedFont>
    <p:embeddedFont>
      <p:font typeface="Barlow Light"/>
      <p:regular r:id="rId19"/>
      <p:bold r:id="rId20"/>
      <p:italic r:id="rId21"/>
      <p:boldItalic r:id="rId22"/>
    </p:embeddedFont>
    <p:embeddedFont>
      <p:font typeface="Barl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Light-bold.fntdata"/><Relationship Id="rId22" Type="http://schemas.openxmlformats.org/officeDocument/2006/relationships/font" Target="fonts/BarlowLight-boldItalic.fntdata"/><Relationship Id="rId21" Type="http://schemas.openxmlformats.org/officeDocument/2006/relationships/font" Target="fonts/BarlowLight-italic.fntdata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iriamLibre-regular.fntdata"/><Relationship Id="rId12" Type="http://schemas.openxmlformats.org/officeDocument/2006/relationships/slide" Target="slides/slide8.xml"/><Relationship Id="rId15" Type="http://schemas.openxmlformats.org/officeDocument/2006/relationships/font" Target="fonts/WorkSans-regular.fntdata"/><Relationship Id="rId14" Type="http://schemas.openxmlformats.org/officeDocument/2006/relationships/font" Target="fonts/MiriamLibre-bold.fntdata"/><Relationship Id="rId17" Type="http://schemas.openxmlformats.org/officeDocument/2006/relationships/font" Target="fonts/WorkSans-italic.fntdata"/><Relationship Id="rId16" Type="http://schemas.openxmlformats.org/officeDocument/2006/relationships/font" Target="fonts/WorkSans-bold.fntdata"/><Relationship Id="rId19" Type="http://schemas.openxmlformats.org/officeDocument/2006/relationships/font" Target="fonts/BarlowLight-regular.fntdata"/><Relationship Id="rId18" Type="http://schemas.openxmlformats.org/officeDocument/2006/relationships/font" Target="fonts/Work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1f2de870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1f2de87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1f2de870f_0_4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1f2de870f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7ae5f6fa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7ae5f6f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7ae5f6fa2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7ae5f6fa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7ae5f6fa2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7ae5f6f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7ae5f6fa2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7ae5f6fa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1f2de870f_0_7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1f2de870f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www.twitter.com/amitch5903" TargetMode="External"/><Relationship Id="rId9" Type="http://schemas.openxmlformats.org/officeDocument/2006/relationships/image" Target="../media/image4.jpg"/><Relationship Id="rId5" Type="http://schemas.openxmlformats.org/officeDocument/2006/relationships/hyperlink" Target="https://medium.com/@Amitch5903" TargetMode="External"/><Relationship Id="rId6" Type="http://schemas.openxmlformats.org/officeDocument/2006/relationships/hyperlink" Target="http://www.alexmitchell.co" TargetMode="External"/><Relationship Id="rId7" Type="http://schemas.openxmlformats.org/officeDocument/2006/relationships/hyperlink" Target="http://bit.ly/gotechyourself" TargetMode="External"/><Relationship Id="rId8" Type="http://schemas.openxmlformats.org/officeDocument/2006/relationships/hyperlink" Target="https://amzn.to/33wD6X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1809300" y="1046850"/>
            <a:ext cx="5525400" cy="3049800"/>
          </a:xfrm>
          <a:prstGeom prst="rect">
            <a:avLst/>
          </a:prstGeom>
          <a:solidFill>
            <a:srgbClr val="FFFFFF">
              <a:alpha val="7151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/>
              <a:t>How to </a:t>
            </a:r>
            <a:endParaRPr b="1" sz="4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/>
              <a:t>Succeed as a </a:t>
            </a:r>
            <a:endParaRPr b="1" sz="4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/>
              <a:t>Product Manager</a:t>
            </a:r>
            <a:endParaRPr b="1" sz="4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/>
              <a:t>From Ideation to Launch</a:t>
            </a:r>
            <a:endParaRPr i="1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idx="4294967295" type="ctrTitle"/>
          </p:nvPr>
        </p:nvSpPr>
        <p:spPr>
          <a:xfrm>
            <a:off x="319475" y="-16850"/>
            <a:ext cx="3663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46" name="Google Shape;246;p14"/>
          <p:cNvSpPr txBox="1"/>
          <p:nvPr>
            <p:ph idx="4294967295" type="subTitle"/>
          </p:nvPr>
        </p:nvSpPr>
        <p:spPr>
          <a:xfrm>
            <a:off x="319475" y="1182775"/>
            <a:ext cx="3663600" cy="3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5B0FE"/>
                </a:solidFill>
              </a:rPr>
              <a:t>Alex Mitchell</a:t>
            </a:r>
            <a:endParaRPr sz="3000">
              <a:solidFill>
                <a:srgbClr val="A5B0F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CPO - ICX Media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4x Product Leader + Founder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More from me </a:t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▹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@amitch5903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Medium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www.alexmitchell.co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Newsletter:</a:t>
            </a:r>
            <a:r>
              <a:rPr lang="en" sz="1600" u="sng">
                <a:solidFill>
                  <a:schemeClr val="hlink"/>
                </a:solidFill>
              </a:rPr>
              <a:t> </a:t>
            </a:r>
            <a:r>
              <a:rPr lang="en" sz="1600" u="sng">
                <a:solidFill>
                  <a:schemeClr val="hlink"/>
                </a:solidFill>
                <a:hlinkClick r:id="rId7"/>
              </a:rPr>
              <a:t>bit.ly/gotechyourself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 u="sng">
                <a:solidFill>
                  <a:schemeClr val="hlink"/>
                </a:solidFill>
                <a:hlinkClick r:id="rId8"/>
              </a:rPr>
              <a:t>Books on Amazon</a:t>
            </a:r>
            <a:endParaRPr/>
          </a:p>
        </p:txBody>
      </p:sp>
      <p:sp>
        <p:nvSpPr>
          <p:cNvPr id="247" name="Google Shape;247;p1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4150" y="0"/>
            <a:ext cx="5143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/>
          <p:nvPr/>
        </p:nvSpPr>
        <p:spPr>
          <a:xfrm>
            <a:off x="3979150" y="-6325"/>
            <a:ext cx="5164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"/>
          <p:cNvSpPr txBox="1"/>
          <p:nvPr>
            <p:ph idx="4294967295" type="title"/>
          </p:nvPr>
        </p:nvSpPr>
        <p:spPr>
          <a:xfrm>
            <a:off x="228600" y="146325"/>
            <a:ext cx="35379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in This Course</a:t>
            </a:r>
            <a:endParaRPr/>
          </a:p>
        </p:txBody>
      </p:sp>
      <p:sp>
        <p:nvSpPr>
          <p:cNvPr id="255" name="Google Shape;255;p15"/>
          <p:cNvSpPr txBox="1"/>
          <p:nvPr>
            <p:ph idx="4294967295" type="body"/>
          </p:nvPr>
        </p:nvSpPr>
        <p:spPr>
          <a:xfrm>
            <a:off x="228600" y="1325450"/>
            <a:ext cx="4057800" cy="31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15 Stages of the Product </a:t>
            </a:r>
            <a:r>
              <a:rPr lang="en" sz="2200"/>
              <a:t>Life Cycle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What to do/not do in your first 90 days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Identifying/Understanding the Right Problem to Solve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Communication with Stakeholders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Building vs. Buying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to Gather Feedback</a:t>
            </a:r>
            <a:endParaRPr sz="2200"/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17745" r="15866" t="0"/>
          <a:stretch/>
        </p:blipFill>
        <p:spPr>
          <a:xfrm>
            <a:off x="4454350" y="-6325"/>
            <a:ext cx="51218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/>
          <p:nvPr/>
        </p:nvSpPr>
        <p:spPr>
          <a:xfrm>
            <a:off x="3979150" y="-6325"/>
            <a:ext cx="5164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"/>
          <p:cNvSpPr txBox="1"/>
          <p:nvPr>
            <p:ph idx="4294967295" type="title"/>
          </p:nvPr>
        </p:nvSpPr>
        <p:spPr>
          <a:xfrm>
            <a:off x="228600" y="146325"/>
            <a:ext cx="35379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in This Course</a:t>
            </a:r>
            <a:endParaRPr/>
          </a:p>
        </p:txBody>
      </p:sp>
      <p:sp>
        <p:nvSpPr>
          <p:cNvPr id="264" name="Google Shape;264;p16"/>
          <p:cNvSpPr txBox="1"/>
          <p:nvPr>
            <p:ph idx="4294967295" type="body"/>
          </p:nvPr>
        </p:nvSpPr>
        <p:spPr>
          <a:xfrm>
            <a:off x="228600" y="1325450"/>
            <a:ext cx="4057800" cy="31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7. Defining the Minimum Viable Product (MVP)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8. Tracking the Right Metrics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9. MVP → Mature Product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10. Promoting Your Product Release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/>
              <a:t>11. Defining Goals and Sharing Success</a:t>
            </a:r>
            <a:endParaRPr sz="2200"/>
          </a:p>
        </p:txBody>
      </p:sp>
      <p:sp>
        <p:nvSpPr>
          <p:cNvPr id="265" name="Google Shape;265;p1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4">
            <a:alphaModFix/>
          </a:blip>
          <a:srcRect b="0" l="36820" r="0" t="0"/>
          <a:stretch/>
        </p:blipFill>
        <p:spPr>
          <a:xfrm>
            <a:off x="4810797" y="25"/>
            <a:ext cx="433314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/>
          <p:nvPr/>
        </p:nvSpPr>
        <p:spPr>
          <a:xfrm>
            <a:off x="3979150" y="-6325"/>
            <a:ext cx="5164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7"/>
          <p:cNvSpPr txBox="1"/>
          <p:nvPr>
            <p:ph idx="4294967295" type="title"/>
          </p:nvPr>
        </p:nvSpPr>
        <p:spPr>
          <a:xfrm>
            <a:off x="228600" y="146325"/>
            <a:ext cx="35379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in This Course</a:t>
            </a:r>
            <a:endParaRPr/>
          </a:p>
        </p:txBody>
      </p:sp>
      <p:sp>
        <p:nvSpPr>
          <p:cNvPr id="273" name="Google Shape;273;p17"/>
          <p:cNvSpPr txBox="1"/>
          <p:nvPr>
            <p:ph idx="4294967295" type="body"/>
          </p:nvPr>
        </p:nvSpPr>
        <p:spPr>
          <a:xfrm>
            <a:off x="228600" y="1325450"/>
            <a:ext cx="4057800" cy="31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12</a:t>
            </a:r>
            <a:r>
              <a:rPr lang="en" sz="2200"/>
              <a:t>. Creating a Product Roadmap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13. How to Build Your Product Manager Brand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14. Communicating to Non-Technical Stakeholders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15. Agile Development Definitions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74" name="Google Shape;274;p1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 b="0" l="16944" r="17831" t="0"/>
          <a:stretch/>
        </p:blipFill>
        <p:spPr>
          <a:xfrm>
            <a:off x="4670775" y="-6325"/>
            <a:ext cx="447317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/>
          <p:nvPr/>
        </p:nvSpPr>
        <p:spPr>
          <a:xfrm>
            <a:off x="3979150" y="-6325"/>
            <a:ext cx="5164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 txBox="1"/>
          <p:nvPr>
            <p:ph idx="4294967295" type="title"/>
          </p:nvPr>
        </p:nvSpPr>
        <p:spPr>
          <a:xfrm>
            <a:off x="228600" y="146325"/>
            <a:ext cx="35379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in This Course</a:t>
            </a:r>
            <a:endParaRPr/>
          </a:p>
        </p:txBody>
      </p:sp>
      <p:sp>
        <p:nvSpPr>
          <p:cNvPr id="282" name="Google Shape;282;p18"/>
          <p:cNvSpPr txBox="1"/>
          <p:nvPr>
            <p:ph idx="4294967295" type="body"/>
          </p:nvPr>
        </p:nvSpPr>
        <p:spPr>
          <a:xfrm>
            <a:off x="228600" y="1325450"/>
            <a:ext cx="4057800" cy="3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16. A/B Testing 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17. 5 Different Types of PMs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18. Applying the AARRR Funnel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19. Writing Effective User Stories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20. Competitive Analysis and Strategic Positioning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83" name="Google Shape;283;p1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4">
            <a:alphaModFix/>
          </a:blip>
          <a:srcRect b="0" l="41802" r="0" t="0"/>
          <a:stretch/>
        </p:blipFill>
        <p:spPr>
          <a:xfrm>
            <a:off x="4598253" y="25"/>
            <a:ext cx="4545703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/>
          <p:nvPr/>
        </p:nvSpPr>
        <p:spPr>
          <a:xfrm>
            <a:off x="3979150" y="-6325"/>
            <a:ext cx="5164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"/>
          <p:cNvSpPr txBox="1"/>
          <p:nvPr>
            <p:ph idx="4294967295" type="title"/>
          </p:nvPr>
        </p:nvSpPr>
        <p:spPr>
          <a:xfrm>
            <a:off x="228600" y="146325"/>
            <a:ext cx="35379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this course includes:</a:t>
            </a:r>
            <a:endParaRPr/>
          </a:p>
        </p:txBody>
      </p:sp>
      <p:sp>
        <p:nvSpPr>
          <p:cNvPr id="291" name="Google Shape;291;p19"/>
          <p:cNvSpPr txBox="1"/>
          <p:nvPr>
            <p:ph idx="4294967295" type="body"/>
          </p:nvPr>
        </p:nvSpPr>
        <p:spPr>
          <a:xfrm>
            <a:off x="228600" y="1325450"/>
            <a:ext cx="4057800" cy="3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Bonus Resources + Videos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Case Studies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Development Checklist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Videos on Remote Product Management and Other Topics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Books, Podcasts, Blog Posts You Need to Listen To/Read!</a:t>
            </a:r>
            <a:endParaRPr sz="2200"/>
          </a:p>
        </p:txBody>
      </p:sp>
      <p:sp>
        <p:nvSpPr>
          <p:cNvPr id="292" name="Google Shape;292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 b="0" l="20911" r="25220" t="0"/>
          <a:stretch/>
        </p:blipFill>
        <p:spPr>
          <a:xfrm>
            <a:off x="4987900" y="-6325"/>
            <a:ext cx="41561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/>
          <p:nvPr>
            <p:ph idx="4294967295" type="ctrTitle"/>
          </p:nvPr>
        </p:nvSpPr>
        <p:spPr>
          <a:xfrm>
            <a:off x="685800" y="440350"/>
            <a:ext cx="3423600" cy="41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Let’s Get Started!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/>
              <a:t>What are you waiting for?</a:t>
            </a:r>
            <a:endParaRPr i="1" sz="4000"/>
          </a:p>
        </p:txBody>
      </p:sp>
      <p:sp>
        <p:nvSpPr>
          <p:cNvPr id="299" name="Google Shape;299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4">
            <a:alphaModFix/>
          </a:blip>
          <a:srcRect b="0" l="26952" r="13192" t="0"/>
          <a:stretch/>
        </p:blipFill>
        <p:spPr>
          <a:xfrm>
            <a:off x="4524775" y="0"/>
            <a:ext cx="46192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