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7016750" cy="9302750"/>
  <p:embeddedFontLst>
    <p:embeddedFont>
      <p:font typeface="Open Sans" charset="0"/>
      <p:regular r:id="rId9"/>
    </p:embeddedFont>
    <p:embeddedFont>
      <p:font typeface="Calibri"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63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B75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5521196">
            <a:off x="14692817" y="-502659"/>
            <a:ext cx="4018435" cy="4069301"/>
          </a:xfrm>
          <a:prstGeom prst="rect">
            <a:avLst/>
          </a:prstGeom>
        </p:spPr>
      </p:pic>
      <p:sp>
        <p:nvSpPr>
          <p:cNvPr id="3" name="TextBox 3"/>
          <p:cNvSpPr txBox="1"/>
          <p:nvPr/>
        </p:nvSpPr>
        <p:spPr>
          <a:xfrm>
            <a:off x="4495962" y="2271137"/>
            <a:ext cx="9296075" cy="4914900"/>
          </a:xfrm>
          <a:prstGeom prst="rect">
            <a:avLst/>
          </a:prstGeom>
        </p:spPr>
        <p:txBody>
          <a:bodyPr lIns="0" tIns="0" rIns="0" bIns="0" rtlCol="0" anchor="t">
            <a:spAutoFit/>
          </a:bodyPr>
          <a:lstStyle/>
          <a:p>
            <a:pPr algn="ctr">
              <a:lnSpc>
                <a:spcPts val="12599"/>
              </a:lnSpc>
            </a:pPr>
            <a:r>
              <a:rPr lang="en-US" sz="9000">
                <a:solidFill>
                  <a:srgbClr val="000000"/>
                </a:solidFill>
                <a:latin typeface="Amicale Light"/>
              </a:rPr>
              <a:t>Thrive:</a:t>
            </a:r>
          </a:p>
          <a:p>
            <a:pPr algn="ctr">
              <a:lnSpc>
                <a:spcPts val="12599"/>
              </a:lnSpc>
            </a:pPr>
            <a:r>
              <a:rPr lang="en-US" sz="9000">
                <a:solidFill>
                  <a:srgbClr val="000000"/>
                </a:solidFill>
                <a:latin typeface="Amicale Light"/>
              </a:rPr>
              <a:t>Living in the Fruit of the Spirit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95BD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5886814">
            <a:off x="15554018" y="329113"/>
            <a:ext cx="2675725" cy="2317847"/>
          </a:xfrm>
          <a:prstGeom prst="rect">
            <a:avLst/>
          </a:prstGeom>
        </p:spPr>
      </p:pic>
      <p:pic>
        <p:nvPicPr>
          <p:cNvPr id="3" name="Picture 3"/>
          <p:cNvPicPr>
            <a:picLocks noChangeAspect="1"/>
          </p:cNvPicPr>
          <p:nvPr/>
        </p:nvPicPr>
        <p:blipFill>
          <a:blip r:embed="rId3" cstate="print"/>
          <a:srcRect/>
          <a:stretch>
            <a:fillRect/>
          </a:stretch>
        </p:blipFill>
        <p:spPr>
          <a:xfrm rot="5306442">
            <a:off x="-180461" y="7096123"/>
            <a:ext cx="3377570" cy="2925820"/>
          </a:xfrm>
          <a:prstGeom prst="rect">
            <a:avLst/>
          </a:prstGeom>
        </p:spPr>
      </p:pic>
      <p:sp>
        <p:nvSpPr>
          <p:cNvPr id="4" name="TextBox 4"/>
          <p:cNvSpPr txBox="1"/>
          <p:nvPr/>
        </p:nvSpPr>
        <p:spPr>
          <a:xfrm>
            <a:off x="1600200" y="495300"/>
            <a:ext cx="13584043" cy="1033935"/>
          </a:xfrm>
          <a:prstGeom prst="rect">
            <a:avLst/>
          </a:prstGeom>
        </p:spPr>
        <p:txBody>
          <a:bodyPr lIns="0" tIns="0" rIns="0" bIns="0" rtlCol="0" anchor="t">
            <a:spAutoFit/>
          </a:bodyPr>
          <a:lstStyle/>
          <a:p>
            <a:pPr algn="ctr">
              <a:lnSpc>
                <a:spcPts val="6976"/>
              </a:lnSpc>
            </a:pPr>
            <a:r>
              <a:rPr lang="en-US" sz="6400" spc="-89" dirty="0">
                <a:solidFill>
                  <a:srgbClr val="F8F7ED"/>
                </a:solidFill>
                <a:latin typeface="Amicale Light Bold"/>
              </a:rPr>
              <a:t>Goals:</a:t>
            </a:r>
          </a:p>
        </p:txBody>
      </p:sp>
      <p:sp>
        <p:nvSpPr>
          <p:cNvPr id="5" name="TextBox 5"/>
          <p:cNvSpPr txBox="1"/>
          <p:nvPr/>
        </p:nvSpPr>
        <p:spPr>
          <a:xfrm>
            <a:off x="1981200" y="1638300"/>
            <a:ext cx="14278757" cy="6873677"/>
          </a:xfrm>
          <a:prstGeom prst="rect">
            <a:avLst/>
          </a:prstGeom>
        </p:spPr>
        <p:txBody>
          <a:bodyPr lIns="0" tIns="0" rIns="0" bIns="0" rtlCol="0" anchor="t">
            <a:spAutoFit/>
          </a:bodyPr>
          <a:lstStyle/>
          <a:p>
            <a:pPr marL="1036320" lvl="1" indent="-518160">
              <a:lnSpc>
                <a:spcPts val="6719"/>
              </a:lnSpc>
              <a:buFont typeface="Arial"/>
              <a:buChar char="•"/>
            </a:pPr>
            <a:r>
              <a:rPr lang="en-US" sz="4800" dirty="0" smtClean="0">
                <a:solidFill>
                  <a:srgbClr val="FFFFFF"/>
                </a:solidFill>
                <a:latin typeface="Amicale Light"/>
              </a:rPr>
              <a:t>To grow closer in their relationship to the Holy Spirit.</a:t>
            </a:r>
            <a:endParaRPr lang="en-US" sz="4800" dirty="0">
              <a:solidFill>
                <a:srgbClr val="FFFFFF"/>
              </a:solidFill>
              <a:latin typeface="Amicale Light"/>
            </a:endParaRPr>
          </a:p>
          <a:p>
            <a:pPr marL="1036320" lvl="1" indent="-518160">
              <a:lnSpc>
                <a:spcPts val="6719"/>
              </a:lnSpc>
              <a:buFont typeface="Arial"/>
              <a:buChar char="•"/>
            </a:pPr>
            <a:r>
              <a:rPr lang="en-US" sz="4800" dirty="0">
                <a:solidFill>
                  <a:srgbClr val="FFFFFF"/>
                </a:solidFill>
                <a:latin typeface="Amicale Light"/>
              </a:rPr>
              <a:t>To learn to renew our minds to the truth of God's Word</a:t>
            </a:r>
            <a:r>
              <a:rPr lang="en-US" sz="4800" dirty="0" smtClean="0">
                <a:solidFill>
                  <a:srgbClr val="FFFFFF"/>
                </a:solidFill>
                <a:latin typeface="Amicale Light"/>
              </a:rPr>
              <a:t>.</a:t>
            </a:r>
          </a:p>
          <a:p>
            <a:pPr marL="1036320" lvl="1" indent="-518160">
              <a:lnSpc>
                <a:spcPts val="6719"/>
              </a:lnSpc>
              <a:buFont typeface="Arial"/>
              <a:buChar char="•"/>
            </a:pPr>
            <a:r>
              <a:rPr lang="en-US" sz="4800" dirty="0" smtClean="0">
                <a:solidFill>
                  <a:srgbClr val="FFFFFF"/>
                </a:solidFill>
                <a:latin typeface="Amicale Light"/>
              </a:rPr>
              <a:t>To identify areas where we want to see the fruit grow.</a:t>
            </a:r>
            <a:endParaRPr lang="en-US" sz="4800" dirty="0">
              <a:solidFill>
                <a:srgbClr val="FFFFFF"/>
              </a:solidFill>
              <a:latin typeface="Amicale Light"/>
            </a:endParaRPr>
          </a:p>
          <a:p>
            <a:pPr marL="1036320" lvl="1" indent="-518160">
              <a:lnSpc>
                <a:spcPts val="6719"/>
              </a:lnSpc>
              <a:buFont typeface="Arial"/>
              <a:buChar char="•"/>
            </a:pPr>
            <a:r>
              <a:rPr lang="en-US" sz="4800" dirty="0">
                <a:solidFill>
                  <a:srgbClr val="FFFFFF"/>
                </a:solidFill>
                <a:latin typeface="Amicale Light"/>
              </a:rPr>
              <a:t>To learn that we can THRIVE in the Holy Spirit regardless of what is going on around 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BE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1463067">
            <a:off x="-639970" y="6316462"/>
            <a:ext cx="5495051" cy="4437254"/>
          </a:xfrm>
          <a:prstGeom prst="rect">
            <a:avLst/>
          </a:prstGeom>
        </p:spPr>
      </p:pic>
      <p:pic>
        <p:nvPicPr>
          <p:cNvPr id="3" name="Picture 3"/>
          <p:cNvPicPr>
            <a:picLocks noChangeAspect="1"/>
          </p:cNvPicPr>
          <p:nvPr/>
        </p:nvPicPr>
        <p:blipFill>
          <a:blip r:embed="rId2" cstate="print"/>
          <a:srcRect/>
          <a:stretch>
            <a:fillRect/>
          </a:stretch>
        </p:blipFill>
        <p:spPr>
          <a:xfrm rot="-8563127">
            <a:off x="13552726" y="-241280"/>
            <a:ext cx="5598055" cy="4520430"/>
          </a:xfrm>
          <a:prstGeom prst="rect">
            <a:avLst/>
          </a:prstGeom>
        </p:spPr>
      </p:pic>
      <p:sp>
        <p:nvSpPr>
          <p:cNvPr id="4" name="TextBox 4"/>
          <p:cNvSpPr txBox="1"/>
          <p:nvPr/>
        </p:nvSpPr>
        <p:spPr>
          <a:xfrm>
            <a:off x="5016892" y="838200"/>
            <a:ext cx="6383834" cy="982345"/>
          </a:xfrm>
          <a:prstGeom prst="rect">
            <a:avLst/>
          </a:prstGeom>
        </p:spPr>
        <p:txBody>
          <a:bodyPr lIns="0" tIns="0" rIns="0" bIns="0" rtlCol="0" anchor="t">
            <a:spAutoFit/>
          </a:bodyPr>
          <a:lstStyle/>
          <a:p>
            <a:pPr algn="ctr">
              <a:lnSpc>
                <a:spcPts val="7280"/>
              </a:lnSpc>
            </a:pPr>
            <a:r>
              <a:rPr lang="en-US" sz="5200">
                <a:solidFill>
                  <a:srgbClr val="000000"/>
                </a:solidFill>
                <a:latin typeface="Amicale Light"/>
              </a:rPr>
              <a:t>Purpose of the Study</a:t>
            </a:r>
          </a:p>
        </p:txBody>
      </p:sp>
      <p:sp>
        <p:nvSpPr>
          <p:cNvPr id="5" name="TextBox 5"/>
          <p:cNvSpPr txBox="1"/>
          <p:nvPr/>
        </p:nvSpPr>
        <p:spPr>
          <a:xfrm>
            <a:off x="715012" y="2173965"/>
            <a:ext cx="13090491" cy="1754505"/>
          </a:xfrm>
          <a:prstGeom prst="rect">
            <a:avLst/>
          </a:prstGeom>
        </p:spPr>
        <p:txBody>
          <a:bodyPr lIns="0" tIns="0" rIns="0" bIns="0" rtlCol="0" anchor="t">
            <a:spAutoFit/>
          </a:bodyPr>
          <a:lstStyle/>
          <a:p>
            <a:pPr>
              <a:lnSpc>
                <a:spcPts val="6719"/>
              </a:lnSpc>
            </a:pPr>
            <a:r>
              <a:rPr lang="en-US" sz="4800">
                <a:solidFill>
                  <a:srgbClr val="000000"/>
                </a:solidFill>
                <a:latin typeface="Amicale Light"/>
              </a:rPr>
              <a:t>We all want to grow in our relationship with the Lord.</a:t>
            </a:r>
          </a:p>
        </p:txBody>
      </p:sp>
      <p:sp>
        <p:nvSpPr>
          <p:cNvPr id="6" name="TextBox 6"/>
          <p:cNvSpPr txBox="1"/>
          <p:nvPr/>
        </p:nvSpPr>
        <p:spPr>
          <a:xfrm>
            <a:off x="1028700" y="3967101"/>
            <a:ext cx="15121192" cy="906780"/>
          </a:xfrm>
          <a:prstGeom prst="rect">
            <a:avLst/>
          </a:prstGeom>
        </p:spPr>
        <p:txBody>
          <a:bodyPr lIns="0" tIns="0" rIns="0" bIns="0" rtlCol="0" anchor="t">
            <a:spAutoFit/>
          </a:bodyPr>
          <a:lstStyle/>
          <a:p>
            <a:pPr>
              <a:lnSpc>
                <a:spcPts val="6719"/>
              </a:lnSpc>
            </a:pPr>
            <a:r>
              <a:rPr lang="en-US" sz="4800">
                <a:solidFill>
                  <a:srgbClr val="000000"/>
                </a:solidFill>
                <a:latin typeface="Amicale Light"/>
              </a:rPr>
              <a:t>There are things we want to see victory in our lives.</a:t>
            </a:r>
          </a:p>
        </p:txBody>
      </p:sp>
      <p:sp>
        <p:nvSpPr>
          <p:cNvPr id="7" name="TextBox 7"/>
          <p:cNvSpPr txBox="1"/>
          <p:nvPr/>
        </p:nvSpPr>
        <p:spPr>
          <a:xfrm>
            <a:off x="2395199" y="5331798"/>
            <a:ext cx="10360372" cy="906780"/>
          </a:xfrm>
          <a:prstGeom prst="rect">
            <a:avLst/>
          </a:prstGeom>
        </p:spPr>
        <p:txBody>
          <a:bodyPr lIns="0" tIns="0" rIns="0" bIns="0" rtlCol="0" anchor="t">
            <a:spAutoFit/>
          </a:bodyPr>
          <a:lstStyle/>
          <a:p>
            <a:pPr algn="ctr">
              <a:lnSpc>
                <a:spcPts val="6719"/>
              </a:lnSpc>
            </a:pPr>
            <a:r>
              <a:rPr lang="en-US" sz="4800">
                <a:solidFill>
                  <a:srgbClr val="000000"/>
                </a:solidFill>
                <a:latin typeface="Amicale Light"/>
              </a:rPr>
              <a:t>To learn about the fruit of the Spirit. </a:t>
            </a:r>
          </a:p>
        </p:txBody>
      </p:sp>
      <p:sp>
        <p:nvSpPr>
          <p:cNvPr id="8" name="TextBox 8"/>
          <p:cNvSpPr txBox="1"/>
          <p:nvPr/>
        </p:nvSpPr>
        <p:spPr>
          <a:xfrm>
            <a:off x="4395389" y="6780584"/>
            <a:ext cx="13371587" cy="1754505"/>
          </a:xfrm>
          <a:prstGeom prst="rect">
            <a:avLst/>
          </a:prstGeom>
        </p:spPr>
        <p:txBody>
          <a:bodyPr lIns="0" tIns="0" rIns="0" bIns="0" rtlCol="0" anchor="t">
            <a:spAutoFit/>
          </a:bodyPr>
          <a:lstStyle/>
          <a:p>
            <a:pPr>
              <a:lnSpc>
                <a:spcPts val="6719"/>
              </a:lnSpc>
            </a:pPr>
            <a:r>
              <a:rPr lang="en-US" sz="4800">
                <a:solidFill>
                  <a:srgbClr val="000000"/>
                </a:solidFill>
                <a:latin typeface="Amicale Light"/>
              </a:rPr>
              <a:t>That the fruit grows in our lives out of having a relationship with the Holy Spirit.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95BD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5886814">
            <a:off x="12339896" y="-13883"/>
            <a:ext cx="7011543" cy="6073750"/>
          </a:xfrm>
          <a:prstGeom prst="rect">
            <a:avLst/>
          </a:prstGeom>
        </p:spPr>
      </p:pic>
      <p:sp>
        <p:nvSpPr>
          <p:cNvPr id="3" name="TextBox 3"/>
          <p:cNvSpPr txBox="1"/>
          <p:nvPr/>
        </p:nvSpPr>
        <p:spPr>
          <a:xfrm>
            <a:off x="4876800" y="876300"/>
            <a:ext cx="6857999" cy="859210"/>
          </a:xfrm>
          <a:prstGeom prst="rect">
            <a:avLst/>
          </a:prstGeom>
        </p:spPr>
        <p:txBody>
          <a:bodyPr wrap="square" lIns="0" tIns="0" rIns="0" bIns="0" rtlCol="0" anchor="t">
            <a:spAutoFit/>
          </a:bodyPr>
          <a:lstStyle/>
          <a:p>
            <a:pPr algn="ctr">
              <a:lnSpc>
                <a:spcPts val="6719"/>
              </a:lnSpc>
            </a:pPr>
            <a:r>
              <a:rPr lang="en-US" sz="4800" dirty="0">
                <a:solidFill>
                  <a:srgbClr val="FFFFFF"/>
                </a:solidFill>
                <a:latin typeface="Amicale Light"/>
              </a:rPr>
              <a:t>Key Words:</a:t>
            </a:r>
          </a:p>
        </p:txBody>
      </p:sp>
      <p:sp>
        <p:nvSpPr>
          <p:cNvPr id="4" name="TextBox 4"/>
          <p:cNvSpPr txBox="1"/>
          <p:nvPr/>
        </p:nvSpPr>
        <p:spPr>
          <a:xfrm>
            <a:off x="857061" y="1975528"/>
            <a:ext cx="11849999" cy="798195"/>
          </a:xfrm>
          <a:prstGeom prst="rect">
            <a:avLst/>
          </a:prstGeom>
        </p:spPr>
        <p:txBody>
          <a:bodyPr lIns="0" tIns="0" rIns="0" bIns="0" rtlCol="0" anchor="t">
            <a:spAutoFit/>
          </a:bodyPr>
          <a:lstStyle/>
          <a:p>
            <a:pPr>
              <a:lnSpc>
                <a:spcPts val="5880"/>
              </a:lnSpc>
            </a:pPr>
            <a:r>
              <a:rPr lang="en-US" sz="4200" dirty="0">
                <a:solidFill>
                  <a:srgbClr val="FFFFFF"/>
                </a:solidFill>
                <a:latin typeface="Amicale Light Bold"/>
              </a:rPr>
              <a:t>Thrive</a:t>
            </a:r>
            <a:r>
              <a:rPr lang="en-US" sz="4200" dirty="0">
                <a:solidFill>
                  <a:srgbClr val="FFFFFF"/>
                </a:solidFill>
                <a:latin typeface="Amicale Light"/>
              </a:rPr>
              <a:t>: to flourish, to prosper, to increase</a:t>
            </a:r>
          </a:p>
        </p:txBody>
      </p:sp>
      <p:sp>
        <p:nvSpPr>
          <p:cNvPr id="5" name="TextBox 5"/>
          <p:cNvSpPr txBox="1"/>
          <p:nvPr/>
        </p:nvSpPr>
        <p:spPr>
          <a:xfrm>
            <a:off x="857061" y="3602355"/>
            <a:ext cx="13347731" cy="1541145"/>
          </a:xfrm>
          <a:prstGeom prst="rect">
            <a:avLst/>
          </a:prstGeom>
        </p:spPr>
        <p:txBody>
          <a:bodyPr lIns="0" tIns="0" rIns="0" bIns="0" rtlCol="0" anchor="t">
            <a:spAutoFit/>
          </a:bodyPr>
          <a:lstStyle/>
          <a:p>
            <a:pPr>
              <a:lnSpc>
                <a:spcPts val="5880"/>
              </a:lnSpc>
            </a:pPr>
            <a:r>
              <a:rPr lang="en-US" sz="4200" dirty="0">
                <a:solidFill>
                  <a:srgbClr val="FFFFFF"/>
                </a:solidFill>
                <a:latin typeface="Amicale Light Bold"/>
              </a:rPr>
              <a:t>Fruit </a:t>
            </a:r>
            <a:r>
              <a:rPr lang="en-US" sz="4200" dirty="0" smtClean="0">
                <a:solidFill>
                  <a:srgbClr val="FFFFFF"/>
                </a:solidFill>
                <a:latin typeface="Amicale Light"/>
              </a:rPr>
              <a:t>–to effect </a:t>
            </a:r>
            <a:r>
              <a:rPr lang="en-US" sz="4200" dirty="0">
                <a:solidFill>
                  <a:srgbClr val="FFFFFF"/>
                </a:solidFill>
                <a:latin typeface="Amicale Light"/>
              </a:rPr>
              <a:t>or </a:t>
            </a:r>
            <a:r>
              <a:rPr lang="en-US" sz="4200" dirty="0" smtClean="0">
                <a:solidFill>
                  <a:srgbClr val="FFFFFF"/>
                </a:solidFill>
                <a:latin typeface="Amicale Light"/>
              </a:rPr>
              <a:t>to create a consequence, or an </a:t>
            </a:r>
            <a:r>
              <a:rPr lang="en-US" sz="4200" dirty="0">
                <a:solidFill>
                  <a:srgbClr val="FFFFFF"/>
                </a:solidFill>
                <a:latin typeface="Amicale Light"/>
              </a:rPr>
              <a:t>advantage, or good derived.</a:t>
            </a:r>
          </a:p>
        </p:txBody>
      </p:sp>
      <p:sp>
        <p:nvSpPr>
          <p:cNvPr id="6" name="TextBox 6"/>
          <p:cNvSpPr txBox="1"/>
          <p:nvPr/>
        </p:nvSpPr>
        <p:spPr>
          <a:xfrm>
            <a:off x="857061" y="5859876"/>
            <a:ext cx="9601916" cy="798195"/>
          </a:xfrm>
          <a:prstGeom prst="rect">
            <a:avLst/>
          </a:prstGeom>
        </p:spPr>
        <p:txBody>
          <a:bodyPr lIns="0" tIns="0" rIns="0" bIns="0" rtlCol="0" anchor="t">
            <a:spAutoFit/>
          </a:bodyPr>
          <a:lstStyle/>
          <a:p>
            <a:pPr>
              <a:lnSpc>
                <a:spcPts val="5880"/>
              </a:lnSpc>
            </a:pPr>
            <a:r>
              <a:rPr lang="en-US" sz="4200">
                <a:solidFill>
                  <a:srgbClr val="FFFFFF"/>
                </a:solidFill>
                <a:latin typeface="Amicale Light Bold"/>
              </a:rPr>
              <a:t>Spirit</a:t>
            </a:r>
            <a:r>
              <a:rPr lang="en-US" sz="4200">
                <a:solidFill>
                  <a:srgbClr val="FFFFFF"/>
                </a:solidFill>
                <a:latin typeface="Amicale Light"/>
              </a:rPr>
              <a:t>-the Holy Spirit.</a:t>
            </a:r>
          </a:p>
        </p:txBody>
      </p:sp>
      <p:sp>
        <p:nvSpPr>
          <p:cNvPr id="7" name="TextBox 7"/>
          <p:cNvSpPr txBox="1"/>
          <p:nvPr/>
        </p:nvSpPr>
        <p:spPr>
          <a:xfrm>
            <a:off x="857061" y="6974205"/>
            <a:ext cx="14652662" cy="2284095"/>
          </a:xfrm>
          <a:prstGeom prst="rect">
            <a:avLst/>
          </a:prstGeom>
        </p:spPr>
        <p:txBody>
          <a:bodyPr lIns="0" tIns="0" rIns="0" bIns="0" rtlCol="0" anchor="t">
            <a:spAutoFit/>
          </a:bodyPr>
          <a:lstStyle/>
          <a:p>
            <a:pPr>
              <a:lnSpc>
                <a:spcPts val="5880"/>
              </a:lnSpc>
            </a:pPr>
            <a:r>
              <a:rPr lang="en-US" sz="4200">
                <a:solidFill>
                  <a:srgbClr val="FFFFFF"/>
                </a:solidFill>
                <a:latin typeface="Amicale Light Bold"/>
              </a:rPr>
              <a:t>Renew</a:t>
            </a:r>
            <a:r>
              <a:rPr lang="en-US" sz="4200">
                <a:solidFill>
                  <a:srgbClr val="FFFFFF"/>
                </a:solidFill>
                <a:latin typeface="Amicale Light"/>
              </a:rPr>
              <a:t>-To renovate; to restore to a former state, or to a good state, after decay or depravation; to rebuild; to repair.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B75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5521196">
            <a:off x="14692817" y="-502659"/>
            <a:ext cx="4018435" cy="4069301"/>
          </a:xfrm>
          <a:prstGeom prst="rect">
            <a:avLst/>
          </a:prstGeom>
        </p:spPr>
      </p:pic>
      <p:sp>
        <p:nvSpPr>
          <p:cNvPr id="3" name="TextBox 3"/>
          <p:cNvSpPr txBox="1"/>
          <p:nvPr/>
        </p:nvSpPr>
        <p:spPr>
          <a:xfrm>
            <a:off x="1295898" y="1199387"/>
            <a:ext cx="14078687" cy="8238684"/>
          </a:xfrm>
          <a:prstGeom prst="rect">
            <a:avLst/>
          </a:prstGeom>
        </p:spPr>
        <p:txBody>
          <a:bodyPr lIns="0" tIns="0" rIns="0" bIns="0" rtlCol="0" anchor="t">
            <a:spAutoFit/>
          </a:bodyPr>
          <a:lstStyle/>
          <a:p>
            <a:pPr algn="ctr">
              <a:lnSpc>
                <a:spcPts val="5880"/>
              </a:lnSpc>
            </a:pPr>
            <a:r>
              <a:rPr lang="en-US" sz="4200">
                <a:solidFill>
                  <a:srgbClr val="000000"/>
                </a:solidFill>
                <a:latin typeface="Amicale Light"/>
              </a:rPr>
              <a:t>I say then, walk by the Spirit and you will not carry out the desire of the flesh. For the flesh desires what is against the Spirit, and the Spirit desires what is against the flesh; these are opposed to each other, so that you don’t do what you want. But if you are led by the Spirit, you are not under the law.  Now the works of the flesh are obvious: sexual immorality, moral impurity, promiscuity, idolatry, sorcery, hatreds, strife, jealousy, outbursts of anger, selfish ambitions, dissensions, factions, envy, drunkenness, carousing, and anything similar.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C4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5656140">
            <a:off x="-215725" y="6726403"/>
            <a:ext cx="3926612" cy="3976316"/>
          </a:xfrm>
          <a:prstGeom prst="rect">
            <a:avLst/>
          </a:prstGeom>
        </p:spPr>
      </p:pic>
      <p:pic>
        <p:nvPicPr>
          <p:cNvPr id="3" name="Picture 3"/>
          <p:cNvPicPr>
            <a:picLocks noChangeAspect="1"/>
          </p:cNvPicPr>
          <p:nvPr/>
        </p:nvPicPr>
        <p:blipFill>
          <a:blip r:embed="rId2" cstate="print"/>
          <a:srcRect/>
          <a:stretch>
            <a:fillRect/>
          </a:stretch>
        </p:blipFill>
        <p:spPr>
          <a:xfrm rot="-5256874">
            <a:off x="14534640" y="-396443"/>
            <a:ext cx="3926612" cy="3976316"/>
          </a:xfrm>
          <a:prstGeom prst="rect">
            <a:avLst/>
          </a:prstGeom>
        </p:spPr>
      </p:pic>
      <p:sp>
        <p:nvSpPr>
          <p:cNvPr id="4" name="TextBox 4"/>
          <p:cNvSpPr txBox="1"/>
          <p:nvPr/>
        </p:nvSpPr>
        <p:spPr>
          <a:xfrm>
            <a:off x="1028700" y="2650998"/>
            <a:ext cx="16230600" cy="5913120"/>
          </a:xfrm>
          <a:prstGeom prst="rect">
            <a:avLst/>
          </a:prstGeom>
        </p:spPr>
        <p:txBody>
          <a:bodyPr lIns="0" tIns="0" rIns="0" bIns="0" rtlCol="0" anchor="t">
            <a:spAutoFit/>
          </a:bodyPr>
          <a:lstStyle/>
          <a:p>
            <a:pPr algn="ctr">
              <a:lnSpc>
                <a:spcPts val="5880"/>
              </a:lnSpc>
            </a:pPr>
            <a:r>
              <a:rPr lang="en-US" sz="4200">
                <a:solidFill>
                  <a:srgbClr val="000000"/>
                </a:solidFill>
                <a:latin typeface="Open Sans"/>
              </a:rPr>
              <a:t>I tell you about these things in advance — as I told you before — that those who practice such things will not inherit the kingdom of God. But the fruit of the Spirit is love, joy, peace, patience, kindness, goodness, faith,  gentleness, self-control. Against such things there is no law. Now those who belong to Christ Jesus have crucified the flesh with its passions and desires. Since we live by the Spirit, we must also follow the Spirit. </a:t>
            </a:r>
          </a:p>
          <a:p>
            <a:pPr algn="ctr">
              <a:lnSpc>
                <a:spcPts val="5880"/>
              </a:lnSpc>
            </a:pPr>
            <a:r>
              <a:rPr lang="en-US" sz="4200">
                <a:solidFill>
                  <a:srgbClr val="000000"/>
                </a:solidFill>
                <a:latin typeface="Open Sans"/>
              </a:rPr>
              <a:t>Galatians 5:16-25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7F8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1573147">
            <a:off x="-821998" y="5932554"/>
            <a:ext cx="6131105" cy="4950868"/>
          </a:xfrm>
          <a:prstGeom prst="rect">
            <a:avLst/>
          </a:prstGeom>
        </p:spPr>
      </p:pic>
      <p:pic>
        <p:nvPicPr>
          <p:cNvPr id="3" name="Picture 3"/>
          <p:cNvPicPr>
            <a:picLocks noChangeAspect="1"/>
          </p:cNvPicPr>
          <p:nvPr/>
        </p:nvPicPr>
        <p:blipFill>
          <a:blip r:embed="rId2" cstate="print"/>
          <a:srcRect/>
          <a:stretch>
            <a:fillRect/>
          </a:stretch>
        </p:blipFill>
        <p:spPr>
          <a:xfrm rot="-9225489">
            <a:off x="13131819" y="-621260"/>
            <a:ext cx="6131105" cy="4950868"/>
          </a:xfrm>
          <a:prstGeom prst="rect">
            <a:avLst/>
          </a:prstGeom>
        </p:spPr>
      </p:pic>
      <p:sp>
        <p:nvSpPr>
          <p:cNvPr id="4" name="TextBox 4"/>
          <p:cNvSpPr txBox="1"/>
          <p:nvPr/>
        </p:nvSpPr>
        <p:spPr>
          <a:xfrm>
            <a:off x="3789456" y="1978086"/>
            <a:ext cx="11171945" cy="6741795"/>
          </a:xfrm>
          <a:prstGeom prst="rect">
            <a:avLst/>
          </a:prstGeom>
        </p:spPr>
        <p:txBody>
          <a:bodyPr lIns="0" tIns="0" rIns="0" bIns="0" rtlCol="0" anchor="t">
            <a:spAutoFit/>
          </a:bodyPr>
          <a:lstStyle/>
          <a:p>
            <a:pPr algn="just">
              <a:lnSpc>
                <a:spcPts val="5880"/>
              </a:lnSpc>
            </a:pPr>
            <a:r>
              <a:rPr lang="en-US" sz="4200">
                <a:solidFill>
                  <a:srgbClr val="000000"/>
                </a:solidFill>
                <a:latin typeface="Amicale Light"/>
              </a:rPr>
              <a:t>The righteous thrive like a palm tree and grow like a cedar tree in Lebanon. </a:t>
            </a:r>
          </a:p>
          <a:p>
            <a:pPr algn="just">
              <a:lnSpc>
                <a:spcPts val="5880"/>
              </a:lnSpc>
            </a:pPr>
            <a:r>
              <a:rPr lang="en-US" sz="4200">
                <a:solidFill>
                  <a:srgbClr val="000000"/>
                </a:solidFill>
                <a:latin typeface="Amicale Light"/>
              </a:rPr>
              <a:t>Planted in the house of the LORD, they thrive in the courts of our God. </a:t>
            </a:r>
          </a:p>
          <a:p>
            <a:pPr algn="just">
              <a:lnSpc>
                <a:spcPts val="5880"/>
              </a:lnSpc>
            </a:pPr>
            <a:r>
              <a:rPr lang="en-US" sz="4200">
                <a:solidFill>
                  <a:srgbClr val="000000"/>
                </a:solidFill>
                <a:latin typeface="Amicale Light"/>
              </a:rPr>
              <a:t>They will still bear fruit in old age, healthy and green, </a:t>
            </a:r>
          </a:p>
          <a:p>
            <a:pPr algn="just">
              <a:lnSpc>
                <a:spcPts val="5880"/>
              </a:lnSpc>
            </a:pPr>
            <a:r>
              <a:rPr lang="en-US" sz="4200">
                <a:solidFill>
                  <a:srgbClr val="000000"/>
                </a:solidFill>
                <a:latin typeface="Amicale Light"/>
              </a:rPr>
              <a:t>to declare: “The LORD is just; He is my rock, and there is no unrighteousness in Him.” Psalms 92:12-15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467</Words>
  <Application>Microsoft Office PowerPoint</Application>
  <PresentationFormat>Custom</PresentationFormat>
  <Paragraphs>24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Amicale Light</vt:lpstr>
      <vt:lpstr>Amicale Light Bold</vt:lpstr>
      <vt:lpstr>Open Sans</vt:lpstr>
      <vt:lpstr>Calibri</vt: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Thrive: Living in the Fruit of the Spirit</dc:title>
  <dc:creator>Sean Smith</dc:creator>
  <cp:lastModifiedBy>Sean Smith</cp:lastModifiedBy>
  <cp:revision>10</cp:revision>
  <dcterms:created xsi:type="dcterms:W3CDTF">2006-08-16T00:00:00Z</dcterms:created>
  <dcterms:modified xsi:type="dcterms:W3CDTF">2020-08-14T21:57:13Z</dcterms:modified>
  <dc:identifier>DAEE4qJULyQ</dc:identifier>
</cp:coreProperties>
</file>