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9" r:id="rId4"/>
    <p:sldId id="296" r:id="rId5"/>
    <p:sldId id="297" r:id="rId6"/>
    <p:sldId id="298" r:id="rId7"/>
    <p:sldId id="299" r:id="rId8"/>
    <p:sldId id="300" r:id="rId9"/>
    <p:sldId id="273" r:id="rId10"/>
    <p:sldId id="275" r:id="rId11"/>
    <p:sldId id="261" r:id="rId12"/>
    <p:sldId id="267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301" r:id="rId22"/>
    <p:sldId id="277" r:id="rId23"/>
    <p:sldId id="268" r:id="rId24"/>
    <p:sldId id="292" r:id="rId25"/>
    <p:sldId id="293" r:id="rId26"/>
    <p:sldId id="294" r:id="rId27"/>
    <p:sldId id="266" r:id="rId28"/>
    <p:sldId id="295" r:id="rId29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2AFDB"/>
    <a:srgbClr val="F4D98C"/>
    <a:srgbClr val="D35F59"/>
    <a:srgbClr val="C65651"/>
    <a:srgbClr val="D79B4F"/>
    <a:srgbClr val="F3D78B"/>
    <a:srgbClr val="2B2D2C"/>
    <a:srgbClr val="E2615C"/>
    <a:srgbClr val="91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45" autoAdjust="0"/>
    <p:restoredTop sz="99855" autoAdjust="0"/>
  </p:normalViewPr>
  <p:slideViewPr>
    <p:cSldViewPr snapToGrid="0" snapToObjects="1">
      <p:cViewPr>
        <p:scale>
          <a:sx n="121" d="100"/>
          <a:sy n="121" d="100"/>
        </p:scale>
        <p:origin x="-1424" y="-57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p-arrows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556"/>
            <a:ext cx="3474805" cy="616655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52" y="5140791"/>
            <a:ext cx="2393308" cy="45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9126" y="2268635"/>
            <a:ext cx="6400800" cy="1460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  <a:t>HOW TO RESEARCH </a:t>
            </a:r>
            <a:r>
              <a:rPr lang="en-US" sz="2800" dirty="0" smtClean="0">
                <a:solidFill>
                  <a:srgbClr val="2B2D2C"/>
                </a:solidFill>
                <a:latin typeface="Monsterrat"/>
                <a:cs typeface="Monsterrat"/>
              </a:rPr>
              <a:t/>
            </a:r>
            <a:br>
              <a:rPr lang="en-US" sz="2800" dirty="0" smtClean="0">
                <a:solidFill>
                  <a:srgbClr val="2B2D2C"/>
                </a:solidFill>
                <a:latin typeface="Monsterrat"/>
                <a:cs typeface="Monsterrat"/>
              </a:rPr>
            </a:br>
            <a:r>
              <a:rPr lang="en-US" sz="2800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blog post </a:t>
            </a:r>
            <a:r>
              <a:rPr lang="en-US" sz="2800" dirty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i</a:t>
            </a:r>
            <a:r>
              <a:rPr lang="en-US" sz="2800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deas</a:t>
            </a:r>
            <a:endParaRPr lang="en-US" sz="3600" dirty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pic>
        <p:nvPicPr>
          <p:cNvPr id="9" name="Picture 8" descr="school-materi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38" y="1513541"/>
            <a:ext cx="653043" cy="6530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7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628650" y="2105017"/>
            <a:ext cx="7886700" cy="110463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otham Book"/>
                <a:ea typeface="+mj-ea"/>
                <a:cs typeface="Gotham Book"/>
              </a:defRPr>
            </a:lvl1pPr>
          </a:lstStyle>
          <a:p>
            <a:r>
              <a:rPr lang="en-US" sz="2400" dirty="0" smtClean="0">
                <a:solidFill>
                  <a:schemeClr val="bg1"/>
                </a:solidFill>
                <a:latin typeface="Gotham"/>
                <a:cs typeface="Gotham"/>
              </a:rPr>
              <a:t>What’s Our Research Strategy? </a:t>
            </a:r>
            <a:endParaRPr lang="en-US" sz="2400" dirty="0">
              <a:solidFill>
                <a:schemeClr val="bg1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4275847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991087" y="1720335"/>
            <a:ext cx="5214389" cy="0"/>
          </a:xfrm>
          <a:prstGeom prst="line">
            <a:avLst/>
          </a:prstGeom>
          <a:ln w="19050" cap="rnd" cmpd="sng">
            <a:solidFill>
              <a:schemeClr val="tx1">
                <a:lumMod val="95000"/>
                <a:lumOff val="5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 txBox="1">
            <a:spLocks/>
          </p:cNvSpPr>
          <p:nvPr/>
        </p:nvSpPr>
        <p:spPr>
          <a:xfrm>
            <a:off x="1133489" y="2261059"/>
            <a:ext cx="292131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dirty="0" smtClean="0">
                <a:solidFill>
                  <a:srgbClr val="E2615C"/>
                </a:solidFill>
                <a:latin typeface="Gotham"/>
                <a:cs typeface="Gotham"/>
              </a:rPr>
              <a:t>Social media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722998" y="2261059"/>
            <a:ext cx="313795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dirty="0" smtClean="0">
                <a:solidFill>
                  <a:srgbClr val="E2615C"/>
                </a:solidFill>
                <a:latin typeface="Gotham"/>
                <a:cs typeface="Gotham"/>
              </a:rPr>
              <a:t>Search engines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We’re going to find content that </a:t>
            </a:r>
            <a:b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is popular with your audience.</a:t>
            </a:r>
          </a:p>
        </p:txBody>
      </p:sp>
    </p:spTree>
    <p:extLst>
      <p:ext uri="{BB962C8B-B14F-4D97-AF65-F5344CB8AC3E}">
        <p14:creationId xmlns:p14="http://schemas.microsoft.com/office/powerpoint/2010/main" val="2862156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1991087" y="1720335"/>
            <a:ext cx="5214389" cy="0"/>
          </a:xfrm>
          <a:prstGeom prst="line">
            <a:avLst/>
          </a:prstGeom>
          <a:ln w="19050" cap="rnd" cmpd="sng">
            <a:solidFill>
              <a:schemeClr val="tx1">
                <a:lumMod val="95000"/>
                <a:lumOff val="5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2"/>
          <p:cNvSpPr txBox="1">
            <a:spLocks/>
          </p:cNvSpPr>
          <p:nvPr/>
        </p:nvSpPr>
        <p:spPr>
          <a:xfrm>
            <a:off x="1133489" y="2261059"/>
            <a:ext cx="292131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dirty="0" smtClean="0">
                <a:solidFill>
                  <a:srgbClr val="E2615C"/>
                </a:solidFill>
                <a:latin typeface="Gotham"/>
                <a:cs typeface="Gotham"/>
              </a:rPr>
              <a:t>Social media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4722998" y="2261059"/>
            <a:ext cx="313795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dirty="0" smtClean="0">
                <a:solidFill>
                  <a:srgbClr val="E2615C"/>
                </a:solidFill>
                <a:latin typeface="Gotham"/>
                <a:cs typeface="Gotham"/>
              </a:rPr>
              <a:t>Search engines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We’re going to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ind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hat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is popular with your audience.</a:t>
            </a:r>
          </a:p>
        </p:txBody>
      </p:sp>
      <p:pic>
        <p:nvPicPr>
          <p:cNvPr id="21" name="Picture 20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329" y="2701307"/>
            <a:ext cx="1121882" cy="1196674"/>
          </a:xfrm>
          <a:prstGeom prst="rect">
            <a:avLst/>
          </a:prstGeom>
        </p:spPr>
      </p:pic>
      <p:pic>
        <p:nvPicPr>
          <p:cNvPr id="22" name="Picture 21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62862" y="2701307"/>
            <a:ext cx="1121882" cy="1196674"/>
          </a:xfrm>
          <a:prstGeom prst="rect">
            <a:avLst/>
          </a:prstGeom>
        </p:spPr>
      </p:pic>
      <p:pic>
        <p:nvPicPr>
          <p:cNvPr id="24" name="Picture 23" descr="laptop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68" y="3157023"/>
            <a:ext cx="1800554" cy="180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967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329" y="2701307"/>
            <a:ext cx="1121882" cy="1196674"/>
          </a:xfrm>
          <a:prstGeom prst="rect">
            <a:avLst/>
          </a:prstGeom>
        </p:spPr>
      </p:pic>
      <p:pic>
        <p:nvPicPr>
          <p:cNvPr id="14" name="Picture 13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62862" y="2701307"/>
            <a:ext cx="1121882" cy="1196674"/>
          </a:xfrm>
          <a:prstGeom prst="rect">
            <a:avLst/>
          </a:prstGeom>
        </p:spPr>
      </p:pic>
      <p:pic>
        <p:nvPicPr>
          <p:cNvPr id="15" name="Picture 14" descr="laptop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68" y="3157023"/>
            <a:ext cx="1800554" cy="1800554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1991087" y="1720335"/>
            <a:ext cx="5214389" cy="0"/>
          </a:xfrm>
          <a:prstGeom prst="line">
            <a:avLst/>
          </a:prstGeom>
          <a:ln w="19050" cap="rnd" cmpd="sng">
            <a:solidFill>
              <a:schemeClr val="tx1">
                <a:lumMod val="95000"/>
                <a:lumOff val="5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2"/>
          <p:cNvSpPr txBox="1">
            <a:spLocks/>
          </p:cNvSpPr>
          <p:nvPr/>
        </p:nvSpPr>
        <p:spPr>
          <a:xfrm>
            <a:off x="1133489" y="2261059"/>
            <a:ext cx="292131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Social Research</a:t>
            </a:r>
            <a:endParaRPr lang="en-US" sz="2400" i="1" dirty="0" smtClean="0">
              <a:solidFill>
                <a:srgbClr val="E2615C"/>
              </a:solidFill>
              <a:latin typeface="Gotham"/>
              <a:cs typeface="Gotham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4722998" y="2261059"/>
            <a:ext cx="313795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Keyword Research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We’re going to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ind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hat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is popular with your audience.</a:t>
            </a:r>
          </a:p>
        </p:txBody>
      </p:sp>
    </p:spTree>
    <p:extLst>
      <p:ext uri="{BB962C8B-B14F-4D97-AF65-F5344CB8AC3E}">
        <p14:creationId xmlns:p14="http://schemas.microsoft.com/office/powerpoint/2010/main" val="2175545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400301" y="2951361"/>
            <a:ext cx="1705635" cy="20528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BuzzSumo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  <p:pic>
        <p:nvPicPr>
          <p:cNvPr id="13" name="Picture 12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329" y="2701307"/>
            <a:ext cx="1121882" cy="1196674"/>
          </a:xfrm>
          <a:prstGeom prst="rect">
            <a:avLst/>
          </a:prstGeom>
        </p:spPr>
      </p:pic>
      <p:pic>
        <p:nvPicPr>
          <p:cNvPr id="14" name="Picture 13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62862" y="2701307"/>
            <a:ext cx="1121882" cy="1196674"/>
          </a:xfrm>
          <a:prstGeom prst="rect">
            <a:avLst/>
          </a:prstGeom>
        </p:spPr>
      </p:pic>
      <p:pic>
        <p:nvPicPr>
          <p:cNvPr id="15" name="Picture 14" descr="laptop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68" y="3157023"/>
            <a:ext cx="1800554" cy="1800554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1991087" y="1720335"/>
            <a:ext cx="5214389" cy="0"/>
          </a:xfrm>
          <a:prstGeom prst="line">
            <a:avLst/>
          </a:prstGeom>
          <a:ln w="19050" cap="rnd" cmpd="sng">
            <a:solidFill>
              <a:schemeClr val="tx1">
                <a:lumMod val="95000"/>
                <a:lumOff val="5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ubtitle 2"/>
          <p:cNvSpPr txBox="1">
            <a:spLocks/>
          </p:cNvSpPr>
          <p:nvPr/>
        </p:nvSpPr>
        <p:spPr>
          <a:xfrm>
            <a:off x="1133489" y="2261059"/>
            <a:ext cx="292131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Social </a:t>
            </a:r>
            <a:r>
              <a:rPr lang="en-US" sz="2400" i="1" dirty="0">
                <a:solidFill>
                  <a:srgbClr val="E2615C"/>
                </a:solidFill>
                <a:latin typeface="Gotham"/>
                <a:cs typeface="Gotham"/>
              </a:rPr>
              <a:t>Research</a:t>
            </a:r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4722998" y="2261059"/>
            <a:ext cx="313795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Keyword Research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We’re going to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ind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hat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is popular with your audience.</a:t>
            </a:r>
          </a:p>
        </p:txBody>
      </p:sp>
    </p:spTree>
    <p:extLst>
      <p:ext uri="{BB962C8B-B14F-4D97-AF65-F5344CB8AC3E}">
        <p14:creationId xmlns:p14="http://schemas.microsoft.com/office/powerpoint/2010/main" val="2428545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400301" y="2951361"/>
            <a:ext cx="1705635" cy="10895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BuzzSumo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Tailwind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  <p:pic>
        <p:nvPicPr>
          <p:cNvPr id="13" name="Picture 12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329" y="2701307"/>
            <a:ext cx="1121882" cy="1196674"/>
          </a:xfrm>
          <a:prstGeom prst="rect">
            <a:avLst/>
          </a:prstGeom>
        </p:spPr>
      </p:pic>
      <p:pic>
        <p:nvPicPr>
          <p:cNvPr id="14" name="Picture 13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62862" y="2701307"/>
            <a:ext cx="1121882" cy="1196674"/>
          </a:xfrm>
          <a:prstGeom prst="rect">
            <a:avLst/>
          </a:prstGeom>
        </p:spPr>
      </p:pic>
      <p:pic>
        <p:nvPicPr>
          <p:cNvPr id="15" name="Picture 14" descr="laptop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68" y="3157023"/>
            <a:ext cx="1800554" cy="1800554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1991087" y="1720335"/>
            <a:ext cx="5214389" cy="0"/>
          </a:xfrm>
          <a:prstGeom prst="line">
            <a:avLst/>
          </a:prstGeom>
          <a:ln w="19050" cap="rnd" cmpd="sng">
            <a:solidFill>
              <a:schemeClr val="tx1">
                <a:lumMod val="95000"/>
                <a:lumOff val="5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ubtitle 2"/>
          <p:cNvSpPr txBox="1">
            <a:spLocks/>
          </p:cNvSpPr>
          <p:nvPr/>
        </p:nvSpPr>
        <p:spPr>
          <a:xfrm>
            <a:off x="1133489" y="2261059"/>
            <a:ext cx="292131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Social </a:t>
            </a:r>
            <a:r>
              <a:rPr lang="en-US" sz="2400" i="1" dirty="0">
                <a:solidFill>
                  <a:srgbClr val="E2615C"/>
                </a:solidFill>
                <a:latin typeface="Gotham"/>
                <a:cs typeface="Gotham"/>
              </a:rPr>
              <a:t>Research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4722998" y="2261059"/>
            <a:ext cx="313795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Keyword Research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We’re going to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ind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hat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is popular with your audience.</a:t>
            </a:r>
          </a:p>
        </p:txBody>
      </p:sp>
    </p:spTree>
    <p:extLst>
      <p:ext uri="{BB962C8B-B14F-4D97-AF65-F5344CB8AC3E}">
        <p14:creationId xmlns:p14="http://schemas.microsoft.com/office/powerpoint/2010/main" val="1970973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400301" y="2951361"/>
            <a:ext cx="1705635" cy="20528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BuzzSumo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Tailwind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Facebook</a:t>
            </a:r>
          </a:p>
        </p:txBody>
      </p:sp>
      <p:pic>
        <p:nvPicPr>
          <p:cNvPr id="13" name="Picture 12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329" y="2701307"/>
            <a:ext cx="1121882" cy="1196674"/>
          </a:xfrm>
          <a:prstGeom prst="rect">
            <a:avLst/>
          </a:prstGeom>
        </p:spPr>
      </p:pic>
      <p:pic>
        <p:nvPicPr>
          <p:cNvPr id="14" name="Picture 13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62862" y="2701307"/>
            <a:ext cx="1121882" cy="1196674"/>
          </a:xfrm>
          <a:prstGeom prst="rect">
            <a:avLst/>
          </a:prstGeom>
        </p:spPr>
      </p:pic>
      <p:pic>
        <p:nvPicPr>
          <p:cNvPr id="15" name="Picture 14" descr="laptop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68" y="3157023"/>
            <a:ext cx="1800554" cy="1800554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1991087" y="1720335"/>
            <a:ext cx="5214389" cy="0"/>
          </a:xfrm>
          <a:prstGeom prst="line">
            <a:avLst/>
          </a:prstGeom>
          <a:ln w="19050" cap="rnd" cmpd="sng">
            <a:solidFill>
              <a:schemeClr val="tx1">
                <a:lumMod val="95000"/>
                <a:lumOff val="5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ubtitle 2"/>
          <p:cNvSpPr txBox="1">
            <a:spLocks/>
          </p:cNvSpPr>
          <p:nvPr/>
        </p:nvSpPr>
        <p:spPr>
          <a:xfrm>
            <a:off x="1133489" y="2261059"/>
            <a:ext cx="292131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Social </a:t>
            </a:r>
            <a:r>
              <a:rPr lang="en-US" sz="2400" i="1" dirty="0">
                <a:solidFill>
                  <a:srgbClr val="E2615C"/>
                </a:solidFill>
                <a:latin typeface="Gotham"/>
                <a:cs typeface="Gotham"/>
              </a:rPr>
              <a:t>Research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4722998" y="2261059"/>
            <a:ext cx="313795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Keyword Research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We’re going to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ind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hat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is popular with your audience.</a:t>
            </a:r>
          </a:p>
        </p:txBody>
      </p:sp>
    </p:spTree>
    <p:extLst>
      <p:ext uri="{BB962C8B-B14F-4D97-AF65-F5344CB8AC3E}">
        <p14:creationId xmlns:p14="http://schemas.microsoft.com/office/powerpoint/2010/main" val="106583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400301" y="2951361"/>
            <a:ext cx="1705635" cy="20528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BuzzSumo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Tailwind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Facebook</a:t>
            </a: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Reddit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  <p:pic>
        <p:nvPicPr>
          <p:cNvPr id="13" name="Picture 12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329" y="2701307"/>
            <a:ext cx="1121882" cy="1196674"/>
          </a:xfrm>
          <a:prstGeom prst="rect">
            <a:avLst/>
          </a:prstGeom>
        </p:spPr>
      </p:pic>
      <p:pic>
        <p:nvPicPr>
          <p:cNvPr id="14" name="Picture 13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62862" y="2701307"/>
            <a:ext cx="1121882" cy="1196674"/>
          </a:xfrm>
          <a:prstGeom prst="rect">
            <a:avLst/>
          </a:prstGeom>
        </p:spPr>
      </p:pic>
      <p:pic>
        <p:nvPicPr>
          <p:cNvPr id="15" name="Picture 14" descr="laptop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68" y="3157023"/>
            <a:ext cx="1800554" cy="1800554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1991087" y="1720335"/>
            <a:ext cx="5214389" cy="0"/>
          </a:xfrm>
          <a:prstGeom prst="line">
            <a:avLst/>
          </a:prstGeom>
          <a:ln w="19050" cap="rnd" cmpd="sng">
            <a:solidFill>
              <a:schemeClr val="tx1">
                <a:lumMod val="95000"/>
                <a:lumOff val="5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ubtitle 2"/>
          <p:cNvSpPr txBox="1">
            <a:spLocks/>
          </p:cNvSpPr>
          <p:nvPr/>
        </p:nvSpPr>
        <p:spPr>
          <a:xfrm>
            <a:off x="1133489" y="2261059"/>
            <a:ext cx="292131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Social </a:t>
            </a:r>
            <a:r>
              <a:rPr lang="en-US" sz="2400" i="1" dirty="0">
                <a:solidFill>
                  <a:srgbClr val="E2615C"/>
                </a:solidFill>
                <a:latin typeface="Gotham"/>
                <a:cs typeface="Gotham"/>
              </a:rPr>
              <a:t>Research</a:t>
            </a:r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4722998" y="2261059"/>
            <a:ext cx="313795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Keyword Research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We’re going to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ind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hat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is popular with your audience.</a:t>
            </a:r>
          </a:p>
        </p:txBody>
      </p:sp>
    </p:spTree>
    <p:extLst>
      <p:ext uri="{BB962C8B-B14F-4D97-AF65-F5344CB8AC3E}">
        <p14:creationId xmlns:p14="http://schemas.microsoft.com/office/powerpoint/2010/main" val="1785271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400301" y="2951361"/>
            <a:ext cx="1705635" cy="20528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BuzzSumo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Tailwind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Facebook</a:t>
            </a: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Reddit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Quora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  <p:pic>
        <p:nvPicPr>
          <p:cNvPr id="13" name="Picture 12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329" y="2701307"/>
            <a:ext cx="1121882" cy="1196674"/>
          </a:xfrm>
          <a:prstGeom prst="rect">
            <a:avLst/>
          </a:prstGeom>
        </p:spPr>
      </p:pic>
      <p:pic>
        <p:nvPicPr>
          <p:cNvPr id="14" name="Picture 13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62862" y="2701307"/>
            <a:ext cx="1121882" cy="1196674"/>
          </a:xfrm>
          <a:prstGeom prst="rect">
            <a:avLst/>
          </a:prstGeom>
        </p:spPr>
      </p:pic>
      <p:pic>
        <p:nvPicPr>
          <p:cNvPr id="15" name="Picture 14" descr="laptop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68" y="3157023"/>
            <a:ext cx="1800554" cy="1800554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1991087" y="1720335"/>
            <a:ext cx="5214389" cy="0"/>
          </a:xfrm>
          <a:prstGeom prst="line">
            <a:avLst/>
          </a:prstGeom>
          <a:ln w="19050" cap="rnd" cmpd="sng">
            <a:solidFill>
              <a:schemeClr val="tx1">
                <a:lumMod val="95000"/>
                <a:lumOff val="5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ubtitle 2"/>
          <p:cNvSpPr txBox="1">
            <a:spLocks/>
          </p:cNvSpPr>
          <p:nvPr/>
        </p:nvSpPr>
        <p:spPr>
          <a:xfrm>
            <a:off x="1133489" y="2261059"/>
            <a:ext cx="292131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Social </a:t>
            </a:r>
            <a:r>
              <a:rPr lang="en-US" sz="2400" i="1" dirty="0">
                <a:solidFill>
                  <a:srgbClr val="E2615C"/>
                </a:solidFill>
                <a:latin typeface="Gotham"/>
                <a:cs typeface="Gotham"/>
              </a:rPr>
              <a:t>Research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4722998" y="2261059"/>
            <a:ext cx="313795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Keyword Research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We’re going to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ind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hat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is popular with your audience.</a:t>
            </a:r>
          </a:p>
        </p:txBody>
      </p:sp>
    </p:spTree>
    <p:extLst>
      <p:ext uri="{BB962C8B-B14F-4D97-AF65-F5344CB8AC3E}">
        <p14:creationId xmlns:p14="http://schemas.microsoft.com/office/powerpoint/2010/main" val="1678484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400301" y="2951361"/>
            <a:ext cx="1705635" cy="20528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BuzzSumo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Tailwind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Facebook</a:t>
            </a: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Reddit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Quora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708644" y="2951361"/>
            <a:ext cx="2806706" cy="21407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Keyword Planner  </a:t>
            </a:r>
          </a:p>
        </p:txBody>
      </p:sp>
      <p:pic>
        <p:nvPicPr>
          <p:cNvPr id="13" name="Picture 12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329" y="2701307"/>
            <a:ext cx="1121882" cy="1196674"/>
          </a:xfrm>
          <a:prstGeom prst="rect">
            <a:avLst/>
          </a:prstGeom>
        </p:spPr>
      </p:pic>
      <p:pic>
        <p:nvPicPr>
          <p:cNvPr id="14" name="Picture 13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62862" y="2701307"/>
            <a:ext cx="1121882" cy="1196674"/>
          </a:xfrm>
          <a:prstGeom prst="rect">
            <a:avLst/>
          </a:prstGeom>
        </p:spPr>
      </p:pic>
      <p:pic>
        <p:nvPicPr>
          <p:cNvPr id="15" name="Picture 14" descr="laptop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68" y="3157023"/>
            <a:ext cx="1800554" cy="1800554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1991087" y="1720335"/>
            <a:ext cx="5214389" cy="0"/>
          </a:xfrm>
          <a:prstGeom prst="line">
            <a:avLst/>
          </a:prstGeom>
          <a:ln w="19050" cap="rnd" cmpd="sng">
            <a:solidFill>
              <a:schemeClr val="tx1">
                <a:lumMod val="95000"/>
                <a:lumOff val="5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ubtitle 2"/>
          <p:cNvSpPr txBox="1">
            <a:spLocks/>
          </p:cNvSpPr>
          <p:nvPr/>
        </p:nvSpPr>
        <p:spPr>
          <a:xfrm>
            <a:off x="1133489" y="2261059"/>
            <a:ext cx="292131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Social </a:t>
            </a:r>
            <a:r>
              <a:rPr lang="en-US" sz="2400" i="1" dirty="0">
                <a:solidFill>
                  <a:srgbClr val="E2615C"/>
                </a:solidFill>
                <a:latin typeface="Gotham"/>
                <a:cs typeface="Gotham"/>
              </a:rPr>
              <a:t>Research</a:t>
            </a: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4722998" y="2261059"/>
            <a:ext cx="313795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Keyword Research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We’re going to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ind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hat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is popular with your audience.</a:t>
            </a:r>
          </a:p>
        </p:txBody>
      </p:sp>
    </p:spTree>
    <p:extLst>
      <p:ext uri="{BB962C8B-B14F-4D97-AF65-F5344CB8AC3E}">
        <p14:creationId xmlns:p14="http://schemas.microsoft.com/office/powerpoint/2010/main" val="1231526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3703762" y="2451381"/>
            <a:ext cx="4199172" cy="110463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otham Book"/>
                <a:ea typeface="+mj-ea"/>
                <a:cs typeface="Gotham Book"/>
              </a:defRPr>
            </a:lvl1pPr>
          </a:lstStyle>
          <a:p>
            <a:pPr algn="l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Why research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m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atters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630572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400301" y="2951361"/>
            <a:ext cx="1705635" cy="20528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BuzzSumo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Tailwind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Facebook</a:t>
            </a: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Reddit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Quora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708644" y="2951361"/>
            <a:ext cx="2806706" cy="21407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Keyword Planner  </a:t>
            </a: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Search Results</a:t>
            </a:r>
          </a:p>
        </p:txBody>
      </p:sp>
      <p:pic>
        <p:nvPicPr>
          <p:cNvPr id="13" name="Picture 12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329" y="2701307"/>
            <a:ext cx="1121882" cy="1196674"/>
          </a:xfrm>
          <a:prstGeom prst="rect">
            <a:avLst/>
          </a:prstGeom>
        </p:spPr>
      </p:pic>
      <p:pic>
        <p:nvPicPr>
          <p:cNvPr id="14" name="Picture 13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62862" y="2701307"/>
            <a:ext cx="1121882" cy="1196674"/>
          </a:xfrm>
          <a:prstGeom prst="rect">
            <a:avLst/>
          </a:prstGeom>
        </p:spPr>
      </p:pic>
      <p:pic>
        <p:nvPicPr>
          <p:cNvPr id="15" name="Picture 14" descr="laptop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68" y="3157023"/>
            <a:ext cx="1800554" cy="1800554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1991087" y="1720335"/>
            <a:ext cx="5214389" cy="0"/>
          </a:xfrm>
          <a:prstGeom prst="line">
            <a:avLst/>
          </a:prstGeom>
          <a:ln w="19050" cap="rnd" cmpd="sng">
            <a:solidFill>
              <a:schemeClr val="tx1">
                <a:lumMod val="95000"/>
                <a:lumOff val="5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ubtitle 2"/>
          <p:cNvSpPr txBox="1">
            <a:spLocks/>
          </p:cNvSpPr>
          <p:nvPr/>
        </p:nvSpPr>
        <p:spPr>
          <a:xfrm>
            <a:off x="1133489" y="2261059"/>
            <a:ext cx="292131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Social </a:t>
            </a:r>
            <a:r>
              <a:rPr lang="en-US" sz="2400" i="1" dirty="0">
                <a:solidFill>
                  <a:srgbClr val="E2615C"/>
                </a:solidFill>
                <a:latin typeface="Gotham"/>
                <a:cs typeface="Gotham"/>
              </a:rPr>
              <a:t>Research</a:t>
            </a: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4722998" y="2261059"/>
            <a:ext cx="313795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Keyword Research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We’re going to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ind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hat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is popular with your audience.</a:t>
            </a:r>
          </a:p>
        </p:txBody>
      </p:sp>
    </p:spTree>
    <p:extLst>
      <p:ext uri="{BB962C8B-B14F-4D97-AF65-F5344CB8AC3E}">
        <p14:creationId xmlns:p14="http://schemas.microsoft.com/office/powerpoint/2010/main" val="2175163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400301" y="2951361"/>
            <a:ext cx="1705635" cy="20528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BuzzSumo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Tailwind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Facebook</a:t>
            </a: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Reddit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Quora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708644" y="2951361"/>
            <a:ext cx="2806706" cy="21407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Keyword Planner  </a:t>
            </a: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Search Results</a:t>
            </a: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SearchVolume.io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  <p:pic>
        <p:nvPicPr>
          <p:cNvPr id="13" name="Picture 12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329" y="2701307"/>
            <a:ext cx="1121882" cy="1196674"/>
          </a:xfrm>
          <a:prstGeom prst="rect">
            <a:avLst/>
          </a:prstGeom>
        </p:spPr>
      </p:pic>
      <p:pic>
        <p:nvPicPr>
          <p:cNvPr id="14" name="Picture 13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62862" y="2701307"/>
            <a:ext cx="1121882" cy="1196674"/>
          </a:xfrm>
          <a:prstGeom prst="rect">
            <a:avLst/>
          </a:prstGeom>
        </p:spPr>
      </p:pic>
      <p:pic>
        <p:nvPicPr>
          <p:cNvPr id="15" name="Picture 14" descr="laptop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68" y="3157023"/>
            <a:ext cx="1800554" cy="1800554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1991087" y="1720335"/>
            <a:ext cx="5214389" cy="0"/>
          </a:xfrm>
          <a:prstGeom prst="line">
            <a:avLst/>
          </a:prstGeom>
          <a:ln w="19050" cap="rnd" cmpd="sng">
            <a:solidFill>
              <a:schemeClr val="tx1">
                <a:lumMod val="95000"/>
                <a:lumOff val="5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ubtitle 2"/>
          <p:cNvSpPr txBox="1">
            <a:spLocks/>
          </p:cNvSpPr>
          <p:nvPr/>
        </p:nvSpPr>
        <p:spPr>
          <a:xfrm>
            <a:off x="1133489" y="2261059"/>
            <a:ext cx="292131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Social </a:t>
            </a:r>
            <a:r>
              <a:rPr lang="en-US" sz="2400" i="1" dirty="0">
                <a:solidFill>
                  <a:srgbClr val="E2615C"/>
                </a:solidFill>
                <a:latin typeface="Gotham"/>
                <a:cs typeface="Gotham"/>
              </a:rPr>
              <a:t>Research</a:t>
            </a: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4722998" y="2261059"/>
            <a:ext cx="313795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Keyword Research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We’re going to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ind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hat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is popular with your audience.</a:t>
            </a:r>
          </a:p>
        </p:txBody>
      </p:sp>
    </p:spTree>
    <p:extLst>
      <p:ext uri="{BB962C8B-B14F-4D97-AF65-F5344CB8AC3E}">
        <p14:creationId xmlns:p14="http://schemas.microsoft.com/office/powerpoint/2010/main" val="3613057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628650" y="2105017"/>
            <a:ext cx="7886700" cy="110463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otham Book"/>
                <a:ea typeface="+mj-ea"/>
                <a:cs typeface="Gotham Book"/>
              </a:defRPr>
            </a:lvl1pPr>
          </a:lstStyle>
          <a:p>
            <a:r>
              <a:rPr lang="en-US" sz="2400" dirty="0" smtClean="0">
                <a:solidFill>
                  <a:schemeClr val="bg1"/>
                </a:solidFill>
                <a:latin typeface="Gotham"/>
                <a:cs typeface="Gotham"/>
              </a:rPr>
              <a:t>What will we do with all this research?</a:t>
            </a:r>
            <a:endParaRPr lang="en-US" sz="2400" dirty="0">
              <a:solidFill>
                <a:schemeClr val="bg1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73033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bucket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293" y="1547373"/>
            <a:ext cx="1525009" cy="1831104"/>
          </a:xfrm>
          <a:prstGeom prst="rect">
            <a:avLst/>
          </a:prstGeom>
        </p:spPr>
      </p:pic>
      <p:pic>
        <p:nvPicPr>
          <p:cNvPr id="22" name="Picture 21" descr="bucket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649" y="1547374"/>
            <a:ext cx="1525009" cy="1831104"/>
          </a:xfrm>
          <a:prstGeom prst="rect">
            <a:avLst/>
          </a:prstGeom>
        </p:spPr>
      </p:pic>
      <p:sp>
        <p:nvSpPr>
          <p:cNvPr id="23" name="Subtitle 2"/>
          <p:cNvSpPr txBox="1">
            <a:spLocks/>
          </p:cNvSpPr>
          <p:nvPr/>
        </p:nvSpPr>
        <p:spPr>
          <a:xfrm>
            <a:off x="1050111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1</a:t>
            </a:r>
          </a:p>
        </p:txBody>
      </p:sp>
      <p:pic>
        <p:nvPicPr>
          <p:cNvPr id="26" name="Picture 25" descr="bucket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167" y="1547373"/>
            <a:ext cx="1525008" cy="1831103"/>
          </a:xfrm>
          <a:prstGeom prst="rect">
            <a:avLst/>
          </a:prstGeom>
        </p:spPr>
      </p:pic>
      <p:sp>
        <p:nvSpPr>
          <p:cNvPr id="27" name="Subtitle 2"/>
          <p:cNvSpPr txBox="1">
            <a:spLocks/>
          </p:cNvSpPr>
          <p:nvPr/>
        </p:nvSpPr>
        <p:spPr>
          <a:xfrm>
            <a:off x="3642441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2</a:t>
            </a:r>
            <a:endParaRPr lang="en-US" sz="3600" b="1" dirty="0">
              <a:solidFill>
                <a:srgbClr val="FFFFFF"/>
              </a:solidFill>
              <a:latin typeface="Gotham"/>
              <a:cs typeface="Gotham"/>
            </a:endParaRP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6336102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3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Create two or three content buckets.</a:t>
            </a:r>
          </a:p>
        </p:txBody>
      </p:sp>
    </p:spTree>
    <p:extLst>
      <p:ext uri="{BB962C8B-B14F-4D97-AF65-F5344CB8AC3E}">
        <p14:creationId xmlns:p14="http://schemas.microsoft.com/office/powerpoint/2010/main" val="3105023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bucket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293" y="1547373"/>
            <a:ext cx="1525009" cy="1831104"/>
          </a:xfrm>
          <a:prstGeom prst="rect">
            <a:avLst/>
          </a:prstGeom>
        </p:spPr>
      </p:pic>
      <p:pic>
        <p:nvPicPr>
          <p:cNvPr id="22" name="Picture 21" descr="bucket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649" y="1547374"/>
            <a:ext cx="1525009" cy="1831104"/>
          </a:xfrm>
          <a:prstGeom prst="rect">
            <a:avLst/>
          </a:prstGeom>
        </p:spPr>
      </p:pic>
      <p:sp>
        <p:nvSpPr>
          <p:cNvPr id="23" name="Subtitle 2"/>
          <p:cNvSpPr txBox="1">
            <a:spLocks/>
          </p:cNvSpPr>
          <p:nvPr/>
        </p:nvSpPr>
        <p:spPr>
          <a:xfrm>
            <a:off x="1050111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1</a:t>
            </a:r>
          </a:p>
        </p:txBody>
      </p:sp>
      <p:pic>
        <p:nvPicPr>
          <p:cNvPr id="26" name="Picture 25" descr="bucket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167" y="1547373"/>
            <a:ext cx="1525008" cy="1831103"/>
          </a:xfrm>
          <a:prstGeom prst="rect">
            <a:avLst/>
          </a:prstGeom>
        </p:spPr>
      </p:pic>
      <p:sp>
        <p:nvSpPr>
          <p:cNvPr id="27" name="Subtitle 2"/>
          <p:cNvSpPr txBox="1">
            <a:spLocks/>
          </p:cNvSpPr>
          <p:nvPr/>
        </p:nvSpPr>
        <p:spPr>
          <a:xfrm>
            <a:off x="3631946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2</a:t>
            </a: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6336102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3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87141" y="3482294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2000" dirty="0" smtClean="0">
                <a:latin typeface="Thirsty Script Extrabold Demo"/>
                <a:cs typeface="Thirsty Script Extrabold Demo"/>
              </a:rPr>
              <a:t>Blogging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76675" y="4049547"/>
            <a:ext cx="977625" cy="93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1</a:t>
            </a:r>
          </a:p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2</a:t>
            </a:r>
          </a:p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3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Gotham Medium"/>
              <a:cs typeface="Gotham Medium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Create two or three content buckets.</a:t>
            </a:r>
          </a:p>
        </p:txBody>
      </p:sp>
    </p:spTree>
    <p:extLst>
      <p:ext uri="{BB962C8B-B14F-4D97-AF65-F5344CB8AC3E}">
        <p14:creationId xmlns:p14="http://schemas.microsoft.com/office/powerpoint/2010/main" val="1148649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bucket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293" y="1547373"/>
            <a:ext cx="1525009" cy="1831104"/>
          </a:xfrm>
          <a:prstGeom prst="rect">
            <a:avLst/>
          </a:prstGeom>
        </p:spPr>
      </p:pic>
      <p:pic>
        <p:nvPicPr>
          <p:cNvPr id="22" name="Picture 21" descr="bucket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649" y="1547374"/>
            <a:ext cx="1525009" cy="1831104"/>
          </a:xfrm>
          <a:prstGeom prst="rect">
            <a:avLst/>
          </a:prstGeom>
        </p:spPr>
      </p:pic>
      <p:sp>
        <p:nvSpPr>
          <p:cNvPr id="23" name="Subtitle 2"/>
          <p:cNvSpPr txBox="1">
            <a:spLocks/>
          </p:cNvSpPr>
          <p:nvPr/>
        </p:nvSpPr>
        <p:spPr>
          <a:xfrm>
            <a:off x="1050111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1</a:t>
            </a:r>
          </a:p>
        </p:txBody>
      </p:sp>
      <p:pic>
        <p:nvPicPr>
          <p:cNvPr id="26" name="Picture 25" descr="bucket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167" y="1547373"/>
            <a:ext cx="1525008" cy="1831103"/>
          </a:xfrm>
          <a:prstGeom prst="rect">
            <a:avLst/>
          </a:prstGeom>
        </p:spPr>
      </p:pic>
      <p:sp>
        <p:nvSpPr>
          <p:cNvPr id="27" name="Subtitle 2"/>
          <p:cNvSpPr txBox="1">
            <a:spLocks/>
          </p:cNvSpPr>
          <p:nvPr/>
        </p:nvSpPr>
        <p:spPr>
          <a:xfrm>
            <a:off x="3631946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2</a:t>
            </a: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6336102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3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987141" y="3482294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2000" dirty="0" smtClean="0">
                <a:latin typeface="Thirsty Script Extrabold Demo"/>
                <a:cs typeface="Thirsty Script Extrabold Demo"/>
              </a:rPr>
              <a:t>Blogging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76675" y="4049547"/>
            <a:ext cx="977625" cy="93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1</a:t>
            </a:r>
          </a:p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2</a:t>
            </a:r>
          </a:p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3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Gotham Medium"/>
              <a:cs typeface="Gotham Medium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568976" y="3482294"/>
            <a:ext cx="1962030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2000" dirty="0" smtClean="0">
                <a:latin typeface="Thirsty Script Extrabold Demo"/>
                <a:cs typeface="Thirsty Script Extrabold Demo"/>
              </a:rPr>
              <a:t>Social Media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21480" y="4049547"/>
            <a:ext cx="977625" cy="93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1</a:t>
            </a:r>
          </a:p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2</a:t>
            </a:r>
          </a:p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3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Gotham Medium"/>
              <a:cs typeface="Gotham Medium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Create two or three content buckets.</a:t>
            </a:r>
          </a:p>
        </p:txBody>
      </p:sp>
    </p:spTree>
    <p:extLst>
      <p:ext uri="{BB962C8B-B14F-4D97-AF65-F5344CB8AC3E}">
        <p14:creationId xmlns:p14="http://schemas.microsoft.com/office/powerpoint/2010/main" val="1203263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bucket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293" y="1547373"/>
            <a:ext cx="1525009" cy="1831104"/>
          </a:xfrm>
          <a:prstGeom prst="rect">
            <a:avLst/>
          </a:prstGeom>
        </p:spPr>
      </p:pic>
      <p:pic>
        <p:nvPicPr>
          <p:cNvPr id="22" name="Picture 21" descr="bucket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649" y="1547374"/>
            <a:ext cx="1525009" cy="1831104"/>
          </a:xfrm>
          <a:prstGeom prst="rect">
            <a:avLst/>
          </a:prstGeom>
        </p:spPr>
      </p:pic>
      <p:sp>
        <p:nvSpPr>
          <p:cNvPr id="23" name="Subtitle 2"/>
          <p:cNvSpPr txBox="1">
            <a:spLocks/>
          </p:cNvSpPr>
          <p:nvPr/>
        </p:nvSpPr>
        <p:spPr>
          <a:xfrm>
            <a:off x="1050111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1</a:t>
            </a:r>
          </a:p>
        </p:txBody>
      </p:sp>
      <p:pic>
        <p:nvPicPr>
          <p:cNvPr id="26" name="Picture 25" descr="bucket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167" y="1547373"/>
            <a:ext cx="1525008" cy="1831103"/>
          </a:xfrm>
          <a:prstGeom prst="rect">
            <a:avLst/>
          </a:prstGeom>
        </p:spPr>
      </p:pic>
      <p:sp>
        <p:nvSpPr>
          <p:cNvPr id="27" name="Subtitle 2"/>
          <p:cNvSpPr txBox="1">
            <a:spLocks/>
          </p:cNvSpPr>
          <p:nvPr/>
        </p:nvSpPr>
        <p:spPr>
          <a:xfrm>
            <a:off x="3631946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2</a:t>
            </a: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6336102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3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987141" y="3482294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2000" dirty="0" smtClean="0">
                <a:latin typeface="Thirsty Script Extrabold Demo"/>
                <a:cs typeface="Thirsty Script Extrabold Demo"/>
              </a:rPr>
              <a:t>Blogging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76675" y="4049547"/>
            <a:ext cx="977625" cy="93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1</a:t>
            </a:r>
          </a:p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2</a:t>
            </a:r>
          </a:p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3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Gotham Medium"/>
              <a:cs typeface="Gotham Medium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568976" y="3482294"/>
            <a:ext cx="1962030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2000" dirty="0" smtClean="0">
                <a:latin typeface="Thirsty Script Extrabold Demo"/>
                <a:cs typeface="Thirsty Script Extrabold Demo"/>
              </a:rPr>
              <a:t>Social Media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21480" y="4049547"/>
            <a:ext cx="977625" cy="93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1</a:t>
            </a:r>
          </a:p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2</a:t>
            </a:r>
          </a:p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3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Gotham Medium"/>
              <a:cs typeface="Gotham Medium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6213783" y="3482294"/>
            <a:ext cx="1962030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2000" dirty="0" smtClean="0">
                <a:latin typeface="Thirsty Script Extrabold Demo"/>
                <a:cs typeface="Thirsty Script Extrabold Demo"/>
              </a:rPr>
              <a:t>Business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66287" y="4049547"/>
            <a:ext cx="977625" cy="93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1</a:t>
            </a:r>
          </a:p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2</a:t>
            </a:r>
          </a:p>
          <a:p>
            <a:pPr>
              <a:spcAft>
                <a:spcPts val="4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 Medium"/>
                <a:cs typeface="Gotham Medium"/>
              </a:rPr>
              <a:t>Idea 3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Gotham Medium"/>
              <a:cs typeface="Gotham Medium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Create two or three content buckets.</a:t>
            </a:r>
          </a:p>
        </p:txBody>
      </p:sp>
    </p:spTree>
    <p:extLst>
      <p:ext uri="{BB962C8B-B14F-4D97-AF65-F5344CB8AC3E}">
        <p14:creationId xmlns:p14="http://schemas.microsoft.com/office/powerpoint/2010/main" val="1632021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513198" y="2089651"/>
            <a:ext cx="2561911" cy="300372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Decide which posts, videos, or products to create – and which ideas to drop</a:t>
            </a:r>
          </a:p>
        </p:txBody>
      </p:sp>
      <p:pic>
        <p:nvPicPr>
          <p:cNvPr id="2" name="Picture 1" descr="Screen Shot 2017-08-23 at 3.14.34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23"/>
          <a:stretch/>
        </p:blipFill>
        <p:spPr>
          <a:xfrm>
            <a:off x="3316505" y="2089651"/>
            <a:ext cx="5111195" cy="28234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45754" y="489092"/>
            <a:ext cx="8060364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Use the Blog Ideas Worksheet to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organize your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i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deas for each bucket.</a:t>
            </a:r>
          </a:p>
        </p:txBody>
      </p:sp>
    </p:spTree>
    <p:extLst>
      <p:ext uri="{BB962C8B-B14F-4D97-AF65-F5344CB8AC3E}">
        <p14:creationId xmlns:p14="http://schemas.microsoft.com/office/powerpoint/2010/main" val="100954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513198" y="2089651"/>
            <a:ext cx="2561911" cy="300372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Decide which posts, videos, or products to create – and which ideas to drop.</a:t>
            </a:r>
          </a:p>
          <a:p>
            <a:pPr marL="228600" indent="-228600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Take the winning ideas and put them on your social media calendar.</a:t>
            </a:r>
          </a:p>
          <a:p>
            <a:pPr marL="228600" indent="-228600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Create and share!</a:t>
            </a:r>
          </a:p>
          <a:p>
            <a:pPr marL="228600" indent="-228600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Font typeface="Wingdings" charset="2"/>
              <a:buChar char="§"/>
            </a:pPr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45754" y="489092"/>
            <a:ext cx="8060364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Use the Blog Ideas Worksheet to </a:t>
            </a:r>
            <a:b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organize your ideas for each bucket.</a:t>
            </a:r>
          </a:p>
        </p:txBody>
      </p:sp>
      <p:pic>
        <p:nvPicPr>
          <p:cNvPr id="2" name="Picture 1" descr="Screen Shot 2017-11-11 at 8.54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035" y="1637354"/>
            <a:ext cx="4269544" cy="220413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4" name="Picture 3" descr="Screen Shot 2017-08-24 at 1.29.17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0" r="14721"/>
          <a:stretch/>
        </p:blipFill>
        <p:spPr>
          <a:xfrm>
            <a:off x="3846882" y="2680255"/>
            <a:ext cx="3405347" cy="232246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75333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1518486" y="924586"/>
            <a:ext cx="6394944" cy="371244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Research helps you follow through with your content plan and social media calendar</a:t>
            </a: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.</a:t>
            </a:r>
            <a:endParaRPr lang="en-US" sz="2000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556493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1518486" y="924586"/>
            <a:ext cx="6394944" cy="371244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Research helps you follow through with your content plan and social media calendar.</a:t>
            </a:r>
          </a:p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You will create content that is truly valuable and solves a problem for your </a:t>
            </a: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audience.</a:t>
            </a:r>
            <a:endParaRPr lang="en-US" sz="2000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271590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518486" y="924586"/>
            <a:ext cx="6394944" cy="371244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Research helps you follow through with your content plan and social media calendar.</a:t>
            </a:r>
          </a:p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You will create content that is truly valuable and solves a problem for your </a:t>
            </a: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audience.</a:t>
            </a:r>
            <a:endParaRPr lang="en-US" sz="2000" dirty="0">
              <a:solidFill>
                <a:srgbClr val="404040"/>
              </a:solidFill>
              <a:latin typeface="Gotham"/>
              <a:cs typeface="Gotham"/>
            </a:endParaRPr>
          </a:p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You’ll create content that is catered to what people are searching for and what they </a:t>
            </a: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are already sharing.</a:t>
            </a:r>
          </a:p>
        </p:txBody>
      </p:sp>
    </p:spTree>
    <p:extLst>
      <p:ext uri="{BB962C8B-B14F-4D97-AF65-F5344CB8AC3E}">
        <p14:creationId xmlns:p14="http://schemas.microsoft.com/office/powerpoint/2010/main" val="149955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1518486" y="924586"/>
            <a:ext cx="6394944" cy="371244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Research helps you follow through with your content plan and social media calendar.</a:t>
            </a:r>
          </a:p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You </a:t>
            </a: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will create </a:t>
            </a: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content </a:t>
            </a: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that is truly valuable and solves a problem for your </a:t>
            </a: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audience.</a:t>
            </a:r>
            <a:endParaRPr lang="en-US" sz="2000" dirty="0">
              <a:solidFill>
                <a:srgbClr val="404040"/>
              </a:solidFill>
              <a:latin typeface="Gotham"/>
              <a:cs typeface="Gotham"/>
            </a:endParaRPr>
          </a:p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You’ll </a:t>
            </a: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create content that is catered to what people are searching for and what they are already </a:t>
            </a: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sharing.</a:t>
            </a:r>
          </a:p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Keywords, keywords, keywords!!</a:t>
            </a:r>
          </a:p>
          <a:p>
            <a:pPr marL="0" indent="0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endParaRPr lang="en-US" sz="2000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234928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1174994" y="762791"/>
            <a:ext cx="6816691" cy="289169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Research helps you </a:t>
            </a: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u</a:t>
            </a: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se words and phrases that connect with your audience, which is so crucial to: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1043" y="3855082"/>
            <a:ext cx="57971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  <a:buClr>
                <a:srgbClr val="D35F59"/>
              </a:buClr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589339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1174994" y="762791"/>
            <a:ext cx="6816691" cy="289169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Research </a:t>
            </a: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helps you </a:t>
            </a: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u</a:t>
            </a: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se words and phrases that connect with your audience, which is so crucial to:</a:t>
            </a:r>
          </a:p>
          <a:p>
            <a:pPr lvl="1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Get people to click on your post or video</a:t>
            </a:r>
          </a:p>
          <a:p>
            <a:pPr lvl="1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Get people to visit your sales page</a:t>
            </a:r>
          </a:p>
          <a:p>
            <a:pPr lvl="1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Convince people buy a product, download a freebie, etc.</a:t>
            </a:r>
            <a:endParaRPr lang="en-US" sz="1600" dirty="0">
              <a:solidFill>
                <a:srgbClr val="404040"/>
              </a:solidFill>
              <a:latin typeface="Gotham"/>
              <a:cs typeface="Gotham"/>
            </a:endParaRPr>
          </a:p>
          <a:p>
            <a:pPr lvl="1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Gotham"/>
                <a:cs typeface="Gotham"/>
              </a:rPr>
              <a:t>You’ll get more traffic and sell more stuff!</a:t>
            </a: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!</a:t>
            </a:r>
            <a:endParaRPr lang="en-US" sz="1600" dirty="0">
              <a:solidFill>
                <a:srgbClr val="404040"/>
              </a:solidFill>
              <a:latin typeface="Gotham"/>
              <a:cs typeface="Gotham"/>
            </a:endParaRPr>
          </a:p>
          <a:p>
            <a:pPr lvl="1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endParaRPr lang="en-US" sz="1600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81043" y="3855082"/>
            <a:ext cx="57971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  <a:buClr>
                <a:srgbClr val="D35F59"/>
              </a:buClr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54800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1174994" y="762791"/>
            <a:ext cx="6816691" cy="289169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Research</a:t>
            </a: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 </a:t>
            </a: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helps you </a:t>
            </a:r>
            <a:r>
              <a:rPr lang="en-US" sz="2000" dirty="0">
                <a:solidFill>
                  <a:srgbClr val="404040"/>
                </a:solidFill>
                <a:latin typeface="Gotham"/>
                <a:cs typeface="Gotham"/>
              </a:rPr>
              <a:t>u</a:t>
            </a:r>
            <a:r>
              <a:rPr lang="en-US" sz="2000" dirty="0" smtClean="0">
                <a:solidFill>
                  <a:srgbClr val="404040"/>
                </a:solidFill>
                <a:latin typeface="Gotham"/>
                <a:cs typeface="Gotham"/>
              </a:rPr>
              <a:t>se words and phrases that connect with your audience, which is so crucial to:</a:t>
            </a:r>
          </a:p>
          <a:p>
            <a:pPr lvl="1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Get people to click on your post or video</a:t>
            </a:r>
          </a:p>
          <a:p>
            <a:pPr lvl="1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Get people to visit your sales page</a:t>
            </a:r>
          </a:p>
          <a:p>
            <a:pPr lvl="1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Convince people buy a product, download a freebie, etc.</a:t>
            </a:r>
            <a:endParaRPr lang="en-US" sz="1600" dirty="0">
              <a:solidFill>
                <a:srgbClr val="404040"/>
              </a:solidFill>
              <a:latin typeface="Gotham"/>
              <a:cs typeface="Gotham"/>
            </a:endParaRPr>
          </a:p>
          <a:p>
            <a:pPr lvl="1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Gotham"/>
                <a:cs typeface="Gotham"/>
              </a:rPr>
              <a:t>You’ll get more traffic and sell more stuff!</a:t>
            </a:r>
            <a:r>
              <a:rPr lang="en-US" sz="1600" dirty="0" smtClean="0">
                <a:solidFill>
                  <a:srgbClr val="404040"/>
                </a:solidFill>
                <a:latin typeface="Gotham"/>
                <a:cs typeface="Gotham"/>
              </a:rPr>
              <a:t>!</a:t>
            </a:r>
            <a:endParaRPr lang="en-US" sz="1600" dirty="0">
              <a:solidFill>
                <a:srgbClr val="404040"/>
              </a:solidFill>
              <a:latin typeface="Gotham"/>
              <a:cs typeface="Gotham"/>
            </a:endParaRPr>
          </a:p>
          <a:p>
            <a:pPr lvl="1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endParaRPr lang="en-US" sz="1600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81043" y="3855082"/>
            <a:ext cx="57971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  <a:buClr>
                <a:srgbClr val="D35F59"/>
              </a:buClr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4994" y="3463637"/>
            <a:ext cx="67069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Create the foundation of a sales funnel </a:t>
            </a:r>
            <a:r>
              <a:rPr lang="mr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–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 in order for people to buy from us, they have to want what we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have,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and in the online space, a click means “I want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”.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4086317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638</Words>
  <Application>Microsoft Macintosh PowerPoint</Application>
  <PresentationFormat>On-screen Show (16:10)</PresentationFormat>
  <Paragraphs>141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59</cp:revision>
  <cp:lastPrinted>2017-08-06T03:08:43Z</cp:lastPrinted>
  <dcterms:created xsi:type="dcterms:W3CDTF">2017-08-06T02:36:09Z</dcterms:created>
  <dcterms:modified xsi:type="dcterms:W3CDTF">2017-11-12T03:16:28Z</dcterms:modified>
</cp:coreProperties>
</file>