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5f535bec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5f535bec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5f535bec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5f535bec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5f535bec3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5f535bec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5f535bec3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5f535bec3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5f535bec3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5f535bec3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5f535bec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5f535bec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5f535bec3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5f535bec3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2381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5200"/>
              <a:t>TIGER </a:t>
            </a:r>
            <a:r>
              <a:rPr lang="en" sz="5200">
                <a:solidFill>
                  <a:srgbClr val="FF9900"/>
                </a:solidFill>
              </a:rPr>
              <a:t>IYE</a:t>
            </a:r>
            <a:endParaRPr sz="52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5200"/>
              <a:t>EDUCATION </a:t>
            </a:r>
            <a:r>
              <a:rPr lang="en" sz="5200">
                <a:solidFill>
                  <a:srgbClr val="FF9900"/>
                </a:solidFill>
              </a:rPr>
              <a:t>PART 3</a:t>
            </a:r>
            <a:endParaRPr sz="52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3044700" y="3398655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12">
                <a:latin typeface="Economica"/>
                <a:ea typeface="Economica"/>
                <a:cs typeface="Economica"/>
                <a:sym typeface="Economica"/>
              </a:rPr>
              <a:t>INSTRUCTOR </a:t>
            </a:r>
            <a:endParaRPr sz="2312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12">
                <a:latin typeface="Economica"/>
                <a:ea typeface="Economica"/>
                <a:cs typeface="Economica"/>
                <a:sym typeface="Economica"/>
              </a:rPr>
              <a:t>QUENN V. GARRIS JR.</a:t>
            </a:r>
            <a:endParaRPr sz="2312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12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 amt="52999"/>
          </a:blip>
          <a:stretch>
            <a:fillRect/>
          </a:stretch>
        </p:blipFill>
        <p:spPr>
          <a:xfrm>
            <a:off x="0" y="2529364"/>
            <a:ext cx="3466500" cy="255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5810250" y="498800"/>
            <a:ext cx="3333750" cy="2500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CANDLES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/>
              <a:t>REGULAR CANDLES</a:t>
            </a:r>
            <a:endParaRPr b="1" i="1" sz="22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SHOWS THE EXACT PRICE MOVEMENT IN A GIVEN TIME PERIOD.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OPEN, CLOSE, LOW, &amp; HIGH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72" name="Google Shape;72;p14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/>
              <a:t>HEIKIN ASHI (FAVORITE)</a:t>
            </a:r>
            <a:endParaRPr b="1" i="1" sz="22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JAPANESE CANDLESTICK BASED ON AVG. PRICE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SHOWS PRICE WITH MOMENTUM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GET’S RID OF MARKET NOISE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SMOOTHER PRICE ACTION</a:t>
            </a:r>
            <a:endParaRPr sz="1600"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25" y="2667475"/>
            <a:ext cx="4970124" cy="23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CANDLESTICK PATTERNS TELL A STORY OF WHAT THE BUYERS AND SELLERS ARE DOING IN THE MARKET!!!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1490375" y="2846300"/>
            <a:ext cx="6342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PAY ATTENTION! PRICE NEVER LIES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1602450" y="3922050"/>
            <a:ext cx="6107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HERE’S SOME OF OUR FAVORITES!</a:t>
            </a:r>
            <a:endParaRPr sz="4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9500" y="4218925"/>
            <a:ext cx="8493900" cy="598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CAN ALSO BE UPSIDE DOWN, </a:t>
            </a:r>
            <a:r>
              <a:rPr b="1" i="1" lang="en"/>
              <a:t>INVERTED HEAD &amp; SHOULDERS </a:t>
            </a:r>
            <a:r>
              <a:rPr lang="en"/>
              <a:t>TO BREAK INTO AN UPTREND!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76115" cy="39141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5148300" y="741650"/>
            <a:ext cx="36795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Forms a neckline with 3 peaks. 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Each peak on both sides are lower than the HEAD. 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The neckline is the peak of the shoulders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Sells </a:t>
            </a:r>
            <a:r>
              <a:rPr b="1" lang="en" sz="1600">
                <a:solidFill>
                  <a:schemeClr val="dk1"/>
                </a:solidFill>
              </a:rPr>
              <a:t>should</a:t>
            </a:r>
            <a:r>
              <a:rPr b="1" lang="en" sz="1600">
                <a:solidFill>
                  <a:schemeClr val="dk1"/>
                </a:solidFill>
              </a:rPr>
              <a:t> be taken at right shoulder </a:t>
            </a:r>
            <a:endParaRPr b="1"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(Try to catch the head though)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					</a:t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				</a:t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			</a:t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>
                <a:solidFill>
                  <a:schemeClr val="dk1"/>
                </a:solidFill>
              </a:rPr>
              <a:t>		</a:t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278350" y="356375"/>
            <a:ext cx="341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300" u="sng">
                <a:latin typeface="Open Sans"/>
                <a:ea typeface="Open Sans"/>
                <a:cs typeface="Open Sans"/>
                <a:sym typeface="Open Sans"/>
              </a:rPr>
              <a:t>HEAD &amp; SHOULDERS</a:t>
            </a:r>
            <a:endParaRPr b="1" i="1" sz="2500" u="sng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9500" y="4218925"/>
            <a:ext cx="6827400" cy="598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OFTEN TAKES A WHILE FOR THIS TO FULLY PLAY OUT! </a:t>
            </a:r>
            <a:r>
              <a:rPr b="1" i="1" lang="en"/>
              <a:t>STAY PATIENT!</a:t>
            </a:r>
            <a:endParaRPr b="1" i="1"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483879" cy="39141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5836975" y="125225"/>
            <a:ext cx="3246000" cy="3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	</a:t>
            </a:r>
            <a:endParaRPr sz="11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U shaped body 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Little handle (pullback) before continuing an uptrend. 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BUY inside the handle (pullback)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BUY once it </a:t>
            </a:r>
            <a:r>
              <a:rPr b="1" lang="en" sz="1600">
                <a:solidFill>
                  <a:schemeClr val="dk1"/>
                </a:solidFill>
              </a:rPr>
              <a:t>breaks the top for conformation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5711800" y="125225"/>
            <a:ext cx="31881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900" u="sng">
                <a:latin typeface="Open Sans"/>
                <a:ea typeface="Open Sans"/>
                <a:cs typeface="Open Sans"/>
                <a:sym typeface="Open Sans"/>
              </a:rPr>
              <a:t>CUP &amp; HANDLE</a:t>
            </a:r>
            <a:endParaRPr b="1" i="1" sz="2900" u="sng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STRONGEST ON A SUPPORT LINE OR WITH INCREASING VOLUME!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112298" cy="391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6174125" y="799450"/>
            <a:ext cx="2725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2379100" y="423800"/>
            <a:ext cx="1916700" cy="47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5952600" y="231175"/>
            <a:ext cx="294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 u="sng">
                <a:latin typeface="Open Sans"/>
                <a:ea typeface="Open Sans"/>
                <a:cs typeface="Open Sans"/>
                <a:sym typeface="Open Sans"/>
              </a:rPr>
              <a:t>Double Bottom</a:t>
            </a:r>
            <a:endParaRPr b="1" i="1" sz="3200" u="sng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6020000" y="877675"/>
            <a:ext cx="27258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Price finds support (</a:t>
            </a:r>
            <a:r>
              <a:rPr b="1" i="1" lang="en" sz="1800">
                <a:solidFill>
                  <a:schemeClr val="dk1"/>
                </a:solidFill>
              </a:rPr>
              <a:t>twice</a:t>
            </a:r>
            <a:r>
              <a:rPr b="1" lang="en" sz="1800">
                <a:solidFill>
                  <a:schemeClr val="dk1"/>
                </a:solidFill>
              </a:rPr>
              <a:t>)</a:t>
            </a:r>
            <a:r>
              <a:rPr b="1" lang="en" sz="1800">
                <a:solidFill>
                  <a:schemeClr val="dk1"/>
                </a:solidFill>
              </a:rPr>
              <a:t> at or near the same level. 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Look for reversals near price of the first bottom.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BUY once you see reversals and set a </a:t>
            </a:r>
            <a:r>
              <a:rPr b="1" lang="en" sz="1800" u="sng">
                <a:solidFill>
                  <a:schemeClr val="dk1"/>
                </a:solidFill>
              </a:rPr>
              <a:t>SL below ALL PRICE ACTION!</a:t>
            </a:r>
            <a:endParaRPr b="1" sz="1800" u="sng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90%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/>
              <a:t>OF TRADERS LOSE BECAUSE OF THIS ONE SIMPLE THING….</a:t>
            </a:r>
            <a:endParaRPr sz="3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773700" y="2114675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PART 4 TO FIND OUT!!</a:t>
            </a: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558650" y="3645275"/>
            <a:ext cx="8341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"/>
                <a:ea typeface="Open Sans"/>
                <a:cs typeface="Open Sans"/>
                <a:sym typeface="Open Sans"/>
              </a:rPr>
              <a:t>DON’T FORGET TO ENROLL!! GET ALL YOUR TRADING NEEDS AT </a:t>
            </a:r>
            <a:r>
              <a:rPr lang="en" sz="21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TIGER IYE</a:t>
            </a:r>
            <a:endParaRPr sz="2100">
              <a:solidFill>
                <a:srgbClr val="FF99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275" y="163750"/>
            <a:ext cx="2027449" cy="20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9950" y="163750"/>
            <a:ext cx="1528350" cy="238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855700" y="163750"/>
            <a:ext cx="1528350" cy="238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6719325" y="4743300"/>
            <a:ext cx="236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COUPON CODE LETTER: 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