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84.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8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79.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80.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Lst>
  <p:sldSz cy="5143500" cx="9144000"/>
  <p:notesSz cx="6858000" cy="9144000"/>
  <p:embeddedFontLst>
    <p:embeddedFont>
      <p:font typeface="Roboto Slab"/>
      <p:regular r:id="rId93"/>
      <p:bold r:id="rId9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95" roundtripDataSignature="AMtx7mhZWFLypDGGPkMHdpBTJTrC9op49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84" Type="http://schemas.openxmlformats.org/officeDocument/2006/relationships/slide" Target="slides/slide79.xml"/><Relationship Id="rId83" Type="http://schemas.openxmlformats.org/officeDocument/2006/relationships/slide" Target="slides/slide78.xml"/><Relationship Id="rId42" Type="http://schemas.openxmlformats.org/officeDocument/2006/relationships/slide" Target="slides/slide37.xml"/><Relationship Id="rId86" Type="http://schemas.openxmlformats.org/officeDocument/2006/relationships/slide" Target="slides/slide81.xml"/><Relationship Id="rId41" Type="http://schemas.openxmlformats.org/officeDocument/2006/relationships/slide" Target="slides/slide36.xml"/><Relationship Id="rId85" Type="http://schemas.openxmlformats.org/officeDocument/2006/relationships/slide" Target="slides/slide80.xml"/><Relationship Id="rId44" Type="http://schemas.openxmlformats.org/officeDocument/2006/relationships/slide" Target="slides/slide39.xml"/><Relationship Id="rId88" Type="http://schemas.openxmlformats.org/officeDocument/2006/relationships/slide" Target="slides/slide83.xml"/><Relationship Id="rId43" Type="http://schemas.openxmlformats.org/officeDocument/2006/relationships/slide" Target="slides/slide38.xml"/><Relationship Id="rId87" Type="http://schemas.openxmlformats.org/officeDocument/2006/relationships/slide" Target="slides/slide82.xml"/><Relationship Id="rId46" Type="http://schemas.openxmlformats.org/officeDocument/2006/relationships/slide" Target="slides/slide41.xml"/><Relationship Id="rId45" Type="http://schemas.openxmlformats.org/officeDocument/2006/relationships/slide" Target="slides/slide40.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31" Type="http://schemas.openxmlformats.org/officeDocument/2006/relationships/slide" Target="slides/slide26.xml"/><Relationship Id="rId75" Type="http://schemas.openxmlformats.org/officeDocument/2006/relationships/slide" Target="slides/slide70.xml"/><Relationship Id="rId30" Type="http://schemas.openxmlformats.org/officeDocument/2006/relationships/slide" Target="slides/slide25.xml"/><Relationship Id="rId74" Type="http://schemas.openxmlformats.org/officeDocument/2006/relationships/slide" Target="slides/slide69.xml"/><Relationship Id="rId33" Type="http://schemas.openxmlformats.org/officeDocument/2006/relationships/slide" Target="slides/slide28.xml"/><Relationship Id="rId77" Type="http://schemas.openxmlformats.org/officeDocument/2006/relationships/slide" Target="slides/slide72.xml"/><Relationship Id="rId32" Type="http://schemas.openxmlformats.org/officeDocument/2006/relationships/slide" Target="slides/slide27.xml"/><Relationship Id="rId76" Type="http://schemas.openxmlformats.org/officeDocument/2006/relationships/slide" Target="slides/slide71.xml"/><Relationship Id="rId35" Type="http://schemas.openxmlformats.org/officeDocument/2006/relationships/slide" Target="slides/slide30.xml"/><Relationship Id="rId79" Type="http://schemas.openxmlformats.org/officeDocument/2006/relationships/slide" Target="slides/slide74.xml"/><Relationship Id="rId34" Type="http://schemas.openxmlformats.org/officeDocument/2006/relationships/slide" Target="slides/slide29.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95" Type="http://customschemas.google.com/relationships/presentationmetadata" Target="metadata"/><Relationship Id="rId50" Type="http://schemas.openxmlformats.org/officeDocument/2006/relationships/slide" Target="slides/slide45.xml"/><Relationship Id="rId94" Type="http://schemas.openxmlformats.org/officeDocument/2006/relationships/font" Target="fonts/RobotoSlab-bold.fntdata"/><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font" Target="fonts/RobotoSlab-regular.fntdata"/><Relationship Id="rId92" Type="http://schemas.openxmlformats.org/officeDocument/2006/relationships/slide" Target="slides/slide87.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635d01eff2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g635d01eff2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635d01eff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g635d01eff2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For example, imagine Company1 wants to closely collaborate with Company2 by sharing calendar information. Company1 can federate with Company2. Users in Company1 can view the calendar information of users in Company2 using their Company1 credentials. Users in Company2 can view calendar information in Company1 using their Company2 credentials. Federations make for seamless sharing as well as connecting organizations to public cloud services.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5" name="Google Shape;155;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An example of this would be when a user (A) requests data from B and then B requests the data from C, the data that users receive is essentially from C — a transitive trust exploitation.</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636af76602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1" name="Google Shape;161;g636af76602_0_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6" name="Google Shape;166;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2" name="Google Shape;172;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8" name="Google Shape;178;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p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4" name="Google Shape;184;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0" name="Google Shape;190;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g635d01eff2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6" name="Google Shape;196;g635d01eff2_0_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p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2" name="Google Shape;202;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p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8" name="Google Shape;208;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Note that people sometimes refer to an intranet as the internal company website instead of the overall internal network.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p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4" name="Google Shape;214;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635d01eff2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0" name="Google Shape;220;g635d01eff2_0_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g635d01eff2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6" name="Google Shape;226;g635d01eff2_0_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p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2" name="Google Shape;232;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636af76602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8" name="Google Shape;238;g636af76602_0_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Google Shape;242;p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3" name="Google Shape;243;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Google Shape;248;p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9" name="Google Shape;249;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Google Shape;254;p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5" name="Google Shape;255;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Google Shape;260;p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1" name="Google Shape;261;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Google Shape;266;p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7" name="Google Shape;267;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1" name="Shape 271"/>
        <p:cNvGrpSpPr/>
        <p:nvPr/>
      </p:nvGrpSpPr>
      <p:grpSpPr>
        <a:xfrm>
          <a:off x="0" y="0"/>
          <a:ext cx="0" cy="0"/>
          <a:chOff x="0" y="0"/>
          <a:chExt cx="0" cy="0"/>
        </a:xfrm>
      </p:grpSpPr>
      <p:sp>
        <p:nvSpPr>
          <p:cNvPr id="272" name="Google Shape;272;p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3" name="Google Shape;273;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Google Shape;278;p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9" name="Google Shape;279;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Google Shape;284;p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5" name="Google Shape;285;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p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1" name="Google Shape;291;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Many network devices have multiple components, which communicate with the devices to provide features and improve performance.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5" name="Shape 295"/>
        <p:cNvGrpSpPr/>
        <p:nvPr/>
      </p:nvGrpSpPr>
      <p:grpSpPr>
        <a:xfrm>
          <a:off x="0" y="0"/>
          <a:ext cx="0" cy="0"/>
          <a:chOff x="0" y="0"/>
          <a:chExt cx="0" cy="0"/>
        </a:xfrm>
      </p:grpSpPr>
      <p:sp>
        <p:nvSpPr>
          <p:cNvPr id="296" name="Google Shape;296;p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7" name="Google Shape;297;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Typically, they do not communicate directly to devices; instead, they rely on sensors or other mechanisms to communicate with devices.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1" name="Shape 301"/>
        <p:cNvGrpSpPr/>
        <p:nvPr/>
      </p:nvGrpSpPr>
      <p:grpSpPr>
        <a:xfrm>
          <a:off x="0" y="0"/>
          <a:ext cx="0" cy="0"/>
          <a:chOff x="0" y="0"/>
          <a:chExt cx="0" cy="0"/>
        </a:xfrm>
      </p:grpSpPr>
      <p:sp>
        <p:nvSpPr>
          <p:cNvPr id="302" name="Google Shape;302;p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3" name="Google Shape;303;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When you take in large amounts of data from many different sources, it can be tough to understand how the data relates to other data.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7" name="Shape 307"/>
        <p:cNvGrpSpPr/>
        <p:nvPr/>
      </p:nvGrpSpPr>
      <p:grpSpPr>
        <a:xfrm>
          <a:off x="0" y="0"/>
          <a:ext cx="0" cy="0"/>
          <a:chOff x="0" y="0"/>
          <a:chExt cx="0" cy="0"/>
        </a:xfrm>
      </p:grpSpPr>
      <p:sp>
        <p:nvSpPr>
          <p:cNvPr id="308" name="Google Shape;308;p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9" name="Google Shape;309;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3" name="Shape 313"/>
        <p:cNvGrpSpPr/>
        <p:nvPr/>
      </p:nvGrpSpPr>
      <p:grpSpPr>
        <a:xfrm>
          <a:off x="0" y="0"/>
          <a:ext cx="0" cy="0"/>
          <a:chOff x="0" y="0"/>
          <a:chExt cx="0" cy="0"/>
        </a:xfrm>
      </p:grpSpPr>
      <p:sp>
        <p:nvSpPr>
          <p:cNvPr id="314" name="Google Shape;314;p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5" name="Google Shape;315;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For example, the authentication system might use a one or more pictures of you combined with your name. Face scans are also used to identify and authenticate people before they are permitted to access secure spaces, such as a secure vault.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Google Shape;320;p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1" name="Google Shape;321;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Google Shape;326;p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7" name="Google Shape;327;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1" name="Shape 331"/>
        <p:cNvGrpSpPr/>
        <p:nvPr/>
      </p:nvGrpSpPr>
      <p:grpSpPr>
        <a:xfrm>
          <a:off x="0" y="0"/>
          <a:ext cx="0" cy="0"/>
          <a:chOff x="0" y="0"/>
          <a:chExt cx="0" cy="0"/>
        </a:xfrm>
      </p:grpSpPr>
      <p:sp>
        <p:nvSpPr>
          <p:cNvPr id="332" name="Google Shape;332;p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3" name="Google Shape;333;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7" name="Shape 337"/>
        <p:cNvGrpSpPr/>
        <p:nvPr/>
      </p:nvGrpSpPr>
      <p:grpSpPr>
        <a:xfrm>
          <a:off x="0" y="0"/>
          <a:ext cx="0" cy="0"/>
          <a:chOff x="0" y="0"/>
          <a:chExt cx="0" cy="0"/>
        </a:xfrm>
      </p:grpSpPr>
      <p:sp>
        <p:nvSpPr>
          <p:cNvPr id="338" name="Google Shape;338;p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9" name="Google Shape;339;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3" name="Shape 343"/>
        <p:cNvGrpSpPr/>
        <p:nvPr/>
      </p:nvGrpSpPr>
      <p:grpSpPr>
        <a:xfrm>
          <a:off x="0" y="0"/>
          <a:ext cx="0" cy="0"/>
          <a:chOff x="0" y="0"/>
          <a:chExt cx="0" cy="0"/>
        </a:xfrm>
      </p:grpSpPr>
      <p:sp>
        <p:nvSpPr>
          <p:cNvPr id="344" name="Google Shape;344;p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5" name="Google Shape;345;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 dynamic password is frequently changed. A dynamic one time password is used only once and is no longer valid after it has been used.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9" name="Shape 349"/>
        <p:cNvGrpSpPr/>
        <p:nvPr/>
      </p:nvGrpSpPr>
      <p:grpSpPr>
        <a:xfrm>
          <a:off x="0" y="0"/>
          <a:ext cx="0" cy="0"/>
          <a:chOff x="0" y="0"/>
          <a:chExt cx="0" cy="0"/>
        </a:xfrm>
      </p:grpSpPr>
      <p:sp>
        <p:nvSpPr>
          <p:cNvPr id="350" name="Google Shape;350;g635d01eff2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1" name="Google Shape;351;g635d01eff2_0_10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5" name="Shape 355"/>
        <p:cNvGrpSpPr/>
        <p:nvPr/>
      </p:nvGrpSpPr>
      <p:grpSpPr>
        <a:xfrm>
          <a:off x="0" y="0"/>
          <a:ext cx="0" cy="0"/>
          <a:chOff x="0" y="0"/>
          <a:chExt cx="0" cy="0"/>
        </a:xfrm>
      </p:grpSpPr>
      <p:sp>
        <p:nvSpPr>
          <p:cNvPr id="356" name="Google Shape;356;p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7" name="Google Shape;357;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1" name="Shape 361"/>
        <p:cNvGrpSpPr/>
        <p:nvPr/>
      </p:nvGrpSpPr>
      <p:grpSpPr>
        <a:xfrm>
          <a:off x="0" y="0"/>
          <a:ext cx="0" cy="0"/>
          <a:chOff x="0" y="0"/>
          <a:chExt cx="0" cy="0"/>
        </a:xfrm>
      </p:grpSpPr>
      <p:sp>
        <p:nvSpPr>
          <p:cNvPr id="362" name="Google Shape;362;p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3" name="Google Shape;363;p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7" name="Shape 367"/>
        <p:cNvGrpSpPr/>
        <p:nvPr/>
      </p:nvGrpSpPr>
      <p:grpSpPr>
        <a:xfrm>
          <a:off x="0" y="0"/>
          <a:ext cx="0" cy="0"/>
          <a:chOff x="0" y="0"/>
          <a:chExt cx="0" cy="0"/>
        </a:xfrm>
      </p:grpSpPr>
      <p:sp>
        <p:nvSpPr>
          <p:cNvPr id="368" name="Google Shape;368;p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9" name="Google Shape;369;p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3" name="Shape 373"/>
        <p:cNvGrpSpPr/>
        <p:nvPr/>
      </p:nvGrpSpPr>
      <p:grpSpPr>
        <a:xfrm>
          <a:off x="0" y="0"/>
          <a:ext cx="0" cy="0"/>
          <a:chOff x="0" y="0"/>
          <a:chExt cx="0" cy="0"/>
        </a:xfrm>
      </p:grpSpPr>
      <p:sp>
        <p:nvSpPr>
          <p:cNvPr id="374" name="Google Shape;374;p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5" name="Google Shape;375;p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9" name="Shape 379"/>
        <p:cNvGrpSpPr/>
        <p:nvPr/>
      </p:nvGrpSpPr>
      <p:grpSpPr>
        <a:xfrm>
          <a:off x="0" y="0"/>
          <a:ext cx="0" cy="0"/>
          <a:chOff x="0" y="0"/>
          <a:chExt cx="0" cy="0"/>
        </a:xfrm>
      </p:grpSpPr>
      <p:sp>
        <p:nvSpPr>
          <p:cNvPr id="380" name="Google Shape;380;p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1" name="Google Shape;381;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5" name="Shape 385"/>
        <p:cNvGrpSpPr/>
        <p:nvPr/>
      </p:nvGrpSpPr>
      <p:grpSpPr>
        <a:xfrm>
          <a:off x="0" y="0"/>
          <a:ext cx="0" cy="0"/>
          <a:chOff x="0" y="0"/>
          <a:chExt cx="0" cy="0"/>
        </a:xfrm>
      </p:grpSpPr>
      <p:sp>
        <p:nvSpPr>
          <p:cNvPr id="386" name="Google Shape;386;g635d01eff2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7" name="Google Shape;387;g635d01eff2_0_1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1" name="Shape 391"/>
        <p:cNvGrpSpPr/>
        <p:nvPr/>
      </p:nvGrpSpPr>
      <p:grpSpPr>
        <a:xfrm>
          <a:off x="0" y="0"/>
          <a:ext cx="0" cy="0"/>
          <a:chOff x="0" y="0"/>
          <a:chExt cx="0" cy="0"/>
        </a:xfrm>
      </p:grpSpPr>
      <p:sp>
        <p:nvSpPr>
          <p:cNvPr id="392" name="Google Shape;392;p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3" name="Google Shape;393;p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For example, Windows operating systems use the NTFS file system to restrict users’ access to data using permissions like read, change, etc.while Linux operating systems use other file systems that provide similar functionality. To secure data on storage devices that lack a file system that supports restricting access, administrators can deploy encryption. For example, Windows operating systems can use BitLocker to Go to secure data from unauthorized access.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7" name="Shape 397"/>
        <p:cNvGrpSpPr/>
        <p:nvPr/>
      </p:nvGrpSpPr>
      <p:grpSpPr>
        <a:xfrm>
          <a:off x="0" y="0"/>
          <a:ext cx="0" cy="0"/>
          <a:chOff x="0" y="0"/>
          <a:chExt cx="0" cy="0"/>
        </a:xfrm>
      </p:grpSpPr>
      <p:sp>
        <p:nvSpPr>
          <p:cNvPr id="398" name="Google Shape;398;p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9" name="Google Shape;399;p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Database administrators can mitigate data aggregation and inference by ensuring that the information that is revealed within their database cannot be aggregated with other low-level data to derive secure information. The database administrator must also ensure proper vigilance is places over the permissions of users.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3" name="Shape 403"/>
        <p:cNvGrpSpPr/>
        <p:nvPr/>
      </p:nvGrpSpPr>
      <p:grpSpPr>
        <a:xfrm>
          <a:off x="0" y="0"/>
          <a:ext cx="0" cy="0"/>
          <a:chOff x="0" y="0"/>
          <a:chExt cx="0" cy="0"/>
        </a:xfrm>
      </p:grpSpPr>
      <p:sp>
        <p:nvSpPr>
          <p:cNvPr id="404" name="Google Shape;404;g636af76602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5" name="Google Shape;405;g636af76602_0_1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8" name="Shape 408"/>
        <p:cNvGrpSpPr/>
        <p:nvPr/>
      </p:nvGrpSpPr>
      <p:grpSpPr>
        <a:xfrm>
          <a:off x="0" y="0"/>
          <a:ext cx="0" cy="0"/>
          <a:chOff x="0" y="0"/>
          <a:chExt cx="0" cy="0"/>
        </a:xfrm>
      </p:grpSpPr>
      <p:sp>
        <p:nvSpPr>
          <p:cNvPr id="409" name="Google Shape;409;p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0" name="Google Shape;410;p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4" name="Shape 414"/>
        <p:cNvGrpSpPr/>
        <p:nvPr/>
      </p:nvGrpSpPr>
      <p:grpSpPr>
        <a:xfrm>
          <a:off x="0" y="0"/>
          <a:ext cx="0" cy="0"/>
          <a:chOff x="0" y="0"/>
          <a:chExt cx="0" cy="0"/>
        </a:xfrm>
      </p:grpSpPr>
      <p:sp>
        <p:nvSpPr>
          <p:cNvPr id="415" name="Google Shape;415;g635d01eff2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6" name="Google Shape;416;g635d01eff2_0_1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0" name="Shape 420"/>
        <p:cNvGrpSpPr/>
        <p:nvPr/>
      </p:nvGrpSpPr>
      <p:grpSpPr>
        <a:xfrm>
          <a:off x="0" y="0"/>
          <a:ext cx="0" cy="0"/>
          <a:chOff x="0" y="0"/>
          <a:chExt cx="0" cy="0"/>
        </a:xfrm>
      </p:grpSpPr>
      <p:sp>
        <p:nvSpPr>
          <p:cNvPr id="421" name="Google Shape;421;p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2" name="Google Shape;422;p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6" name="Shape 426"/>
        <p:cNvGrpSpPr/>
        <p:nvPr/>
      </p:nvGrpSpPr>
      <p:grpSpPr>
        <a:xfrm>
          <a:off x="0" y="0"/>
          <a:ext cx="0" cy="0"/>
          <a:chOff x="0" y="0"/>
          <a:chExt cx="0" cy="0"/>
        </a:xfrm>
      </p:grpSpPr>
      <p:sp>
        <p:nvSpPr>
          <p:cNvPr id="427" name="Google Shape;427;p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8" name="Google Shape;428;p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2" name="Shape 432"/>
        <p:cNvGrpSpPr/>
        <p:nvPr/>
      </p:nvGrpSpPr>
      <p:grpSpPr>
        <a:xfrm>
          <a:off x="0" y="0"/>
          <a:ext cx="0" cy="0"/>
          <a:chOff x="0" y="0"/>
          <a:chExt cx="0" cy="0"/>
        </a:xfrm>
      </p:grpSpPr>
      <p:sp>
        <p:nvSpPr>
          <p:cNvPr id="433" name="Google Shape;433;p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4" name="Google Shape;434;p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8" name="Shape 438"/>
        <p:cNvGrpSpPr/>
        <p:nvPr/>
      </p:nvGrpSpPr>
      <p:grpSpPr>
        <a:xfrm>
          <a:off x="0" y="0"/>
          <a:ext cx="0" cy="0"/>
          <a:chOff x="0" y="0"/>
          <a:chExt cx="0" cy="0"/>
        </a:xfrm>
      </p:grpSpPr>
      <p:sp>
        <p:nvSpPr>
          <p:cNvPr id="439" name="Google Shape;439;p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0" name="Google Shape;440;p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4" name="Shape 444"/>
        <p:cNvGrpSpPr/>
        <p:nvPr/>
      </p:nvGrpSpPr>
      <p:grpSpPr>
        <a:xfrm>
          <a:off x="0" y="0"/>
          <a:ext cx="0" cy="0"/>
          <a:chOff x="0" y="0"/>
          <a:chExt cx="0" cy="0"/>
        </a:xfrm>
      </p:grpSpPr>
      <p:sp>
        <p:nvSpPr>
          <p:cNvPr id="445" name="Google Shape;445;p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6" name="Google Shape;446;p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0" name="Shape 450"/>
        <p:cNvGrpSpPr/>
        <p:nvPr/>
      </p:nvGrpSpPr>
      <p:grpSpPr>
        <a:xfrm>
          <a:off x="0" y="0"/>
          <a:ext cx="0" cy="0"/>
          <a:chOff x="0" y="0"/>
          <a:chExt cx="0" cy="0"/>
        </a:xfrm>
      </p:grpSpPr>
      <p:sp>
        <p:nvSpPr>
          <p:cNvPr id="451" name="Google Shape;451;p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2" name="Google Shape;452;p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6" name="Shape 456"/>
        <p:cNvGrpSpPr/>
        <p:nvPr/>
      </p:nvGrpSpPr>
      <p:grpSpPr>
        <a:xfrm>
          <a:off x="0" y="0"/>
          <a:ext cx="0" cy="0"/>
          <a:chOff x="0" y="0"/>
          <a:chExt cx="0" cy="0"/>
        </a:xfrm>
      </p:grpSpPr>
      <p:sp>
        <p:nvSpPr>
          <p:cNvPr id="457" name="Google Shape;457;g635d01eff2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8" name="Google Shape;458;g635d01eff2_0_1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2" name="Shape 462"/>
        <p:cNvGrpSpPr/>
        <p:nvPr/>
      </p:nvGrpSpPr>
      <p:grpSpPr>
        <a:xfrm>
          <a:off x="0" y="0"/>
          <a:ext cx="0" cy="0"/>
          <a:chOff x="0" y="0"/>
          <a:chExt cx="0" cy="0"/>
        </a:xfrm>
      </p:grpSpPr>
      <p:sp>
        <p:nvSpPr>
          <p:cNvPr id="463" name="Google Shape;463;p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64" name="Google Shape;464;p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As part of the process, the organization will determine whether each user’s privileges to resources align with the user’s role within the organization. During the audit, the organization will assess the effectiveness of its access controls and ensure that accounts are managed appropriately.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8" name="Shape 468"/>
        <p:cNvGrpSpPr/>
        <p:nvPr/>
      </p:nvGrpSpPr>
      <p:grpSpPr>
        <a:xfrm>
          <a:off x="0" y="0"/>
          <a:ext cx="0" cy="0"/>
          <a:chOff x="0" y="0"/>
          <a:chExt cx="0" cy="0"/>
        </a:xfrm>
      </p:grpSpPr>
      <p:sp>
        <p:nvSpPr>
          <p:cNvPr id="469" name="Google Shape;469;p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0" name="Google Shape;470;p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4" name="Shape 474"/>
        <p:cNvGrpSpPr/>
        <p:nvPr/>
      </p:nvGrpSpPr>
      <p:grpSpPr>
        <a:xfrm>
          <a:off x="0" y="0"/>
          <a:ext cx="0" cy="0"/>
          <a:chOff x="0" y="0"/>
          <a:chExt cx="0" cy="0"/>
        </a:xfrm>
      </p:grpSpPr>
      <p:sp>
        <p:nvSpPr>
          <p:cNvPr id="475" name="Google Shape;475;p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6" name="Google Shape;476;p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0" name="Shape 480"/>
        <p:cNvGrpSpPr/>
        <p:nvPr/>
      </p:nvGrpSpPr>
      <p:grpSpPr>
        <a:xfrm>
          <a:off x="0" y="0"/>
          <a:ext cx="0" cy="0"/>
          <a:chOff x="0" y="0"/>
          <a:chExt cx="0" cy="0"/>
        </a:xfrm>
      </p:grpSpPr>
      <p:sp>
        <p:nvSpPr>
          <p:cNvPr id="481" name="Google Shape;481;p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2" name="Google Shape;482;p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6" name="Shape 486"/>
        <p:cNvGrpSpPr/>
        <p:nvPr/>
      </p:nvGrpSpPr>
      <p:grpSpPr>
        <a:xfrm>
          <a:off x="0" y="0"/>
          <a:ext cx="0" cy="0"/>
          <a:chOff x="0" y="0"/>
          <a:chExt cx="0" cy="0"/>
        </a:xfrm>
      </p:grpSpPr>
      <p:sp>
        <p:nvSpPr>
          <p:cNvPr id="487" name="Google Shape;487;p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8" name="Google Shape;488;p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For example, create a user named Chris to perform administration functions and disable the built-in account if possible.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2" name="Shape 492"/>
        <p:cNvGrpSpPr/>
        <p:nvPr/>
      </p:nvGrpSpPr>
      <p:grpSpPr>
        <a:xfrm>
          <a:off x="0" y="0"/>
          <a:ext cx="0" cy="0"/>
          <a:chOff x="0" y="0"/>
          <a:chExt cx="0" cy="0"/>
        </a:xfrm>
      </p:grpSpPr>
      <p:sp>
        <p:nvSpPr>
          <p:cNvPr id="493" name="Google Shape;493;g635d01eff2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4" name="Google Shape;494;g635d01eff2_0_1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8" name="Shape 498"/>
        <p:cNvGrpSpPr/>
        <p:nvPr/>
      </p:nvGrpSpPr>
      <p:grpSpPr>
        <a:xfrm>
          <a:off x="0" y="0"/>
          <a:ext cx="0" cy="0"/>
          <a:chOff x="0" y="0"/>
          <a:chExt cx="0" cy="0"/>
        </a:xfrm>
      </p:grpSpPr>
      <p:sp>
        <p:nvSpPr>
          <p:cNvPr id="499" name="Google Shape;499;p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0" name="Google Shape;500;p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4" name="Shape 504"/>
        <p:cNvGrpSpPr/>
        <p:nvPr/>
      </p:nvGrpSpPr>
      <p:grpSpPr>
        <a:xfrm>
          <a:off x="0" y="0"/>
          <a:ext cx="0" cy="0"/>
          <a:chOff x="0" y="0"/>
          <a:chExt cx="0" cy="0"/>
        </a:xfrm>
      </p:grpSpPr>
      <p:sp>
        <p:nvSpPr>
          <p:cNvPr id="505" name="Google Shape;505;p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6" name="Google Shape;506;p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0" name="Shape 510"/>
        <p:cNvGrpSpPr/>
        <p:nvPr/>
      </p:nvGrpSpPr>
      <p:grpSpPr>
        <a:xfrm>
          <a:off x="0" y="0"/>
          <a:ext cx="0" cy="0"/>
          <a:chOff x="0" y="0"/>
          <a:chExt cx="0" cy="0"/>
        </a:xfrm>
      </p:grpSpPr>
      <p:sp>
        <p:nvSpPr>
          <p:cNvPr id="511" name="Google Shape;511;p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2" name="Google Shape;512;p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6" name="Shape 516"/>
        <p:cNvGrpSpPr/>
        <p:nvPr/>
      </p:nvGrpSpPr>
      <p:grpSpPr>
        <a:xfrm>
          <a:off x="0" y="0"/>
          <a:ext cx="0" cy="0"/>
          <a:chOff x="0" y="0"/>
          <a:chExt cx="0" cy="0"/>
        </a:xfrm>
      </p:grpSpPr>
      <p:sp>
        <p:nvSpPr>
          <p:cNvPr id="517" name="Google Shape;517;p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8" name="Google Shape;518;p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 core principle is that all subjects must have unique identities.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2" name="Shape 522"/>
        <p:cNvGrpSpPr/>
        <p:nvPr/>
      </p:nvGrpSpPr>
      <p:grpSpPr>
        <a:xfrm>
          <a:off x="0" y="0"/>
          <a:ext cx="0" cy="0"/>
          <a:chOff x="0" y="0"/>
          <a:chExt cx="0" cy="0"/>
        </a:xfrm>
      </p:grpSpPr>
      <p:sp>
        <p:nvSpPr>
          <p:cNvPr id="523" name="Google Shape;523;p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4" name="Google Shape;524;p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8" name="Shape 528"/>
        <p:cNvGrpSpPr/>
        <p:nvPr/>
      </p:nvGrpSpPr>
      <p:grpSpPr>
        <a:xfrm>
          <a:off x="0" y="0"/>
          <a:ext cx="0" cy="0"/>
          <a:chOff x="0" y="0"/>
          <a:chExt cx="0" cy="0"/>
        </a:xfrm>
      </p:grpSpPr>
      <p:sp>
        <p:nvSpPr>
          <p:cNvPr id="529" name="Google Shape;529;g635d01eff2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0" name="Google Shape;530;g635d01eff2_0_1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4" name="Shape 534"/>
        <p:cNvGrpSpPr/>
        <p:nvPr/>
      </p:nvGrpSpPr>
      <p:grpSpPr>
        <a:xfrm>
          <a:off x="0" y="0"/>
          <a:ext cx="0" cy="0"/>
          <a:chOff x="0" y="0"/>
          <a:chExt cx="0" cy="0"/>
        </a:xfrm>
      </p:grpSpPr>
      <p:sp>
        <p:nvSpPr>
          <p:cNvPr id="535" name="Google Shape;535;g636af76602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6" name="Google Shape;536;g636af76602_0_1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0" name="Shape 540"/>
        <p:cNvGrpSpPr/>
        <p:nvPr/>
      </p:nvGrpSpPr>
      <p:grpSpPr>
        <a:xfrm>
          <a:off x="0" y="0"/>
          <a:ext cx="0" cy="0"/>
          <a:chOff x="0" y="0"/>
          <a:chExt cx="0" cy="0"/>
        </a:xfrm>
      </p:grpSpPr>
      <p:sp>
        <p:nvSpPr>
          <p:cNvPr id="541" name="Google Shape;541;g636af76602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2" name="Google Shape;542;g636af76602_0_2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6" name="Shape 546"/>
        <p:cNvGrpSpPr/>
        <p:nvPr/>
      </p:nvGrpSpPr>
      <p:grpSpPr>
        <a:xfrm>
          <a:off x="0" y="0"/>
          <a:ext cx="0" cy="0"/>
          <a:chOff x="0" y="0"/>
          <a:chExt cx="0" cy="0"/>
        </a:xfrm>
      </p:grpSpPr>
      <p:sp>
        <p:nvSpPr>
          <p:cNvPr id="547" name="Google Shape;547;g636af76602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8" name="Google Shape;548;g636af76602_0_20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2" name="Shape 552"/>
        <p:cNvGrpSpPr/>
        <p:nvPr/>
      </p:nvGrpSpPr>
      <p:grpSpPr>
        <a:xfrm>
          <a:off x="0" y="0"/>
          <a:ext cx="0" cy="0"/>
          <a:chOff x="0" y="0"/>
          <a:chExt cx="0" cy="0"/>
        </a:xfrm>
      </p:grpSpPr>
      <p:sp>
        <p:nvSpPr>
          <p:cNvPr id="553" name="Google Shape;553;g636af76602_0_2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4" name="Google Shape;554;g636af76602_0_2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8" name="Shape 558"/>
        <p:cNvGrpSpPr/>
        <p:nvPr/>
      </p:nvGrpSpPr>
      <p:grpSpPr>
        <a:xfrm>
          <a:off x="0" y="0"/>
          <a:ext cx="0" cy="0"/>
          <a:chOff x="0" y="0"/>
          <a:chExt cx="0" cy="0"/>
        </a:xfrm>
      </p:grpSpPr>
      <p:sp>
        <p:nvSpPr>
          <p:cNvPr id="559" name="Google Shape;559;p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0" name="Google Shape;560;p1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4" name="Shape 564"/>
        <p:cNvGrpSpPr/>
        <p:nvPr/>
      </p:nvGrpSpPr>
      <p:grpSpPr>
        <a:xfrm>
          <a:off x="0" y="0"/>
          <a:ext cx="0" cy="0"/>
          <a:chOff x="0" y="0"/>
          <a:chExt cx="0" cy="0"/>
        </a:xfrm>
      </p:grpSpPr>
      <p:sp>
        <p:nvSpPr>
          <p:cNvPr id="565" name="Google Shape;565;g635d01eff2_0_7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6" name="Google Shape;566;g635d01eff2_0_7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636af7660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g636af76602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 For example, instead of storing passwords in clear text, authentication systems store hashes of passwords in the authentication database.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14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3" name="Google Shape;13;p14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14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54"/>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0" name="Google Shape;50;p154"/>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51" name="Google Shape;51;p15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2" name="Shape 52"/>
        <p:cNvGrpSpPr/>
        <p:nvPr/>
      </p:nvGrpSpPr>
      <p:grpSpPr>
        <a:xfrm>
          <a:off x="0" y="0"/>
          <a:ext cx="0" cy="0"/>
          <a:chOff x="0" y="0"/>
          <a:chExt cx="0" cy="0"/>
        </a:xfrm>
      </p:grpSpPr>
      <p:sp>
        <p:nvSpPr>
          <p:cNvPr id="53" name="Google Shape;53;p15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5" name="Shape 15"/>
        <p:cNvGrpSpPr/>
        <p:nvPr/>
      </p:nvGrpSpPr>
      <p:grpSpPr>
        <a:xfrm>
          <a:off x="0" y="0"/>
          <a:ext cx="0" cy="0"/>
          <a:chOff x="0" y="0"/>
          <a:chExt cx="0" cy="0"/>
        </a:xfrm>
      </p:grpSpPr>
      <p:sp>
        <p:nvSpPr>
          <p:cNvPr id="16" name="Google Shape;16;p1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7" name="Google Shape;17;p14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8" name="Google Shape;18;p14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sp>
        <p:nvSpPr>
          <p:cNvPr id="20" name="Google Shape;20;p14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14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22" name="Google Shape;22;p147"/>
          <p:cNvSpPr txBox="1"/>
          <p:nvPr/>
        </p:nvSpPr>
        <p:spPr>
          <a:xfrm>
            <a:off x="0" y="4749900"/>
            <a:ext cx="3000000" cy="3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900"/>
              <a:buFont typeface="Arial"/>
              <a:buNone/>
            </a:pPr>
            <a:r>
              <a:rPr b="0" i="0" lang="en" sz="900" u="none" cap="none" strike="noStrike">
                <a:solidFill>
                  <a:schemeClr val="dk2"/>
                </a:solidFill>
                <a:latin typeface="Arial"/>
                <a:ea typeface="Arial"/>
                <a:cs typeface="Arial"/>
                <a:sym typeface="Arial"/>
              </a:rPr>
              <a:t>© All rights reserved by Cyber Brain Academy, LLC</a:t>
            </a:r>
            <a:endParaRPr b="0" i="0" sz="900" u="none" cap="none" strike="noStrike">
              <a:solidFill>
                <a:schemeClr val="dk2"/>
              </a:solidFill>
              <a:latin typeface="Arial"/>
              <a:ea typeface="Arial"/>
              <a:cs typeface="Arial"/>
              <a:sym typeface="Arial"/>
            </a:endParaRPr>
          </a:p>
        </p:txBody>
      </p:sp>
      <p:pic>
        <p:nvPicPr>
          <p:cNvPr id="23" name="Google Shape;23;p147"/>
          <p:cNvPicPr preferRelativeResize="0"/>
          <p:nvPr/>
        </p:nvPicPr>
        <p:blipFill rotWithShape="1">
          <a:blip r:embed="rId2">
            <a:alphaModFix/>
          </a:blip>
          <a:srcRect b="0" l="0" r="0" t="0"/>
          <a:stretch/>
        </p:blipFill>
        <p:spPr>
          <a:xfrm>
            <a:off x="7576450" y="3575950"/>
            <a:ext cx="1567550" cy="15675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1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6" name="Google Shape;26;p148"/>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7" name="Google Shape;27;p148"/>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8" name="Google Shape;28;p1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1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1" name="Google Shape;31;p1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15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4" name="Google Shape;34;p15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5" name="Google Shape;35;p15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6" name="Shape 36"/>
        <p:cNvGrpSpPr/>
        <p:nvPr/>
      </p:nvGrpSpPr>
      <p:grpSpPr>
        <a:xfrm>
          <a:off x="0" y="0"/>
          <a:ext cx="0" cy="0"/>
          <a:chOff x="0" y="0"/>
          <a:chExt cx="0" cy="0"/>
        </a:xfrm>
      </p:grpSpPr>
      <p:sp>
        <p:nvSpPr>
          <p:cNvPr id="37" name="Google Shape;37;p151"/>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8" name="Google Shape;38;p15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15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15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2" name="Google Shape;42;p152"/>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152"/>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4" name="Google Shape;44;p15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53"/>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7" name="Google Shape;47;p15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4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4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9" name="Google Shape;9;p144"/>
          <p:cNvSpPr txBox="1"/>
          <p:nvPr/>
        </p:nvSpPr>
        <p:spPr>
          <a:xfrm>
            <a:off x="0" y="4749900"/>
            <a:ext cx="3000000" cy="3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900"/>
              <a:buFont typeface="Arial"/>
              <a:buNone/>
            </a:pPr>
            <a:r>
              <a:rPr b="0" i="0" lang="en" sz="900" u="none" cap="none" strike="noStrike">
                <a:solidFill>
                  <a:schemeClr val="dk2"/>
                </a:solidFill>
                <a:latin typeface="Arial"/>
                <a:ea typeface="Arial"/>
                <a:cs typeface="Arial"/>
                <a:sym typeface="Arial"/>
              </a:rPr>
              <a:t>© All rights reserved by Cyber Brain Academy, LLC</a:t>
            </a:r>
            <a:endParaRPr b="0" i="0" sz="900" u="none" cap="none" strike="noStrike">
              <a:solidFill>
                <a:schemeClr val="dk2"/>
              </a:solidFill>
              <a:latin typeface="Arial"/>
              <a:ea typeface="Arial"/>
              <a:cs typeface="Arial"/>
              <a:sym typeface="Arial"/>
            </a:endParaRPr>
          </a:p>
        </p:txBody>
      </p:sp>
      <p:pic>
        <p:nvPicPr>
          <p:cNvPr id="10" name="Google Shape;10;p144"/>
          <p:cNvPicPr preferRelativeResize="0"/>
          <p:nvPr/>
        </p:nvPicPr>
        <p:blipFill rotWithShape="1">
          <a:blip r:embed="rId1">
            <a:alphaModFix/>
          </a:blip>
          <a:srcRect b="0" l="0" r="0" t="0"/>
          <a:stretch/>
        </p:blipFill>
        <p:spPr>
          <a:xfrm>
            <a:off x="7576450" y="3575950"/>
            <a:ext cx="1567550" cy="15675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drive.google.com/file/d/1VK9d0eziJpQ10rtStv974-BNh3_R6iQr/view"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learn.cyberbrainacademy.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
              <a:t>Cyber Brain Academy</a:t>
            </a:r>
            <a:endParaRPr/>
          </a:p>
        </p:txBody>
      </p:sp>
      <p:sp>
        <p:nvSpPr>
          <p:cNvPr id="59" name="Google Shape;59;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Security+ Training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Authorization</a:t>
            </a:r>
            <a:endParaRPr/>
          </a:p>
        </p:txBody>
      </p:sp>
      <p:sp>
        <p:nvSpPr>
          <p:cNvPr id="110" name="Google Shape;110;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Authorization indicates who is trusted to perform specific operations — subjects are granted access to objects based on proven identities. </a:t>
            </a:r>
            <a:endParaRPr/>
          </a:p>
          <a:p>
            <a:pPr indent="0" lvl="0" marL="0" rtl="0" algn="l">
              <a:lnSpc>
                <a:spcPct val="115000"/>
              </a:lnSpc>
              <a:spcBef>
                <a:spcPts val="1600"/>
              </a:spcBef>
              <a:spcAft>
                <a:spcPts val="0"/>
              </a:spcAft>
              <a:buClr>
                <a:schemeClr val="dk1"/>
              </a:buClr>
              <a:buSzPts val="1100"/>
              <a:buFont typeface="Arial"/>
              <a:buNone/>
            </a:pPr>
            <a:r>
              <a:rPr lang="en"/>
              <a:t>For example, administrators grant a user access to files based on the user’s proven identity. If the action is allowed, the subject is authorized; if it is not allowed, the subject is not authorized.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Accounting</a:t>
            </a:r>
            <a:endParaRPr/>
          </a:p>
        </p:txBody>
      </p:sp>
      <p:sp>
        <p:nvSpPr>
          <p:cNvPr id="116" name="Google Shape;116;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Accounting includes auditing, logging, and monitoring, which provide accountability by ensuring that subjects can be held accountable for their actions. For example, when auditing is enabled, it can record when a subject reads, modifies or deletes a file.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g635d01eff2_0_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Multi factor authentication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2" name="Google Shape;122;g635d01eff2_0_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The basic methods of authentication are also as factors. Multifactor authentication includes two or more of the following factors: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g635d01eff2_0_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Something you know</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8" name="Google Shape;128;g635d01eff2_0_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This could be a password, personal identification number (PIN) or passphrase, for instance.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Something you are</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4" name="Google Shape;134;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This includes a physical characteristic of an individual with different types of biometrics. </a:t>
            </a:r>
            <a:endParaRPr/>
          </a:p>
          <a:p>
            <a:pPr indent="0" lvl="0" marL="0" rtl="0" algn="l">
              <a:lnSpc>
                <a:spcPct val="115000"/>
              </a:lnSpc>
              <a:spcBef>
                <a:spcPts val="1600"/>
              </a:spcBef>
              <a:spcAft>
                <a:spcPts val="1600"/>
              </a:spcAft>
              <a:buSzPts val="1800"/>
              <a:buNone/>
            </a:pPr>
            <a:r>
              <a:rPr lang="en"/>
              <a:t>Examples include fingerprints, voice prints, retina patterns, iris patterns, face shapes, palm topology and hand geometry.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Something you do</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40" name="Google Shape;140;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This includes an actionable characteristic of an individual. Examples are signature and keystroke dynamics.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Federation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46" name="Google Shape;146;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 federation is composed of distinct networks from different organizations. </a:t>
            </a:r>
            <a:endParaRPr/>
          </a:p>
          <a:p>
            <a:pPr indent="0" lvl="0" marL="0" rtl="0" algn="l">
              <a:lnSpc>
                <a:spcPct val="115000"/>
              </a:lnSpc>
              <a:spcBef>
                <a:spcPts val="1600"/>
              </a:spcBef>
              <a:spcAft>
                <a:spcPts val="1600"/>
              </a:spcAft>
              <a:buSzPts val="1800"/>
              <a:buNone/>
            </a:pPr>
            <a:r>
              <a:rPr lang="en"/>
              <a:t>In a federation, the intention is for these organizations to share resources and/or data while still using their existing credentials.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Single sign-on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52" name="Google Shape;152;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Single sign-on (SSO) uses federated identities to provide a more seamless experience for users when accessing resources.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Transitive trust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58" name="Google Shape;158;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Transitive trust is the concept that if A trusts B and B trusts C, then A inherits the trust of C. </a:t>
            </a:r>
            <a:endParaRPr/>
          </a:p>
          <a:p>
            <a:pPr indent="0" lvl="0" marL="0" rtl="0" algn="l">
              <a:lnSpc>
                <a:spcPct val="115000"/>
              </a:lnSpc>
              <a:spcBef>
                <a:spcPts val="1600"/>
              </a:spcBef>
              <a:spcAft>
                <a:spcPts val="1600"/>
              </a:spcAft>
              <a:buSzPts val="1800"/>
              <a:buNone/>
            </a:pPr>
            <a:r>
              <a:rPr lang="en"/>
              <a:t>Transitive trust is a serious security concern because it might enable bypassing of restrictions or limitations between A and C, especially if A and C both trust B.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g636af76602_0_36"/>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4.2 Given a scenario, install and configure identity and access services.</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pic>
        <p:nvPicPr>
          <p:cNvPr id="64" name="Google Shape;64;p2" title="Cyber Brain Academy copy.mp4">
            <a:hlinkClick r:id="rId3"/>
          </p:cNvPr>
          <p:cNvPicPr preferRelativeResize="0"/>
          <p:nvPr/>
        </p:nvPicPr>
        <p:blipFill rotWithShape="1">
          <a:blip r:embed="rId4">
            <a:alphaModFix/>
          </a:blip>
          <a:srcRect b="0" l="0" r="0" t="0"/>
          <a:stretch/>
        </p:blipFill>
        <p:spPr>
          <a:xfrm>
            <a:off x="319175" y="261525"/>
            <a:ext cx="8393075" cy="46935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Lightweight Directory Access Protocol (LDAP)</a:t>
            </a:r>
            <a:endParaRPr/>
          </a:p>
        </p:txBody>
      </p:sp>
      <p:sp>
        <p:nvSpPr>
          <p:cNvPr id="169" name="Google Shape;169;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One example of this is based on the Lightweight Directory Access Protocol (LDAP). For example, Microsoft Active Directory Domain Services (AD DS) is LDAP-based.</a:t>
            </a:r>
            <a:endParaRPr/>
          </a:p>
          <a:p>
            <a:pPr indent="0" lvl="0" marL="0" rtl="0" algn="l">
              <a:lnSpc>
                <a:spcPct val="115000"/>
              </a:lnSpc>
              <a:spcBef>
                <a:spcPts val="1600"/>
              </a:spcBef>
              <a:spcAft>
                <a:spcPts val="0"/>
              </a:spcAft>
              <a:buClr>
                <a:schemeClr val="dk1"/>
              </a:buClr>
              <a:buSzPts val="1100"/>
              <a:buFont typeface="Arial"/>
              <a:buNone/>
            </a:pPr>
            <a:r>
              <a:rPr lang="en"/>
              <a:t>The LDAP directory is similar to a telephone directory for network services and assets. Users, clients and processes can search the directory service to find a desired system or resource. Users must authenticate to the directory service before performing queries and lookup activities.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Kerberos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75" name="Google Shape;175;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Kerberos uses a ticket system for authentication. It offers a single sign-on solution for users and provides protection for logon credentials. </a:t>
            </a:r>
            <a:endParaRPr/>
          </a:p>
          <a:p>
            <a:pPr indent="0" lvl="0" marL="0" rtl="0" algn="l">
              <a:lnSpc>
                <a:spcPct val="115000"/>
              </a:lnSpc>
              <a:spcBef>
                <a:spcPts val="1600"/>
              </a:spcBef>
              <a:spcAft>
                <a:spcPts val="1600"/>
              </a:spcAft>
              <a:buSzPts val="1800"/>
              <a:buNone/>
            </a:pPr>
            <a:r>
              <a:rPr lang="en"/>
              <a:t>Kerberos provides confidentiality and integrity for authentication traffic using end-to-end security and helps protect against eavesdropping and replay attacks. 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rgbClr val="000000"/>
                </a:solidFill>
              </a:rPr>
              <a:t>TACACS+</a:t>
            </a:r>
            <a:endParaRPr>
              <a:solidFill>
                <a:srgbClr val="000000"/>
              </a:solidFill>
            </a:endParaRPr>
          </a:p>
          <a:p>
            <a:pPr indent="0" lvl="0" marL="0" rtl="0" algn="l">
              <a:lnSpc>
                <a:spcPct val="115000"/>
              </a:lnSpc>
              <a:spcBef>
                <a:spcPts val="1600"/>
              </a:spcBef>
              <a:spcAft>
                <a:spcPts val="0"/>
              </a:spcAft>
              <a:buClr>
                <a:schemeClr val="dk1"/>
              </a:buClr>
              <a:buSzPts val="1100"/>
              <a:buFont typeface="Arial"/>
              <a:buNone/>
            </a:pPr>
            <a:r>
              <a:t/>
            </a:r>
            <a:endParaRPr>
              <a:solidFill>
                <a:srgbClr val="000000"/>
              </a:solidFill>
            </a:endParaRPr>
          </a:p>
          <a:p>
            <a:pPr indent="0" lvl="0" marL="0" rtl="0" algn="l">
              <a:lnSpc>
                <a:spcPct val="115000"/>
              </a:lnSpc>
              <a:spcBef>
                <a:spcPts val="1600"/>
              </a:spcBef>
              <a:spcAft>
                <a:spcPts val="1600"/>
              </a:spcAft>
              <a:buClr>
                <a:schemeClr val="dk1"/>
              </a:buClr>
              <a:buSzPts val="1100"/>
              <a:buFont typeface="Arial"/>
              <a:buNone/>
            </a:pPr>
            <a:r>
              <a:t/>
            </a:r>
            <a:endParaRPr>
              <a:solidFill>
                <a:srgbClr val="000000"/>
              </a:solidFill>
            </a:endParaRPr>
          </a:p>
        </p:txBody>
      </p:sp>
      <p:sp>
        <p:nvSpPr>
          <p:cNvPr id="181" name="Google Shape;181;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Terminal Access Controller Access-Control System (TACACS+) is a Cisco proprietary service that encrypts all of the authentication information, not just the password as RADIUS does.</a:t>
            </a:r>
            <a:endParaRPr/>
          </a:p>
          <a:p>
            <a:pPr indent="0" lvl="0" marL="0" rtl="0" algn="l">
              <a:lnSpc>
                <a:spcPct val="115000"/>
              </a:lnSpc>
              <a:spcBef>
                <a:spcPts val="1600"/>
              </a:spcBef>
              <a:spcAft>
                <a:spcPts val="0"/>
              </a:spcAft>
              <a:buSzPts val="1800"/>
              <a:buNone/>
            </a:pPr>
            <a:r>
              <a:rPr lang="en"/>
              <a:t>TACACS+ separates authentication, authorization and accounting into separate processes.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CHAP</a:t>
            </a:r>
            <a:endParaRPr/>
          </a:p>
        </p:txBody>
      </p:sp>
      <p:sp>
        <p:nvSpPr>
          <p:cNvPr id="187" name="Google Shape;187;p2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Challenge Handshake Authentication Protocol (CHAP) encrypts usernames and passwords and performs authentication using a challenge-response dialogue that cannot be replayed. </a:t>
            </a:r>
            <a:endParaRPr/>
          </a:p>
          <a:p>
            <a:pPr indent="0" lvl="0" marL="0" rtl="0" algn="l">
              <a:lnSpc>
                <a:spcPct val="115000"/>
              </a:lnSpc>
              <a:spcBef>
                <a:spcPts val="1600"/>
              </a:spcBef>
              <a:spcAft>
                <a:spcPts val="1600"/>
              </a:spcAft>
              <a:buSzPts val="1800"/>
              <a:buNone/>
            </a:pPr>
            <a:r>
              <a:rPr lang="en"/>
              <a:t>This is one of the authentication protocols used over Point-to-Point Protocol (PPP) links.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PAP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93" name="Google Shape;193;p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Password Authentication Protocol (PAP) transmits usernames and passwords in clear text. </a:t>
            </a:r>
            <a:endParaRPr/>
          </a:p>
          <a:p>
            <a:pPr indent="0" lvl="0" marL="0" rtl="0" algn="l">
              <a:lnSpc>
                <a:spcPct val="115000"/>
              </a:lnSpc>
              <a:spcBef>
                <a:spcPts val="1600"/>
              </a:spcBef>
              <a:spcAft>
                <a:spcPts val="0"/>
              </a:spcAft>
              <a:buSzPts val="1100"/>
              <a:buNone/>
            </a:pPr>
            <a:r>
              <a:rPr lang="en"/>
              <a:t>It offers no form of encryption, but simply provides a method to transport the logon credentials from the client to the authentication server.</a:t>
            </a:r>
            <a:endParaRPr/>
          </a:p>
          <a:p>
            <a:pPr indent="0" lvl="0" marL="0" rtl="0" algn="l">
              <a:lnSpc>
                <a:spcPct val="115000"/>
              </a:lnSpc>
              <a:spcBef>
                <a:spcPts val="1600"/>
              </a:spcBef>
              <a:spcAft>
                <a:spcPts val="0"/>
              </a:spcAft>
              <a:buClr>
                <a:schemeClr val="dk1"/>
              </a:buClr>
              <a:buSzPts val="1100"/>
              <a:buFont typeface="Arial"/>
              <a:buNone/>
            </a:pPr>
            <a:r>
              <a:rPr lang="en"/>
              <a:t>This is another standardized authentication protocol for PPP.</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g635d01eff2_0_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MSCHAP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99" name="Google Shape;199;g635d01eff2_0_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MS-CHAP is the Microsoft version of the CHAP protocol and exists in two versions, MSCHAPv1 and MS-CHAPv2. </a:t>
            </a:r>
            <a:endParaRPr/>
          </a:p>
          <a:p>
            <a:pPr indent="0" lvl="0" marL="0" rtl="0" algn="l">
              <a:lnSpc>
                <a:spcPct val="115000"/>
              </a:lnSpc>
              <a:spcBef>
                <a:spcPts val="1600"/>
              </a:spcBef>
              <a:spcAft>
                <a:spcPts val="0"/>
              </a:spcAft>
              <a:buClr>
                <a:schemeClr val="dk1"/>
              </a:buClr>
              <a:buSzPts val="1100"/>
              <a:buFont typeface="Arial"/>
              <a:buNone/>
            </a:pPr>
            <a:r>
              <a:rPr lang="en"/>
              <a:t>There are known weaknesses with MS-CHAP, including the use of DES to encrypt the NTLM password hash, which opens the door for custom hardware attacks utilizing brute-force attacks.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Google Shape;204;p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RADIUS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05" name="Google Shape;205;p2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Remote Authentication Dial-in User Service (RADIUS) centralizes authentication for remote connections. </a:t>
            </a:r>
            <a:endParaRPr/>
          </a:p>
          <a:p>
            <a:pPr indent="0" lvl="0" marL="0" rtl="0" algn="l">
              <a:lnSpc>
                <a:spcPct val="115000"/>
              </a:lnSpc>
              <a:spcBef>
                <a:spcPts val="1600"/>
              </a:spcBef>
              <a:spcAft>
                <a:spcPts val="0"/>
              </a:spcAft>
              <a:buSzPts val="1800"/>
              <a:buNone/>
            </a:pPr>
            <a:r>
              <a:rPr lang="en"/>
              <a:t>It is typically used when an organization has more than one remote access server.</a:t>
            </a:r>
            <a:endParaRPr/>
          </a:p>
          <a:p>
            <a:pPr indent="0" lvl="0" marL="0" rtl="0" algn="l">
              <a:lnSpc>
                <a:spcPct val="115000"/>
              </a:lnSpc>
              <a:spcBef>
                <a:spcPts val="1600"/>
              </a:spcBef>
              <a:spcAft>
                <a:spcPts val="0"/>
              </a:spcAft>
              <a:buSzPts val="1800"/>
              <a:buNone/>
            </a:pPr>
            <a:r>
              <a:rPr lang="en"/>
              <a:t>While RADIUS encrypts the exchange of the password, it doesn’t encrypt the entire session.</a:t>
            </a:r>
            <a:endParaRPr/>
          </a:p>
          <a:p>
            <a:pPr indent="0" lvl="0" marL="0" rtl="0" algn="l">
              <a:lnSpc>
                <a:spcPct val="115000"/>
              </a:lnSpc>
              <a:spcBef>
                <a:spcPts val="1600"/>
              </a:spcBef>
              <a:spcAft>
                <a:spcPts val="0"/>
              </a:spcAft>
              <a:buSzPts val="1800"/>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SAML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11" name="Google Shape;211;p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Security Assertion Markup Language (SAML) is an XML-based language that is commonly used to exchange authentication and authorization information between federated organizations. </a:t>
            </a:r>
            <a:endParaRPr/>
          </a:p>
          <a:p>
            <a:pPr indent="0" lvl="0" marL="0" rtl="0" algn="l">
              <a:lnSpc>
                <a:spcPct val="115000"/>
              </a:lnSpc>
              <a:spcBef>
                <a:spcPts val="1600"/>
              </a:spcBef>
              <a:spcAft>
                <a:spcPts val="1600"/>
              </a:spcAft>
              <a:buSzPts val="1800"/>
              <a:buNone/>
            </a:pPr>
            <a:r>
              <a:rPr lang="en"/>
              <a:t>It is commonly used to provide SSO for users accessing internet resources.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OAUTH</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p:txBody>
      </p:sp>
      <p:sp>
        <p:nvSpPr>
          <p:cNvPr id="217" name="Google Shape;217;p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OAuth (which implies open authentication) is an open standard used for access delegation.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rPr lang="en"/>
              <a:t>The latest version of this framework is OAuth 2.0; it is supported by many online service providers.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800"/>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g635d01eff2_0_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Shibboleth</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23" name="Google Shape;223;g635d01eff2_0_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Shibboleth is a free and open standard software package that is used for SSO and federation between and within organizations. </a:t>
            </a:r>
            <a:endParaRPr/>
          </a:p>
          <a:p>
            <a:pPr indent="0" lvl="0" marL="0" rtl="0" algn="l">
              <a:lnSpc>
                <a:spcPct val="115000"/>
              </a:lnSpc>
              <a:spcBef>
                <a:spcPts val="1600"/>
              </a:spcBef>
              <a:spcAft>
                <a:spcPts val="1600"/>
              </a:spcAft>
              <a:buSzPts val="1800"/>
              <a:buNone/>
            </a:pPr>
            <a:r>
              <a:rPr lang="en"/>
              <a:t>The software is owned and managed by the international Shibboleth Consortium.</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Clr>
                <a:schemeClr val="dk1"/>
              </a:buClr>
              <a:buSzPts val="1100"/>
              <a:buFont typeface="Arial"/>
              <a:buNone/>
            </a:pPr>
            <a:r>
              <a:rPr lang="en" sz="3000">
                <a:solidFill>
                  <a:schemeClr val="dk2"/>
                </a:solidFill>
              </a:rPr>
              <a:t>Welcome!</a:t>
            </a:r>
            <a:endParaRPr sz="3000"/>
          </a:p>
        </p:txBody>
      </p:sp>
      <p:sp>
        <p:nvSpPr>
          <p:cNvPr id="70" name="Google Shape;70;p3"/>
          <p:cNvSpPr txBox="1"/>
          <p:nvPr>
            <p:ph idx="1" type="body"/>
          </p:nvPr>
        </p:nvSpPr>
        <p:spPr>
          <a:xfrm>
            <a:off x="2526900" y="1671325"/>
            <a:ext cx="63054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On behalf of Cyber Brain Academy and the Navy SEAL Foundation, welcome to Domain 4 of our CompTIA Security+ training course. Our goal is to assist you in preparing for the Security+ exam. </a:t>
            </a:r>
            <a:endParaRPr/>
          </a:p>
          <a:p>
            <a:pPr indent="0" lvl="0" marL="0" rtl="0" algn="l">
              <a:lnSpc>
                <a:spcPct val="115000"/>
              </a:lnSpc>
              <a:spcBef>
                <a:spcPts val="1600"/>
              </a:spcBef>
              <a:spcAft>
                <a:spcPts val="1600"/>
              </a:spcAft>
              <a:buSzPts val="1800"/>
              <a:buNone/>
            </a:pPr>
            <a:r>
              <a:t/>
            </a:r>
            <a:endParaRPr/>
          </a:p>
        </p:txBody>
      </p:sp>
      <p:pic>
        <p:nvPicPr>
          <p:cNvPr id="71" name="Google Shape;71;p3"/>
          <p:cNvPicPr preferRelativeResize="0"/>
          <p:nvPr/>
        </p:nvPicPr>
        <p:blipFill rotWithShape="1">
          <a:blip r:embed="rId3">
            <a:alphaModFix/>
          </a:blip>
          <a:srcRect b="0" l="0" r="0" t="0"/>
          <a:stretch/>
        </p:blipFill>
        <p:spPr>
          <a:xfrm>
            <a:off x="311700" y="1445750"/>
            <a:ext cx="1905000" cy="19050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g635d01eff2_0_5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Secure token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29" name="Google Shape;229;g635d01eff2_0_5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security token is a physical device used for authentication, either in addition to or in place of a password. Examples of a secure token include a wireless keycard or USB device. Some tokens store cryptographic keys (such as a digital signature), biometric data (such as fingerprint details) or passwords.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NTLM</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35" name="Google Shape;235;p2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NT LAN Manager (NTLM) is a suite of Microsoft security protocols that provides authentication, integrity and confidentiality to users. </a:t>
            </a:r>
            <a:endParaRPr/>
          </a:p>
          <a:p>
            <a:pPr indent="0" lvl="0" marL="0" rtl="0" algn="l">
              <a:lnSpc>
                <a:spcPct val="115000"/>
              </a:lnSpc>
              <a:spcBef>
                <a:spcPts val="1600"/>
              </a:spcBef>
              <a:spcAft>
                <a:spcPts val="1600"/>
              </a:spcAft>
              <a:buSzPts val="1800"/>
              <a:buNone/>
            </a:pPr>
            <a:r>
              <a:rPr lang="en"/>
              <a:t>The NTLM protocol suite is implemented in a Security Support Provider, which combines the LAN Manager Authentication protocol, NTLMv1, NTLMv2 and NTLM2 Session protocols into a single package.</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g636af76602_0_76"/>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4.3 Given a scenario, implement identity and access management controls.</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Google Shape;245;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Access control models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46" name="Google Shape;246;p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Access control models define how users gain access to resources. </a:t>
            </a:r>
            <a:endParaRPr/>
          </a:p>
          <a:p>
            <a:pPr indent="0" lvl="0" marL="0" rtl="0" algn="l">
              <a:lnSpc>
                <a:spcPct val="115000"/>
              </a:lnSpc>
              <a:spcBef>
                <a:spcPts val="1600"/>
              </a:spcBef>
              <a:spcAft>
                <a:spcPts val="0"/>
              </a:spcAft>
              <a:buSzPts val="1800"/>
              <a:buNone/>
            </a:pPr>
            <a:r>
              <a:rPr lang="en"/>
              <a:t>There are several models, each with its own methods of providing access. </a:t>
            </a:r>
            <a:endParaRPr/>
          </a:p>
          <a:p>
            <a:pPr indent="0" lvl="0" marL="0" rtl="0" algn="l">
              <a:lnSpc>
                <a:spcPct val="115000"/>
              </a:lnSpc>
              <a:spcBef>
                <a:spcPts val="1600"/>
              </a:spcBef>
              <a:spcAft>
                <a:spcPts val="1600"/>
              </a:spcAft>
              <a:buSzPts val="1800"/>
              <a:buNone/>
            </a:pPr>
            <a:r>
              <a:rPr lang="en"/>
              <a:t>Here are the five most popular access control models: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Google Shape;251;p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MAC</a:t>
            </a:r>
            <a:endParaRPr/>
          </a:p>
        </p:txBody>
      </p:sp>
      <p:sp>
        <p:nvSpPr>
          <p:cNvPr id="252" name="Google Shape;252;p2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Mandatory Access Control (MAC) model uses labels that are applied to both users and objects. For example, a user who has the label “top secret” can be granted access to a document that has the label “top secret”. In this example, the subject and the object have matching labels.</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6" name="Shape 256"/>
        <p:cNvGrpSpPr/>
        <p:nvPr/>
      </p:nvGrpSpPr>
      <p:grpSpPr>
        <a:xfrm>
          <a:off x="0" y="0"/>
          <a:ext cx="0" cy="0"/>
          <a:chOff x="0" y="0"/>
          <a:chExt cx="0" cy="0"/>
        </a:xfrm>
      </p:grpSpPr>
      <p:sp>
        <p:nvSpPr>
          <p:cNvPr id="257" name="Google Shape;257;p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ABAC</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58" name="Google Shape;258;p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The Attribute Based Access Control (ABAC) model uses rules that can include multiple attributes about users and objects. </a:t>
            </a:r>
            <a:endParaRPr/>
          </a:p>
          <a:p>
            <a:pPr indent="0" lvl="0" marL="0" rtl="0" algn="l">
              <a:lnSpc>
                <a:spcPct val="115000"/>
              </a:lnSpc>
              <a:spcBef>
                <a:spcPts val="1600"/>
              </a:spcBef>
              <a:spcAft>
                <a:spcPts val="0"/>
              </a:spcAft>
              <a:buSzPts val="1800"/>
              <a:buNone/>
            </a:pPr>
            <a:r>
              <a:rPr lang="en"/>
              <a:t>This allows the model to be flexible, as it applies the rules to all users and objects equally.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2" name="Shape 262"/>
        <p:cNvGrpSpPr/>
        <p:nvPr/>
      </p:nvGrpSpPr>
      <p:grpSpPr>
        <a:xfrm>
          <a:off x="0" y="0"/>
          <a:ext cx="0" cy="0"/>
          <a:chOff x="0" y="0"/>
          <a:chExt cx="0" cy="0"/>
        </a:xfrm>
      </p:grpSpPr>
      <p:sp>
        <p:nvSpPr>
          <p:cNvPr id="263" name="Google Shape;263;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Rule-based access controls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64" name="Google Shape;264;p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rule-based access control model applies global rules that apply to all subjects. For example, a firewall uses rules that allow or block traffic to all users equally. Rules within the rule-based access control model are sometimes referred to as restrictions or filters.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8" name="Shape 268"/>
        <p:cNvGrpSpPr/>
        <p:nvPr/>
      </p:nvGrpSpPr>
      <p:grpSpPr>
        <a:xfrm>
          <a:off x="0" y="0"/>
          <a:ext cx="0" cy="0"/>
          <a:chOff x="0" y="0"/>
          <a:chExt cx="0" cy="0"/>
        </a:xfrm>
      </p:grpSpPr>
      <p:sp>
        <p:nvSpPr>
          <p:cNvPr id="269" name="Google Shape;269;p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Physical access control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70" name="Google Shape;270;p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Physical controls are considered something you have; they are the first line of defense when providing adequate security.</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4" name="Shape 274"/>
        <p:cNvGrpSpPr/>
        <p:nvPr/>
      </p:nvGrpSpPr>
      <p:grpSpPr>
        <a:xfrm>
          <a:off x="0" y="0"/>
          <a:ext cx="0" cy="0"/>
          <a:chOff x="0" y="0"/>
          <a:chExt cx="0" cy="0"/>
        </a:xfrm>
      </p:grpSpPr>
      <p:sp>
        <p:nvSpPr>
          <p:cNvPr id="275" name="Google Shape;275;p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Proximity cards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76" name="Google Shape;276;p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Proximity cards are worn or held by an authorized bearer. When they pass a proximity reader, the reader is able to determine who the bearer is and whether they have authorized access.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Google Shape;281;p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Smart cards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82" name="Google Shape;282;p3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 Smart cards are credit-card-sized IDs, badges or security passes with an embedded magnetic strip, bar code or integrated circuit chip. </a:t>
            </a:r>
            <a:endParaRPr/>
          </a:p>
          <a:p>
            <a:pPr indent="0" lvl="0" marL="0" rtl="0" algn="l">
              <a:lnSpc>
                <a:spcPct val="115000"/>
              </a:lnSpc>
              <a:spcBef>
                <a:spcPts val="1600"/>
              </a:spcBef>
              <a:spcAft>
                <a:spcPts val="0"/>
              </a:spcAft>
              <a:buSzPts val="1100"/>
              <a:buNone/>
            </a:pPr>
            <a:r>
              <a:rPr lang="en"/>
              <a:t>They contain information about the authorized bearer that can be used for identification and/or authentication purposes. </a:t>
            </a:r>
            <a:endParaRPr/>
          </a:p>
          <a:p>
            <a:pPr indent="0" lvl="0" marL="0" rtl="0" algn="l">
              <a:lnSpc>
                <a:spcPct val="115000"/>
              </a:lnSpc>
              <a:spcBef>
                <a:spcPts val="1600"/>
              </a:spcBef>
              <a:spcAft>
                <a:spcPts val="0"/>
              </a:spcAft>
              <a:buClr>
                <a:schemeClr val="dk1"/>
              </a:buClr>
              <a:buSzPts val="1100"/>
              <a:buFont typeface="Arial"/>
              <a:buNone/>
            </a:pPr>
            <a:r>
              <a:rPr lang="en"/>
              <a:t>Some smartcards can even process information or store reasonable amounts of data in a memory chip.</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About This Course</a:t>
            </a:r>
            <a:endParaRPr/>
          </a:p>
        </p:txBody>
      </p:sp>
      <p:sp>
        <p:nvSpPr>
          <p:cNvPr id="77" name="Google Shape;77;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Participation is key!</a:t>
            </a:r>
            <a:endParaRPr/>
          </a:p>
          <a:p>
            <a:pPr indent="-342900" lvl="0" marL="457200" rtl="0" algn="l">
              <a:lnSpc>
                <a:spcPct val="115000"/>
              </a:lnSpc>
              <a:spcBef>
                <a:spcPts val="1000"/>
              </a:spcBef>
              <a:spcAft>
                <a:spcPts val="0"/>
              </a:spcAft>
              <a:buSzPts val="1800"/>
              <a:buChar char="●"/>
            </a:pPr>
            <a:r>
              <a:rPr lang="en"/>
              <a:t>Course notes can be found on: </a:t>
            </a:r>
            <a:r>
              <a:rPr lang="en" sz="1100" u="sng">
                <a:solidFill>
                  <a:schemeClr val="hlink"/>
                </a:solidFill>
                <a:hlinkClick r:id="rId3"/>
              </a:rPr>
              <a:t>https://learn.cyberbrainacademy.com/</a:t>
            </a:r>
            <a:endParaRPr/>
          </a:p>
          <a:p>
            <a:pPr indent="-317500" lvl="1" marL="914400" rtl="0" algn="l">
              <a:lnSpc>
                <a:spcPct val="115000"/>
              </a:lnSpc>
              <a:spcBef>
                <a:spcPts val="1000"/>
              </a:spcBef>
              <a:spcAft>
                <a:spcPts val="0"/>
              </a:spcAft>
              <a:buSzPts val="1400"/>
              <a:buChar char="○"/>
            </a:pPr>
            <a:r>
              <a:rPr lang="en"/>
              <a:t>Domains 1, 2, 3, and 4 notes are currently uploaded</a:t>
            </a:r>
            <a:endParaRPr/>
          </a:p>
          <a:p>
            <a:pPr indent="-342900" lvl="0" marL="457200" rtl="0" algn="l">
              <a:lnSpc>
                <a:spcPct val="115000"/>
              </a:lnSpc>
              <a:spcBef>
                <a:spcPts val="1000"/>
              </a:spcBef>
              <a:spcAft>
                <a:spcPts val="0"/>
              </a:spcAft>
              <a:buSzPts val="1800"/>
              <a:buChar char="●"/>
            </a:pPr>
            <a:r>
              <a:rPr lang="en"/>
              <a:t>You are expected to take plenty of notes</a:t>
            </a:r>
            <a:endParaRPr/>
          </a:p>
          <a:p>
            <a:pPr indent="-342900" lvl="0" marL="457200" rtl="0" algn="l">
              <a:lnSpc>
                <a:spcPct val="115000"/>
              </a:lnSpc>
              <a:spcBef>
                <a:spcPts val="1000"/>
              </a:spcBef>
              <a:spcAft>
                <a:spcPts val="0"/>
              </a:spcAft>
              <a:buSzPts val="1800"/>
              <a:buChar char="●"/>
            </a:pPr>
            <a:r>
              <a:rPr lang="en"/>
              <a:t>You will be quizzed every day</a:t>
            </a:r>
            <a:endParaRPr/>
          </a:p>
          <a:p>
            <a:pPr indent="-342900" lvl="0" marL="457200" rtl="0" algn="l">
              <a:lnSpc>
                <a:spcPct val="115000"/>
              </a:lnSpc>
              <a:spcBef>
                <a:spcPts val="1000"/>
              </a:spcBef>
              <a:spcAft>
                <a:spcPts val="1000"/>
              </a:spcAft>
              <a:buSzPts val="1800"/>
              <a:buChar char="●"/>
            </a:pPr>
            <a:r>
              <a:rPr lang="en"/>
              <a:t>Have fun!</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Google Shape;287;p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Biometric factors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88" name="Google Shape;288;p3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common authentication and identification technique is the use of biometrics, which are methods for something you are authentication factor.</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Google Shape;293;p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Fingerprint scanner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94" name="Google Shape;294;p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Fingerprints are the visible patterns on the fingers and thumbs of people. They are unique to an individual and have been used for decades in physical security for identification. Fingerprint scanners are now commonly used on laptop computers and USB flash drives for identification and authentication.</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8" name="Shape 298"/>
        <p:cNvGrpSpPr/>
        <p:nvPr/>
      </p:nvGrpSpPr>
      <p:grpSpPr>
        <a:xfrm>
          <a:off x="0" y="0"/>
          <a:ext cx="0" cy="0"/>
          <a:chOff x="0" y="0"/>
          <a:chExt cx="0" cy="0"/>
        </a:xfrm>
      </p:grpSpPr>
      <p:sp>
        <p:nvSpPr>
          <p:cNvPr id="299" name="Google Shape;299;p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Retinal scanner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00" name="Google Shape;300;p3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Retinal scanners focus on the pattern of blood vessels at the back of people’s eye. </a:t>
            </a:r>
            <a:endParaRPr/>
          </a:p>
          <a:p>
            <a:pPr indent="0" lvl="0" marL="0" rtl="0" algn="l">
              <a:lnSpc>
                <a:spcPct val="115000"/>
              </a:lnSpc>
              <a:spcBef>
                <a:spcPts val="1600"/>
              </a:spcBef>
              <a:spcAft>
                <a:spcPts val="0"/>
              </a:spcAft>
              <a:buSzPts val="1800"/>
              <a:buNone/>
            </a:pPr>
            <a:r>
              <a:rPr lang="en"/>
              <a:t>They are the most accurate form of biometric authentication and can differentiate between identical twins. </a:t>
            </a:r>
            <a:endParaRPr/>
          </a:p>
          <a:p>
            <a:pPr indent="0" lvl="0" marL="0" rtl="0" algn="l">
              <a:lnSpc>
                <a:spcPct val="115000"/>
              </a:lnSpc>
              <a:spcBef>
                <a:spcPts val="1600"/>
              </a:spcBef>
              <a:spcAft>
                <a:spcPts val="1600"/>
              </a:spcAft>
              <a:buSzPts val="1800"/>
              <a:buNone/>
            </a:pPr>
            <a:r>
              <a:rPr lang="en"/>
              <a:t>Retinal scanners typically require users to be as close as three inches from the scanner.</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4" name="Shape 304"/>
        <p:cNvGrpSpPr/>
        <p:nvPr/>
      </p:nvGrpSpPr>
      <p:grpSpPr>
        <a:xfrm>
          <a:off x="0" y="0"/>
          <a:ext cx="0" cy="0"/>
          <a:chOff x="0" y="0"/>
          <a:chExt cx="0" cy="0"/>
        </a:xfrm>
      </p:grpSpPr>
      <p:sp>
        <p:nvSpPr>
          <p:cNvPr id="305" name="Google Shape;305;p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Iris scanner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06" name="Google Shape;306;p3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Iris scanners focus on the colored area around the pupil and are the second most accurate form of biometric authentication. </a:t>
            </a:r>
            <a:endParaRPr/>
          </a:p>
          <a:p>
            <a:pPr indent="0" lvl="0" marL="0" rtl="0" algn="l">
              <a:lnSpc>
                <a:spcPct val="115000"/>
              </a:lnSpc>
              <a:spcBef>
                <a:spcPts val="1600"/>
              </a:spcBef>
              <a:spcAft>
                <a:spcPts val="0"/>
              </a:spcAft>
              <a:buSzPts val="1100"/>
              <a:buNone/>
            </a:pPr>
            <a:r>
              <a:rPr lang="en"/>
              <a:t>Like the retina, the iris remains relatively unchanged throughout a person’s life. </a:t>
            </a:r>
            <a:endParaRPr/>
          </a:p>
          <a:p>
            <a:pPr indent="0" lvl="0" marL="0" rtl="0" algn="l">
              <a:lnSpc>
                <a:spcPct val="115000"/>
              </a:lnSpc>
              <a:spcBef>
                <a:spcPts val="1600"/>
              </a:spcBef>
              <a:spcAft>
                <a:spcPts val="0"/>
              </a:spcAft>
              <a:buClr>
                <a:schemeClr val="dk1"/>
              </a:buClr>
              <a:buSzPts val="1100"/>
              <a:buFont typeface="Arial"/>
              <a:buNone/>
            </a:pPr>
            <a:r>
              <a:rPr lang="en"/>
              <a:t>Iris scans are considered more acceptable by general users than retina scans typically because scans can occur from farther away — 20 to 40 feet.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0" name="Shape 310"/>
        <p:cNvGrpSpPr/>
        <p:nvPr/>
      </p:nvGrpSpPr>
      <p:grpSpPr>
        <a:xfrm>
          <a:off x="0" y="0"/>
          <a:ext cx="0" cy="0"/>
          <a:chOff x="0" y="0"/>
          <a:chExt cx="0" cy="0"/>
        </a:xfrm>
      </p:grpSpPr>
      <p:sp>
        <p:nvSpPr>
          <p:cNvPr id="311" name="Google Shape;311;p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Voice recognition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12" name="Google Shape;312;p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This type of biometric authentication relies on the characteristics of a person’s speaking voice, known as a voiceprint. The user speaks a specific phrase, which is recorded by the authentication system. </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6" name="Shape 316"/>
        <p:cNvGrpSpPr/>
        <p:nvPr/>
      </p:nvGrpSpPr>
      <p:grpSpPr>
        <a:xfrm>
          <a:off x="0" y="0"/>
          <a:ext cx="0" cy="0"/>
          <a:chOff x="0" y="0"/>
          <a:chExt cx="0" cy="0"/>
        </a:xfrm>
      </p:grpSpPr>
      <p:sp>
        <p:nvSpPr>
          <p:cNvPr id="317" name="Google Shape;317;p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Facial recognition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18" name="Google Shape;318;p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Facial recognition scanners use the geometric patterns of people’s faces for detection and recognition.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2" name="Shape 322"/>
        <p:cNvGrpSpPr/>
        <p:nvPr/>
      </p:nvGrpSpPr>
      <p:grpSpPr>
        <a:xfrm>
          <a:off x="0" y="0"/>
          <a:ext cx="0" cy="0"/>
          <a:chOff x="0" y="0"/>
          <a:chExt cx="0" cy="0"/>
        </a:xfrm>
      </p:grpSpPr>
      <p:sp>
        <p:nvSpPr>
          <p:cNvPr id="323" name="Google Shape;323;p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False acceptance rate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24" name="Google Shape;324;p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 false acceptance occurs when an invalid user is authenticated; it is –also known as a false positive authentication. </a:t>
            </a:r>
            <a:endParaRPr/>
          </a:p>
          <a:p>
            <a:pPr indent="0" lvl="0" marL="0" rtl="0" algn="l">
              <a:lnSpc>
                <a:spcPct val="115000"/>
              </a:lnSpc>
              <a:spcBef>
                <a:spcPts val="1600"/>
              </a:spcBef>
              <a:spcAft>
                <a:spcPts val="0"/>
              </a:spcAft>
              <a:buSzPts val="1800"/>
              <a:buNone/>
            </a:pPr>
            <a:r>
              <a:rPr lang="en"/>
              <a:t>For example, the authentication system successfully authenticates an intruder using an invalid account or a fingerprint that is not registered. </a:t>
            </a:r>
            <a:endParaRPr/>
          </a:p>
          <a:p>
            <a:pPr indent="0" lvl="0" marL="0" rtl="0" algn="l">
              <a:lnSpc>
                <a:spcPct val="115000"/>
              </a:lnSpc>
              <a:spcBef>
                <a:spcPts val="1600"/>
              </a:spcBef>
              <a:spcAft>
                <a:spcPts val="0"/>
              </a:spcAft>
              <a:buClr>
                <a:schemeClr val="dk1"/>
              </a:buClr>
              <a:buSzPts val="1100"/>
              <a:buFont typeface="Arial"/>
              <a:buNone/>
            </a:pPr>
            <a:r>
              <a:rPr lang="en"/>
              <a:t>The ratio of false positives to valid authentications is the false acceptance rate (FAR).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8" name="Shape 328"/>
        <p:cNvGrpSpPr/>
        <p:nvPr/>
      </p:nvGrpSpPr>
      <p:grpSpPr>
        <a:xfrm>
          <a:off x="0" y="0"/>
          <a:ext cx="0" cy="0"/>
          <a:chOff x="0" y="0"/>
          <a:chExt cx="0" cy="0"/>
        </a:xfrm>
      </p:grpSpPr>
      <p:sp>
        <p:nvSpPr>
          <p:cNvPr id="329" name="Google Shape;329;p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False rejection rate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30" name="Google Shape;330;p4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A false rejection occurs when a valid user is not authenticated. For example, an authentication system might incorrectly reject the fingerprint of a valid user with a registered fingerprint. </a:t>
            </a:r>
            <a:endParaRPr/>
          </a:p>
          <a:p>
            <a:pPr indent="0" lvl="0" marL="0" rtl="0" algn="l">
              <a:lnSpc>
                <a:spcPct val="115000"/>
              </a:lnSpc>
              <a:spcBef>
                <a:spcPts val="1600"/>
              </a:spcBef>
              <a:spcAft>
                <a:spcPts val="0"/>
              </a:spcAft>
              <a:buSzPts val="1100"/>
              <a:buNone/>
            </a:pPr>
            <a:r>
              <a:rPr lang="en"/>
              <a:t>This is sometimes called a false negative authentication. </a:t>
            </a:r>
            <a:endParaRPr/>
          </a:p>
          <a:p>
            <a:pPr indent="0" lvl="0" marL="0" rtl="0" algn="l">
              <a:lnSpc>
                <a:spcPct val="115000"/>
              </a:lnSpc>
              <a:spcBef>
                <a:spcPts val="1600"/>
              </a:spcBef>
              <a:spcAft>
                <a:spcPts val="0"/>
              </a:spcAft>
              <a:buClr>
                <a:schemeClr val="dk1"/>
              </a:buClr>
              <a:buSzPts val="1100"/>
              <a:buFont typeface="Arial"/>
              <a:buNone/>
            </a:pPr>
            <a:r>
              <a:rPr lang="en"/>
              <a:t>The ratio of false rejections to valid authentications is the false rejection rate (FRR).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4" name="Shape 334"/>
        <p:cNvGrpSpPr/>
        <p:nvPr/>
      </p:nvGrpSpPr>
      <p:grpSpPr>
        <a:xfrm>
          <a:off x="0" y="0"/>
          <a:ext cx="0" cy="0"/>
          <a:chOff x="0" y="0"/>
          <a:chExt cx="0" cy="0"/>
        </a:xfrm>
      </p:grpSpPr>
      <p:sp>
        <p:nvSpPr>
          <p:cNvPr id="335" name="Google Shape;335;p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Crossover error rate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36" name="Google Shape;336;p4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The point where the FRR and FAR percentages are equal is the CER, and the CER is used as a standard assessment value to compare the accuracy of different biometric devices. </a:t>
            </a:r>
            <a:endParaRPr/>
          </a:p>
          <a:p>
            <a:pPr indent="0" lvl="0" marL="0" rtl="0" algn="l">
              <a:lnSpc>
                <a:spcPct val="115000"/>
              </a:lnSpc>
              <a:spcBef>
                <a:spcPts val="1600"/>
              </a:spcBef>
              <a:spcAft>
                <a:spcPts val="0"/>
              </a:spcAft>
              <a:buClr>
                <a:schemeClr val="dk1"/>
              </a:buClr>
              <a:buSzPts val="1100"/>
              <a:buFont typeface="Arial"/>
              <a:buNone/>
            </a:pPr>
            <a:r>
              <a:rPr lang="en"/>
              <a:t>Devices with lower CERs are more accurate than devices with higher CERs.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0" name="Shape 340"/>
        <p:cNvGrpSpPr/>
        <p:nvPr/>
      </p:nvGrpSpPr>
      <p:grpSpPr>
        <a:xfrm>
          <a:off x="0" y="0"/>
          <a:ext cx="0" cy="0"/>
          <a:chOff x="0" y="0"/>
          <a:chExt cx="0" cy="0"/>
        </a:xfrm>
      </p:grpSpPr>
      <p:sp>
        <p:nvSpPr>
          <p:cNvPr id="341" name="Google Shape;341;p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Tokens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42" name="Google Shape;342;p4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token is a password-generating device that display a number for authentication. At any point in time, the authentication server and the token will have the same number for each user. Tokens are typically combined with another authentication mechanism. </a:t>
            </a:r>
            <a:endParaRPr/>
          </a:p>
          <a:p>
            <a:pPr indent="0" lvl="0" marL="0" rtl="0" algn="l">
              <a:lnSpc>
                <a:spcPct val="115000"/>
              </a:lnSpc>
              <a:spcBef>
                <a:spcPts val="1600"/>
              </a:spcBef>
              <a:spcAft>
                <a:spcPts val="0"/>
              </a:spcAft>
              <a:buClr>
                <a:schemeClr val="dk1"/>
              </a:buClr>
              <a:buSzPts val="1100"/>
              <a:buFont typeface="Arial"/>
              <a:buNone/>
            </a:pPr>
            <a:r>
              <a:rPr lang="en"/>
              <a:t>For example, users might enter a username and password and then enter the number displayed on the token — this is an example of multifactor authentication.</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Domain 3 Review Quiz</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6" name="Shape 346"/>
        <p:cNvGrpSpPr/>
        <p:nvPr/>
      </p:nvGrpSpPr>
      <p:grpSpPr>
        <a:xfrm>
          <a:off x="0" y="0"/>
          <a:ext cx="0" cy="0"/>
          <a:chOff x="0" y="0"/>
          <a:chExt cx="0" cy="0"/>
        </a:xfrm>
      </p:grpSpPr>
      <p:sp>
        <p:nvSpPr>
          <p:cNvPr id="347" name="Google Shape;347;p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Hardware tokens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48" name="Google Shape;348;p4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Hardware token devices use dynamic one-time passwords, making them more secure than static passwords, which remain the same over a long period of time. </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2" name="Shape 352"/>
        <p:cNvGrpSpPr/>
        <p:nvPr/>
      </p:nvGrpSpPr>
      <p:grpSpPr>
        <a:xfrm>
          <a:off x="0" y="0"/>
          <a:ext cx="0" cy="0"/>
          <a:chOff x="0" y="0"/>
          <a:chExt cx="0" cy="0"/>
        </a:xfrm>
      </p:grpSpPr>
      <p:sp>
        <p:nvSpPr>
          <p:cNvPr id="353" name="Google Shape;353;g635d01eff2_0_10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Software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54" name="Google Shape;354;g635d01eff2_0_10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Some organizations use a PIN displayed from a software application running on the user’s device. For example, an authentication server might periodically send a new six-digit PIN to a mobile app.</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8" name="Shape 358"/>
        <p:cNvGrpSpPr/>
        <p:nvPr/>
      </p:nvGrpSpPr>
      <p:grpSpPr>
        <a:xfrm>
          <a:off x="0" y="0"/>
          <a:ext cx="0" cy="0"/>
          <a:chOff x="0" y="0"/>
          <a:chExt cx="0" cy="0"/>
        </a:xfrm>
      </p:grpSpPr>
      <p:sp>
        <p:nvSpPr>
          <p:cNvPr id="359" name="Google Shape;359;p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Two-step authentication</a:t>
            </a:r>
            <a:endParaRPr/>
          </a:p>
        </p:txBody>
      </p:sp>
      <p:sp>
        <p:nvSpPr>
          <p:cNvPr id="360" name="Google Shape;360;p4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trend that many online organizations are using is two-step authentication. For example, when you log on to a bank website, the authentication system sends a code via a text message to your mobile phone. You successfully authenticate after entering the code on the bank's website.</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4" name="Shape 364"/>
        <p:cNvGrpSpPr/>
        <p:nvPr/>
      </p:nvGrpSpPr>
      <p:grpSpPr>
        <a:xfrm>
          <a:off x="0" y="0"/>
          <a:ext cx="0" cy="0"/>
          <a:chOff x="0" y="0"/>
          <a:chExt cx="0" cy="0"/>
        </a:xfrm>
      </p:grpSpPr>
      <p:sp>
        <p:nvSpPr>
          <p:cNvPr id="365" name="Google Shape;365;p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HOTP</a:t>
            </a:r>
            <a:endParaRPr/>
          </a:p>
        </p:txBody>
      </p:sp>
      <p:sp>
        <p:nvSpPr>
          <p:cNvPr id="366" name="Google Shape;366;p4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The hash message authentication code (HMAC) includes a hash function used by the HMAC-based One-Time Password (HOTP) standard to create one-time passwords. It typically creates six- to eight-digit numbers. The HOTP value remains valid until used.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0" name="Shape 370"/>
        <p:cNvGrpSpPr/>
        <p:nvPr/>
      </p:nvGrpSpPr>
      <p:grpSpPr>
        <a:xfrm>
          <a:off x="0" y="0"/>
          <a:ext cx="0" cy="0"/>
          <a:chOff x="0" y="0"/>
          <a:chExt cx="0" cy="0"/>
        </a:xfrm>
      </p:grpSpPr>
      <p:sp>
        <p:nvSpPr>
          <p:cNvPr id="371" name="Google Shape;371;p4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TOTP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72" name="Google Shape;372;p4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The Time-based One-Time Password standard is similar to HOTP but it uses a timestamp and remains valid only for a specific timeframe. The TOTP password expires if the user doesn’t use the code within the timeframe.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6" name="Shape 376"/>
        <p:cNvGrpSpPr/>
        <p:nvPr/>
      </p:nvGrpSpPr>
      <p:grpSpPr>
        <a:xfrm>
          <a:off x="0" y="0"/>
          <a:ext cx="0" cy="0"/>
          <a:chOff x="0" y="0"/>
          <a:chExt cx="0" cy="0"/>
        </a:xfrm>
      </p:grpSpPr>
      <p:sp>
        <p:nvSpPr>
          <p:cNvPr id="377" name="Google Shape;377;p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Certificate-based authentication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78" name="Google Shape;378;p4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For certificate-based authentication, certificates are issued to the user or device and presented when accessing resources.</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2" name="Shape 382"/>
        <p:cNvGrpSpPr/>
        <p:nvPr/>
      </p:nvGrpSpPr>
      <p:grpSpPr>
        <a:xfrm>
          <a:off x="0" y="0"/>
          <a:ext cx="0" cy="0"/>
          <a:chOff x="0" y="0"/>
          <a:chExt cx="0" cy="0"/>
        </a:xfrm>
      </p:grpSpPr>
      <p:sp>
        <p:nvSpPr>
          <p:cNvPr id="383" name="Google Shape;383;p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PIV/CAC/smart card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84" name="Google Shape;384;p4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Common Access Cards (CACs) or Personal Identity Verification (PIV) cards are smart cards that include pictures and other identifying information about the bearer. </a:t>
            </a:r>
            <a:endParaRPr/>
          </a:p>
          <a:p>
            <a:pPr indent="0" lvl="0" marL="0" rtl="0" algn="l">
              <a:lnSpc>
                <a:spcPct val="115000"/>
              </a:lnSpc>
              <a:spcBef>
                <a:spcPts val="1600"/>
              </a:spcBef>
              <a:spcAft>
                <a:spcPts val="0"/>
              </a:spcAft>
              <a:buClr>
                <a:schemeClr val="dk1"/>
              </a:buClr>
              <a:buSzPts val="1100"/>
              <a:buFont typeface="Arial"/>
              <a:buNone/>
            </a:pPr>
            <a:r>
              <a:rPr lang="en"/>
              <a:t>Users often wear them as badges for physical security and insert them into smart card readers to access digital resources.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8" name="Shape 388"/>
        <p:cNvGrpSpPr/>
        <p:nvPr/>
      </p:nvGrpSpPr>
      <p:grpSpPr>
        <a:xfrm>
          <a:off x="0" y="0"/>
          <a:ext cx="0" cy="0"/>
          <a:chOff x="0" y="0"/>
          <a:chExt cx="0" cy="0"/>
        </a:xfrm>
      </p:grpSpPr>
      <p:sp>
        <p:nvSpPr>
          <p:cNvPr id="389" name="Google Shape;389;g635d01eff2_0_1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IEEE 802.1x</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90" name="Google Shape;390;g635d01eff2_0_1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IEEE 802.1x provides a framework for authentication and key management in wired and wireless networks.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4" name="Shape 394"/>
        <p:cNvGrpSpPr/>
        <p:nvPr/>
      </p:nvGrpSpPr>
      <p:grpSpPr>
        <a:xfrm>
          <a:off x="0" y="0"/>
          <a:ext cx="0" cy="0"/>
          <a:chOff x="0" y="0"/>
          <a:chExt cx="0" cy="0"/>
        </a:xfrm>
      </p:grpSpPr>
      <p:sp>
        <p:nvSpPr>
          <p:cNvPr id="395" name="Google Shape;395;p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File system security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96" name="Google Shape;396;p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methods for securing data on data storage systems depend on the file system and the type of media. Using the principle of least privilege, administrators can restrict access to data in supported file systems to minimize both accidental and intentional data loss or corruption. </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0" name="Shape 400"/>
        <p:cNvGrpSpPr/>
        <p:nvPr/>
      </p:nvGrpSpPr>
      <p:grpSpPr>
        <a:xfrm>
          <a:off x="0" y="0"/>
          <a:ext cx="0" cy="0"/>
          <a:chOff x="0" y="0"/>
          <a:chExt cx="0" cy="0"/>
        </a:xfrm>
      </p:grpSpPr>
      <p:sp>
        <p:nvSpPr>
          <p:cNvPr id="401" name="Google Shape;401;p5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Database security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02" name="Google Shape;402;p5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Attacks on database systems include aggregation and inference.</a:t>
            </a:r>
            <a:endParaRPr/>
          </a:p>
          <a:p>
            <a:pPr indent="0" lvl="0" marL="0" rtl="0" algn="l">
              <a:lnSpc>
                <a:spcPct val="115000"/>
              </a:lnSpc>
              <a:spcBef>
                <a:spcPts val="1600"/>
              </a:spcBef>
              <a:spcAft>
                <a:spcPts val="0"/>
              </a:spcAft>
              <a:buClr>
                <a:schemeClr val="dk1"/>
              </a:buClr>
              <a:buSzPts val="1100"/>
              <a:buFont typeface="Arial"/>
              <a:buNone/>
            </a:pPr>
            <a:r>
              <a:rPr lang="en"/>
              <a:t>Aggregation is the process of collecting low-level security information and combining them to create information with a higher security value. </a:t>
            </a:r>
            <a:endParaRPr/>
          </a:p>
          <a:p>
            <a:pPr indent="0" lvl="0" marL="0" rtl="0" algn="l">
              <a:lnSpc>
                <a:spcPct val="115000"/>
              </a:lnSpc>
              <a:spcBef>
                <a:spcPts val="1600"/>
              </a:spcBef>
              <a:spcAft>
                <a:spcPts val="0"/>
              </a:spcAft>
              <a:buSzPts val="1100"/>
              <a:buNone/>
            </a:pPr>
            <a:r>
              <a:rPr lang="en"/>
              <a:t>Inference is the practice of using the human mind to combine unrelated information at a low level of security to derive information with a higher security valu</a:t>
            </a:r>
            <a:r>
              <a:rPr lang="en"/>
              <a:t>e.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1600"/>
              </a:spcBef>
              <a:spcAft>
                <a:spcPts val="0"/>
              </a:spcAft>
              <a:buClr>
                <a:schemeClr val="dk1"/>
              </a:buClr>
              <a:buSzPts val="1100"/>
              <a:buFont typeface="Arial"/>
              <a:buNone/>
            </a:pPr>
            <a:r>
              <a:rPr lang="en" sz="3000">
                <a:solidFill>
                  <a:srgbClr val="029AED"/>
                </a:solidFill>
                <a:latin typeface="Roboto Slab"/>
                <a:ea typeface="Roboto Slab"/>
                <a:cs typeface="Roboto Slab"/>
                <a:sym typeface="Roboto Slab"/>
              </a:rPr>
              <a:t>Domain 4: Identity and Access Management</a:t>
            </a:r>
            <a:endParaRPr sz="3000">
              <a:solidFill>
                <a:srgbClr val="029AED"/>
              </a:solidFill>
              <a:latin typeface="Roboto Slab"/>
              <a:ea typeface="Roboto Slab"/>
              <a:cs typeface="Roboto Slab"/>
              <a:sym typeface="Roboto Slab"/>
            </a:endParaRPr>
          </a:p>
          <a:p>
            <a:pPr indent="0" lvl="0" marL="0" rtl="0" algn="ctr">
              <a:lnSpc>
                <a:spcPct val="100000"/>
              </a:lnSpc>
              <a:spcBef>
                <a:spcPts val="0"/>
              </a:spcBef>
              <a:spcAft>
                <a:spcPts val="0"/>
              </a:spcAft>
              <a:buSzPts val="3600"/>
              <a:buNone/>
            </a:pPr>
            <a:r>
              <a:t/>
            </a:r>
            <a:endParaRPr sz="300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6" name="Shape 406"/>
        <p:cNvGrpSpPr/>
        <p:nvPr/>
      </p:nvGrpSpPr>
      <p:grpSpPr>
        <a:xfrm>
          <a:off x="0" y="0"/>
          <a:ext cx="0" cy="0"/>
          <a:chOff x="0" y="0"/>
          <a:chExt cx="0" cy="0"/>
        </a:xfrm>
      </p:grpSpPr>
      <p:sp>
        <p:nvSpPr>
          <p:cNvPr id="407" name="Google Shape;407;g636af76602_0_146"/>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1100"/>
              <a:buNone/>
            </a:pPr>
            <a:r>
              <a:rPr b="1" lang="en" sz="2400">
                <a:solidFill>
                  <a:srgbClr val="FF0000"/>
                </a:solidFill>
                <a:latin typeface="Roboto Slab"/>
                <a:ea typeface="Roboto Slab"/>
                <a:cs typeface="Roboto Slab"/>
                <a:sym typeface="Roboto Slab"/>
              </a:rPr>
              <a:t>4.4 Given a scenario, differentiate common account management practices.</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1" name="Shape 411"/>
        <p:cNvGrpSpPr/>
        <p:nvPr/>
      </p:nvGrpSpPr>
      <p:grpSpPr>
        <a:xfrm>
          <a:off x="0" y="0"/>
          <a:ext cx="0" cy="0"/>
          <a:chOff x="0" y="0"/>
          <a:chExt cx="0" cy="0"/>
        </a:xfrm>
      </p:grpSpPr>
      <p:sp>
        <p:nvSpPr>
          <p:cNvPr id="412" name="Google Shape;412;p5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Account types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13" name="Google Shape;413;p5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While there are various methods for managing accounts, it’s critical for an organization to understand and implement the appropriate user account and account security management practices.</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7" name="Shape 417"/>
        <p:cNvGrpSpPr/>
        <p:nvPr/>
      </p:nvGrpSpPr>
      <p:grpSpPr>
        <a:xfrm>
          <a:off x="0" y="0"/>
          <a:ext cx="0" cy="0"/>
          <a:chOff x="0" y="0"/>
          <a:chExt cx="0" cy="0"/>
        </a:xfrm>
      </p:grpSpPr>
      <p:sp>
        <p:nvSpPr>
          <p:cNvPr id="418" name="Google Shape;418;g635d01eff2_0_1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User account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19" name="Google Shape;419;g635d01eff2_0_1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 A user account, also referred to as a named account, is an account associated with one individual for the purposes of accessing resources. Frequently, the account will have limited access to the resources (for example, the user can read only certain files and delete only some of them).</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3" name="Shape 423"/>
        <p:cNvGrpSpPr/>
        <p:nvPr/>
      </p:nvGrpSpPr>
      <p:grpSpPr>
        <a:xfrm>
          <a:off x="0" y="0"/>
          <a:ext cx="0" cy="0"/>
          <a:chOff x="0" y="0"/>
          <a:chExt cx="0" cy="0"/>
        </a:xfrm>
      </p:grpSpPr>
      <p:sp>
        <p:nvSpPr>
          <p:cNvPr id="424" name="Google Shape;424;p5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Shared and generic accounts/credentials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25" name="Google Shape;425;p5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shared, or generic, account is an account that is typically shared by more than one individual for the purposes of accessing resources. While the account has limited access to resources, it is challenging for organizations to know who used the account on a given occasion.</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9" name="Shape 429"/>
        <p:cNvGrpSpPr/>
        <p:nvPr/>
      </p:nvGrpSpPr>
      <p:grpSpPr>
        <a:xfrm>
          <a:off x="0" y="0"/>
          <a:ext cx="0" cy="0"/>
          <a:chOff x="0" y="0"/>
          <a:chExt cx="0" cy="0"/>
        </a:xfrm>
      </p:grpSpPr>
      <p:sp>
        <p:nvSpPr>
          <p:cNvPr id="430" name="Google Shape;430;p5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Guest accounts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31" name="Google Shape;431;p5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 guest account is similar to a shared account but it is typically enabled on demand for occasional or one time use. </a:t>
            </a:r>
            <a:endParaRPr/>
          </a:p>
          <a:p>
            <a:pPr indent="0" lvl="0" marL="0" rtl="0" algn="l">
              <a:lnSpc>
                <a:spcPct val="115000"/>
              </a:lnSpc>
              <a:spcBef>
                <a:spcPts val="1600"/>
              </a:spcBef>
              <a:spcAft>
                <a:spcPts val="0"/>
              </a:spcAft>
              <a:buSzPts val="1800"/>
              <a:buNone/>
            </a:pPr>
            <a:r>
              <a:rPr lang="en"/>
              <a:t>Frequently, guest accounts have blank passwords and provide users with anonymous access. </a:t>
            </a:r>
            <a:endParaRPr/>
          </a:p>
          <a:p>
            <a:pPr indent="0" lvl="0" marL="0" rtl="0" algn="l">
              <a:lnSpc>
                <a:spcPct val="115000"/>
              </a:lnSpc>
              <a:spcBef>
                <a:spcPts val="1600"/>
              </a:spcBef>
              <a:spcAft>
                <a:spcPts val="1600"/>
              </a:spcAft>
              <a:buSzPts val="1800"/>
              <a:buNone/>
            </a:pPr>
            <a:r>
              <a:rPr lang="en"/>
              <a:t>Since this can be a security risk, it is a best practice to leave guest accounts disabled until they are required.</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5" name="Shape 435"/>
        <p:cNvGrpSpPr/>
        <p:nvPr/>
      </p:nvGrpSpPr>
      <p:grpSpPr>
        <a:xfrm>
          <a:off x="0" y="0"/>
          <a:ext cx="0" cy="0"/>
          <a:chOff x="0" y="0"/>
          <a:chExt cx="0" cy="0"/>
        </a:xfrm>
      </p:grpSpPr>
      <p:sp>
        <p:nvSpPr>
          <p:cNvPr id="436" name="Google Shape;436;p5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Service accounts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37" name="Google Shape;437;p5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 service account is an account that is specifically used by a service instead of an individual (e.g., software that needs access to resources). </a:t>
            </a:r>
            <a:endParaRPr/>
          </a:p>
          <a:p>
            <a:pPr indent="0" lvl="0" marL="0" rtl="0" algn="l">
              <a:lnSpc>
                <a:spcPct val="115000"/>
              </a:lnSpc>
              <a:spcBef>
                <a:spcPts val="1600"/>
              </a:spcBef>
              <a:spcAft>
                <a:spcPts val="0"/>
              </a:spcAft>
              <a:buSzPts val="1100"/>
              <a:buNone/>
            </a:pPr>
            <a:r>
              <a:rPr lang="en"/>
              <a:t>Since service accounts typically have a higher level of privileges than user accounts, they are often configured with strong, complex passwords. </a:t>
            </a:r>
            <a:endParaRPr/>
          </a:p>
          <a:p>
            <a:pPr indent="0" lvl="0" marL="0" rtl="0" algn="l">
              <a:lnSpc>
                <a:spcPct val="115000"/>
              </a:lnSpc>
              <a:spcBef>
                <a:spcPts val="1600"/>
              </a:spcBef>
              <a:spcAft>
                <a:spcPts val="0"/>
              </a:spcAft>
              <a:buClr>
                <a:schemeClr val="dk1"/>
              </a:buClr>
              <a:buSzPts val="1100"/>
              <a:buFont typeface="Arial"/>
              <a:buNone/>
            </a:pPr>
            <a:r>
              <a:rPr lang="en"/>
              <a:t>However, it is common to configure service accounts to not require password expiration.</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1" name="Shape 441"/>
        <p:cNvGrpSpPr/>
        <p:nvPr/>
      </p:nvGrpSpPr>
      <p:grpSpPr>
        <a:xfrm>
          <a:off x="0" y="0"/>
          <a:ext cx="0" cy="0"/>
          <a:chOff x="0" y="0"/>
          <a:chExt cx="0" cy="0"/>
        </a:xfrm>
      </p:grpSpPr>
      <p:sp>
        <p:nvSpPr>
          <p:cNvPr id="442" name="Google Shape;442;p5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Privilege accounts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43" name="Google Shape;443;p5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privileged account is an account that has a higher level of privileges than user accounts to resources. Granting a user administrative privileges requires approval by appropriate personnel within the organization.</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7" name="Shape 447"/>
        <p:cNvGrpSpPr/>
        <p:nvPr/>
      </p:nvGrpSpPr>
      <p:grpSpPr>
        <a:xfrm>
          <a:off x="0" y="0"/>
          <a:ext cx="0" cy="0"/>
          <a:chOff x="0" y="0"/>
          <a:chExt cx="0" cy="0"/>
        </a:xfrm>
      </p:grpSpPr>
      <p:sp>
        <p:nvSpPr>
          <p:cNvPr id="448" name="Google Shape;448;p5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Least privilege</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49" name="Google Shape;449;p5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principle of least privilege ensures that users are granted only the privileges they need to perform their role within the organization.</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3" name="Shape 453"/>
        <p:cNvGrpSpPr/>
        <p:nvPr/>
      </p:nvGrpSpPr>
      <p:grpSpPr>
        <a:xfrm>
          <a:off x="0" y="0"/>
          <a:ext cx="0" cy="0"/>
          <a:chOff x="0" y="0"/>
          <a:chExt cx="0" cy="0"/>
        </a:xfrm>
      </p:grpSpPr>
      <p:sp>
        <p:nvSpPr>
          <p:cNvPr id="454" name="Google Shape;454;p5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Onboarding</a:t>
            </a:r>
            <a:endParaRPr/>
          </a:p>
        </p:txBody>
      </p:sp>
      <p:sp>
        <p:nvSpPr>
          <p:cNvPr id="455" name="Google Shape;455;p5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Onboarding is the process of adding new users to the identity management system of an organization. </a:t>
            </a:r>
            <a:endParaRPr/>
          </a:p>
          <a:p>
            <a:pPr indent="0" lvl="0" marL="0" rtl="0" algn="l">
              <a:lnSpc>
                <a:spcPct val="115000"/>
              </a:lnSpc>
              <a:spcBef>
                <a:spcPts val="1600"/>
              </a:spcBef>
              <a:spcAft>
                <a:spcPts val="0"/>
              </a:spcAft>
              <a:buClr>
                <a:schemeClr val="dk1"/>
              </a:buClr>
              <a:buSzPts val="1100"/>
              <a:buFont typeface="Arial"/>
              <a:buNone/>
            </a:pPr>
            <a:r>
              <a:rPr lang="en"/>
              <a:t>The onboarding process is also used when a user’s job role or position changes or when the individual is granted additional levels of privilege or access.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9" name="Shape 459"/>
        <p:cNvGrpSpPr/>
        <p:nvPr/>
      </p:nvGrpSpPr>
      <p:grpSpPr>
        <a:xfrm>
          <a:off x="0" y="0"/>
          <a:ext cx="0" cy="0"/>
          <a:chOff x="0" y="0"/>
          <a:chExt cx="0" cy="0"/>
        </a:xfrm>
      </p:grpSpPr>
      <p:sp>
        <p:nvSpPr>
          <p:cNvPr id="460" name="Google Shape;460;g635d01eff2_0_1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Offboarding</a:t>
            </a:r>
            <a:endParaRPr/>
          </a:p>
        </p:txBody>
      </p:sp>
      <p:sp>
        <p:nvSpPr>
          <p:cNvPr id="461" name="Google Shape;461;g635d01eff2_0_14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Offboarding is the removal of a user’s identity from the identity management system once the individual has left the organization. </a:t>
            </a:r>
            <a:endParaRPr/>
          </a:p>
          <a:p>
            <a:pPr indent="0" lvl="0" marL="0" rtl="0" algn="l">
              <a:lnSpc>
                <a:spcPct val="115000"/>
              </a:lnSpc>
              <a:spcBef>
                <a:spcPts val="1600"/>
              </a:spcBef>
              <a:spcAft>
                <a:spcPts val="0"/>
              </a:spcAft>
              <a:buSzPts val="1100"/>
              <a:buNone/>
            </a:pPr>
            <a:r>
              <a:rPr lang="en"/>
              <a:t>This can include disabling and/or deleting the user account, revoking certificates, and terminating other specifically granted privileges. </a:t>
            </a:r>
            <a:endParaRPr/>
          </a:p>
          <a:p>
            <a:pPr indent="0" lvl="0" marL="0" rtl="0" algn="l">
              <a:lnSpc>
                <a:spcPct val="115000"/>
              </a:lnSpc>
              <a:spcBef>
                <a:spcPts val="1600"/>
              </a:spcBef>
              <a:spcAft>
                <a:spcPts val="0"/>
              </a:spcAft>
              <a:buClr>
                <a:schemeClr val="dk1"/>
              </a:buClr>
              <a:buSzPts val="1100"/>
              <a:buFont typeface="Arial"/>
              <a:buNone/>
            </a:pPr>
            <a:r>
              <a:rPr lang="en"/>
              <a:t>It can also include informing physical access management personnel to not allow the individual to enter the building in the future.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Clr>
                <a:schemeClr val="dk1"/>
              </a:buClr>
              <a:buSzPts val="1100"/>
              <a:buFont typeface="Arial"/>
              <a:buNone/>
            </a:pPr>
            <a:r>
              <a:rPr b="1" lang="en" sz="2400">
                <a:solidFill>
                  <a:srgbClr val="FF0000"/>
                </a:solidFill>
                <a:latin typeface="Roboto Slab"/>
                <a:ea typeface="Roboto Slab"/>
                <a:cs typeface="Roboto Slab"/>
                <a:sym typeface="Roboto Slab"/>
              </a:rPr>
              <a:t>4.1 Compare and contrast identity and access management concepts</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5" name="Shape 465"/>
        <p:cNvGrpSpPr/>
        <p:nvPr/>
      </p:nvGrpSpPr>
      <p:grpSpPr>
        <a:xfrm>
          <a:off x="0" y="0"/>
          <a:ext cx="0" cy="0"/>
          <a:chOff x="0" y="0"/>
          <a:chExt cx="0" cy="0"/>
        </a:xfrm>
      </p:grpSpPr>
      <p:sp>
        <p:nvSpPr>
          <p:cNvPr id="466" name="Google Shape;466;p5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Permission auditing and review</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67" name="Google Shape;467;p5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Permissions auditing and review is the process of ensuring that only eligible users have access to the resources within an organization.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1" name="Shape 471"/>
        <p:cNvGrpSpPr/>
        <p:nvPr/>
      </p:nvGrpSpPr>
      <p:grpSpPr>
        <a:xfrm>
          <a:off x="0" y="0"/>
          <a:ext cx="0" cy="0"/>
          <a:chOff x="0" y="0"/>
          <a:chExt cx="0" cy="0"/>
        </a:xfrm>
      </p:grpSpPr>
      <p:sp>
        <p:nvSpPr>
          <p:cNvPr id="472" name="Google Shape;472;p6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Usage auditing and review</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73" name="Google Shape;473;p6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Usage auditing and review is the process of recording the actions users perform on resources within an organization. </a:t>
            </a:r>
            <a:endParaRPr/>
          </a:p>
          <a:p>
            <a:pPr indent="0" lvl="0" marL="0" rtl="0" algn="l">
              <a:lnSpc>
                <a:spcPct val="115000"/>
              </a:lnSpc>
              <a:spcBef>
                <a:spcPts val="1600"/>
              </a:spcBef>
              <a:spcAft>
                <a:spcPts val="1600"/>
              </a:spcAft>
              <a:buSzPts val="1800"/>
              <a:buNone/>
            </a:pPr>
            <a:r>
              <a:rPr lang="en"/>
              <a:t>As part of the process, the organization will determine whether each user’s actions align with the user’s privileges and roles within the organization.</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7" name="Shape 477"/>
        <p:cNvGrpSpPr/>
        <p:nvPr/>
      </p:nvGrpSpPr>
      <p:grpSpPr>
        <a:xfrm>
          <a:off x="0" y="0"/>
          <a:ext cx="0" cy="0"/>
          <a:chOff x="0" y="0"/>
          <a:chExt cx="0" cy="0"/>
        </a:xfrm>
      </p:grpSpPr>
      <p:sp>
        <p:nvSpPr>
          <p:cNvPr id="478" name="Google Shape;478;p6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Time-of-day restrictions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79" name="Google Shape;479;p6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Organizations might choose to restrict a user’s access to resources to specific times in a day as well as the days of the week. </a:t>
            </a:r>
            <a:endParaRPr/>
          </a:p>
          <a:p>
            <a:pPr indent="0" lvl="0" marL="0" rtl="0" algn="l">
              <a:lnSpc>
                <a:spcPct val="115000"/>
              </a:lnSpc>
              <a:spcBef>
                <a:spcPts val="1600"/>
              </a:spcBef>
              <a:spcAft>
                <a:spcPts val="1600"/>
              </a:spcAft>
              <a:buSzPts val="1800"/>
              <a:buNone/>
            </a:pPr>
            <a:r>
              <a:rPr lang="en"/>
              <a:t>For example, to minimize security vulnerabilities, an organization could implement a policy that restricts a user’s access to resources to business hours only.</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3" name="Shape 483"/>
        <p:cNvGrpSpPr/>
        <p:nvPr/>
      </p:nvGrpSpPr>
      <p:grpSpPr>
        <a:xfrm>
          <a:off x="0" y="0"/>
          <a:ext cx="0" cy="0"/>
          <a:chOff x="0" y="0"/>
          <a:chExt cx="0" cy="0"/>
        </a:xfrm>
      </p:grpSpPr>
      <p:sp>
        <p:nvSpPr>
          <p:cNvPr id="484" name="Google Shape;484;p6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Recertification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85" name="Google Shape;485;p6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Recertification is the process of renewing a certification and accreditation after changes are made to the original certification process or after a specific time period. </a:t>
            </a:r>
            <a:endParaRPr/>
          </a:p>
          <a:p>
            <a:pPr indent="0" lvl="0" marL="0" rtl="0" algn="l">
              <a:lnSpc>
                <a:spcPct val="115000"/>
              </a:lnSpc>
              <a:spcBef>
                <a:spcPts val="1600"/>
              </a:spcBef>
              <a:spcAft>
                <a:spcPts val="0"/>
              </a:spcAft>
              <a:buClr>
                <a:schemeClr val="dk1"/>
              </a:buClr>
              <a:buSzPts val="1100"/>
              <a:buFont typeface="Arial"/>
              <a:buNone/>
            </a:pPr>
            <a:r>
              <a:rPr lang="en"/>
              <a:t>An organization’s security policy should specify the conditions that require recertification.</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9" name="Shape 489"/>
        <p:cNvGrpSpPr/>
        <p:nvPr/>
      </p:nvGrpSpPr>
      <p:grpSpPr>
        <a:xfrm>
          <a:off x="0" y="0"/>
          <a:ext cx="0" cy="0"/>
          <a:chOff x="0" y="0"/>
          <a:chExt cx="0" cy="0"/>
        </a:xfrm>
      </p:grpSpPr>
      <p:sp>
        <p:nvSpPr>
          <p:cNvPr id="490" name="Google Shape;490;p6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Standard naming convention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91" name="Google Shape;491;p6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 standard naming convention is an agreed-upon convention for naming resources. </a:t>
            </a:r>
            <a:endParaRPr/>
          </a:p>
          <a:p>
            <a:pPr indent="0" lvl="0" marL="0" rtl="0" algn="l">
              <a:lnSpc>
                <a:spcPct val="115000"/>
              </a:lnSpc>
              <a:spcBef>
                <a:spcPts val="1600"/>
              </a:spcBef>
              <a:spcAft>
                <a:spcPts val="1600"/>
              </a:spcAft>
              <a:buSzPts val="1800"/>
              <a:buNone/>
            </a:pPr>
            <a:r>
              <a:rPr lang="en"/>
              <a:t>The convention might be based on location, purpose or relationship and should ensure the name is unique within an organization.</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5" name="Shape 495"/>
        <p:cNvGrpSpPr/>
        <p:nvPr/>
      </p:nvGrpSpPr>
      <p:grpSpPr>
        <a:xfrm>
          <a:off x="0" y="0"/>
          <a:ext cx="0" cy="0"/>
          <a:chOff x="0" y="0"/>
          <a:chExt cx="0" cy="0"/>
        </a:xfrm>
      </p:grpSpPr>
      <p:sp>
        <p:nvSpPr>
          <p:cNvPr id="496" name="Google Shape;496;g635d01eff2_0_1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Account maintenance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97" name="Google Shape;497;g635d01eff2_0_16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Most organizations need a method for maintaining accounts, for example, to reset passwords, enable/disable accounts or update specific attributes. </a:t>
            </a:r>
            <a:endParaRPr/>
          </a:p>
          <a:p>
            <a:pPr indent="0" lvl="0" marL="0" rtl="0" algn="l">
              <a:lnSpc>
                <a:spcPct val="115000"/>
              </a:lnSpc>
              <a:spcBef>
                <a:spcPts val="1600"/>
              </a:spcBef>
              <a:spcAft>
                <a:spcPts val="1600"/>
              </a:spcAft>
              <a:buSzPts val="1800"/>
              <a:buNone/>
            </a:pPr>
            <a:r>
              <a:rPr lang="en"/>
              <a:t>This function is typically provided by a front-line support (or help desk) team that users can contact for assistance. </a:t>
            </a:r>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1" name="Shape 501"/>
        <p:cNvGrpSpPr/>
        <p:nvPr/>
      </p:nvGrpSpPr>
      <p:grpSpPr>
        <a:xfrm>
          <a:off x="0" y="0"/>
          <a:ext cx="0" cy="0"/>
          <a:chOff x="0" y="0"/>
          <a:chExt cx="0" cy="0"/>
        </a:xfrm>
      </p:grpSpPr>
      <p:sp>
        <p:nvSpPr>
          <p:cNvPr id="502" name="Google Shape;502;p6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Group-based access control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03" name="Google Shape;503;p6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Organizations might choose to grant access to resources based on user’s membership in a group. </a:t>
            </a:r>
            <a:endParaRPr/>
          </a:p>
          <a:p>
            <a:pPr indent="0" lvl="0" marL="0" rtl="0" algn="l">
              <a:lnSpc>
                <a:spcPct val="115000"/>
              </a:lnSpc>
              <a:spcBef>
                <a:spcPts val="1600"/>
              </a:spcBef>
              <a:spcAft>
                <a:spcPts val="1600"/>
              </a:spcAft>
              <a:buSzPts val="1800"/>
              <a:buNone/>
            </a:pPr>
            <a:r>
              <a:rPr lang="en"/>
              <a:t>This method simplifies administrative overhead but can weaken security if user permissions are not audited and reviewed periodically.</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7" name="Shape 507"/>
        <p:cNvGrpSpPr/>
        <p:nvPr/>
      </p:nvGrpSpPr>
      <p:grpSpPr>
        <a:xfrm>
          <a:off x="0" y="0"/>
          <a:ext cx="0" cy="0"/>
          <a:chOff x="0" y="0"/>
          <a:chExt cx="0" cy="0"/>
        </a:xfrm>
      </p:grpSpPr>
      <p:sp>
        <p:nvSpPr>
          <p:cNvPr id="508" name="Google Shape;508;p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Location-based policies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09" name="Google Shape;509;p6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Organizations might choose to restrict user’s access to resources based on the physical location or region of the user. </a:t>
            </a:r>
            <a:endParaRPr/>
          </a:p>
          <a:p>
            <a:pPr indent="0" lvl="0" marL="0" rtl="0" algn="l">
              <a:lnSpc>
                <a:spcPct val="115000"/>
              </a:lnSpc>
              <a:spcBef>
                <a:spcPts val="1600"/>
              </a:spcBef>
              <a:spcAft>
                <a:spcPts val="0"/>
              </a:spcAft>
              <a:buClr>
                <a:schemeClr val="dk1"/>
              </a:buClr>
              <a:buSzPts val="1100"/>
              <a:buFont typeface="Arial"/>
              <a:buNone/>
            </a:pPr>
            <a:r>
              <a:rPr lang="en"/>
              <a:t>For example, to minimize security vulnerabilities, an organization in a specific region might implement a policy that restricts a user’s access to resources unless the user is in the same region. As a result, users outside of the region will not have access to resources.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3" name="Shape 513"/>
        <p:cNvGrpSpPr/>
        <p:nvPr/>
      </p:nvGrpSpPr>
      <p:grpSpPr>
        <a:xfrm>
          <a:off x="0" y="0"/>
          <a:ext cx="0" cy="0"/>
          <a:chOff x="0" y="0"/>
          <a:chExt cx="0" cy="0"/>
        </a:xfrm>
      </p:grpSpPr>
      <p:sp>
        <p:nvSpPr>
          <p:cNvPr id="514" name="Google Shape;514;p6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Credential management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15" name="Google Shape;515;p6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The user’s credential is encrypted within the device and can be used when authenticating to websites. </a:t>
            </a:r>
            <a:endParaRPr/>
          </a:p>
          <a:p>
            <a:pPr indent="0" lvl="0" marL="0" rtl="0" algn="l">
              <a:lnSpc>
                <a:spcPct val="115000"/>
              </a:lnSpc>
              <a:spcBef>
                <a:spcPts val="1600"/>
              </a:spcBef>
              <a:spcAft>
                <a:spcPts val="0"/>
              </a:spcAft>
              <a:buSzPts val="1100"/>
              <a:buNone/>
            </a:pPr>
            <a:r>
              <a:rPr lang="en"/>
              <a:t>These systems do not store the password — when a user authenticates, the system hashes the provided password, compares it to the stored password hash and authenticating the user only if the hashes match.</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9" name="Shape 519"/>
        <p:cNvGrpSpPr/>
        <p:nvPr/>
      </p:nvGrpSpPr>
      <p:grpSpPr>
        <a:xfrm>
          <a:off x="0" y="0"/>
          <a:ext cx="0" cy="0"/>
          <a:chOff x="0" y="0"/>
          <a:chExt cx="0" cy="0"/>
        </a:xfrm>
      </p:grpSpPr>
      <p:sp>
        <p:nvSpPr>
          <p:cNvPr id="520" name="Google Shape;520;p6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Group policy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21" name="Google Shape;521;p6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Organizations might implement multiple password policies for users. The policies might apply to different groups of users or apply overlapping policies to various groups of users within the organization.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Identification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8" name="Google Shape;98;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1000"/>
              </a:spcBef>
              <a:spcAft>
                <a:spcPts val="0"/>
              </a:spcAft>
              <a:buSzPts val="1800"/>
              <a:buNone/>
            </a:pPr>
            <a:r>
              <a:rPr lang="en">
                <a:solidFill>
                  <a:schemeClr val="dk1"/>
                </a:solidFill>
              </a:rPr>
              <a:t>Identification is the process of someone claiming to be a particular identity. </a:t>
            </a:r>
            <a:endParaRPr>
              <a:solidFill>
                <a:schemeClr val="dk1"/>
              </a:solidFill>
            </a:endParaRPr>
          </a:p>
          <a:p>
            <a:pPr indent="0" lvl="0" marL="0" rtl="0" algn="l">
              <a:lnSpc>
                <a:spcPct val="130000"/>
              </a:lnSpc>
              <a:spcBef>
                <a:spcPts val="1000"/>
              </a:spcBef>
              <a:spcAft>
                <a:spcPts val="0"/>
              </a:spcAft>
              <a:buSzPts val="1800"/>
              <a:buNone/>
            </a:pPr>
            <a:r>
              <a:rPr lang="en">
                <a:solidFill>
                  <a:schemeClr val="dk1"/>
                </a:solidFill>
              </a:rPr>
              <a:t>The subject must provide an identity to a system to begin the authentication, authorization and accounting processes.</a:t>
            </a:r>
            <a:endParaRPr>
              <a:solidFill>
                <a:schemeClr val="dk1"/>
              </a:solidFill>
            </a:endParaRPr>
          </a:p>
          <a:p>
            <a:pPr indent="0" lvl="0" marL="0" rtl="0" algn="l">
              <a:lnSpc>
                <a:spcPct val="130000"/>
              </a:lnSpc>
              <a:spcBef>
                <a:spcPts val="1000"/>
              </a:spcBef>
              <a:spcAft>
                <a:spcPts val="0"/>
              </a:spcAft>
              <a:buSzPts val="1800"/>
              <a:buNone/>
            </a:pPr>
            <a:r>
              <a:rPr lang="en">
                <a:solidFill>
                  <a:schemeClr val="dk1"/>
                </a:solidFill>
              </a:rPr>
              <a:t>For example, the subject might type a username, swipe a smartcard or provide a device token. </a:t>
            </a:r>
            <a:endParaRPr>
              <a:solidFill>
                <a:schemeClr val="dk1"/>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5" name="Shape 525"/>
        <p:cNvGrpSpPr/>
        <p:nvPr/>
      </p:nvGrpSpPr>
      <p:grpSpPr>
        <a:xfrm>
          <a:off x="0" y="0"/>
          <a:ext cx="0" cy="0"/>
          <a:chOff x="0" y="0"/>
          <a:chExt cx="0" cy="0"/>
        </a:xfrm>
      </p:grpSpPr>
      <p:sp>
        <p:nvSpPr>
          <p:cNvPr id="526" name="Google Shape;526;p6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Password complexity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27" name="Google Shape;527;p6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The complexity of a password refers to how many character types are included in the password. </a:t>
            </a:r>
            <a:endParaRPr/>
          </a:p>
          <a:p>
            <a:pPr indent="0" lvl="0" marL="0" rtl="0" algn="l">
              <a:lnSpc>
                <a:spcPct val="115000"/>
              </a:lnSpc>
              <a:spcBef>
                <a:spcPts val="1600"/>
              </a:spcBef>
              <a:spcAft>
                <a:spcPts val="1600"/>
              </a:spcAft>
              <a:buSzPts val="1800"/>
              <a:buNone/>
            </a:pPr>
            <a:r>
              <a:rPr lang="en"/>
              <a:t>An organization can even implement a password policy that requires a minimum number of each character type (uppercase characters, lowercase characters, numbers and special characters or symbols).</a:t>
            </a:r>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1" name="Shape 531"/>
        <p:cNvGrpSpPr/>
        <p:nvPr/>
      </p:nvGrpSpPr>
      <p:grpSpPr>
        <a:xfrm>
          <a:off x="0" y="0"/>
          <a:ext cx="0" cy="0"/>
          <a:chOff x="0" y="0"/>
          <a:chExt cx="0" cy="0"/>
        </a:xfrm>
      </p:grpSpPr>
      <p:sp>
        <p:nvSpPr>
          <p:cNvPr id="532" name="Google Shape;532;g635d01eff2_0_18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Recovery</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33" name="Google Shape;533;g635d01eff2_0_18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Organizations might provide a process by which users can regain access to an account to which they no longer have access. </a:t>
            </a:r>
            <a:endParaRPr/>
          </a:p>
          <a:p>
            <a:pPr indent="0" lvl="0" marL="0" rtl="0" algn="l">
              <a:lnSpc>
                <a:spcPct val="115000"/>
              </a:lnSpc>
              <a:spcBef>
                <a:spcPts val="1600"/>
              </a:spcBef>
              <a:spcAft>
                <a:spcPts val="0"/>
              </a:spcAft>
              <a:buSzPts val="1100"/>
              <a:buNone/>
            </a:pPr>
            <a:r>
              <a:rPr lang="en"/>
              <a:t>For example, a self-service password reset process enables users to recover access to their account by answering one or more security questions. </a:t>
            </a:r>
            <a:endParaRPr/>
          </a:p>
          <a:p>
            <a:pPr indent="0" lvl="0" marL="0" rtl="0" algn="l">
              <a:lnSpc>
                <a:spcPct val="115000"/>
              </a:lnSpc>
              <a:spcBef>
                <a:spcPts val="1600"/>
              </a:spcBef>
              <a:spcAft>
                <a:spcPts val="0"/>
              </a:spcAft>
              <a:buClr>
                <a:schemeClr val="dk1"/>
              </a:buClr>
              <a:buSzPts val="1100"/>
              <a:buFont typeface="Arial"/>
              <a:buNone/>
            </a:pPr>
            <a:r>
              <a:rPr lang="en"/>
              <a:t>Only the authorized user would know with the correct answers, which they provided when the account was provisioned.</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7" name="Shape 537"/>
        <p:cNvGrpSpPr/>
        <p:nvPr/>
      </p:nvGrpSpPr>
      <p:grpSpPr>
        <a:xfrm>
          <a:off x="0" y="0"/>
          <a:ext cx="0" cy="0"/>
          <a:chOff x="0" y="0"/>
          <a:chExt cx="0" cy="0"/>
        </a:xfrm>
      </p:grpSpPr>
      <p:sp>
        <p:nvSpPr>
          <p:cNvPr id="538" name="Google Shape;538;g636af76602_0_19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Disablement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539" name="Google Shape;539;g636af76602_0_19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You can disable an account completely, which renders it unusable, even with the correct password. </a:t>
            </a:r>
            <a:endParaRPr/>
          </a:p>
          <a:p>
            <a:pPr indent="0" lvl="0" marL="0" rtl="0" algn="l">
              <a:lnSpc>
                <a:spcPct val="115000"/>
              </a:lnSpc>
              <a:spcBef>
                <a:spcPts val="1600"/>
              </a:spcBef>
              <a:spcAft>
                <a:spcPts val="1600"/>
              </a:spcAft>
              <a:buSzPts val="1800"/>
              <a:buNone/>
            </a:pPr>
            <a:r>
              <a:rPr lang="en"/>
              <a:t>Disablement is often used when an employee leaves a company. After a specific amount of time, disabled user accounts are deleted. </a:t>
            </a:r>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3" name="Shape 543"/>
        <p:cNvGrpSpPr/>
        <p:nvPr/>
      </p:nvGrpSpPr>
      <p:grpSpPr>
        <a:xfrm>
          <a:off x="0" y="0"/>
          <a:ext cx="0" cy="0"/>
          <a:chOff x="0" y="0"/>
          <a:chExt cx="0" cy="0"/>
        </a:xfrm>
      </p:grpSpPr>
      <p:sp>
        <p:nvSpPr>
          <p:cNvPr id="544" name="Google Shape;544;g636af76602_0_20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Lockout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545" name="Google Shape;545;g636af76602_0_20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An organization can implement a password policy to lock out an account after an incorrect password is entered a predefined number of times. </a:t>
            </a:r>
            <a:endParaRPr/>
          </a:p>
          <a:p>
            <a:pPr indent="0" lvl="0" marL="0" rtl="0" algn="l">
              <a:lnSpc>
                <a:spcPct val="115000"/>
              </a:lnSpc>
              <a:spcBef>
                <a:spcPts val="1600"/>
              </a:spcBef>
              <a:spcAft>
                <a:spcPts val="0"/>
              </a:spcAft>
              <a:buClr>
                <a:schemeClr val="dk1"/>
              </a:buClr>
              <a:buSzPts val="1100"/>
              <a:buFont typeface="Arial"/>
              <a:buNone/>
            </a:pPr>
            <a:r>
              <a:rPr lang="en"/>
              <a:t>Typically, this number is set high enough to allow for some user errors.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9" name="Shape 549"/>
        <p:cNvGrpSpPr/>
        <p:nvPr/>
      </p:nvGrpSpPr>
      <p:grpSpPr>
        <a:xfrm>
          <a:off x="0" y="0"/>
          <a:ext cx="0" cy="0"/>
          <a:chOff x="0" y="0"/>
          <a:chExt cx="0" cy="0"/>
        </a:xfrm>
      </p:grpSpPr>
      <p:sp>
        <p:nvSpPr>
          <p:cNvPr id="550" name="Google Shape;550;g636af76602_0_20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Password history</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551" name="Google Shape;551;g636af76602_0_20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The password history is the list of a user’s previous passwords. Typically, authentication systems will remember many of the passwords each user has used.</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5" name="Shape 555"/>
        <p:cNvGrpSpPr/>
        <p:nvPr/>
      </p:nvGrpSpPr>
      <p:grpSpPr>
        <a:xfrm>
          <a:off x="0" y="0"/>
          <a:ext cx="0" cy="0"/>
          <a:chOff x="0" y="0"/>
          <a:chExt cx="0" cy="0"/>
        </a:xfrm>
      </p:grpSpPr>
      <p:sp>
        <p:nvSpPr>
          <p:cNvPr id="556" name="Google Shape;556;g636af76602_0_2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Password reuse</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557" name="Google Shape;557;g636af76602_0_2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t>An organization can implement a password policy that prevents users from reusing passwords on their password history list.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1" name="Shape 561"/>
        <p:cNvGrpSpPr/>
        <p:nvPr/>
      </p:nvGrpSpPr>
      <p:grpSpPr>
        <a:xfrm>
          <a:off x="0" y="0"/>
          <a:ext cx="0" cy="0"/>
          <a:chOff x="0" y="0"/>
          <a:chExt cx="0" cy="0"/>
        </a:xfrm>
      </p:grpSpPr>
      <p:sp>
        <p:nvSpPr>
          <p:cNvPr id="562" name="Google Shape;562;p1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Password length</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63" name="Google Shape;563;p13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The password length is the number of characters in a user’s password. Longer passwords are harder to crack than shorter passwords. Many organizations require the passwords for privileged accounts to be longer than those for user accounts.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7" name="Shape 567"/>
        <p:cNvGrpSpPr/>
        <p:nvPr/>
      </p:nvGrpSpPr>
      <p:grpSpPr>
        <a:xfrm>
          <a:off x="0" y="0"/>
          <a:ext cx="0" cy="0"/>
          <a:chOff x="0" y="0"/>
          <a:chExt cx="0" cy="0"/>
        </a:xfrm>
      </p:grpSpPr>
      <p:sp>
        <p:nvSpPr>
          <p:cNvPr id="568" name="Google Shape;568;g635d01eff2_0_72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This Concludes Domain 4</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g636af76602_0_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Authentication</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p:txBody>
      </p:sp>
      <p:sp>
        <p:nvSpPr>
          <p:cNvPr id="104" name="Google Shape;104;g636af76602_0_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1000"/>
              </a:spcBef>
              <a:spcAft>
                <a:spcPts val="0"/>
              </a:spcAft>
              <a:buSzPts val="1800"/>
              <a:buNone/>
            </a:pPr>
            <a:r>
              <a:rPr lang="en">
                <a:solidFill>
                  <a:schemeClr val="dk1"/>
                </a:solidFill>
              </a:rPr>
              <a:t>Authentication verifies the identity of the subject by comparing one or more factors against a database of valid identities (e.g., user accounts). Another core principle is that the information used to verify the identity is private information and should be protected.</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