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302" r:id="rId2"/>
    <p:sldId id="303" r:id="rId3"/>
    <p:sldId id="304" r:id="rId4"/>
    <p:sldId id="30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599" autoAdjust="0"/>
  </p:normalViewPr>
  <p:slideViewPr>
    <p:cSldViewPr snapToGrid="0">
      <p:cViewPr varScale="1">
        <p:scale>
          <a:sx n="74" d="100"/>
          <a:sy n="74" d="100"/>
        </p:scale>
        <p:origin x="1272" y="3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0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46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6987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56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69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42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8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7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2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0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6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73F2CB3-77D5-4AF5-A9BF-CC82E40011B6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B245792-F900-404C-AEAC-C0CACE21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22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38799-B18A-467B-B3A3-86F8729B8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2883" y="1107583"/>
            <a:ext cx="8854993" cy="4114800"/>
          </a:xfrm>
        </p:spPr>
        <p:txBody>
          <a:bodyPr>
            <a:normAutofit/>
          </a:bodyPr>
          <a:lstStyle/>
          <a:p>
            <a:pPr algn="r" rtl="0" fontAlgn="base"/>
            <a:r>
              <a:rPr lang="en-US" sz="54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  <a:t>Microchurch:</a:t>
            </a:r>
            <a:br>
              <a:rPr lang="en-US" sz="54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en-US" sz="54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br>
              <a:rPr lang="en-US" sz="54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en-US" sz="40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  <a:t>What is it </a:t>
            </a:r>
            <a:br>
              <a:rPr lang="en-US" sz="40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en-US" sz="40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  <a:t>and </a:t>
            </a:r>
            <a:br>
              <a:rPr lang="en-US" sz="40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en-US" sz="40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  <a:t>How Do You Justify It?</a:t>
            </a:r>
          </a:p>
          <a:p>
            <a:pPr lvl="1" rtl="0" fontAlgn="base"/>
            <a:endParaRPr lang="en-US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75A9A2-86DF-41C0-81B2-39059A36AEB3}"/>
              </a:ext>
            </a:extLst>
          </p:cNvPr>
          <p:cNvSpPr txBox="1"/>
          <p:nvPr/>
        </p:nvSpPr>
        <p:spPr>
          <a:xfrm>
            <a:off x="1152659" y="5567519"/>
            <a:ext cx="5293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accent1"/>
                </a:solidFill>
              </a:rPr>
              <a:t>ralphmoore.net</a:t>
            </a:r>
          </a:p>
          <a:p>
            <a:endParaRPr lang="en-US" sz="36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9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70AD74-97F2-4710-BA60-9AA6BCEA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lvl="1" algn="r" rtl="0" fontAlgn="base">
              <a:lnSpc>
                <a:spcPct val="90000"/>
              </a:lnSpc>
            </a:pPr>
            <a:r>
              <a:rPr lang="en-US" sz="360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  <a:t>What is 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  <a:t>a Microchurch</a:t>
            </a:r>
            <a:r>
              <a:rPr lang="en-US" sz="360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  <a:t>?  </a:t>
            </a:r>
            <a:br>
              <a:rPr lang="en-US" sz="2800" b="1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</a:br>
            <a:br>
              <a:rPr lang="en-US" sz="2800" b="1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en-US" sz="2800" b="0" i="1" u="none" strike="noStrike" dirty="0">
                <a:solidFill>
                  <a:schemeClr val="accent1"/>
                </a:solidFill>
                <a:effectLst/>
                <a:latin typeface="Century Gothic" panose="020B0502020202020204" pitchFamily="34" charset="0"/>
              </a:rPr>
              <a:t>An intentionally small, autonomous and reproductive congregation led by a bivocational pastor</a:t>
            </a:r>
            <a:r>
              <a:rPr lang="en-US" sz="2800" b="0" i="1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  <a:t>. </a:t>
            </a:r>
          </a:p>
          <a:p>
            <a:pPr lvl="1" algn="r" rtl="0" fontAlgn="base">
              <a:lnSpc>
                <a:spcPct val="90000"/>
              </a:lnSpc>
            </a:pPr>
            <a:endParaRPr lang="en-US" sz="2800" dirty="0">
              <a:solidFill>
                <a:schemeClr val="tx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01B09-924B-4E3E-959D-A2C367B4E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765" y="819572"/>
            <a:ext cx="6440549" cy="4626428"/>
          </a:xfrm>
        </p:spPr>
        <p:txBody>
          <a:bodyPr anchor="ctr">
            <a:normAutofit/>
          </a:bodyPr>
          <a:lstStyle/>
          <a:p>
            <a:pPr lvl="2" rtl="0" fontAlgn="base"/>
            <a:endParaRPr lang="en-US" b="0" i="0" u="none" strike="noStrike" dirty="0">
              <a:solidFill>
                <a:schemeClr val="tx1">
                  <a:lumMod val="9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lvl="2" rtl="0" fontAlgn="base"/>
            <a:endParaRPr lang="en-US" dirty="0">
              <a:solidFill>
                <a:schemeClr val="tx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lvl="2" rtl="0" fontAlgn="base"/>
            <a:endParaRPr lang="en-US" b="0" i="0" u="none" strike="noStrike" dirty="0">
              <a:solidFill>
                <a:schemeClr val="tx1">
                  <a:lumMod val="9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lvl="2" rtl="0" fontAlgn="base"/>
            <a:r>
              <a:rPr lang="en-US" sz="24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  <a:t>Intentionally small</a:t>
            </a:r>
          </a:p>
          <a:p>
            <a:pPr lvl="2" rtl="0" fontAlgn="base"/>
            <a:endParaRPr lang="en-US" sz="2400" b="0" i="0" u="none" strike="noStrike" dirty="0">
              <a:solidFill>
                <a:schemeClr val="tx1">
                  <a:lumMod val="9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lvl="2" rtl="0" fontAlgn="base"/>
            <a:r>
              <a:rPr lang="en-US" sz="24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  <a:t>Autonomous or semi-autonomous</a:t>
            </a:r>
          </a:p>
          <a:p>
            <a:pPr lvl="2" rtl="0" fontAlgn="base"/>
            <a:endParaRPr lang="en-US" sz="2400" b="0" i="0" u="none" strike="noStrike" dirty="0">
              <a:solidFill>
                <a:schemeClr val="tx1">
                  <a:lumMod val="9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lvl="2" rtl="0" fontAlgn="base"/>
            <a:r>
              <a:rPr lang="en-US" sz="24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  <a:t>Reproductive</a:t>
            </a:r>
          </a:p>
          <a:p>
            <a:pPr lvl="2" rtl="0" fontAlgn="base"/>
            <a:endParaRPr lang="en-US" sz="2400" b="0" i="0" u="none" strike="noStrike" dirty="0">
              <a:solidFill>
                <a:schemeClr val="tx1">
                  <a:lumMod val="9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lvl="2" rtl="0" fontAlgn="base"/>
            <a:r>
              <a:rPr lang="en-US" sz="24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Century Gothic" panose="020B0502020202020204" pitchFamily="34" charset="0"/>
              </a:rPr>
              <a:t>Led bivocationally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75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0068059-9097-4F05-BA38-CDD7DBF77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DBDBE4-33E8-4C18-8B5E-56B5CD414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1273" y="1039615"/>
            <a:ext cx="9144000" cy="2486130"/>
          </a:xfrm>
        </p:spPr>
        <p:txBody>
          <a:bodyPr vert="horz" wrap="square" lIns="91440" tIns="45720" rIns="91440" bIns="45720" rtlCol="0" anchor="t">
            <a:normAutofit fontScale="90000"/>
          </a:bodyPr>
          <a:lstStyle/>
          <a:p>
            <a:pPr lvl="1" algn="ctr" rtl="0" fontAlgn="base">
              <a:lnSpc>
                <a:spcPct val="90000"/>
              </a:lnSpc>
              <a:spcBef>
                <a:spcPct val="0"/>
              </a:spcBef>
            </a:pPr>
            <a:r>
              <a:rPr lang="en-US" sz="4400" i="0" u="none" strike="noStrike" kern="1200" dirty="0">
                <a:solidFill>
                  <a:schemeClr val="tx1">
                    <a:lumMod val="9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Ecclesial  Minimums</a:t>
            </a:r>
            <a:br>
              <a:rPr lang="en-US" sz="4000" i="0" u="none" strike="noStrike" kern="1200" dirty="0">
                <a:solidFill>
                  <a:schemeClr val="tx1">
                    <a:lumMod val="9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</a:br>
            <a:endParaRPr lang="en-US" sz="4000" i="0" u="none" strike="noStrike" kern="1200" dirty="0">
              <a:solidFill>
                <a:schemeClr val="tx1">
                  <a:lumMod val="95000"/>
                </a:schemeClr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Century Gothic" panose="020B0502020202020204" pitchFamily="34" charset="0"/>
              <a:ea typeface="+mj-ea"/>
              <a:cs typeface="+mj-cs"/>
            </a:endParaRPr>
          </a:p>
          <a:p>
            <a:pPr lvl="2" algn="l" rtl="0" fontAlgn="base">
              <a:lnSpc>
                <a:spcPct val="90000"/>
              </a:lnSpc>
              <a:spcBef>
                <a:spcPct val="0"/>
              </a:spcBef>
            </a:pPr>
            <a:br>
              <a:rPr lang="en-US" sz="4000" i="0" strike="noStrike" kern="1200" dirty="0">
                <a:solidFill>
                  <a:schemeClr val="tx1">
                    <a:lumMod val="9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en-US" sz="4000" i="0" strike="noStrike" kern="1200" dirty="0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Appearance: </a:t>
            </a:r>
            <a:br>
              <a:rPr lang="en-US" sz="2800" i="0" strike="noStrike" kern="1200" dirty="0">
                <a:solidFill>
                  <a:schemeClr val="tx1">
                    <a:lumMod val="9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en-US" sz="2800" i="0" strike="noStrike" kern="1200" dirty="0">
                <a:solidFill>
                  <a:schemeClr val="tx1">
                    <a:lumMod val="9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Two or three gathered in Jesus’ name</a:t>
            </a:r>
            <a:br>
              <a:rPr lang="en-US" sz="2800" i="0" strike="noStrike" kern="1200" dirty="0">
                <a:solidFill>
                  <a:schemeClr val="tx1">
                    <a:lumMod val="9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</a:br>
            <a:br>
              <a:rPr lang="en-US" sz="2800" i="0" strike="noStrike" kern="1200" dirty="0">
                <a:solidFill>
                  <a:schemeClr val="tx1">
                    <a:lumMod val="9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</a:br>
            <a:endParaRPr lang="en-US" sz="2800" i="0" strike="noStrike" kern="1200" dirty="0">
              <a:solidFill>
                <a:schemeClr val="tx1">
                  <a:lumMod val="95000"/>
                </a:schemeClr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Century Gothic" panose="020B0502020202020204" pitchFamily="34" charset="0"/>
              <a:ea typeface="+mj-ea"/>
              <a:cs typeface="+mj-cs"/>
            </a:endParaRPr>
          </a:p>
          <a:p>
            <a:pPr lvl="2" algn="l" rtl="0" fontAlgn="base">
              <a:lnSpc>
                <a:spcPct val="90000"/>
              </a:lnSpc>
              <a:spcBef>
                <a:spcPct val="0"/>
              </a:spcBef>
            </a:pPr>
            <a:r>
              <a:rPr lang="en-US" sz="4000" i="0" strike="noStrike" kern="1200" dirty="0">
                <a:solidFill>
                  <a:schemeClr val="accent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Function: </a:t>
            </a:r>
            <a:br>
              <a:rPr lang="en-US" sz="2800" i="0" strike="noStrike" kern="1200" dirty="0">
                <a:solidFill>
                  <a:schemeClr val="tx1">
                    <a:lumMod val="9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en-US" sz="2800" i="0" strike="noStrike" kern="1200" dirty="0">
                <a:solidFill>
                  <a:schemeClr val="tx1">
                    <a:lumMod val="9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Community, the word, worship and external mission</a:t>
            </a:r>
          </a:p>
          <a:p>
            <a:pPr algn="ctr"/>
            <a:endParaRPr lang="en-US" sz="3800" dirty="0">
              <a:solidFill>
                <a:schemeClr val="tx1">
                  <a:lumMod val="95000"/>
                </a:schemeClr>
              </a:soli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26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A1741-EDD2-4C75-9CD5-BCDB0E7F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193" y="1968253"/>
            <a:ext cx="5151548" cy="4674070"/>
          </a:xfrm>
        </p:spPr>
        <p:txBody>
          <a:bodyPr anchor="t">
            <a:normAutofit/>
          </a:bodyPr>
          <a:lstStyle/>
          <a:p>
            <a:r>
              <a:rPr lang="en-US" sz="3600" i="0" u="none" strike="noStrike" kern="1200" dirty="0">
                <a:solidFill>
                  <a:schemeClr val="accent1"/>
                </a:solidFill>
                <a:effectLst/>
                <a:latin typeface="Century Gothic" panose="020B0502020202020204" pitchFamily="34" charset="0"/>
              </a:rPr>
              <a:t>Church mostly gathered</a:t>
            </a:r>
            <a:br>
              <a:rPr lang="en-US" sz="40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</a:rPr>
            </a:br>
            <a:br>
              <a:rPr lang="en-US" sz="54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</a:rPr>
            </a:br>
            <a:r>
              <a:rPr lang="en-US" sz="280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</a:rPr>
              <a:t>Acts 2:41-6:7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0CB3A-5CA6-4D42-AEF1-42F86074F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1272" y="1968253"/>
            <a:ext cx="5376931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0" i="0" u="none" strike="noStrike" kern="1200" dirty="0">
                <a:solidFill>
                  <a:schemeClr val="accent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rPr>
              <a:t>Church mostly scattered</a:t>
            </a:r>
          </a:p>
          <a:p>
            <a:pPr marL="0" indent="0">
              <a:buNone/>
            </a:pPr>
            <a:endParaRPr lang="en-US" sz="2800" b="0" i="0" u="none" strike="noStrike" kern="1200" dirty="0">
              <a:gradFill flip="none" rotWithShape="1">
                <a:gsLst>
                  <a:gs pos="28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  <a:tileRect/>
              </a:gradFill>
              <a:effectLst/>
              <a:latin typeface="Century Gothic" panose="020B0502020202020204" pitchFamily="34" charset="0"/>
              <a:ea typeface="+mj-ea"/>
              <a:cs typeface="+mj-cs"/>
            </a:endParaRPr>
          </a:p>
          <a:p>
            <a:r>
              <a:rPr lang="en-US" sz="2800" b="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  <a:t>Acts 14 and Romans 15:14</a:t>
            </a:r>
          </a:p>
          <a:p>
            <a:endParaRPr lang="en-US" sz="2800" b="0" i="0" u="none" strike="noStrike" kern="1200" dirty="0">
              <a:gradFill flip="none" rotWithShape="1">
                <a:gsLst>
                  <a:gs pos="28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  <a:tileRect/>
              </a:gradFill>
              <a:effectLst/>
              <a:latin typeface="Century Gothic" panose="020B0502020202020204" pitchFamily="34" charset="0"/>
              <a:ea typeface="+mj-ea"/>
              <a:cs typeface="+mj-cs"/>
            </a:endParaRPr>
          </a:p>
          <a:p>
            <a:r>
              <a:rPr lang="en-US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Century Gothic" panose="020B0502020202020204" pitchFamily="34" charset="0"/>
                <a:ea typeface="+mj-ea"/>
                <a:cs typeface="+mj-cs"/>
              </a:rPr>
              <a:t>Romans 16 - </a:t>
            </a:r>
            <a:r>
              <a:rPr lang="en-US" sz="2800" b="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  <a:t>house and household, re: Priscilla &amp; Aquila, </a:t>
            </a:r>
            <a:r>
              <a:rPr lang="en-US" sz="2800" b="0" i="0" u="none" strike="noStrike" kern="1200" dirty="0" err="1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  <a:t>Aristobulus</a:t>
            </a:r>
            <a:r>
              <a:rPr lang="en-US" sz="2800" b="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  <a:t>, </a:t>
            </a:r>
            <a:r>
              <a:rPr lang="en-US" sz="2800" b="0" i="0" u="none" strike="noStrike" kern="1200" dirty="0" err="1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  <a:t>Narcissis</a:t>
            </a:r>
            <a:r>
              <a:rPr lang="en-US" sz="2800" b="0" i="0" u="none" strike="noStrike" kern="12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effectLst/>
                <a:latin typeface="Century Gothic" panose="020B0502020202020204" pitchFamily="34" charset="0"/>
                <a:ea typeface="+mj-ea"/>
                <a:cs typeface="+mj-cs"/>
              </a:rPr>
              <a:t>, Gaius, etc.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C467E9-8684-4E93-9074-A8174098A652}"/>
              </a:ext>
            </a:extLst>
          </p:cNvPr>
          <p:cNvSpPr txBox="1"/>
          <p:nvPr/>
        </p:nvSpPr>
        <p:spPr>
          <a:xfrm>
            <a:off x="0" y="66970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entury Gothic" panose="020B0502020202020204" pitchFamily="34" charset="0"/>
              </a:rPr>
              <a:t>Maturation and Shifting Norms</a:t>
            </a:r>
          </a:p>
        </p:txBody>
      </p:sp>
    </p:spTree>
    <p:extLst>
      <p:ext uri="{BB962C8B-B14F-4D97-AF65-F5344CB8AC3E}">
        <p14:creationId xmlns:p14="http://schemas.microsoft.com/office/powerpoint/2010/main" val="66647038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Corbel</vt:lpstr>
      <vt:lpstr>Depth</vt:lpstr>
      <vt:lpstr>Microchurch:   What is it  and  How Do You Justify It? </vt:lpstr>
      <vt:lpstr>What is a Microchurch?    An intentionally small, autonomous and reproductive congregation led by a bivocational pastor.  </vt:lpstr>
      <vt:lpstr>Ecclesial  Minimums   Appearance:  Two or three gathered in Jesus’ name   Function:  Community, the word, worship and external mission </vt:lpstr>
      <vt:lpstr>Church mostly gathered  Acts 2:41-6:7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Scriptural Pillars For Multiplication Ralph Moore    www.exponential.org www.ralphmoore.net</dc:title>
  <dc:creator>Ralph Moore</dc:creator>
  <cp:lastModifiedBy>Ralph Moore</cp:lastModifiedBy>
  <cp:revision>10</cp:revision>
  <dcterms:created xsi:type="dcterms:W3CDTF">2021-01-15T20:47:39Z</dcterms:created>
  <dcterms:modified xsi:type="dcterms:W3CDTF">2021-02-23T02:57:40Z</dcterms:modified>
</cp:coreProperties>
</file>