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Yanone Kaffeesatz" charset="1" panose="00000500000000000000"/>
      <p:regular r:id="rId13"/>
    </p:embeddedFont>
    <p:embeddedFont>
      <p:font typeface="Nourd Bold" charset="1" panose="0000080000000000000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3597997" y="0"/>
            <a:ext cx="4865158" cy="10287000"/>
            <a:chOff x="0" y="0"/>
            <a:chExt cx="1281358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281358" cy="2709333"/>
            </a:xfrm>
            <a:custGeom>
              <a:avLst/>
              <a:gdLst/>
              <a:ahLst/>
              <a:cxnLst/>
              <a:rect r="r" b="b" t="t" l="l"/>
              <a:pathLst>
                <a:path h="2709333" w="1281358">
                  <a:moveTo>
                    <a:pt x="0" y="0"/>
                  </a:moveTo>
                  <a:lnTo>
                    <a:pt x="1281358" y="0"/>
                  </a:lnTo>
                  <a:lnTo>
                    <a:pt x="1281358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AD4C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1281358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9960267" y="1166104"/>
            <a:ext cx="7949294" cy="7183724"/>
          </a:xfrm>
          <a:custGeom>
            <a:avLst/>
            <a:gdLst/>
            <a:ahLst/>
            <a:cxnLst/>
            <a:rect r="r" b="b" t="t" l="l"/>
            <a:pathLst>
              <a:path h="7183724" w="7949294">
                <a:moveTo>
                  <a:pt x="0" y="0"/>
                </a:moveTo>
                <a:lnTo>
                  <a:pt x="7949293" y="0"/>
                </a:lnTo>
                <a:lnTo>
                  <a:pt x="7949293" y="7183724"/>
                </a:lnTo>
                <a:lnTo>
                  <a:pt x="0" y="71837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4" r="0" b="-384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822545" y="3623259"/>
            <a:ext cx="9227469" cy="3478559"/>
            <a:chOff x="0" y="0"/>
            <a:chExt cx="12303292" cy="4638079"/>
          </a:xfrm>
        </p:grpSpPr>
        <p:sp>
          <p:nvSpPr>
            <p:cNvPr name="TextBox 7" id="7"/>
            <p:cNvSpPr txBox="true"/>
            <p:nvPr/>
          </p:nvSpPr>
          <p:spPr>
            <a:xfrm rot="0">
              <a:off x="3002570" y="-47625"/>
              <a:ext cx="6923740" cy="162855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9375"/>
                </a:lnSpc>
              </a:pPr>
              <a:r>
                <a:rPr lang="en-US" sz="7813">
                  <a:solidFill>
                    <a:srgbClr val="2E2E2E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Aplicaciones de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-142875"/>
              <a:ext cx="12303292" cy="47809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7506"/>
                </a:lnSpc>
              </a:pPr>
              <a:r>
                <a:rPr lang="en-US" sz="22922">
                  <a:solidFill>
                    <a:srgbClr val="0E719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Microsoft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192644" y="6333301"/>
            <a:ext cx="6802683" cy="24063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229"/>
              </a:lnSpc>
            </a:pPr>
            <a:r>
              <a:rPr lang="en-US" sz="15190">
                <a:solidFill>
                  <a:srgbClr val="2E2E2E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Office 365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0">
            <a:off x="1312945" y="6439379"/>
            <a:ext cx="3448222" cy="2818921"/>
          </a:xfrm>
          <a:custGeom>
            <a:avLst/>
            <a:gdLst/>
            <a:ahLst/>
            <a:cxnLst/>
            <a:rect r="r" b="b" t="t" l="l"/>
            <a:pathLst>
              <a:path h="2818921" w="3448222">
                <a:moveTo>
                  <a:pt x="0" y="0"/>
                </a:moveTo>
                <a:lnTo>
                  <a:pt x="3448222" y="0"/>
                </a:lnTo>
                <a:lnTo>
                  <a:pt x="3448222" y="2818921"/>
                </a:lnTo>
                <a:lnTo>
                  <a:pt x="0" y="28189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704640" y="2102661"/>
            <a:ext cx="7439360" cy="6081677"/>
          </a:xfrm>
          <a:custGeom>
            <a:avLst/>
            <a:gdLst/>
            <a:ahLst/>
            <a:cxnLst/>
            <a:rect r="r" b="b" t="t" l="l"/>
            <a:pathLst>
              <a:path h="6081677" w="7439360">
                <a:moveTo>
                  <a:pt x="0" y="0"/>
                </a:moveTo>
                <a:lnTo>
                  <a:pt x="7439360" y="0"/>
                </a:lnTo>
                <a:lnTo>
                  <a:pt x="7439360" y="6081678"/>
                </a:lnTo>
                <a:lnTo>
                  <a:pt x="0" y="60816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9769282" y="3385286"/>
            <a:ext cx="6802683" cy="24063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229"/>
              </a:lnSpc>
            </a:pPr>
            <a:r>
              <a:rPr lang="en-US" sz="15190">
                <a:solidFill>
                  <a:srgbClr val="2E2E2E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Office 365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226249" y="1420276"/>
            <a:ext cx="7082714" cy="7384055"/>
          </a:xfrm>
          <a:custGeom>
            <a:avLst/>
            <a:gdLst/>
            <a:ahLst/>
            <a:cxnLst/>
            <a:rect r="r" b="b" t="t" l="l"/>
            <a:pathLst>
              <a:path h="7384055" w="7082714">
                <a:moveTo>
                  <a:pt x="0" y="0"/>
                </a:moveTo>
                <a:lnTo>
                  <a:pt x="7082714" y="0"/>
                </a:lnTo>
                <a:lnTo>
                  <a:pt x="7082714" y="7384055"/>
                </a:lnTo>
                <a:lnTo>
                  <a:pt x="0" y="738405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7000"/>
            </a:blip>
            <a:stretch>
              <a:fillRect l="-388558" t="-167521" r="0" b="-115576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689125" y="351620"/>
            <a:ext cx="909749" cy="1137187"/>
          </a:xfrm>
          <a:custGeom>
            <a:avLst/>
            <a:gdLst/>
            <a:ahLst/>
            <a:cxnLst/>
            <a:rect r="r" b="b" t="t" l="l"/>
            <a:pathLst>
              <a:path h="1137187" w="909749">
                <a:moveTo>
                  <a:pt x="0" y="0"/>
                </a:moveTo>
                <a:lnTo>
                  <a:pt x="909750" y="0"/>
                </a:lnTo>
                <a:lnTo>
                  <a:pt x="909750" y="1137187"/>
                </a:lnTo>
                <a:lnTo>
                  <a:pt x="0" y="113718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-3655106" y="2981985"/>
            <a:ext cx="16881355" cy="6619215"/>
            <a:chOff x="0" y="0"/>
            <a:chExt cx="4446118" cy="1743332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4446118" cy="1743332"/>
            </a:xfrm>
            <a:custGeom>
              <a:avLst/>
              <a:gdLst/>
              <a:ahLst/>
              <a:cxnLst/>
              <a:rect r="r" b="b" t="t" l="l"/>
              <a:pathLst>
                <a:path h="1743332" w="4446118">
                  <a:moveTo>
                    <a:pt x="23389" y="0"/>
                  </a:moveTo>
                  <a:lnTo>
                    <a:pt x="4422729" y="0"/>
                  </a:lnTo>
                  <a:cubicBezTo>
                    <a:pt x="4428932" y="0"/>
                    <a:pt x="4434881" y="2464"/>
                    <a:pt x="4439268" y="6850"/>
                  </a:cubicBezTo>
                  <a:cubicBezTo>
                    <a:pt x="4443654" y="11237"/>
                    <a:pt x="4446118" y="17186"/>
                    <a:pt x="4446118" y="23389"/>
                  </a:cubicBezTo>
                  <a:lnTo>
                    <a:pt x="4446118" y="1719943"/>
                  </a:lnTo>
                  <a:cubicBezTo>
                    <a:pt x="4446118" y="1726146"/>
                    <a:pt x="4443654" y="1732095"/>
                    <a:pt x="4439268" y="1736482"/>
                  </a:cubicBezTo>
                  <a:cubicBezTo>
                    <a:pt x="4434881" y="1740868"/>
                    <a:pt x="4428932" y="1743332"/>
                    <a:pt x="4422729" y="1743332"/>
                  </a:cubicBezTo>
                  <a:lnTo>
                    <a:pt x="23389" y="1743332"/>
                  </a:lnTo>
                  <a:cubicBezTo>
                    <a:pt x="17186" y="1743332"/>
                    <a:pt x="11237" y="1740868"/>
                    <a:pt x="6850" y="1736482"/>
                  </a:cubicBezTo>
                  <a:cubicBezTo>
                    <a:pt x="2464" y="1732095"/>
                    <a:pt x="0" y="1726146"/>
                    <a:pt x="0" y="1719943"/>
                  </a:cubicBezTo>
                  <a:lnTo>
                    <a:pt x="0" y="23389"/>
                  </a:lnTo>
                  <a:cubicBezTo>
                    <a:pt x="0" y="17186"/>
                    <a:pt x="2464" y="11237"/>
                    <a:pt x="6850" y="6850"/>
                  </a:cubicBezTo>
                  <a:cubicBezTo>
                    <a:pt x="11237" y="2464"/>
                    <a:pt x="17186" y="0"/>
                    <a:pt x="23389" y="0"/>
                  </a:cubicBezTo>
                  <a:close/>
                </a:path>
              </a:pathLst>
            </a:custGeom>
            <a:solidFill>
              <a:srgbClr val="6C7077">
                <a:alpha val="15686"/>
              </a:srgbClr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0"/>
              <a:ext cx="4446118" cy="17433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447376" y="6467687"/>
            <a:ext cx="282394" cy="685800"/>
            <a:chOff x="0" y="0"/>
            <a:chExt cx="74375" cy="180622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447376" y="8239125"/>
            <a:ext cx="282394" cy="685800"/>
            <a:chOff x="0" y="0"/>
            <a:chExt cx="74375" cy="180622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Genera un informe ejecutivo semanal con los principales avances del Proyecto Rambla.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900636" y="4929611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esume este documento técnico en una versión de una página para presentar al cliente.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900636" y="6448637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Cr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ea un formato de minuta de reunión con espacio para asistentes, temas tratados, acuerdos y tareas pendientes.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900636" y="8220075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edacta un reporte de incidentes en obra con campos editables para fecha, ubicación, descripción y acciones correctivas.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177860_P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rojecte Rambla_juliol 2023-es-ES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588573" y="2095684"/>
            <a:ext cx="12637676" cy="698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97"/>
              </a:lnSpc>
              <a:spcBef>
                <a:spcPct val="0"/>
              </a:spcBef>
            </a:pP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📄 DOCUMENTACIÓN Y REPORTES 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939829" y="1488807"/>
            <a:ext cx="7082714" cy="7384055"/>
          </a:xfrm>
          <a:custGeom>
            <a:avLst/>
            <a:gdLst/>
            <a:ahLst/>
            <a:cxnLst/>
            <a:rect r="r" b="b" t="t" l="l"/>
            <a:pathLst>
              <a:path h="7384055" w="7082714">
                <a:moveTo>
                  <a:pt x="0" y="0"/>
                </a:moveTo>
                <a:lnTo>
                  <a:pt x="7082713" y="0"/>
                </a:lnTo>
                <a:lnTo>
                  <a:pt x="7082713" y="7384054"/>
                </a:lnTo>
                <a:lnTo>
                  <a:pt x="0" y="738405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7000"/>
            </a:blip>
            <a:stretch>
              <a:fillRect l="-388558" t="-167521" r="0" b="-115576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689125" y="351620"/>
            <a:ext cx="909749" cy="1137187"/>
          </a:xfrm>
          <a:custGeom>
            <a:avLst/>
            <a:gdLst/>
            <a:ahLst/>
            <a:cxnLst/>
            <a:rect r="r" b="b" t="t" l="l"/>
            <a:pathLst>
              <a:path h="1137187" w="909749">
                <a:moveTo>
                  <a:pt x="0" y="0"/>
                </a:moveTo>
                <a:lnTo>
                  <a:pt x="909750" y="0"/>
                </a:lnTo>
                <a:lnTo>
                  <a:pt x="909750" y="1137187"/>
                </a:lnTo>
                <a:lnTo>
                  <a:pt x="0" y="113718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-3655106" y="2981985"/>
            <a:ext cx="17266391" cy="5217361"/>
            <a:chOff x="0" y="0"/>
            <a:chExt cx="4547527" cy="137412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4547527" cy="1374120"/>
            </a:xfrm>
            <a:custGeom>
              <a:avLst/>
              <a:gdLst/>
              <a:ahLst/>
              <a:cxnLst/>
              <a:rect r="r" b="b" t="t" l="l"/>
              <a:pathLst>
                <a:path h="1374120" w="4547527">
                  <a:moveTo>
                    <a:pt x="22867" y="0"/>
                  </a:moveTo>
                  <a:lnTo>
                    <a:pt x="4524659" y="0"/>
                  </a:lnTo>
                  <a:cubicBezTo>
                    <a:pt x="4530725" y="0"/>
                    <a:pt x="4536541" y="2409"/>
                    <a:pt x="4540829" y="6698"/>
                  </a:cubicBezTo>
                  <a:cubicBezTo>
                    <a:pt x="4545118" y="10986"/>
                    <a:pt x="4547527" y="16803"/>
                    <a:pt x="4547527" y="22867"/>
                  </a:cubicBezTo>
                  <a:lnTo>
                    <a:pt x="4547527" y="1351253"/>
                  </a:lnTo>
                  <a:cubicBezTo>
                    <a:pt x="4547527" y="1357317"/>
                    <a:pt x="4545118" y="1363134"/>
                    <a:pt x="4540829" y="1367422"/>
                  </a:cubicBezTo>
                  <a:cubicBezTo>
                    <a:pt x="4536541" y="1371711"/>
                    <a:pt x="4530725" y="1374120"/>
                    <a:pt x="4524659" y="1374120"/>
                  </a:cubicBezTo>
                  <a:lnTo>
                    <a:pt x="22867" y="1374120"/>
                  </a:lnTo>
                  <a:cubicBezTo>
                    <a:pt x="16803" y="1374120"/>
                    <a:pt x="10986" y="1371711"/>
                    <a:pt x="6698" y="1367422"/>
                  </a:cubicBezTo>
                  <a:cubicBezTo>
                    <a:pt x="2409" y="1363134"/>
                    <a:pt x="0" y="1357317"/>
                    <a:pt x="0" y="1351253"/>
                  </a:cubicBezTo>
                  <a:lnTo>
                    <a:pt x="0" y="22867"/>
                  </a:lnTo>
                  <a:cubicBezTo>
                    <a:pt x="0" y="16803"/>
                    <a:pt x="2409" y="10986"/>
                    <a:pt x="6698" y="6698"/>
                  </a:cubicBezTo>
                  <a:cubicBezTo>
                    <a:pt x="10986" y="2409"/>
                    <a:pt x="16803" y="0"/>
                    <a:pt x="22867" y="0"/>
                  </a:cubicBezTo>
                  <a:close/>
                </a:path>
              </a:pathLst>
            </a:custGeom>
            <a:solidFill>
              <a:srgbClr val="DE3B38">
                <a:alpha val="15686"/>
              </a:srgbClr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0"/>
              <a:ext cx="4547527" cy="13741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447376" y="6467687"/>
            <a:ext cx="282394" cy="685800"/>
            <a:chOff x="0" y="0"/>
            <a:chExt cx="74375" cy="180622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Cr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ea una plantilla de cronograma de actividades para un proyecto de construcción con fases, fechas y responsables.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900636" y="4929611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Elabora 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una carta de entrega de avances del 50% del proyecto al cliente con tono formal y técnico.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900636" y="6448637"/>
            <a:ext cx="12710649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az una propuesta técnica para la licitación del Proyecto Rambla basada en los siguientes puntos: objetivos, alcance, metodología y plazos.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177860_P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rojecte Rambla_juliol 2023-es-ES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1681479" y="2095684"/>
            <a:ext cx="10451864" cy="698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97"/>
              </a:lnSpc>
              <a:spcBef>
                <a:spcPct val="0"/>
              </a:spcBef>
            </a:pP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🛠️</a:t>
            </a: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 GESTIÓN DE PROYECTOS 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939829" y="1488807"/>
            <a:ext cx="7082714" cy="7384055"/>
          </a:xfrm>
          <a:custGeom>
            <a:avLst/>
            <a:gdLst/>
            <a:ahLst/>
            <a:cxnLst/>
            <a:rect r="r" b="b" t="t" l="l"/>
            <a:pathLst>
              <a:path h="7384055" w="7082714">
                <a:moveTo>
                  <a:pt x="0" y="0"/>
                </a:moveTo>
                <a:lnTo>
                  <a:pt x="7082713" y="0"/>
                </a:lnTo>
                <a:lnTo>
                  <a:pt x="7082713" y="7384054"/>
                </a:lnTo>
                <a:lnTo>
                  <a:pt x="0" y="738405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7000"/>
            </a:blip>
            <a:stretch>
              <a:fillRect l="-388558" t="-167521" r="0" b="-115576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689125" y="351620"/>
            <a:ext cx="909749" cy="1137187"/>
          </a:xfrm>
          <a:custGeom>
            <a:avLst/>
            <a:gdLst/>
            <a:ahLst/>
            <a:cxnLst/>
            <a:rect r="r" b="b" t="t" l="l"/>
            <a:pathLst>
              <a:path h="1137187" w="909749">
                <a:moveTo>
                  <a:pt x="0" y="0"/>
                </a:moveTo>
                <a:lnTo>
                  <a:pt x="909750" y="0"/>
                </a:lnTo>
                <a:lnTo>
                  <a:pt x="909750" y="1137187"/>
                </a:lnTo>
                <a:lnTo>
                  <a:pt x="0" y="113718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-3655106" y="2981985"/>
            <a:ext cx="17266391" cy="5217361"/>
            <a:chOff x="0" y="0"/>
            <a:chExt cx="4547527" cy="137412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4547527" cy="1374120"/>
            </a:xfrm>
            <a:custGeom>
              <a:avLst/>
              <a:gdLst/>
              <a:ahLst/>
              <a:cxnLst/>
              <a:rect r="r" b="b" t="t" l="l"/>
              <a:pathLst>
                <a:path h="1374120" w="4547527">
                  <a:moveTo>
                    <a:pt x="22867" y="0"/>
                  </a:moveTo>
                  <a:lnTo>
                    <a:pt x="4524659" y="0"/>
                  </a:lnTo>
                  <a:cubicBezTo>
                    <a:pt x="4530725" y="0"/>
                    <a:pt x="4536541" y="2409"/>
                    <a:pt x="4540829" y="6698"/>
                  </a:cubicBezTo>
                  <a:cubicBezTo>
                    <a:pt x="4545118" y="10986"/>
                    <a:pt x="4547527" y="16803"/>
                    <a:pt x="4547527" y="22867"/>
                  </a:cubicBezTo>
                  <a:lnTo>
                    <a:pt x="4547527" y="1351253"/>
                  </a:lnTo>
                  <a:cubicBezTo>
                    <a:pt x="4547527" y="1357317"/>
                    <a:pt x="4545118" y="1363134"/>
                    <a:pt x="4540829" y="1367422"/>
                  </a:cubicBezTo>
                  <a:cubicBezTo>
                    <a:pt x="4536541" y="1371711"/>
                    <a:pt x="4530725" y="1374120"/>
                    <a:pt x="4524659" y="1374120"/>
                  </a:cubicBezTo>
                  <a:lnTo>
                    <a:pt x="22867" y="1374120"/>
                  </a:lnTo>
                  <a:cubicBezTo>
                    <a:pt x="16803" y="1374120"/>
                    <a:pt x="10986" y="1371711"/>
                    <a:pt x="6698" y="1367422"/>
                  </a:cubicBezTo>
                  <a:cubicBezTo>
                    <a:pt x="2409" y="1363134"/>
                    <a:pt x="0" y="1357317"/>
                    <a:pt x="0" y="1351253"/>
                  </a:cubicBezTo>
                  <a:lnTo>
                    <a:pt x="0" y="22867"/>
                  </a:lnTo>
                  <a:cubicBezTo>
                    <a:pt x="0" y="16803"/>
                    <a:pt x="2409" y="10986"/>
                    <a:pt x="6698" y="6698"/>
                  </a:cubicBezTo>
                  <a:cubicBezTo>
                    <a:pt x="10986" y="2409"/>
                    <a:pt x="16803" y="0"/>
                    <a:pt x="22867" y="0"/>
                  </a:cubicBezTo>
                  <a:close/>
                </a:path>
              </a:pathLst>
            </a:custGeom>
            <a:solidFill>
              <a:srgbClr val="338BD6">
                <a:alpha val="15686"/>
              </a:srgbClr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0"/>
              <a:ext cx="4547527" cy="13741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447376" y="6467687"/>
            <a:ext cx="282394" cy="685800"/>
            <a:chOff x="0" y="0"/>
            <a:chExt cx="74375" cy="180622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edacta un correo para informar a todo el equipo sobre una nueva política de seguridad en obra.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900636" y="4929611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Escribe 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una carta de presentación institucional de BIMSA para enviar a posibles clientes del sector energético.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900636" y="6448637"/>
            <a:ext cx="12710649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Prep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ara un texto para el boletín interno destacando los logros del equipo de ingeniería en el último trimestre.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177860_P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rojecte Rambla_juliol 2023-es-ES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588573" y="1893399"/>
            <a:ext cx="15278521" cy="698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97"/>
              </a:lnSpc>
              <a:spcBef>
                <a:spcPct val="0"/>
              </a:spcBef>
            </a:pP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📢</a:t>
            </a: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 COMUNICACIÓN INTERNA Y EXTERNA 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939829" y="1488807"/>
            <a:ext cx="7082714" cy="7384055"/>
          </a:xfrm>
          <a:custGeom>
            <a:avLst/>
            <a:gdLst/>
            <a:ahLst/>
            <a:cxnLst/>
            <a:rect r="r" b="b" t="t" l="l"/>
            <a:pathLst>
              <a:path h="7384055" w="7082714">
                <a:moveTo>
                  <a:pt x="0" y="0"/>
                </a:moveTo>
                <a:lnTo>
                  <a:pt x="7082713" y="0"/>
                </a:lnTo>
                <a:lnTo>
                  <a:pt x="7082713" y="7384054"/>
                </a:lnTo>
                <a:lnTo>
                  <a:pt x="0" y="738405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7000"/>
            </a:blip>
            <a:stretch>
              <a:fillRect l="-388558" t="-167521" r="0" b="-115576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689125" y="351620"/>
            <a:ext cx="909749" cy="1137187"/>
          </a:xfrm>
          <a:custGeom>
            <a:avLst/>
            <a:gdLst/>
            <a:ahLst/>
            <a:cxnLst/>
            <a:rect r="r" b="b" t="t" l="l"/>
            <a:pathLst>
              <a:path h="1137187" w="909749">
                <a:moveTo>
                  <a:pt x="0" y="0"/>
                </a:moveTo>
                <a:lnTo>
                  <a:pt x="909750" y="0"/>
                </a:lnTo>
                <a:lnTo>
                  <a:pt x="909750" y="1137187"/>
                </a:lnTo>
                <a:lnTo>
                  <a:pt x="0" y="113718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-3655106" y="2981985"/>
            <a:ext cx="17266391" cy="5217361"/>
            <a:chOff x="0" y="0"/>
            <a:chExt cx="4547527" cy="137412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4547527" cy="1374120"/>
            </a:xfrm>
            <a:custGeom>
              <a:avLst/>
              <a:gdLst/>
              <a:ahLst/>
              <a:cxnLst/>
              <a:rect r="r" b="b" t="t" l="l"/>
              <a:pathLst>
                <a:path h="1374120" w="4547527">
                  <a:moveTo>
                    <a:pt x="22867" y="0"/>
                  </a:moveTo>
                  <a:lnTo>
                    <a:pt x="4524659" y="0"/>
                  </a:lnTo>
                  <a:cubicBezTo>
                    <a:pt x="4530725" y="0"/>
                    <a:pt x="4536541" y="2409"/>
                    <a:pt x="4540829" y="6698"/>
                  </a:cubicBezTo>
                  <a:cubicBezTo>
                    <a:pt x="4545118" y="10986"/>
                    <a:pt x="4547527" y="16803"/>
                    <a:pt x="4547527" y="22867"/>
                  </a:cubicBezTo>
                  <a:lnTo>
                    <a:pt x="4547527" y="1351253"/>
                  </a:lnTo>
                  <a:cubicBezTo>
                    <a:pt x="4547527" y="1357317"/>
                    <a:pt x="4545118" y="1363134"/>
                    <a:pt x="4540829" y="1367422"/>
                  </a:cubicBezTo>
                  <a:cubicBezTo>
                    <a:pt x="4536541" y="1371711"/>
                    <a:pt x="4530725" y="1374120"/>
                    <a:pt x="4524659" y="1374120"/>
                  </a:cubicBezTo>
                  <a:lnTo>
                    <a:pt x="22867" y="1374120"/>
                  </a:lnTo>
                  <a:cubicBezTo>
                    <a:pt x="16803" y="1374120"/>
                    <a:pt x="10986" y="1371711"/>
                    <a:pt x="6698" y="1367422"/>
                  </a:cubicBezTo>
                  <a:cubicBezTo>
                    <a:pt x="2409" y="1363134"/>
                    <a:pt x="0" y="1357317"/>
                    <a:pt x="0" y="1351253"/>
                  </a:cubicBezTo>
                  <a:lnTo>
                    <a:pt x="0" y="22867"/>
                  </a:lnTo>
                  <a:cubicBezTo>
                    <a:pt x="0" y="16803"/>
                    <a:pt x="2409" y="10986"/>
                    <a:pt x="6698" y="6698"/>
                  </a:cubicBezTo>
                  <a:cubicBezTo>
                    <a:pt x="10986" y="2409"/>
                    <a:pt x="16803" y="0"/>
                    <a:pt x="22867" y="0"/>
                  </a:cubicBezTo>
                  <a:close/>
                </a:path>
              </a:pathLst>
            </a:custGeom>
            <a:solidFill>
              <a:srgbClr val="1E814C">
                <a:alpha val="15686"/>
              </a:srgbClr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0"/>
              <a:ext cx="4547527" cy="13741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447376" y="6467687"/>
            <a:ext cx="282394" cy="685800"/>
            <a:chOff x="0" y="0"/>
            <a:chExt cx="74375" cy="180622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esume este documento en un análisis DAFO (debilidades, amenazas, fortalezas, oportunidades).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900636" y="4929611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Extrae los p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untos clave de esta propuesta comercial y sugiere mejoras.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900636" y="6448637"/>
            <a:ext cx="12710649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Cre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 una checklist de requisitos para evaluación de proveedores técnicos.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177860_P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rojecte Rambla_juliol 2023-es-ES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588573" y="1893399"/>
            <a:ext cx="12000659" cy="698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97"/>
              </a:lnSpc>
              <a:spcBef>
                <a:spcPct val="0"/>
              </a:spcBef>
            </a:pP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📊</a:t>
            </a: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 ANÁLISIS Y PRODUCTIVIDAD 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939829" y="1488807"/>
            <a:ext cx="7082714" cy="7384055"/>
          </a:xfrm>
          <a:custGeom>
            <a:avLst/>
            <a:gdLst/>
            <a:ahLst/>
            <a:cxnLst/>
            <a:rect r="r" b="b" t="t" l="l"/>
            <a:pathLst>
              <a:path h="7384055" w="7082714">
                <a:moveTo>
                  <a:pt x="0" y="0"/>
                </a:moveTo>
                <a:lnTo>
                  <a:pt x="7082713" y="0"/>
                </a:lnTo>
                <a:lnTo>
                  <a:pt x="7082713" y="7384054"/>
                </a:lnTo>
                <a:lnTo>
                  <a:pt x="0" y="738405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7000"/>
            </a:blip>
            <a:stretch>
              <a:fillRect l="-388558" t="-167521" r="0" b="-115576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689125" y="351620"/>
            <a:ext cx="909749" cy="1137187"/>
          </a:xfrm>
          <a:custGeom>
            <a:avLst/>
            <a:gdLst/>
            <a:ahLst/>
            <a:cxnLst/>
            <a:rect r="r" b="b" t="t" l="l"/>
            <a:pathLst>
              <a:path h="1137187" w="909749">
                <a:moveTo>
                  <a:pt x="0" y="0"/>
                </a:moveTo>
                <a:lnTo>
                  <a:pt x="909750" y="0"/>
                </a:lnTo>
                <a:lnTo>
                  <a:pt x="909750" y="1137187"/>
                </a:lnTo>
                <a:lnTo>
                  <a:pt x="0" y="113718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-3655106" y="2981985"/>
            <a:ext cx="17266391" cy="5217361"/>
            <a:chOff x="0" y="0"/>
            <a:chExt cx="4547527" cy="137412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4547527" cy="1374120"/>
            </a:xfrm>
            <a:custGeom>
              <a:avLst/>
              <a:gdLst/>
              <a:ahLst/>
              <a:cxnLst/>
              <a:rect r="r" b="b" t="t" l="l"/>
              <a:pathLst>
                <a:path h="1374120" w="4547527">
                  <a:moveTo>
                    <a:pt x="22867" y="0"/>
                  </a:moveTo>
                  <a:lnTo>
                    <a:pt x="4524659" y="0"/>
                  </a:lnTo>
                  <a:cubicBezTo>
                    <a:pt x="4530725" y="0"/>
                    <a:pt x="4536541" y="2409"/>
                    <a:pt x="4540829" y="6698"/>
                  </a:cubicBezTo>
                  <a:cubicBezTo>
                    <a:pt x="4545118" y="10986"/>
                    <a:pt x="4547527" y="16803"/>
                    <a:pt x="4547527" y="22867"/>
                  </a:cubicBezTo>
                  <a:lnTo>
                    <a:pt x="4547527" y="1351253"/>
                  </a:lnTo>
                  <a:cubicBezTo>
                    <a:pt x="4547527" y="1357317"/>
                    <a:pt x="4545118" y="1363134"/>
                    <a:pt x="4540829" y="1367422"/>
                  </a:cubicBezTo>
                  <a:cubicBezTo>
                    <a:pt x="4536541" y="1371711"/>
                    <a:pt x="4530725" y="1374120"/>
                    <a:pt x="4524659" y="1374120"/>
                  </a:cubicBezTo>
                  <a:lnTo>
                    <a:pt x="22867" y="1374120"/>
                  </a:lnTo>
                  <a:cubicBezTo>
                    <a:pt x="16803" y="1374120"/>
                    <a:pt x="10986" y="1371711"/>
                    <a:pt x="6698" y="1367422"/>
                  </a:cubicBezTo>
                  <a:cubicBezTo>
                    <a:pt x="2409" y="1363134"/>
                    <a:pt x="0" y="1357317"/>
                    <a:pt x="0" y="1351253"/>
                  </a:cubicBezTo>
                  <a:lnTo>
                    <a:pt x="0" y="22867"/>
                  </a:lnTo>
                  <a:cubicBezTo>
                    <a:pt x="0" y="16803"/>
                    <a:pt x="2409" y="10986"/>
                    <a:pt x="6698" y="6698"/>
                  </a:cubicBezTo>
                  <a:cubicBezTo>
                    <a:pt x="10986" y="2409"/>
                    <a:pt x="16803" y="0"/>
                    <a:pt x="22867" y="0"/>
                  </a:cubicBezTo>
                  <a:close/>
                </a:path>
              </a:pathLst>
            </a:custGeom>
            <a:solidFill>
              <a:srgbClr val="ED7D5C">
                <a:alpha val="15686"/>
              </a:srgbClr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0"/>
              <a:ext cx="4547527" cy="13741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447376" y="3212845"/>
            <a:ext cx="282394" cy="685800"/>
            <a:chOff x="0" y="0"/>
            <a:chExt cx="74375" cy="180622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447376" y="4958186"/>
            <a:ext cx="282394" cy="685800"/>
            <a:chOff x="0" y="0"/>
            <a:chExt cx="74375" cy="180622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447376" y="6467687"/>
            <a:ext cx="282394" cy="685800"/>
            <a:chOff x="0" y="0"/>
            <a:chExt cx="74375" cy="180622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74375" cy="180622"/>
            </a:xfrm>
            <a:custGeom>
              <a:avLst/>
              <a:gdLst/>
              <a:ahLst/>
              <a:cxnLst/>
              <a:rect r="r" b="b" t="t" l="l"/>
              <a:pathLst>
                <a:path h="180622" w="74375">
                  <a:moveTo>
                    <a:pt x="37188" y="0"/>
                  </a:moveTo>
                  <a:lnTo>
                    <a:pt x="37188" y="0"/>
                  </a:lnTo>
                  <a:cubicBezTo>
                    <a:pt x="57726" y="0"/>
                    <a:pt x="74375" y="16649"/>
                    <a:pt x="74375" y="37188"/>
                  </a:cubicBezTo>
                  <a:lnTo>
                    <a:pt x="74375" y="143435"/>
                  </a:lnTo>
                  <a:cubicBezTo>
                    <a:pt x="74375" y="163973"/>
                    <a:pt x="57726" y="180622"/>
                    <a:pt x="37188" y="180622"/>
                  </a:cubicBezTo>
                  <a:lnTo>
                    <a:pt x="37188" y="180622"/>
                  </a:lnTo>
                  <a:cubicBezTo>
                    <a:pt x="16649" y="180622"/>
                    <a:pt x="0" y="163973"/>
                    <a:pt x="0" y="143435"/>
                  </a:cubicBezTo>
                  <a:lnTo>
                    <a:pt x="0" y="37188"/>
                  </a:lnTo>
                  <a:cubicBezTo>
                    <a:pt x="0" y="16649"/>
                    <a:pt x="16649" y="0"/>
                    <a:pt x="37188" y="0"/>
                  </a:cubicBezTo>
                  <a:close/>
                </a:path>
              </a:pathLst>
            </a:custGeom>
            <a:solidFill>
              <a:srgbClr val="FF0A0A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0"/>
              <a:ext cx="74375" cy="1806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900636" y="3184270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G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enera un manual breve de buenas prácticas para reuniones eficientes en BIMSA.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900636" y="4929611"/>
            <a:ext cx="12030338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Crea 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un procedimiento operativo estándar para inspección de calidad en obra civil.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900636" y="6448637"/>
            <a:ext cx="12710649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Diseñ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 una guía para la elaboración de presupuestos de proyectos en Word con formato editable.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9877546" y="553501"/>
            <a:ext cx="8124565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177860_P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rojecte Rambla_juliol 2023-es-ES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588573" y="1893399"/>
            <a:ext cx="13505589" cy="698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97"/>
              </a:lnSpc>
              <a:spcBef>
                <a:spcPct val="0"/>
              </a:spcBef>
            </a:pP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🧾</a:t>
            </a:r>
            <a:r>
              <a:rPr lang="en-US" b="true" sz="4521" spc="61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 PROCESOS Y ESTANDARIZACIÓN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DAGjoViPZys</dc:identifier>
  <dcterms:modified xsi:type="dcterms:W3CDTF">2011-08-01T06:04:30Z</dcterms:modified>
  <cp:revision>1</cp:revision>
  <dc:title>Word</dc:title>
</cp:coreProperties>
</file>