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Yanone Kaffeesatz" charset="1" panose="00000500000000000000"/>
      <p:regular r:id="rId13"/>
    </p:embeddedFont>
    <p:embeddedFont>
      <p:font typeface="Nourd Bold" charset="1" panose="0000080000000000000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597997" y="0"/>
            <a:ext cx="4865158" cy="10287000"/>
            <a:chOff x="0" y="0"/>
            <a:chExt cx="1281358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281358" cy="2709333"/>
            </a:xfrm>
            <a:custGeom>
              <a:avLst/>
              <a:gdLst/>
              <a:ahLst/>
              <a:cxnLst/>
              <a:rect r="r" b="b" t="t" l="l"/>
              <a:pathLst>
                <a:path h="2709333" w="1281358">
                  <a:moveTo>
                    <a:pt x="0" y="0"/>
                  </a:moveTo>
                  <a:lnTo>
                    <a:pt x="1281358" y="0"/>
                  </a:lnTo>
                  <a:lnTo>
                    <a:pt x="128135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1281358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960267" y="1166104"/>
            <a:ext cx="7949294" cy="7183724"/>
          </a:xfrm>
          <a:custGeom>
            <a:avLst/>
            <a:gdLst/>
            <a:ahLst/>
            <a:cxnLst/>
            <a:rect r="r" b="b" t="t" l="l"/>
            <a:pathLst>
              <a:path h="7183724" w="7949294">
                <a:moveTo>
                  <a:pt x="0" y="0"/>
                </a:moveTo>
                <a:lnTo>
                  <a:pt x="7949293" y="0"/>
                </a:lnTo>
                <a:lnTo>
                  <a:pt x="7949293" y="7183724"/>
                </a:lnTo>
                <a:lnTo>
                  <a:pt x="0" y="71837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822545" y="3623259"/>
            <a:ext cx="9227469" cy="3478559"/>
            <a:chOff x="0" y="0"/>
            <a:chExt cx="12303292" cy="4638079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002570" y="-47625"/>
              <a:ext cx="6923740" cy="16285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9375"/>
                </a:lnSpc>
              </a:pPr>
              <a:r>
                <a:rPr lang="en-US" sz="7813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-142875"/>
              <a:ext cx="12303292" cy="47809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7506"/>
                </a:lnSpc>
              </a:pPr>
              <a:r>
                <a:rPr lang="en-US" sz="22922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192644" y="6333301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312945" y="6439379"/>
            <a:ext cx="3448222" cy="2818921"/>
          </a:xfrm>
          <a:custGeom>
            <a:avLst/>
            <a:gdLst/>
            <a:ahLst/>
            <a:cxnLst/>
            <a:rect r="r" b="b" t="t" l="l"/>
            <a:pathLst>
              <a:path h="2818921" w="3448222">
                <a:moveTo>
                  <a:pt x="0" y="0"/>
                </a:moveTo>
                <a:lnTo>
                  <a:pt x="3448222" y="0"/>
                </a:lnTo>
                <a:lnTo>
                  <a:pt x="3448222" y="2818921"/>
                </a:lnTo>
                <a:lnTo>
                  <a:pt x="0" y="28189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704640" y="2102661"/>
            <a:ext cx="7439360" cy="6081677"/>
          </a:xfrm>
          <a:custGeom>
            <a:avLst/>
            <a:gdLst/>
            <a:ahLst/>
            <a:cxnLst/>
            <a:rect r="r" b="b" t="t" l="l"/>
            <a:pathLst>
              <a:path h="6081677" w="7439360">
                <a:moveTo>
                  <a:pt x="0" y="0"/>
                </a:moveTo>
                <a:lnTo>
                  <a:pt x="7439360" y="0"/>
                </a:lnTo>
                <a:lnTo>
                  <a:pt x="7439360" y="6081678"/>
                </a:lnTo>
                <a:lnTo>
                  <a:pt x="0" y="60816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9769282" y="3385286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226249" y="1420276"/>
            <a:ext cx="7082714" cy="7384055"/>
          </a:xfrm>
          <a:custGeom>
            <a:avLst/>
            <a:gdLst/>
            <a:ahLst/>
            <a:cxnLst/>
            <a:rect r="r" b="b" t="t" l="l"/>
            <a:pathLst>
              <a:path h="7384055" w="7082714">
                <a:moveTo>
                  <a:pt x="0" y="0"/>
                </a:moveTo>
                <a:lnTo>
                  <a:pt x="7082714" y="0"/>
                </a:lnTo>
                <a:lnTo>
                  <a:pt x="7082714" y="7384055"/>
                </a:lnTo>
                <a:lnTo>
                  <a:pt x="0" y="73840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-388558" t="-167521" r="0" b="-11557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689125" y="351620"/>
            <a:ext cx="909749" cy="1137187"/>
          </a:xfrm>
          <a:custGeom>
            <a:avLst/>
            <a:gdLst/>
            <a:ahLst/>
            <a:cxnLst/>
            <a:rect r="r" b="b" t="t" l="l"/>
            <a:pathLst>
              <a:path h="1137187" w="909749">
                <a:moveTo>
                  <a:pt x="0" y="0"/>
                </a:moveTo>
                <a:lnTo>
                  <a:pt x="909750" y="0"/>
                </a:lnTo>
                <a:lnTo>
                  <a:pt x="909750" y="1137187"/>
                </a:lnTo>
                <a:lnTo>
                  <a:pt x="0" y="11371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3655106" y="2981985"/>
            <a:ext cx="16881355" cy="6619215"/>
            <a:chOff x="0" y="0"/>
            <a:chExt cx="4446118" cy="174333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446118" cy="1743332"/>
            </a:xfrm>
            <a:custGeom>
              <a:avLst/>
              <a:gdLst/>
              <a:ahLst/>
              <a:cxnLst/>
              <a:rect r="r" b="b" t="t" l="l"/>
              <a:pathLst>
                <a:path h="1743332" w="4446118">
                  <a:moveTo>
                    <a:pt x="23389" y="0"/>
                  </a:moveTo>
                  <a:lnTo>
                    <a:pt x="4422729" y="0"/>
                  </a:lnTo>
                  <a:cubicBezTo>
                    <a:pt x="4428932" y="0"/>
                    <a:pt x="4434881" y="2464"/>
                    <a:pt x="4439268" y="6850"/>
                  </a:cubicBezTo>
                  <a:cubicBezTo>
                    <a:pt x="4443654" y="11237"/>
                    <a:pt x="4446118" y="17186"/>
                    <a:pt x="4446118" y="23389"/>
                  </a:cubicBezTo>
                  <a:lnTo>
                    <a:pt x="4446118" y="1719943"/>
                  </a:lnTo>
                  <a:cubicBezTo>
                    <a:pt x="4446118" y="1726146"/>
                    <a:pt x="4443654" y="1732095"/>
                    <a:pt x="4439268" y="1736482"/>
                  </a:cubicBezTo>
                  <a:cubicBezTo>
                    <a:pt x="4434881" y="1740868"/>
                    <a:pt x="4428932" y="1743332"/>
                    <a:pt x="4422729" y="1743332"/>
                  </a:cubicBezTo>
                  <a:lnTo>
                    <a:pt x="23389" y="1743332"/>
                  </a:lnTo>
                  <a:cubicBezTo>
                    <a:pt x="17186" y="1743332"/>
                    <a:pt x="11237" y="1740868"/>
                    <a:pt x="6850" y="1736482"/>
                  </a:cubicBezTo>
                  <a:cubicBezTo>
                    <a:pt x="2464" y="1732095"/>
                    <a:pt x="0" y="1726146"/>
                    <a:pt x="0" y="1719943"/>
                  </a:cubicBezTo>
                  <a:lnTo>
                    <a:pt x="0" y="23389"/>
                  </a:lnTo>
                  <a:cubicBezTo>
                    <a:pt x="0" y="17186"/>
                    <a:pt x="2464" y="11237"/>
                    <a:pt x="6850" y="6850"/>
                  </a:cubicBezTo>
                  <a:cubicBezTo>
                    <a:pt x="11237" y="2464"/>
                    <a:pt x="17186" y="0"/>
                    <a:pt x="23389" y="0"/>
                  </a:cubicBezTo>
                  <a:close/>
                </a:path>
              </a:pathLst>
            </a:custGeom>
            <a:solidFill>
              <a:srgbClr val="6C7077">
                <a:alpha val="15686"/>
              </a:srgbClr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0"/>
              <a:ext cx="4446118" cy="17433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447376" y="8239125"/>
            <a:ext cx="282394" cy="685800"/>
            <a:chOff x="0" y="0"/>
            <a:chExt cx="74375" cy="180622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Genera un informe ejecutivo semanal con los principales avances del Proyecto Rambla.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esume este documento técnico en una versión de una página para presentar al cliente.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900636" y="6448637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ea un formato de minuta de reunión con espacio para asistentes, temas tratados, acuerdos y tareas pendientes.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00636" y="8220075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edacta un reporte de incidentes en obra con campos editables para fecha, ubicación, descripción y acciones correctivas.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177860_P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rojecte Rambla_juliol 2023-es-ES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88573" y="2095684"/>
            <a:ext cx="12637676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📄 DOCUMENTACIÓN Y REPORTES 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939829" y="1488807"/>
            <a:ext cx="7082714" cy="7384055"/>
          </a:xfrm>
          <a:custGeom>
            <a:avLst/>
            <a:gdLst/>
            <a:ahLst/>
            <a:cxnLst/>
            <a:rect r="r" b="b" t="t" l="l"/>
            <a:pathLst>
              <a:path h="7384055" w="7082714">
                <a:moveTo>
                  <a:pt x="0" y="0"/>
                </a:moveTo>
                <a:lnTo>
                  <a:pt x="7082713" y="0"/>
                </a:lnTo>
                <a:lnTo>
                  <a:pt x="7082713" y="7384054"/>
                </a:lnTo>
                <a:lnTo>
                  <a:pt x="0" y="73840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-388558" t="-167521" r="0" b="-11557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689125" y="351620"/>
            <a:ext cx="909749" cy="1137187"/>
          </a:xfrm>
          <a:custGeom>
            <a:avLst/>
            <a:gdLst/>
            <a:ahLst/>
            <a:cxnLst/>
            <a:rect r="r" b="b" t="t" l="l"/>
            <a:pathLst>
              <a:path h="1137187" w="909749">
                <a:moveTo>
                  <a:pt x="0" y="0"/>
                </a:moveTo>
                <a:lnTo>
                  <a:pt x="909750" y="0"/>
                </a:lnTo>
                <a:lnTo>
                  <a:pt x="909750" y="1137187"/>
                </a:lnTo>
                <a:lnTo>
                  <a:pt x="0" y="11371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DE3B38">
                <a:alpha val="15686"/>
              </a:srgbClr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ea una plantilla de cronograma de actividades para un proyecto de construcción con fases, fechas y responsables.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Elabora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una carta de entrega de avances del 50% del proyecto al cliente con tono formal y técnico.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az una propuesta técnica para la licitación del Proyecto Rambla basada en los siguientes puntos: objetivos, alcance, metodología y plazos.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177860_P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rojecte Rambla_juliol 2023-es-ES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681479" y="2095684"/>
            <a:ext cx="10451864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🛠️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GESTIÓN DE PROYECTOS 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939829" y="1488807"/>
            <a:ext cx="7082714" cy="7384055"/>
          </a:xfrm>
          <a:custGeom>
            <a:avLst/>
            <a:gdLst/>
            <a:ahLst/>
            <a:cxnLst/>
            <a:rect r="r" b="b" t="t" l="l"/>
            <a:pathLst>
              <a:path h="7384055" w="7082714">
                <a:moveTo>
                  <a:pt x="0" y="0"/>
                </a:moveTo>
                <a:lnTo>
                  <a:pt x="7082713" y="0"/>
                </a:lnTo>
                <a:lnTo>
                  <a:pt x="7082713" y="7384054"/>
                </a:lnTo>
                <a:lnTo>
                  <a:pt x="0" y="73840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-388558" t="-167521" r="0" b="-11557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689125" y="351620"/>
            <a:ext cx="909749" cy="1137187"/>
          </a:xfrm>
          <a:custGeom>
            <a:avLst/>
            <a:gdLst/>
            <a:ahLst/>
            <a:cxnLst/>
            <a:rect r="r" b="b" t="t" l="l"/>
            <a:pathLst>
              <a:path h="1137187" w="909749">
                <a:moveTo>
                  <a:pt x="0" y="0"/>
                </a:moveTo>
                <a:lnTo>
                  <a:pt x="909750" y="0"/>
                </a:lnTo>
                <a:lnTo>
                  <a:pt x="909750" y="1137187"/>
                </a:lnTo>
                <a:lnTo>
                  <a:pt x="0" y="11371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338BD6">
                <a:alpha val="15686"/>
              </a:srgbClr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edacta un correo para informar a todo el equipo sobre una nueva política de seguridad en obra.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Escribe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una carta de presentación institucional de BIMSA para enviar a posibles clientes del sector energético.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Prep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ara un texto para el boletín interno destacando los logros del equipo de ingeniería en el último trimestre.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177860_P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rojecte Rambla_juliol 2023-es-ES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88573" y="1893399"/>
            <a:ext cx="15278521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📢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COMUNICACIÓN INTERNA Y EXTERNA 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939829" y="1488807"/>
            <a:ext cx="7082714" cy="7384055"/>
          </a:xfrm>
          <a:custGeom>
            <a:avLst/>
            <a:gdLst/>
            <a:ahLst/>
            <a:cxnLst/>
            <a:rect r="r" b="b" t="t" l="l"/>
            <a:pathLst>
              <a:path h="7384055" w="7082714">
                <a:moveTo>
                  <a:pt x="0" y="0"/>
                </a:moveTo>
                <a:lnTo>
                  <a:pt x="7082713" y="0"/>
                </a:lnTo>
                <a:lnTo>
                  <a:pt x="7082713" y="7384054"/>
                </a:lnTo>
                <a:lnTo>
                  <a:pt x="0" y="73840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-388558" t="-167521" r="0" b="-11557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689125" y="351620"/>
            <a:ext cx="909749" cy="1137187"/>
          </a:xfrm>
          <a:custGeom>
            <a:avLst/>
            <a:gdLst/>
            <a:ahLst/>
            <a:cxnLst/>
            <a:rect r="r" b="b" t="t" l="l"/>
            <a:pathLst>
              <a:path h="1137187" w="909749">
                <a:moveTo>
                  <a:pt x="0" y="0"/>
                </a:moveTo>
                <a:lnTo>
                  <a:pt x="909750" y="0"/>
                </a:lnTo>
                <a:lnTo>
                  <a:pt x="909750" y="1137187"/>
                </a:lnTo>
                <a:lnTo>
                  <a:pt x="0" y="11371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1E814C">
                <a:alpha val="15686"/>
              </a:srgbClr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esume este documento en un análisis DAFO (debilidades, amenazas, fortalezas, oportunidades).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Extrae los 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untos clave de esta propuesta comercial y sugiere mejoras.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Cre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 una checklist de requisitos para evaluación de proveedores técnicos.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177860_P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rojecte Rambla_juliol 2023-es-ES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88573" y="1893399"/>
            <a:ext cx="12000659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📊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ANÁLISIS Y PRODUCTIVIDAD 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939829" y="1488807"/>
            <a:ext cx="7082714" cy="7384055"/>
          </a:xfrm>
          <a:custGeom>
            <a:avLst/>
            <a:gdLst/>
            <a:ahLst/>
            <a:cxnLst/>
            <a:rect r="r" b="b" t="t" l="l"/>
            <a:pathLst>
              <a:path h="7384055" w="7082714">
                <a:moveTo>
                  <a:pt x="0" y="0"/>
                </a:moveTo>
                <a:lnTo>
                  <a:pt x="7082713" y="0"/>
                </a:lnTo>
                <a:lnTo>
                  <a:pt x="7082713" y="7384054"/>
                </a:lnTo>
                <a:lnTo>
                  <a:pt x="0" y="73840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-388558" t="-167521" r="0" b="-11557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689125" y="351620"/>
            <a:ext cx="909749" cy="1137187"/>
          </a:xfrm>
          <a:custGeom>
            <a:avLst/>
            <a:gdLst/>
            <a:ahLst/>
            <a:cxnLst/>
            <a:rect r="r" b="b" t="t" l="l"/>
            <a:pathLst>
              <a:path h="1137187" w="909749">
                <a:moveTo>
                  <a:pt x="0" y="0"/>
                </a:moveTo>
                <a:lnTo>
                  <a:pt x="909750" y="0"/>
                </a:lnTo>
                <a:lnTo>
                  <a:pt x="909750" y="1137187"/>
                </a:lnTo>
                <a:lnTo>
                  <a:pt x="0" y="11371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ED7D5C">
                <a:alpha val="15686"/>
              </a:srgbClr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enera un manual breve de buenas prácticas para reuniones eficientes en BIMSA.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Crea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 procedimiento operativo estándar para inspección de calidad en obra civil.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Diseñ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 una guía para la elaboración de presupuestos de proyectos en Word con formato editable.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177860_P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rojecte Rambla_juliol 2023-es-ES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88573" y="1893399"/>
            <a:ext cx="13505589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🧾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PROCESOS Y ESTANDARIZACIÓN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DAGjoViPZys</dc:identifier>
  <dcterms:modified xsi:type="dcterms:W3CDTF">2011-08-01T06:04:30Z</dcterms:modified>
  <cp:revision>1</cp:revision>
  <dc:title>Word</dc:title>
</cp:coreProperties>
</file>