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3F2AEBD-B161-4A91-ABE7-CB693B592AB7}">
  <a:tblStyle styleId="{93F2AEBD-B161-4A91-ABE7-CB693B592AB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2B3DF5DD-F5FD-40DD-9E14-33AAC696416A}"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ad1dc62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ad1dc62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5a5bd03a0_0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5a5bd03a0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5a5bd03a0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5a5bd03a0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59326c7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59326c7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WETGEVEND KADER IN ENKELE SLIDES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59a6fa5a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59a6fa5a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WETGEVEND KADER IN ENKELE SLIDES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59a6fa5a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59a6fa5a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WETGEVEND KADER IN ENKELE SLIDES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59a6fa5a8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59a6fa5a8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WETGEVEND KADER IN ENKELE SLIDES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6eca18c0419d145e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eca18c0419d145e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WETGEVEND KADER IN ENKELE SLIDES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6eca18c0419d145e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6eca18c0419d145e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WETGEVEND KADER IN ENKELE SLIDES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59326c70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59326c70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t>WETGEVEND KADER IN ENKELE SLIDES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759a6fa5a8_0_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759a6fa5a8_0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ad1dc623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ad1dc623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59a6fa5a8_0_8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759a6fa5a8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59a6fa5a8_0_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759a6fa5a8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759a6fa5a8_0_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759a6fa5a8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759a6fa5a8_0_1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759a6fa5a8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6b16656b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6b16656b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nl" sz="1000">
                <a:solidFill>
                  <a:schemeClr val="dk1"/>
                </a:solidFill>
                <a:latin typeface="Calibri"/>
                <a:ea typeface="Calibri"/>
                <a:cs typeface="Calibri"/>
                <a:sym typeface="Calibri"/>
              </a:rPr>
              <a:t>Een leerling heeft gemiddeld 2 jaar nodig om de basis dagdagelijkse taal onder de knie te krijgen. Voor de schooltaal duurt dit gemiddeld 7 jaar en kan dit oplopen naar 10 jaar. Hier spreken we dan over leerlingen waarbij het leerproces niet stagneert of blokkeert door vroegere levensgebeurtenissen. Deze kinderen zullen pas echt tot leren komen eens die blokkade weggewerkt is (ongeacht de vele inspanningen die we ook leveren!!)</a:t>
            </a:r>
            <a:endParaRPr sz="10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759326c70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759326c70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59326c70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59326c70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59d66f93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59d66f93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759d66f93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759d66f93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b16656ba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b16656ba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ad1dc623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ad1dc623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nl">
                <a:solidFill>
                  <a:schemeClr val="dk1"/>
                </a:solidFill>
              </a:rPr>
              <a:t>“Wat loopt goed” projecteren → selecteer uitspraak waar je je helemaal in herkent + diegene die het verst staat van je beleving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759a6fa5a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759a6fa5a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759326c70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759326c70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759a6fa5a8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759a6fa5a8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759a6fa5a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759a6fa5a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6b16656ba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6b16656ba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6b16656ba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6b16656ba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759d66f937_0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759d66f937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759d66f937_0_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759d66f937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759d66f937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759d66f937_0_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759d66f937_0_8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l"/>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759d66f937_0_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g759d66f937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59d66f93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59d66f93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759d66f937_0_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759d66f937_0_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759d66f937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g759d66f937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
              <a:t>Welke elementen worden hier best benadrukt? ‘ontkrachten van vooroordelen’</a:t>
            </a:r>
            <a:endParaRPr/>
          </a:p>
        </p:txBody>
      </p:sp>
      <p:sp>
        <p:nvSpPr>
          <p:cNvPr id="378" name="Google Shape;378;g759d66f937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
                <a:solidFill>
                  <a:srgbClr val="000000"/>
                </a:solidFill>
              </a:rPr>
              <a:t>‹#›</a:t>
            </a:fld>
            <a:endParaRPr>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759d66f937_0_1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759d66f937_0_1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g759d66f937_0_1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759d66f937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759d66f937_0_1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g759d66f937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759d66f937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759d66f937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759d66f937_0_2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759d66f937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759d66f937_0_23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g759d66f937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759d66f937_0_2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759d66f937_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759d66f937_0_2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759d66f937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ad1dc623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ad1dc623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759d66f937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759d66f937_0_2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g759d66f937_0_2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l"/>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759d66f937_0_26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g759d66f937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759d66f937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759d66f937_0_2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759d66f937_0_27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nl"/>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75a5bd03a0_0_0: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73" name="Google Shape;473;g75a5bd03a0_0_0:notes"/>
          <p:cNvSpPr/>
          <p:nvPr>
            <p:ph idx="2" type="sldImg"/>
          </p:nvPr>
        </p:nvSpPr>
        <p:spPr>
          <a:xfrm>
            <a:off x="364684" y="1143550"/>
            <a:ext cx="6128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75a5bd03a0_0_5: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79" name="Google Shape;479;g75a5bd03a0_0_5:notes"/>
          <p:cNvSpPr/>
          <p:nvPr>
            <p:ph idx="2" type="sldImg"/>
          </p:nvPr>
        </p:nvSpPr>
        <p:spPr>
          <a:xfrm>
            <a:off x="-228585" y="1143002"/>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g75a5bd03a0_0_23: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84" name="Google Shape;484;g75a5bd03a0_0_23:notes"/>
          <p:cNvSpPr/>
          <p:nvPr>
            <p:ph idx="2" type="sldImg"/>
          </p:nvPr>
        </p:nvSpPr>
        <p:spPr>
          <a:xfrm>
            <a:off x="-228585" y="1143002"/>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g75a5bd03a0_0_29: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91" name="Google Shape;491;g75a5bd03a0_0_29:notes"/>
          <p:cNvSpPr/>
          <p:nvPr>
            <p:ph idx="2" type="sldImg"/>
          </p:nvPr>
        </p:nvSpPr>
        <p:spPr>
          <a:xfrm>
            <a:off x="-228585" y="1143002"/>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g75a5bd03a0_0_39: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96" name="Google Shape;496;g75a5bd03a0_0_39:notes"/>
          <p:cNvSpPr/>
          <p:nvPr>
            <p:ph idx="2" type="sldImg"/>
          </p:nvPr>
        </p:nvSpPr>
        <p:spPr>
          <a:xfrm>
            <a:off x="364684" y="1143550"/>
            <a:ext cx="6128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g75a5bd03a0_0_44: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02" name="Google Shape;502;g75a5bd03a0_0_44:notes"/>
          <p:cNvSpPr/>
          <p:nvPr>
            <p:ph idx="2" type="sldImg"/>
          </p:nvPr>
        </p:nvSpPr>
        <p:spPr>
          <a:xfrm>
            <a:off x="364684" y="1143550"/>
            <a:ext cx="6128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75a5bd03a0_0_49: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08" name="Google Shape;508;g75a5bd03a0_0_49:notes"/>
          <p:cNvSpPr/>
          <p:nvPr>
            <p:ph idx="2" type="sldImg"/>
          </p:nvPr>
        </p:nvSpPr>
        <p:spPr>
          <a:xfrm>
            <a:off x="364684" y="1143550"/>
            <a:ext cx="6128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59a6fa5a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59a6fa5a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75a5bd03a0_0_54: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14" name="Google Shape;514;g75a5bd03a0_0_54:notes"/>
          <p:cNvSpPr/>
          <p:nvPr>
            <p:ph idx="2" type="sldImg"/>
          </p:nvPr>
        </p:nvSpPr>
        <p:spPr>
          <a:xfrm>
            <a:off x="-228585" y="1143002"/>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g75a5bd03a0_0_62: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23" name="Google Shape;523;g75a5bd03a0_0_62:notes"/>
          <p:cNvSpPr/>
          <p:nvPr>
            <p:ph idx="2" type="sldImg"/>
          </p:nvPr>
        </p:nvSpPr>
        <p:spPr>
          <a:xfrm>
            <a:off x="-228585" y="1143002"/>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75a5bd03a0_0_81: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0" name="Google Shape;530;g75a5bd03a0_0_81:notes"/>
          <p:cNvSpPr/>
          <p:nvPr>
            <p:ph idx="2" type="sldImg"/>
          </p:nvPr>
        </p:nvSpPr>
        <p:spPr>
          <a:xfrm>
            <a:off x="-228585" y="1143002"/>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g75a5bd03a0_0_86: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36" name="Google Shape;536;g75a5bd03a0_0_86:notes"/>
          <p:cNvSpPr/>
          <p:nvPr>
            <p:ph idx="2" type="sldImg"/>
          </p:nvPr>
        </p:nvSpPr>
        <p:spPr>
          <a:xfrm>
            <a:off x="-228585" y="1143002"/>
            <a:ext cx="7315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g75a5bd03a0_0_118:notes"/>
          <p:cNvSpPr txBox="1"/>
          <p:nvPr>
            <p:ph idx="1" type="body"/>
          </p:nvPr>
        </p:nvSpPr>
        <p:spPr>
          <a:xfrm>
            <a:off x="685802" y="4400555"/>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542" name="Google Shape;542;g75a5bd03a0_0_118:notes"/>
          <p:cNvSpPr/>
          <p:nvPr>
            <p:ph idx="2" type="sldImg"/>
          </p:nvPr>
        </p:nvSpPr>
        <p:spPr>
          <a:xfrm>
            <a:off x="364684" y="1143550"/>
            <a:ext cx="61284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759a6fa5a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759a6fa5a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75a41b3b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75a41b3b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g759326c7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759326c7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8" name="Shape 568"/>
        <p:cNvGrpSpPr/>
        <p:nvPr/>
      </p:nvGrpSpPr>
      <p:grpSpPr>
        <a:xfrm>
          <a:off x="0" y="0"/>
          <a:ext cx="0" cy="0"/>
          <a:chOff x="0" y="0"/>
          <a:chExt cx="0" cy="0"/>
        </a:xfrm>
      </p:grpSpPr>
      <p:sp>
        <p:nvSpPr>
          <p:cNvPr id="569" name="Google Shape;569;g759a6fa5a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759a6fa5a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ad1dc623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ad1dc623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eca18c0419d145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eca18c0419d145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eca18c0419d145e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eca18c0419d145e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K_basis (blue)" type="obj">
  <p:cSld name="OBJECT">
    <p:spTree>
      <p:nvGrpSpPr>
        <p:cNvPr id="50" name="Shape 50"/>
        <p:cNvGrpSpPr/>
        <p:nvPr/>
      </p:nvGrpSpPr>
      <p:grpSpPr>
        <a:xfrm>
          <a:off x="0" y="0"/>
          <a:ext cx="0" cy="0"/>
          <a:chOff x="0" y="0"/>
          <a:chExt cx="0" cy="0"/>
        </a:xfrm>
      </p:grpSpPr>
      <p:sp>
        <p:nvSpPr>
          <p:cNvPr id="51" name="Google Shape;51;p13"/>
          <p:cNvSpPr/>
          <p:nvPr/>
        </p:nvSpPr>
        <p:spPr>
          <a:xfrm>
            <a:off x="0" y="0"/>
            <a:ext cx="9144000" cy="991200"/>
          </a:xfrm>
          <a:prstGeom prst="rect">
            <a:avLst/>
          </a:prstGeom>
          <a:solidFill>
            <a:srgbClr val="55BF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52" name="Google Shape;52;p13"/>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323332"/>
              </a:buClr>
              <a:buSzPts val="2800"/>
              <a:buFont typeface="Arial Black"/>
              <a:buNone/>
              <a:defRPr sz="2800">
                <a:solidFill>
                  <a:srgbClr val="32333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 name="Google Shape;53;p13"/>
          <p:cNvSpPr txBox="1"/>
          <p:nvPr>
            <p:ph idx="1" type="body"/>
          </p:nvPr>
        </p:nvSpPr>
        <p:spPr>
          <a:xfrm>
            <a:off x="628650" y="1671637"/>
            <a:ext cx="7886700" cy="2961000"/>
          </a:xfrm>
          <a:prstGeom prst="rect">
            <a:avLst/>
          </a:prstGeom>
          <a:noFill/>
          <a:ln>
            <a:noFill/>
          </a:ln>
        </p:spPr>
        <p:txBody>
          <a:bodyPr anchorCtr="0" anchor="t" bIns="45700" lIns="91425" spcFirstLastPara="1" rIns="91425" wrap="square" tIns="45700">
            <a:noAutofit/>
          </a:bodyPr>
          <a:lstStyle>
            <a:lvl1pPr indent="-330200" lvl="0" marL="457200" rtl="0" algn="l">
              <a:lnSpc>
                <a:spcPct val="90000"/>
              </a:lnSpc>
              <a:spcBef>
                <a:spcPts val="750"/>
              </a:spcBef>
              <a:spcAft>
                <a:spcPts val="0"/>
              </a:spcAft>
              <a:buClr>
                <a:srgbClr val="323332"/>
              </a:buClr>
              <a:buSzPts val="1600"/>
              <a:buChar char="●"/>
              <a:defRPr sz="1600">
                <a:solidFill>
                  <a:srgbClr val="323332"/>
                </a:solidFill>
              </a:defRPr>
            </a:lvl1pPr>
            <a:lvl2pPr indent="-330200" lvl="1" marL="914400" rtl="0" algn="l">
              <a:lnSpc>
                <a:spcPct val="90000"/>
              </a:lnSpc>
              <a:spcBef>
                <a:spcPts val="1600"/>
              </a:spcBef>
              <a:spcAft>
                <a:spcPts val="0"/>
              </a:spcAft>
              <a:buClr>
                <a:srgbClr val="0092AA"/>
              </a:buClr>
              <a:buSzPts val="1600"/>
              <a:buChar char="○"/>
              <a:defRPr sz="1600">
                <a:solidFill>
                  <a:srgbClr val="0092AA"/>
                </a:solidFill>
              </a:defRPr>
            </a:lvl2pPr>
            <a:lvl3pPr indent="-330200" lvl="2" marL="1371600" rtl="0" algn="l">
              <a:lnSpc>
                <a:spcPct val="90000"/>
              </a:lnSpc>
              <a:spcBef>
                <a:spcPts val="1600"/>
              </a:spcBef>
              <a:spcAft>
                <a:spcPts val="0"/>
              </a:spcAft>
              <a:buClr>
                <a:srgbClr val="323332"/>
              </a:buClr>
              <a:buSzPts val="1600"/>
              <a:buChar char="■"/>
              <a:defRPr sz="1600">
                <a:solidFill>
                  <a:srgbClr val="323332"/>
                </a:solidFill>
              </a:defRPr>
            </a:lvl3pPr>
            <a:lvl4pPr indent="-330200" lvl="3" marL="1828800" rtl="0" algn="l">
              <a:lnSpc>
                <a:spcPct val="90000"/>
              </a:lnSpc>
              <a:spcBef>
                <a:spcPts val="1600"/>
              </a:spcBef>
              <a:spcAft>
                <a:spcPts val="0"/>
              </a:spcAft>
              <a:buClr>
                <a:srgbClr val="0092AA"/>
              </a:buClr>
              <a:buSzPts val="1600"/>
              <a:buChar char="●"/>
              <a:defRPr sz="1600">
                <a:solidFill>
                  <a:srgbClr val="0092AA"/>
                </a:solidFill>
              </a:defRPr>
            </a:lvl4pPr>
            <a:lvl5pPr indent="-330200" lvl="4" marL="2286000" rtl="0" algn="l">
              <a:lnSpc>
                <a:spcPct val="90000"/>
              </a:lnSpc>
              <a:spcBef>
                <a:spcPts val="1600"/>
              </a:spcBef>
              <a:spcAft>
                <a:spcPts val="0"/>
              </a:spcAft>
              <a:buClr>
                <a:srgbClr val="323332"/>
              </a:buClr>
              <a:buSzPts val="1600"/>
              <a:buChar char="○"/>
              <a:defRPr sz="1600">
                <a:solidFill>
                  <a:srgbClr val="323332"/>
                </a:solidFill>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4" name="Google Shape;54;p13"/>
          <p:cNvSpPr txBox="1"/>
          <p:nvPr>
            <p:ph idx="11" type="ftr"/>
          </p:nvPr>
        </p:nvSpPr>
        <p:spPr>
          <a:xfrm>
            <a:off x="2951163" y="4767263"/>
            <a:ext cx="32418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0092AA"/>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55" name="Google Shape;55;p13"/>
          <p:cNvCxnSpPr/>
          <p:nvPr/>
        </p:nvCxnSpPr>
        <p:spPr>
          <a:xfrm>
            <a:off x="2951163" y="4767263"/>
            <a:ext cx="3241800" cy="0"/>
          </a:xfrm>
          <a:prstGeom prst="straightConnector1">
            <a:avLst/>
          </a:prstGeom>
          <a:noFill/>
          <a:ln cap="flat" cmpd="sng" w="9525">
            <a:solidFill>
              <a:srgbClr val="0092AA"/>
            </a:solidFill>
            <a:prstDash val="solid"/>
            <a:miter lim="800000"/>
            <a:headEnd len="sm" w="sm" type="none"/>
            <a:tailEnd len="sm" w="sm" type="none"/>
          </a:ln>
        </p:spPr>
      </p:cxnSp>
      <p:pic>
        <p:nvPicPr>
          <p:cNvPr id="56" name="Google Shape;56;p13"/>
          <p:cNvPicPr preferRelativeResize="0"/>
          <p:nvPr/>
        </p:nvPicPr>
        <p:blipFill rotWithShape="1">
          <a:blip r:embed="rId2">
            <a:alphaModFix amt="29000"/>
          </a:blip>
          <a:srcRect b="0" l="0" r="0" t="0"/>
          <a:stretch/>
        </p:blipFill>
        <p:spPr>
          <a:xfrm>
            <a:off x="3946334" y="67316"/>
            <a:ext cx="1249512" cy="8466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K_basis">
  <p:cSld name="SMK_basis">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3946334" y="67315"/>
            <a:ext cx="1249512" cy="846647"/>
          </a:xfrm>
          <a:prstGeom prst="rect">
            <a:avLst/>
          </a:prstGeom>
          <a:noFill/>
          <a:ln>
            <a:noFill/>
          </a:ln>
        </p:spPr>
      </p:pic>
      <p:sp>
        <p:nvSpPr>
          <p:cNvPr id="59" name="Google Shape;59;p14"/>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323332"/>
              </a:buClr>
              <a:buSzPts val="2800"/>
              <a:buFont typeface="Arial Black"/>
              <a:buNone/>
              <a:defRPr sz="2800">
                <a:solidFill>
                  <a:srgbClr val="32333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0" name="Google Shape;60;p14"/>
          <p:cNvSpPr txBox="1"/>
          <p:nvPr>
            <p:ph idx="1" type="body"/>
          </p:nvPr>
        </p:nvSpPr>
        <p:spPr>
          <a:xfrm>
            <a:off x="628650" y="1671637"/>
            <a:ext cx="7886700" cy="2961000"/>
          </a:xfrm>
          <a:prstGeom prst="rect">
            <a:avLst/>
          </a:prstGeom>
          <a:noFill/>
          <a:ln>
            <a:noFill/>
          </a:ln>
        </p:spPr>
        <p:txBody>
          <a:bodyPr anchorCtr="0" anchor="t" bIns="45700" lIns="91425" spcFirstLastPara="1" rIns="91425" wrap="square" tIns="45700">
            <a:noAutofit/>
          </a:bodyPr>
          <a:lstStyle>
            <a:lvl1pPr indent="-330200" lvl="0" marL="457200" rtl="0" algn="l">
              <a:lnSpc>
                <a:spcPct val="90000"/>
              </a:lnSpc>
              <a:spcBef>
                <a:spcPts val="750"/>
              </a:spcBef>
              <a:spcAft>
                <a:spcPts val="0"/>
              </a:spcAft>
              <a:buClr>
                <a:srgbClr val="323332"/>
              </a:buClr>
              <a:buSzPts val="1600"/>
              <a:buChar char="●"/>
              <a:defRPr sz="1600">
                <a:solidFill>
                  <a:srgbClr val="323332"/>
                </a:solidFill>
              </a:defRPr>
            </a:lvl1pPr>
            <a:lvl2pPr indent="-330200" lvl="1" marL="914400" rtl="0" algn="l">
              <a:lnSpc>
                <a:spcPct val="90000"/>
              </a:lnSpc>
              <a:spcBef>
                <a:spcPts val="1600"/>
              </a:spcBef>
              <a:spcAft>
                <a:spcPts val="0"/>
              </a:spcAft>
              <a:buClr>
                <a:srgbClr val="323332"/>
              </a:buClr>
              <a:buSzPts val="1600"/>
              <a:buChar char="○"/>
              <a:defRPr sz="1600">
                <a:solidFill>
                  <a:srgbClr val="323332"/>
                </a:solidFill>
              </a:defRPr>
            </a:lvl2pPr>
            <a:lvl3pPr indent="-330200" lvl="2" marL="1371600" rtl="0" algn="l">
              <a:lnSpc>
                <a:spcPct val="90000"/>
              </a:lnSpc>
              <a:spcBef>
                <a:spcPts val="1600"/>
              </a:spcBef>
              <a:spcAft>
                <a:spcPts val="0"/>
              </a:spcAft>
              <a:buClr>
                <a:srgbClr val="323332"/>
              </a:buClr>
              <a:buSzPts val="1600"/>
              <a:buChar char="■"/>
              <a:defRPr sz="1600">
                <a:solidFill>
                  <a:srgbClr val="323332"/>
                </a:solidFill>
              </a:defRPr>
            </a:lvl3pPr>
            <a:lvl4pPr indent="-330200" lvl="3" marL="1828800" rtl="0" algn="l">
              <a:lnSpc>
                <a:spcPct val="90000"/>
              </a:lnSpc>
              <a:spcBef>
                <a:spcPts val="1600"/>
              </a:spcBef>
              <a:spcAft>
                <a:spcPts val="0"/>
              </a:spcAft>
              <a:buClr>
                <a:srgbClr val="323332"/>
              </a:buClr>
              <a:buSzPts val="1600"/>
              <a:buChar char="●"/>
              <a:defRPr sz="1600">
                <a:solidFill>
                  <a:srgbClr val="323332"/>
                </a:solidFill>
              </a:defRPr>
            </a:lvl4pPr>
            <a:lvl5pPr indent="-330200" lvl="4" marL="2286000" rtl="0" algn="l">
              <a:lnSpc>
                <a:spcPct val="90000"/>
              </a:lnSpc>
              <a:spcBef>
                <a:spcPts val="1600"/>
              </a:spcBef>
              <a:spcAft>
                <a:spcPts val="0"/>
              </a:spcAft>
              <a:buClr>
                <a:srgbClr val="323332"/>
              </a:buClr>
              <a:buSzPts val="1600"/>
              <a:buChar char="○"/>
              <a:defRPr sz="1600">
                <a:solidFill>
                  <a:srgbClr val="323332"/>
                </a:solidFill>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1" name="Google Shape;61;p14"/>
          <p:cNvSpPr txBox="1"/>
          <p:nvPr>
            <p:ph idx="11" type="ftr"/>
          </p:nvPr>
        </p:nvSpPr>
        <p:spPr>
          <a:xfrm>
            <a:off x="2951163" y="4767263"/>
            <a:ext cx="32418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32333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62" name="Google Shape;62;p14"/>
          <p:cNvCxnSpPr/>
          <p:nvPr/>
        </p:nvCxnSpPr>
        <p:spPr>
          <a:xfrm>
            <a:off x="2951163" y="4767263"/>
            <a:ext cx="3241800" cy="0"/>
          </a:xfrm>
          <a:prstGeom prst="straightConnector1">
            <a:avLst/>
          </a:prstGeom>
          <a:noFill/>
          <a:ln cap="flat" cmpd="sng" w="9525">
            <a:solidFill>
              <a:srgbClr val="323332"/>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K_2 content">
  <p:cSld name="SMK_2 content">
    <p:spTree>
      <p:nvGrpSpPr>
        <p:cNvPr id="63" name="Shape 63"/>
        <p:cNvGrpSpPr/>
        <p:nvPr/>
      </p:nvGrpSpPr>
      <p:grpSpPr>
        <a:xfrm>
          <a:off x="0" y="0"/>
          <a:ext cx="0" cy="0"/>
          <a:chOff x="0" y="0"/>
          <a:chExt cx="0" cy="0"/>
        </a:xfrm>
      </p:grpSpPr>
      <p:sp>
        <p:nvSpPr>
          <p:cNvPr id="64" name="Google Shape;64;p15"/>
          <p:cNvSpPr txBox="1"/>
          <p:nvPr>
            <p:ph idx="1" type="body"/>
          </p:nvPr>
        </p:nvSpPr>
        <p:spPr>
          <a:xfrm>
            <a:off x="628650" y="1671637"/>
            <a:ext cx="3886200" cy="2961000"/>
          </a:xfrm>
          <a:prstGeom prst="rect">
            <a:avLst/>
          </a:prstGeom>
          <a:noFill/>
          <a:ln>
            <a:noFill/>
          </a:ln>
        </p:spPr>
        <p:txBody>
          <a:bodyPr anchorCtr="0" anchor="t" bIns="45700" lIns="91425" spcFirstLastPara="1" rIns="91425" wrap="square" tIns="45700">
            <a:noAutofit/>
          </a:bodyPr>
          <a:lstStyle>
            <a:lvl1pPr indent="-330200" lvl="0" marL="457200" rtl="0" algn="l">
              <a:lnSpc>
                <a:spcPct val="90000"/>
              </a:lnSpc>
              <a:spcBef>
                <a:spcPts val="750"/>
              </a:spcBef>
              <a:spcAft>
                <a:spcPts val="0"/>
              </a:spcAft>
              <a:buClr>
                <a:srgbClr val="323332"/>
              </a:buClr>
              <a:buSzPts val="1600"/>
              <a:buChar char="●"/>
              <a:defRPr sz="1600">
                <a:solidFill>
                  <a:srgbClr val="323332"/>
                </a:solidFill>
              </a:defRPr>
            </a:lvl1pPr>
            <a:lvl2pPr indent="-330200" lvl="1" marL="914400" rtl="0" algn="l">
              <a:lnSpc>
                <a:spcPct val="90000"/>
              </a:lnSpc>
              <a:spcBef>
                <a:spcPts val="1600"/>
              </a:spcBef>
              <a:spcAft>
                <a:spcPts val="0"/>
              </a:spcAft>
              <a:buClr>
                <a:srgbClr val="0092AA"/>
              </a:buClr>
              <a:buSzPts val="1600"/>
              <a:buChar char="○"/>
              <a:defRPr sz="1600">
                <a:solidFill>
                  <a:srgbClr val="0092AA"/>
                </a:solidFill>
              </a:defRPr>
            </a:lvl2pPr>
            <a:lvl3pPr indent="-330200" lvl="2" marL="1371600" rtl="0" algn="l">
              <a:lnSpc>
                <a:spcPct val="90000"/>
              </a:lnSpc>
              <a:spcBef>
                <a:spcPts val="1600"/>
              </a:spcBef>
              <a:spcAft>
                <a:spcPts val="0"/>
              </a:spcAft>
              <a:buClr>
                <a:srgbClr val="323332"/>
              </a:buClr>
              <a:buSzPts val="1600"/>
              <a:buChar char="■"/>
              <a:defRPr sz="1600">
                <a:solidFill>
                  <a:srgbClr val="323332"/>
                </a:solidFill>
              </a:defRPr>
            </a:lvl3pPr>
            <a:lvl4pPr indent="-330200" lvl="3" marL="1828800" rtl="0" algn="l">
              <a:lnSpc>
                <a:spcPct val="90000"/>
              </a:lnSpc>
              <a:spcBef>
                <a:spcPts val="1600"/>
              </a:spcBef>
              <a:spcAft>
                <a:spcPts val="0"/>
              </a:spcAft>
              <a:buClr>
                <a:srgbClr val="55BFD0"/>
              </a:buClr>
              <a:buSzPts val="1600"/>
              <a:buChar char="●"/>
              <a:defRPr sz="1600">
                <a:solidFill>
                  <a:srgbClr val="55BFD0"/>
                </a:solidFill>
              </a:defRPr>
            </a:lvl4pPr>
            <a:lvl5pPr indent="-330200" lvl="4" marL="2286000" rtl="0" algn="l">
              <a:lnSpc>
                <a:spcPct val="90000"/>
              </a:lnSpc>
              <a:spcBef>
                <a:spcPts val="1600"/>
              </a:spcBef>
              <a:spcAft>
                <a:spcPts val="0"/>
              </a:spcAft>
              <a:buClr>
                <a:srgbClr val="323332"/>
              </a:buClr>
              <a:buSzPts val="1600"/>
              <a:buChar char="○"/>
              <a:defRPr sz="1600">
                <a:solidFill>
                  <a:srgbClr val="323332"/>
                </a:solidFill>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5" name="Google Shape;65;p15"/>
          <p:cNvSpPr txBox="1"/>
          <p:nvPr>
            <p:ph idx="2" type="body"/>
          </p:nvPr>
        </p:nvSpPr>
        <p:spPr>
          <a:xfrm>
            <a:off x="4629150" y="1671637"/>
            <a:ext cx="3886200" cy="2961000"/>
          </a:xfrm>
          <a:prstGeom prst="rect">
            <a:avLst/>
          </a:prstGeom>
          <a:noFill/>
          <a:ln>
            <a:noFill/>
          </a:ln>
        </p:spPr>
        <p:txBody>
          <a:bodyPr anchorCtr="0" anchor="t" bIns="45700" lIns="91425" spcFirstLastPara="1" rIns="91425" wrap="square" tIns="45700">
            <a:noAutofit/>
          </a:bodyPr>
          <a:lstStyle>
            <a:lvl1pPr indent="-330200" lvl="0" marL="457200" rtl="0" algn="l">
              <a:lnSpc>
                <a:spcPct val="90000"/>
              </a:lnSpc>
              <a:spcBef>
                <a:spcPts val="750"/>
              </a:spcBef>
              <a:spcAft>
                <a:spcPts val="0"/>
              </a:spcAft>
              <a:buClr>
                <a:srgbClr val="323332"/>
              </a:buClr>
              <a:buSzPts val="1600"/>
              <a:buChar char="●"/>
              <a:defRPr sz="1600">
                <a:solidFill>
                  <a:srgbClr val="323332"/>
                </a:solidFill>
              </a:defRPr>
            </a:lvl1pPr>
            <a:lvl2pPr indent="-330200" lvl="1" marL="914400" rtl="0" algn="l">
              <a:lnSpc>
                <a:spcPct val="90000"/>
              </a:lnSpc>
              <a:spcBef>
                <a:spcPts val="1600"/>
              </a:spcBef>
              <a:spcAft>
                <a:spcPts val="0"/>
              </a:spcAft>
              <a:buClr>
                <a:srgbClr val="0092AA"/>
              </a:buClr>
              <a:buSzPts val="1600"/>
              <a:buChar char="○"/>
              <a:defRPr sz="1600">
                <a:solidFill>
                  <a:srgbClr val="0092AA"/>
                </a:solidFill>
              </a:defRPr>
            </a:lvl2pPr>
            <a:lvl3pPr indent="-330200" lvl="2" marL="1371600" rtl="0" algn="l">
              <a:lnSpc>
                <a:spcPct val="90000"/>
              </a:lnSpc>
              <a:spcBef>
                <a:spcPts val="1600"/>
              </a:spcBef>
              <a:spcAft>
                <a:spcPts val="0"/>
              </a:spcAft>
              <a:buClr>
                <a:srgbClr val="323332"/>
              </a:buClr>
              <a:buSzPts val="1600"/>
              <a:buChar char="■"/>
              <a:defRPr sz="1600">
                <a:solidFill>
                  <a:srgbClr val="323332"/>
                </a:solidFill>
              </a:defRPr>
            </a:lvl3pPr>
            <a:lvl4pPr indent="-330200" lvl="3" marL="1828800" rtl="0" algn="l">
              <a:lnSpc>
                <a:spcPct val="90000"/>
              </a:lnSpc>
              <a:spcBef>
                <a:spcPts val="1600"/>
              </a:spcBef>
              <a:spcAft>
                <a:spcPts val="0"/>
              </a:spcAft>
              <a:buClr>
                <a:srgbClr val="0092AA"/>
              </a:buClr>
              <a:buSzPts val="1600"/>
              <a:buChar char="●"/>
              <a:defRPr sz="1600">
                <a:solidFill>
                  <a:srgbClr val="0092AA"/>
                </a:solidFill>
              </a:defRPr>
            </a:lvl4pPr>
            <a:lvl5pPr indent="-330200" lvl="4" marL="2286000" rtl="0" algn="l">
              <a:lnSpc>
                <a:spcPct val="90000"/>
              </a:lnSpc>
              <a:spcBef>
                <a:spcPts val="1600"/>
              </a:spcBef>
              <a:spcAft>
                <a:spcPts val="0"/>
              </a:spcAft>
              <a:buClr>
                <a:srgbClr val="323332"/>
              </a:buClr>
              <a:buSzPts val="1600"/>
              <a:buChar char="○"/>
              <a:defRPr sz="1600">
                <a:solidFill>
                  <a:srgbClr val="323332"/>
                </a:solidFill>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6" name="Google Shape;66;p15"/>
          <p:cNvSpPr txBox="1"/>
          <p:nvPr>
            <p:ph idx="11" type="ftr"/>
          </p:nvPr>
        </p:nvSpPr>
        <p:spPr>
          <a:xfrm>
            <a:off x="2951163" y="4767263"/>
            <a:ext cx="32418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323332"/>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67" name="Google Shape;67;p15"/>
          <p:cNvPicPr preferRelativeResize="0"/>
          <p:nvPr/>
        </p:nvPicPr>
        <p:blipFill rotWithShape="1">
          <a:blip r:embed="rId2">
            <a:alphaModFix/>
          </a:blip>
          <a:srcRect b="0" l="0" r="0" t="0"/>
          <a:stretch/>
        </p:blipFill>
        <p:spPr>
          <a:xfrm>
            <a:off x="3946334" y="67315"/>
            <a:ext cx="1249512" cy="846647"/>
          </a:xfrm>
          <a:prstGeom prst="rect">
            <a:avLst/>
          </a:prstGeom>
          <a:noFill/>
          <a:ln>
            <a:noFill/>
          </a:ln>
        </p:spPr>
      </p:pic>
      <p:sp>
        <p:nvSpPr>
          <p:cNvPr id="68" name="Google Shape;68;p15"/>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323332"/>
              </a:buClr>
              <a:buSzPts val="2800"/>
              <a:buFont typeface="Arial Black"/>
              <a:buNone/>
              <a:defRPr sz="2800">
                <a:solidFill>
                  <a:srgbClr val="32333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9" name="Google Shape;69;p15"/>
          <p:cNvCxnSpPr/>
          <p:nvPr/>
        </p:nvCxnSpPr>
        <p:spPr>
          <a:xfrm>
            <a:off x="2951163" y="4767263"/>
            <a:ext cx="3241800" cy="0"/>
          </a:xfrm>
          <a:prstGeom prst="straightConnector1">
            <a:avLst/>
          </a:prstGeom>
          <a:noFill/>
          <a:ln cap="flat" cmpd="sng" w="9525">
            <a:solidFill>
              <a:srgbClr val="323332"/>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K_kleine titel/schema">
  <p:cSld name="SMK_kleine titel/schema">
    <p:spTree>
      <p:nvGrpSpPr>
        <p:cNvPr id="70" name="Shape 70"/>
        <p:cNvGrpSpPr/>
        <p:nvPr/>
      </p:nvGrpSpPr>
      <p:grpSpPr>
        <a:xfrm>
          <a:off x="0" y="0"/>
          <a:ext cx="0" cy="0"/>
          <a:chOff x="0" y="0"/>
          <a:chExt cx="0" cy="0"/>
        </a:xfrm>
      </p:grpSpPr>
      <p:sp>
        <p:nvSpPr>
          <p:cNvPr id="71" name="Google Shape;71;p16"/>
          <p:cNvSpPr/>
          <p:nvPr/>
        </p:nvSpPr>
        <p:spPr>
          <a:xfrm>
            <a:off x="0" y="0"/>
            <a:ext cx="9144000" cy="991200"/>
          </a:xfrm>
          <a:prstGeom prst="rect">
            <a:avLst/>
          </a:prstGeom>
          <a:solidFill>
            <a:srgbClr val="55BF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2" name="Google Shape;72;p16"/>
          <p:cNvSpPr txBox="1"/>
          <p:nvPr>
            <p:ph type="title"/>
          </p:nvPr>
        </p:nvSpPr>
        <p:spPr>
          <a:xfrm>
            <a:off x="628650" y="460638"/>
            <a:ext cx="7886700" cy="9372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rgbClr val="0092AA"/>
              </a:buClr>
              <a:buSzPts val="1600"/>
              <a:buFont typeface="Calibri"/>
              <a:buNone/>
              <a:defRPr b="1" sz="1600" cap="none">
                <a:solidFill>
                  <a:srgbClr val="0092AA"/>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16"/>
          <p:cNvSpPr txBox="1"/>
          <p:nvPr>
            <p:ph idx="11" type="ftr"/>
          </p:nvPr>
        </p:nvSpPr>
        <p:spPr>
          <a:xfrm>
            <a:off x="2951163" y="4767263"/>
            <a:ext cx="32418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0092AA"/>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74" name="Google Shape;74;p16"/>
          <p:cNvCxnSpPr/>
          <p:nvPr/>
        </p:nvCxnSpPr>
        <p:spPr>
          <a:xfrm>
            <a:off x="2951163" y="4767263"/>
            <a:ext cx="3241800" cy="0"/>
          </a:xfrm>
          <a:prstGeom prst="straightConnector1">
            <a:avLst/>
          </a:prstGeom>
          <a:noFill/>
          <a:ln cap="flat" cmpd="sng" w="9525">
            <a:solidFill>
              <a:srgbClr val="0092AA"/>
            </a:solidFill>
            <a:prstDash val="solid"/>
            <a:miter lim="800000"/>
            <a:headEnd len="sm" w="sm" type="none"/>
            <a:tailEnd len="sm" w="sm" type="none"/>
          </a:ln>
        </p:spPr>
      </p:cxnSp>
      <p:pic>
        <p:nvPicPr>
          <p:cNvPr id="75" name="Google Shape;75;p16"/>
          <p:cNvPicPr preferRelativeResize="0"/>
          <p:nvPr/>
        </p:nvPicPr>
        <p:blipFill rotWithShape="1">
          <a:blip r:embed="rId2">
            <a:alphaModFix amt="29000"/>
          </a:blip>
          <a:srcRect b="0" l="0" r="0" t="0"/>
          <a:stretch/>
        </p:blipFill>
        <p:spPr>
          <a:xfrm>
            <a:off x="3946334" y="67316"/>
            <a:ext cx="1249512" cy="846647"/>
          </a:xfrm>
          <a:prstGeom prst="rect">
            <a:avLst/>
          </a:prstGeom>
          <a:noFill/>
          <a:ln>
            <a:noFill/>
          </a:ln>
        </p:spPr>
      </p:pic>
      <p:cxnSp>
        <p:nvCxnSpPr>
          <p:cNvPr id="76" name="Google Shape;76;p16"/>
          <p:cNvCxnSpPr/>
          <p:nvPr/>
        </p:nvCxnSpPr>
        <p:spPr>
          <a:xfrm>
            <a:off x="2951162" y="1407706"/>
            <a:ext cx="3241800" cy="0"/>
          </a:xfrm>
          <a:prstGeom prst="straightConnector1">
            <a:avLst/>
          </a:prstGeom>
          <a:noFill/>
          <a:ln cap="flat" cmpd="sng" w="9525">
            <a:solidFill>
              <a:srgbClr val="0092AA"/>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K_basis (blue) 1">
  <p:cSld name="SMK_basis (blue)">
    <p:spTree>
      <p:nvGrpSpPr>
        <p:cNvPr id="77" name="Shape 77"/>
        <p:cNvGrpSpPr/>
        <p:nvPr/>
      </p:nvGrpSpPr>
      <p:grpSpPr>
        <a:xfrm>
          <a:off x="0" y="0"/>
          <a:ext cx="0" cy="0"/>
          <a:chOff x="0" y="0"/>
          <a:chExt cx="0" cy="0"/>
        </a:xfrm>
      </p:grpSpPr>
      <p:sp>
        <p:nvSpPr>
          <p:cNvPr id="78" name="Google Shape;78;p17"/>
          <p:cNvSpPr/>
          <p:nvPr/>
        </p:nvSpPr>
        <p:spPr>
          <a:xfrm>
            <a:off x="0" y="0"/>
            <a:ext cx="9144000" cy="991200"/>
          </a:xfrm>
          <a:prstGeom prst="rect">
            <a:avLst/>
          </a:prstGeom>
          <a:solidFill>
            <a:srgbClr val="55BF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9" name="Google Shape;79;p17"/>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323332"/>
              </a:buClr>
              <a:buSzPts val="2800"/>
              <a:buFont typeface="Arial Black"/>
              <a:buNone/>
              <a:defRPr sz="2800">
                <a:solidFill>
                  <a:srgbClr val="32333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7"/>
          <p:cNvSpPr txBox="1"/>
          <p:nvPr>
            <p:ph idx="1" type="body"/>
          </p:nvPr>
        </p:nvSpPr>
        <p:spPr>
          <a:xfrm>
            <a:off x="628650" y="1671637"/>
            <a:ext cx="7886700" cy="2961000"/>
          </a:xfrm>
          <a:prstGeom prst="rect">
            <a:avLst/>
          </a:prstGeom>
          <a:noFill/>
          <a:ln>
            <a:noFill/>
          </a:ln>
        </p:spPr>
        <p:txBody>
          <a:bodyPr anchorCtr="0" anchor="t" bIns="45700" lIns="91425" spcFirstLastPara="1" rIns="91425" wrap="square" tIns="45700">
            <a:noAutofit/>
          </a:bodyPr>
          <a:lstStyle>
            <a:lvl1pPr indent="-330200" lvl="0" marL="457200" rtl="0" algn="l">
              <a:lnSpc>
                <a:spcPct val="90000"/>
              </a:lnSpc>
              <a:spcBef>
                <a:spcPts val="750"/>
              </a:spcBef>
              <a:spcAft>
                <a:spcPts val="0"/>
              </a:spcAft>
              <a:buClr>
                <a:srgbClr val="323332"/>
              </a:buClr>
              <a:buSzPts val="1600"/>
              <a:buChar char="●"/>
              <a:defRPr sz="1600">
                <a:solidFill>
                  <a:srgbClr val="323332"/>
                </a:solidFill>
              </a:defRPr>
            </a:lvl1pPr>
            <a:lvl2pPr indent="-330200" lvl="1" marL="914400" rtl="0" algn="l">
              <a:lnSpc>
                <a:spcPct val="90000"/>
              </a:lnSpc>
              <a:spcBef>
                <a:spcPts val="1600"/>
              </a:spcBef>
              <a:spcAft>
                <a:spcPts val="0"/>
              </a:spcAft>
              <a:buClr>
                <a:srgbClr val="0092AA"/>
              </a:buClr>
              <a:buSzPts val="1600"/>
              <a:buChar char="○"/>
              <a:defRPr sz="1600">
                <a:solidFill>
                  <a:srgbClr val="0092AA"/>
                </a:solidFill>
              </a:defRPr>
            </a:lvl2pPr>
            <a:lvl3pPr indent="-330200" lvl="2" marL="1371600" rtl="0" algn="l">
              <a:lnSpc>
                <a:spcPct val="90000"/>
              </a:lnSpc>
              <a:spcBef>
                <a:spcPts val="1600"/>
              </a:spcBef>
              <a:spcAft>
                <a:spcPts val="0"/>
              </a:spcAft>
              <a:buClr>
                <a:srgbClr val="323332"/>
              </a:buClr>
              <a:buSzPts val="1600"/>
              <a:buChar char="■"/>
              <a:defRPr sz="1600">
                <a:solidFill>
                  <a:srgbClr val="323332"/>
                </a:solidFill>
              </a:defRPr>
            </a:lvl3pPr>
            <a:lvl4pPr indent="-330200" lvl="3" marL="1828800" rtl="0" algn="l">
              <a:lnSpc>
                <a:spcPct val="90000"/>
              </a:lnSpc>
              <a:spcBef>
                <a:spcPts val="1600"/>
              </a:spcBef>
              <a:spcAft>
                <a:spcPts val="0"/>
              </a:spcAft>
              <a:buClr>
                <a:srgbClr val="0092AA"/>
              </a:buClr>
              <a:buSzPts val="1600"/>
              <a:buChar char="●"/>
              <a:defRPr sz="1600">
                <a:solidFill>
                  <a:srgbClr val="0092AA"/>
                </a:solidFill>
              </a:defRPr>
            </a:lvl4pPr>
            <a:lvl5pPr indent="-330200" lvl="4" marL="2286000" rtl="0" algn="l">
              <a:lnSpc>
                <a:spcPct val="90000"/>
              </a:lnSpc>
              <a:spcBef>
                <a:spcPts val="1600"/>
              </a:spcBef>
              <a:spcAft>
                <a:spcPts val="0"/>
              </a:spcAft>
              <a:buClr>
                <a:srgbClr val="323332"/>
              </a:buClr>
              <a:buSzPts val="1600"/>
              <a:buChar char="○"/>
              <a:defRPr sz="1600">
                <a:solidFill>
                  <a:srgbClr val="323332"/>
                </a:solidFill>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81" name="Google Shape;81;p17"/>
          <p:cNvSpPr txBox="1"/>
          <p:nvPr>
            <p:ph idx="11" type="ftr"/>
          </p:nvPr>
        </p:nvSpPr>
        <p:spPr>
          <a:xfrm>
            <a:off x="2951163" y="4767263"/>
            <a:ext cx="32418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0092AA"/>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82" name="Google Shape;82;p17"/>
          <p:cNvCxnSpPr/>
          <p:nvPr/>
        </p:nvCxnSpPr>
        <p:spPr>
          <a:xfrm>
            <a:off x="2951163" y="4767263"/>
            <a:ext cx="3241800" cy="0"/>
          </a:xfrm>
          <a:prstGeom prst="straightConnector1">
            <a:avLst/>
          </a:prstGeom>
          <a:noFill/>
          <a:ln cap="flat" cmpd="sng" w="9525">
            <a:solidFill>
              <a:srgbClr val="0092AA"/>
            </a:solidFill>
            <a:prstDash val="solid"/>
            <a:miter lim="800000"/>
            <a:headEnd len="sm" w="sm" type="none"/>
            <a:tailEnd len="sm" w="sm" type="none"/>
          </a:ln>
        </p:spPr>
      </p:cxnSp>
      <p:pic>
        <p:nvPicPr>
          <p:cNvPr id="83" name="Google Shape;83;p17"/>
          <p:cNvPicPr preferRelativeResize="0"/>
          <p:nvPr/>
        </p:nvPicPr>
        <p:blipFill rotWithShape="1">
          <a:blip r:embed="rId2">
            <a:alphaModFix amt="29000"/>
          </a:blip>
          <a:srcRect b="0" l="0" r="0" t="0"/>
          <a:stretch/>
        </p:blipFill>
        <p:spPr>
          <a:xfrm>
            <a:off x="3946334" y="67316"/>
            <a:ext cx="1249512" cy="84664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K_kleine titel/schema 1">
  <p:cSld name="SMK_kleine titel/schema_1">
    <p:spTree>
      <p:nvGrpSpPr>
        <p:cNvPr id="84" name="Shape 84"/>
        <p:cNvGrpSpPr/>
        <p:nvPr/>
      </p:nvGrpSpPr>
      <p:grpSpPr>
        <a:xfrm>
          <a:off x="0" y="0"/>
          <a:ext cx="0" cy="0"/>
          <a:chOff x="0" y="0"/>
          <a:chExt cx="0" cy="0"/>
        </a:xfrm>
      </p:grpSpPr>
      <p:sp>
        <p:nvSpPr>
          <p:cNvPr id="85" name="Google Shape;85;p18"/>
          <p:cNvSpPr/>
          <p:nvPr/>
        </p:nvSpPr>
        <p:spPr>
          <a:xfrm>
            <a:off x="0" y="0"/>
            <a:ext cx="9144000" cy="991200"/>
          </a:xfrm>
          <a:prstGeom prst="rect">
            <a:avLst/>
          </a:prstGeom>
          <a:solidFill>
            <a:srgbClr val="55BF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6" name="Google Shape;86;p18"/>
          <p:cNvSpPr txBox="1"/>
          <p:nvPr>
            <p:ph type="title"/>
          </p:nvPr>
        </p:nvSpPr>
        <p:spPr>
          <a:xfrm>
            <a:off x="628650" y="460638"/>
            <a:ext cx="7886700" cy="9372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rgbClr val="0092AA"/>
              </a:buClr>
              <a:buSzPts val="1600"/>
              <a:buFont typeface="Calibri"/>
              <a:buNone/>
              <a:defRPr b="1" sz="1600" cap="none">
                <a:solidFill>
                  <a:srgbClr val="0092AA"/>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 name="Google Shape;87;p18"/>
          <p:cNvSpPr txBox="1"/>
          <p:nvPr>
            <p:ph idx="11" type="ftr"/>
          </p:nvPr>
        </p:nvSpPr>
        <p:spPr>
          <a:xfrm>
            <a:off x="2951163" y="4767263"/>
            <a:ext cx="32418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solidFill>
                  <a:srgbClr val="0092AA"/>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cxnSp>
        <p:nvCxnSpPr>
          <p:cNvPr id="88" name="Google Shape;88;p18"/>
          <p:cNvCxnSpPr/>
          <p:nvPr/>
        </p:nvCxnSpPr>
        <p:spPr>
          <a:xfrm>
            <a:off x="2951163" y="4767263"/>
            <a:ext cx="3241800" cy="0"/>
          </a:xfrm>
          <a:prstGeom prst="straightConnector1">
            <a:avLst/>
          </a:prstGeom>
          <a:noFill/>
          <a:ln cap="flat" cmpd="sng" w="9525">
            <a:solidFill>
              <a:srgbClr val="0092AA"/>
            </a:solidFill>
            <a:prstDash val="solid"/>
            <a:miter lim="800000"/>
            <a:headEnd len="sm" w="sm" type="none"/>
            <a:tailEnd len="sm" w="sm" type="none"/>
          </a:ln>
        </p:spPr>
      </p:cxnSp>
      <p:pic>
        <p:nvPicPr>
          <p:cNvPr id="89" name="Google Shape;89;p18"/>
          <p:cNvPicPr preferRelativeResize="0"/>
          <p:nvPr/>
        </p:nvPicPr>
        <p:blipFill rotWithShape="1">
          <a:blip r:embed="rId2">
            <a:alphaModFix amt="29000"/>
          </a:blip>
          <a:srcRect b="0" l="0" r="0" t="0"/>
          <a:stretch/>
        </p:blipFill>
        <p:spPr>
          <a:xfrm>
            <a:off x="3946334" y="67316"/>
            <a:ext cx="1249512" cy="846647"/>
          </a:xfrm>
          <a:prstGeom prst="rect">
            <a:avLst/>
          </a:prstGeom>
          <a:noFill/>
          <a:ln>
            <a:noFill/>
          </a:ln>
        </p:spPr>
      </p:pic>
      <p:cxnSp>
        <p:nvCxnSpPr>
          <p:cNvPr id="90" name="Google Shape;90;p18"/>
          <p:cNvCxnSpPr/>
          <p:nvPr/>
        </p:nvCxnSpPr>
        <p:spPr>
          <a:xfrm>
            <a:off x="2951162" y="1407706"/>
            <a:ext cx="3241800" cy="0"/>
          </a:xfrm>
          <a:prstGeom prst="straightConnector1">
            <a:avLst/>
          </a:prstGeom>
          <a:noFill/>
          <a:ln cap="flat" cmpd="sng" w="9525">
            <a:solidFill>
              <a:srgbClr val="0092AA"/>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91" name="Shape 91"/>
        <p:cNvGrpSpPr/>
        <p:nvPr/>
      </p:nvGrpSpPr>
      <p:grpSpPr>
        <a:xfrm>
          <a:off x="0" y="0"/>
          <a:ext cx="0" cy="0"/>
          <a:chOff x="0" y="0"/>
          <a:chExt cx="0" cy="0"/>
        </a:xfrm>
      </p:grpSpPr>
      <p:sp>
        <p:nvSpPr>
          <p:cNvPr id="92" name="Google Shape;92;p19"/>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2400"/>
              <a:buFont typeface="Arial Black"/>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19"/>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Autofit/>
          </a:bodyPr>
          <a:lstStyle>
            <a:lvl1pPr indent="-381000" lvl="0" marL="457200" rtl="0" algn="l">
              <a:lnSpc>
                <a:spcPct val="90000"/>
              </a:lnSpc>
              <a:spcBef>
                <a:spcPts val="750"/>
              </a:spcBef>
              <a:spcAft>
                <a:spcPts val="0"/>
              </a:spcAft>
              <a:buClr>
                <a:schemeClr val="dk1"/>
              </a:buClr>
              <a:buSzPts val="2400"/>
              <a:buChar char="●"/>
              <a:defRPr sz="2400"/>
            </a:lvl1pPr>
            <a:lvl2pPr indent="-361950" lvl="1" marL="914400" rtl="0" algn="l">
              <a:lnSpc>
                <a:spcPct val="90000"/>
              </a:lnSpc>
              <a:spcBef>
                <a:spcPts val="1600"/>
              </a:spcBef>
              <a:spcAft>
                <a:spcPts val="0"/>
              </a:spcAft>
              <a:buClr>
                <a:schemeClr val="dk1"/>
              </a:buClr>
              <a:buSzPts val="2100"/>
              <a:buChar char="○"/>
              <a:defRPr sz="2100"/>
            </a:lvl2pPr>
            <a:lvl3pPr indent="-342900" lvl="2" marL="1371600" rtl="0" algn="l">
              <a:lnSpc>
                <a:spcPct val="90000"/>
              </a:lnSpc>
              <a:spcBef>
                <a:spcPts val="1600"/>
              </a:spcBef>
              <a:spcAft>
                <a:spcPts val="0"/>
              </a:spcAft>
              <a:buClr>
                <a:schemeClr val="dk1"/>
              </a:buClr>
              <a:buSzPts val="1800"/>
              <a:buChar char="■"/>
              <a:defRPr sz="1800"/>
            </a:lvl3pPr>
            <a:lvl4pPr indent="-323850" lvl="3" marL="1828800" rtl="0" algn="l">
              <a:lnSpc>
                <a:spcPct val="90000"/>
              </a:lnSpc>
              <a:spcBef>
                <a:spcPts val="1600"/>
              </a:spcBef>
              <a:spcAft>
                <a:spcPts val="0"/>
              </a:spcAft>
              <a:buClr>
                <a:schemeClr val="dk1"/>
              </a:buClr>
              <a:buSzPts val="1500"/>
              <a:buChar char="●"/>
              <a:defRPr sz="1500"/>
            </a:lvl4pPr>
            <a:lvl5pPr indent="-323850" lvl="4" marL="2286000" rtl="0" algn="l">
              <a:lnSpc>
                <a:spcPct val="90000"/>
              </a:lnSpc>
              <a:spcBef>
                <a:spcPts val="1600"/>
              </a:spcBef>
              <a:spcAft>
                <a:spcPts val="0"/>
              </a:spcAft>
              <a:buClr>
                <a:schemeClr val="dk1"/>
              </a:buClr>
              <a:buSzPts val="1500"/>
              <a:buChar char="○"/>
              <a:defRPr sz="1500"/>
            </a:lvl5pPr>
            <a:lvl6pPr indent="-323850" lvl="5" marL="2743200" rtl="0" algn="l">
              <a:lnSpc>
                <a:spcPct val="90000"/>
              </a:lnSpc>
              <a:spcBef>
                <a:spcPts val="1600"/>
              </a:spcBef>
              <a:spcAft>
                <a:spcPts val="0"/>
              </a:spcAft>
              <a:buClr>
                <a:schemeClr val="dk1"/>
              </a:buClr>
              <a:buSzPts val="1500"/>
              <a:buChar char="■"/>
              <a:defRPr sz="1500"/>
            </a:lvl6pPr>
            <a:lvl7pPr indent="-323850" lvl="6" marL="3200400" rtl="0" algn="l">
              <a:lnSpc>
                <a:spcPct val="90000"/>
              </a:lnSpc>
              <a:spcBef>
                <a:spcPts val="1600"/>
              </a:spcBef>
              <a:spcAft>
                <a:spcPts val="0"/>
              </a:spcAft>
              <a:buClr>
                <a:schemeClr val="dk1"/>
              </a:buClr>
              <a:buSzPts val="1500"/>
              <a:buChar char="●"/>
              <a:defRPr sz="1500"/>
            </a:lvl7pPr>
            <a:lvl8pPr indent="-323850" lvl="7" marL="3657600" rtl="0" algn="l">
              <a:lnSpc>
                <a:spcPct val="90000"/>
              </a:lnSpc>
              <a:spcBef>
                <a:spcPts val="1600"/>
              </a:spcBef>
              <a:spcAft>
                <a:spcPts val="0"/>
              </a:spcAft>
              <a:buClr>
                <a:schemeClr val="dk1"/>
              </a:buClr>
              <a:buSzPts val="1500"/>
              <a:buChar char="○"/>
              <a:defRPr sz="1500"/>
            </a:lvl8pPr>
            <a:lvl9pPr indent="-323850" lvl="8" marL="4114800" rtl="0" algn="l">
              <a:lnSpc>
                <a:spcPct val="90000"/>
              </a:lnSpc>
              <a:spcBef>
                <a:spcPts val="1600"/>
              </a:spcBef>
              <a:spcAft>
                <a:spcPts val="1600"/>
              </a:spcAft>
              <a:buClr>
                <a:schemeClr val="dk1"/>
              </a:buClr>
              <a:buSzPts val="1500"/>
              <a:buChar char="■"/>
              <a:defRPr sz="1500"/>
            </a:lvl9pPr>
          </a:lstStyle>
          <a:p/>
        </p:txBody>
      </p:sp>
      <p:sp>
        <p:nvSpPr>
          <p:cNvPr id="94" name="Google Shape;94;p19"/>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050"/>
              <a:buNone/>
              <a:defRPr sz="1050"/>
            </a:lvl2pPr>
            <a:lvl3pPr indent="-228600" lvl="2" marL="1371600" rtl="0" algn="l">
              <a:lnSpc>
                <a:spcPct val="90000"/>
              </a:lnSpc>
              <a:spcBef>
                <a:spcPts val="1600"/>
              </a:spcBef>
              <a:spcAft>
                <a:spcPts val="0"/>
              </a:spcAft>
              <a:buClr>
                <a:schemeClr val="dk1"/>
              </a:buClr>
              <a:buSzPts val="900"/>
              <a:buNone/>
              <a:defRPr sz="900"/>
            </a:lvl3pPr>
            <a:lvl4pPr indent="-228600" lvl="3" marL="1828800" rtl="0" algn="l">
              <a:lnSpc>
                <a:spcPct val="90000"/>
              </a:lnSpc>
              <a:spcBef>
                <a:spcPts val="1600"/>
              </a:spcBef>
              <a:spcAft>
                <a:spcPts val="0"/>
              </a:spcAft>
              <a:buClr>
                <a:schemeClr val="dk1"/>
              </a:buClr>
              <a:buSzPts val="750"/>
              <a:buNone/>
              <a:defRPr sz="750"/>
            </a:lvl4pPr>
            <a:lvl5pPr indent="-228600" lvl="4" marL="2286000" rtl="0" algn="l">
              <a:lnSpc>
                <a:spcPct val="90000"/>
              </a:lnSpc>
              <a:spcBef>
                <a:spcPts val="1600"/>
              </a:spcBef>
              <a:spcAft>
                <a:spcPts val="0"/>
              </a:spcAft>
              <a:buClr>
                <a:schemeClr val="dk1"/>
              </a:buClr>
              <a:buSzPts val="750"/>
              <a:buNone/>
              <a:defRPr sz="750"/>
            </a:lvl5pPr>
            <a:lvl6pPr indent="-228600" lvl="5" marL="2743200" rtl="0" algn="l">
              <a:lnSpc>
                <a:spcPct val="90000"/>
              </a:lnSpc>
              <a:spcBef>
                <a:spcPts val="1600"/>
              </a:spcBef>
              <a:spcAft>
                <a:spcPts val="0"/>
              </a:spcAft>
              <a:buClr>
                <a:schemeClr val="dk1"/>
              </a:buClr>
              <a:buSzPts val="750"/>
              <a:buNone/>
              <a:defRPr sz="750"/>
            </a:lvl6pPr>
            <a:lvl7pPr indent="-228600" lvl="6" marL="3200400" rtl="0" algn="l">
              <a:lnSpc>
                <a:spcPct val="90000"/>
              </a:lnSpc>
              <a:spcBef>
                <a:spcPts val="1600"/>
              </a:spcBef>
              <a:spcAft>
                <a:spcPts val="0"/>
              </a:spcAft>
              <a:buClr>
                <a:schemeClr val="dk1"/>
              </a:buClr>
              <a:buSzPts val="750"/>
              <a:buNone/>
              <a:defRPr sz="750"/>
            </a:lvl7pPr>
            <a:lvl8pPr indent="-228600" lvl="7" marL="3657600" rtl="0" algn="l">
              <a:lnSpc>
                <a:spcPct val="90000"/>
              </a:lnSpc>
              <a:spcBef>
                <a:spcPts val="1600"/>
              </a:spcBef>
              <a:spcAft>
                <a:spcPts val="0"/>
              </a:spcAft>
              <a:buClr>
                <a:schemeClr val="dk1"/>
              </a:buClr>
              <a:buSzPts val="750"/>
              <a:buNone/>
              <a:defRPr sz="750"/>
            </a:lvl8pPr>
            <a:lvl9pPr indent="-228600" lvl="8" marL="4114800" rtl="0" algn="l">
              <a:lnSpc>
                <a:spcPct val="90000"/>
              </a:lnSpc>
              <a:spcBef>
                <a:spcPts val="1600"/>
              </a:spcBef>
              <a:spcAft>
                <a:spcPts val="1600"/>
              </a:spcAft>
              <a:buClr>
                <a:schemeClr val="dk1"/>
              </a:buClr>
              <a:buSzPts val="750"/>
              <a:buNone/>
              <a:defRPr sz="750"/>
            </a:lvl9pPr>
          </a:lstStyle>
          <a:p/>
        </p:txBody>
      </p:sp>
      <p:sp>
        <p:nvSpPr>
          <p:cNvPr id="95" name="Google Shape;95;p19"/>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96" name="Google Shape;96;p19"/>
          <p:cNvSpPr txBox="1"/>
          <p:nvPr>
            <p:ph idx="11" type="ftr"/>
          </p:nvPr>
        </p:nvSpPr>
        <p:spPr>
          <a:xfrm>
            <a:off x="2951163" y="4767263"/>
            <a:ext cx="32418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9"/>
          <p:cNvSpPr txBox="1"/>
          <p:nvPr>
            <p:ph idx="12" type="sldNum"/>
          </p:nvPr>
        </p:nvSpPr>
        <p:spPr>
          <a:xfrm>
            <a:off x="6457950" y="4767263"/>
            <a:ext cx="20574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350" u="none" cap="none" strike="noStrike">
                <a:solidFill>
                  <a:schemeClr val="dk1"/>
                </a:solidFill>
                <a:latin typeface="Calibri"/>
                <a:ea typeface="Calibri"/>
                <a:cs typeface="Calibri"/>
                <a:sym typeface="Calibri"/>
              </a:defRPr>
            </a:lvl1pPr>
            <a:lvl2pPr indent="0" lvl="1" marL="0" marR="0" rtl="0" algn="l">
              <a:spcBef>
                <a:spcPts val="0"/>
              </a:spcBef>
              <a:buNone/>
              <a:defRPr b="0" i="0" sz="1350" u="none" cap="none" strike="noStrike">
                <a:solidFill>
                  <a:schemeClr val="dk1"/>
                </a:solidFill>
                <a:latin typeface="Calibri"/>
                <a:ea typeface="Calibri"/>
                <a:cs typeface="Calibri"/>
                <a:sym typeface="Calibri"/>
              </a:defRPr>
            </a:lvl2pPr>
            <a:lvl3pPr indent="0" lvl="2" marL="0" marR="0" rtl="0" algn="l">
              <a:spcBef>
                <a:spcPts val="0"/>
              </a:spcBef>
              <a:buNone/>
              <a:defRPr b="0" i="0" sz="1350" u="none" cap="none" strike="noStrike">
                <a:solidFill>
                  <a:schemeClr val="dk1"/>
                </a:solidFill>
                <a:latin typeface="Calibri"/>
                <a:ea typeface="Calibri"/>
                <a:cs typeface="Calibri"/>
                <a:sym typeface="Calibri"/>
              </a:defRPr>
            </a:lvl3pPr>
            <a:lvl4pPr indent="0" lvl="3" marL="0" marR="0" rtl="0" algn="l">
              <a:spcBef>
                <a:spcPts val="0"/>
              </a:spcBef>
              <a:buNone/>
              <a:defRPr b="0" i="0" sz="1350" u="none" cap="none" strike="noStrike">
                <a:solidFill>
                  <a:schemeClr val="dk1"/>
                </a:solidFill>
                <a:latin typeface="Calibri"/>
                <a:ea typeface="Calibri"/>
                <a:cs typeface="Calibri"/>
                <a:sym typeface="Calibri"/>
              </a:defRPr>
            </a:lvl4pPr>
            <a:lvl5pPr indent="0" lvl="4" marL="0" marR="0" rtl="0" algn="l">
              <a:spcBef>
                <a:spcPts val="0"/>
              </a:spcBef>
              <a:buNone/>
              <a:defRPr b="0" i="0" sz="1350" u="none" cap="none" strike="noStrike">
                <a:solidFill>
                  <a:schemeClr val="dk1"/>
                </a:solidFill>
                <a:latin typeface="Calibri"/>
                <a:ea typeface="Calibri"/>
                <a:cs typeface="Calibri"/>
                <a:sym typeface="Calibri"/>
              </a:defRPr>
            </a:lvl5pPr>
            <a:lvl6pPr indent="0" lvl="5" marL="0" marR="0" rtl="0" algn="l">
              <a:spcBef>
                <a:spcPts val="0"/>
              </a:spcBef>
              <a:buNone/>
              <a:defRPr b="0" i="0" sz="1350" u="none" cap="none" strike="noStrike">
                <a:solidFill>
                  <a:schemeClr val="dk1"/>
                </a:solidFill>
                <a:latin typeface="Calibri"/>
                <a:ea typeface="Calibri"/>
                <a:cs typeface="Calibri"/>
                <a:sym typeface="Calibri"/>
              </a:defRPr>
            </a:lvl6pPr>
            <a:lvl7pPr indent="0" lvl="6" marL="0" marR="0" rtl="0" algn="l">
              <a:spcBef>
                <a:spcPts val="0"/>
              </a:spcBef>
              <a:buNone/>
              <a:defRPr b="0" i="0" sz="1350" u="none" cap="none" strike="noStrike">
                <a:solidFill>
                  <a:schemeClr val="dk1"/>
                </a:solidFill>
                <a:latin typeface="Calibri"/>
                <a:ea typeface="Calibri"/>
                <a:cs typeface="Calibri"/>
                <a:sym typeface="Calibri"/>
              </a:defRPr>
            </a:lvl7pPr>
            <a:lvl8pPr indent="0" lvl="7" marL="0" marR="0" rtl="0" algn="l">
              <a:spcBef>
                <a:spcPts val="0"/>
              </a:spcBef>
              <a:buNone/>
              <a:defRPr b="0" i="0" sz="1350" u="none" cap="none" strike="noStrike">
                <a:solidFill>
                  <a:schemeClr val="dk1"/>
                </a:solidFill>
                <a:latin typeface="Calibri"/>
                <a:ea typeface="Calibri"/>
                <a:cs typeface="Calibri"/>
                <a:sym typeface="Calibri"/>
              </a:defRPr>
            </a:lvl8pPr>
            <a:lvl9pPr indent="0" lvl="8" marL="0" marR="0" rtl="0" algn="l">
              <a:spcBef>
                <a:spcPts val="0"/>
              </a:spcBef>
              <a:buNone/>
              <a:defRPr b="0" i="0" sz="135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MK_basis 1">
  <p:cSld name="1_SMK_basis">
    <p:spTree>
      <p:nvGrpSpPr>
        <p:cNvPr id="98" name="Shape 98"/>
        <p:cNvGrpSpPr/>
        <p:nvPr/>
      </p:nvGrpSpPr>
      <p:grpSpPr>
        <a:xfrm>
          <a:off x="0" y="0"/>
          <a:ext cx="0" cy="0"/>
          <a:chOff x="0" y="0"/>
          <a:chExt cx="0" cy="0"/>
        </a:xfrm>
      </p:grpSpPr>
      <p:pic>
        <p:nvPicPr>
          <p:cNvPr id="99" name="Google Shape;99;p20"/>
          <p:cNvPicPr preferRelativeResize="0"/>
          <p:nvPr/>
        </p:nvPicPr>
        <p:blipFill rotWithShape="1">
          <a:blip r:embed="rId2">
            <a:alphaModFix/>
          </a:blip>
          <a:srcRect b="0" l="0" r="0" t="0"/>
          <a:stretch/>
        </p:blipFill>
        <p:spPr>
          <a:xfrm>
            <a:off x="3946334" y="67315"/>
            <a:ext cx="1249512" cy="846647"/>
          </a:xfrm>
          <a:prstGeom prst="rect">
            <a:avLst/>
          </a:prstGeom>
          <a:noFill/>
          <a:ln>
            <a:noFill/>
          </a:ln>
        </p:spPr>
      </p:pic>
      <p:sp>
        <p:nvSpPr>
          <p:cNvPr id="100" name="Google Shape;100;p20"/>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rgbClr val="323332"/>
              </a:buClr>
              <a:buSzPts val="2800"/>
              <a:buFont typeface="Arial Black"/>
              <a:buNone/>
              <a:defRPr sz="2800">
                <a:solidFill>
                  <a:srgbClr val="32333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p20"/>
          <p:cNvSpPr txBox="1"/>
          <p:nvPr>
            <p:ph idx="1" type="body"/>
          </p:nvPr>
        </p:nvSpPr>
        <p:spPr>
          <a:xfrm>
            <a:off x="628650" y="1671638"/>
            <a:ext cx="7886700" cy="29610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750"/>
              </a:spcBef>
              <a:spcAft>
                <a:spcPts val="0"/>
              </a:spcAft>
              <a:buClr>
                <a:srgbClr val="323332"/>
              </a:buClr>
              <a:buSzPts val="1600"/>
              <a:buNone/>
              <a:defRPr sz="1600">
                <a:solidFill>
                  <a:srgbClr val="323332"/>
                </a:solidFill>
              </a:defRPr>
            </a:lvl1pPr>
            <a:lvl2pPr indent="-330200" lvl="1" marL="914400" rtl="0" algn="l">
              <a:lnSpc>
                <a:spcPct val="90000"/>
              </a:lnSpc>
              <a:spcBef>
                <a:spcPts val="375"/>
              </a:spcBef>
              <a:spcAft>
                <a:spcPts val="0"/>
              </a:spcAft>
              <a:buClr>
                <a:srgbClr val="323332"/>
              </a:buClr>
              <a:buSzPts val="1600"/>
              <a:buChar char="●"/>
              <a:defRPr sz="1600">
                <a:solidFill>
                  <a:srgbClr val="323332"/>
                </a:solidFill>
              </a:defRPr>
            </a:lvl2pPr>
            <a:lvl3pPr indent="-330200" lvl="2" marL="1371600" rtl="0" algn="l">
              <a:lnSpc>
                <a:spcPct val="90000"/>
              </a:lnSpc>
              <a:spcBef>
                <a:spcPts val="375"/>
              </a:spcBef>
              <a:spcAft>
                <a:spcPts val="0"/>
              </a:spcAft>
              <a:buClr>
                <a:srgbClr val="323332"/>
              </a:buClr>
              <a:buSzPts val="1600"/>
              <a:buChar char="●"/>
              <a:defRPr sz="1600">
                <a:solidFill>
                  <a:srgbClr val="323332"/>
                </a:solidFill>
              </a:defRPr>
            </a:lvl3pPr>
            <a:lvl4pPr indent="-330200" lvl="3" marL="1828800" rtl="0" algn="l">
              <a:lnSpc>
                <a:spcPct val="90000"/>
              </a:lnSpc>
              <a:spcBef>
                <a:spcPts val="375"/>
              </a:spcBef>
              <a:spcAft>
                <a:spcPts val="0"/>
              </a:spcAft>
              <a:buClr>
                <a:srgbClr val="323332"/>
              </a:buClr>
              <a:buSzPts val="1600"/>
              <a:buChar char="●"/>
              <a:defRPr sz="1600">
                <a:solidFill>
                  <a:srgbClr val="323332"/>
                </a:solidFill>
              </a:defRPr>
            </a:lvl4pPr>
            <a:lvl5pPr indent="-330200" lvl="4" marL="2286000" rtl="0" algn="l">
              <a:lnSpc>
                <a:spcPct val="90000"/>
              </a:lnSpc>
              <a:spcBef>
                <a:spcPts val="375"/>
              </a:spcBef>
              <a:spcAft>
                <a:spcPts val="0"/>
              </a:spcAft>
              <a:buClr>
                <a:srgbClr val="323332"/>
              </a:buClr>
              <a:buSzPts val="1600"/>
              <a:buChar char="●"/>
              <a:defRPr sz="1600">
                <a:solidFill>
                  <a:srgbClr val="323332"/>
                </a:solidFil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02" name="Google Shape;102;p20"/>
          <p:cNvSpPr txBox="1"/>
          <p:nvPr>
            <p:ph idx="11" type="ftr"/>
          </p:nvPr>
        </p:nvSpPr>
        <p:spPr>
          <a:xfrm>
            <a:off x="2951164" y="4767263"/>
            <a:ext cx="32418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323332"/>
              </a:buClr>
              <a:buSzPts val="1400"/>
              <a:buFont typeface="Verdana"/>
              <a:buNone/>
              <a:defRPr sz="2800">
                <a:solidFill>
                  <a:srgbClr val="323332"/>
                </a:solidFill>
                <a:latin typeface="Verdana"/>
                <a:ea typeface="Verdana"/>
                <a:cs typeface="Verdana"/>
                <a:sym typeface="Verdana"/>
              </a:defRPr>
            </a:lvl1pPr>
            <a:lvl2pPr lvl="1"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2pPr>
            <a:lvl3pPr lvl="2"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3pPr>
            <a:lvl4pPr lvl="3"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4pPr>
            <a:lvl5pPr lvl="4"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5pPr>
            <a:lvl6pPr lvl="5"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6pPr>
            <a:lvl7pPr lvl="6"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7pPr>
            <a:lvl8pPr lvl="7"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8pPr>
            <a:lvl9pPr lvl="8" marR="0" rtl="0" algn="l">
              <a:spcBef>
                <a:spcPts val="0"/>
              </a:spcBef>
              <a:spcAft>
                <a:spcPts val="0"/>
              </a:spcAft>
              <a:buClr>
                <a:srgbClr val="654610"/>
              </a:buClr>
              <a:buSzPts val="1400"/>
              <a:buFont typeface="Verdana"/>
              <a:buNone/>
              <a:defRPr b="0" i="0" sz="2800" u="none" cap="none" strike="noStrike">
                <a:solidFill>
                  <a:srgbClr val="654610"/>
                </a:solidFill>
                <a:latin typeface="Verdana"/>
                <a:ea typeface="Verdana"/>
                <a:cs typeface="Verdana"/>
                <a:sym typeface="Verdana"/>
              </a:defRPr>
            </a:lvl9pPr>
          </a:lstStyle>
          <a:p/>
        </p:txBody>
      </p:sp>
      <p:cxnSp>
        <p:nvCxnSpPr>
          <p:cNvPr id="103" name="Google Shape;103;p20"/>
          <p:cNvCxnSpPr/>
          <p:nvPr/>
        </p:nvCxnSpPr>
        <p:spPr>
          <a:xfrm>
            <a:off x="2951164" y="4767263"/>
            <a:ext cx="3241800" cy="0"/>
          </a:xfrm>
          <a:prstGeom prst="straightConnector1">
            <a:avLst/>
          </a:prstGeom>
          <a:noFill/>
          <a:ln cap="flat" cmpd="sng" w="9525">
            <a:solidFill>
              <a:srgbClr val="323332"/>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6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32.pn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59.png"/><Relationship Id="rId5"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image" Target="../media/image21.jp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22.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2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 Id="rId3" Type="http://schemas.openxmlformats.org/officeDocument/2006/relationships/image" Target="../media/image31.jp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9.xml"/><Relationship Id="rId3" Type="http://schemas.openxmlformats.org/officeDocument/2006/relationships/image" Target="../media/image30.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 Id="rId3" Type="http://schemas.openxmlformats.org/officeDocument/2006/relationships/image" Target="../media/image37.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4.xml"/><Relationship Id="rId3"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5.xml"/><Relationship Id="rId3" Type="http://schemas.openxmlformats.org/officeDocument/2006/relationships/image" Target="../media/image37.png"/><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6.xml"/><Relationship Id="rId3"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7.xml"/><Relationship Id="rId3" Type="http://schemas.openxmlformats.org/officeDocument/2006/relationships/image" Target="../media/image40.png"/><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8.xml"/><Relationship Id="rId3" Type="http://schemas.openxmlformats.org/officeDocument/2006/relationships/image" Target="../media/image40.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 Id="rId3" Type="http://schemas.openxmlformats.org/officeDocument/2006/relationships/image" Target="../media/image40.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 Id="rId3" Type="http://schemas.openxmlformats.org/officeDocument/2006/relationships/image" Target="../media/image40.png"/><Relationship Id="rId4" Type="http://schemas.openxmlformats.org/officeDocument/2006/relationships/image" Target="../media/image46.png"/><Relationship Id="rId5" Type="http://schemas.openxmlformats.org/officeDocument/2006/relationships/image" Target="../media/image60.png"/><Relationship Id="rId6" Type="http://schemas.openxmlformats.org/officeDocument/2006/relationships/image" Target="../media/image47.png"/><Relationship Id="rId7" Type="http://schemas.openxmlformats.org/officeDocument/2006/relationships/image" Target="../media/image5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 Id="rId3" Type="http://schemas.openxmlformats.org/officeDocument/2006/relationships/image" Target="../media/image40.png"/><Relationship Id="rId4" Type="http://schemas.openxmlformats.org/officeDocument/2006/relationships/image" Target="../media/image54.png"/><Relationship Id="rId5" Type="http://schemas.openxmlformats.org/officeDocument/2006/relationships/image" Target="../media/image5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 Id="rId3" Type="http://schemas.openxmlformats.org/officeDocument/2006/relationships/image" Target="../media/image40.png"/><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 Id="rId3" Type="http://schemas.openxmlformats.org/officeDocument/2006/relationships/image" Target="../media/image40.png"/><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4.xml"/><Relationship Id="rId3" Type="http://schemas.openxmlformats.org/officeDocument/2006/relationships/image" Target="../media/image40.png"/><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5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5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mailto:steven.delarue@stad.gent.be" TargetMode="External"/><Relationship Id="rId4" Type="http://schemas.openxmlformats.org/officeDocument/2006/relationships/hyperlink" Target="mailto:jan@schoolmakers.be" TargetMode="External"/><Relationship Id="rId5" Type="http://schemas.openxmlformats.org/officeDocument/2006/relationships/hyperlink" Target="mailto:julie.petitjean@kuleuven.be" TargetMode="External"/><Relationship Id="rId6" Type="http://schemas.openxmlformats.org/officeDocument/2006/relationships/image" Target="../media/image5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lnSpc>
                <a:spcPct val="80000"/>
              </a:lnSpc>
              <a:spcBef>
                <a:spcPts val="0"/>
              </a:spcBef>
              <a:spcAft>
                <a:spcPts val="0"/>
              </a:spcAft>
              <a:buClr>
                <a:srgbClr val="002060"/>
              </a:buClr>
              <a:buSzPts val="4030"/>
              <a:buFont typeface="Arial"/>
              <a:buNone/>
            </a:pPr>
            <a:r>
              <a:rPr b="1" lang="nl" sz="4030">
                <a:solidFill>
                  <a:srgbClr val="002060"/>
                </a:solidFill>
                <a:latin typeface="Calibri"/>
                <a:ea typeface="Calibri"/>
                <a:cs typeface="Calibri"/>
                <a:sym typeface="Calibri"/>
              </a:rPr>
              <a:t>FRANS VOOR EX-OKAN-LEERLINGEN</a:t>
            </a:r>
            <a:endParaRPr/>
          </a:p>
        </p:txBody>
      </p:sp>
      <p:sp>
        <p:nvSpPr>
          <p:cNvPr id="109" name="Google Shape;109;p21"/>
          <p:cNvSpPr txBox="1"/>
          <p:nvPr>
            <p:ph idx="1" type="subTitle"/>
          </p:nvPr>
        </p:nvSpPr>
        <p:spPr>
          <a:xfrm>
            <a:off x="311700" y="30557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nl" sz="3000">
                <a:solidFill>
                  <a:srgbClr val="073763"/>
                </a:solidFill>
              </a:rPr>
              <a:t>SESSIE 1</a:t>
            </a:r>
            <a:endParaRPr b="1" sz="3000">
              <a:solidFill>
                <a:srgbClr val="073763"/>
              </a:solidFill>
            </a:endParaRPr>
          </a:p>
        </p:txBody>
      </p:sp>
      <p:pic>
        <p:nvPicPr>
          <p:cNvPr id="110" name="Google Shape;110;p21"/>
          <p:cNvPicPr preferRelativeResize="0"/>
          <p:nvPr/>
        </p:nvPicPr>
        <p:blipFill rotWithShape="1">
          <a:blip r:embed="rId3">
            <a:alphaModFix/>
          </a:blip>
          <a:srcRect b="0" l="0" r="0" t="0"/>
          <a:stretch/>
        </p:blipFill>
        <p:spPr>
          <a:xfrm>
            <a:off x="6700498" y="558351"/>
            <a:ext cx="1831401" cy="908076"/>
          </a:xfrm>
          <a:prstGeom prst="rect">
            <a:avLst/>
          </a:prstGeom>
          <a:noFill/>
          <a:ln>
            <a:noFill/>
          </a:ln>
        </p:spPr>
      </p:pic>
      <p:sp>
        <p:nvSpPr>
          <p:cNvPr id="111" name="Google Shape;111;p21"/>
          <p:cNvSpPr txBox="1"/>
          <p:nvPr/>
        </p:nvSpPr>
        <p:spPr>
          <a:xfrm>
            <a:off x="385675" y="3923825"/>
            <a:ext cx="3000000" cy="9081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0"/>
              </a:spcBef>
              <a:spcAft>
                <a:spcPts val="0"/>
              </a:spcAft>
              <a:buNone/>
            </a:pPr>
            <a:r>
              <a:rPr b="1" lang="nl" sz="4800">
                <a:solidFill>
                  <a:srgbClr val="002060"/>
                </a:solidFill>
                <a:latin typeface="Calibri"/>
                <a:ea typeface="Calibri"/>
                <a:cs typeface="Calibri"/>
                <a:sym typeface="Calibri"/>
              </a:rPr>
              <a:t>WELKOM!</a:t>
            </a:r>
            <a:endParaRPr/>
          </a:p>
        </p:txBody>
      </p:sp>
      <p:pic>
        <p:nvPicPr>
          <p:cNvPr id="112" name="Google Shape;112;p21"/>
          <p:cNvPicPr preferRelativeResize="0"/>
          <p:nvPr/>
        </p:nvPicPr>
        <p:blipFill>
          <a:blip r:embed="rId4">
            <a:alphaModFix/>
          </a:blip>
          <a:stretch>
            <a:fillRect/>
          </a:stretch>
        </p:blipFill>
        <p:spPr>
          <a:xfrm>
            <a:off x="3487850" y="584050"/>
            <a:ext cx="2451042" cy="882375"/>
          </a:xfrm>
          <a:prstGeom prst="rect">
            <a:avLst/>
          </a:prstGeom>
          <a:noFill/>
          <a:ln>
            <a:noFill/>
          </a:ln>
        </p:spPr>
      </p:pic>
      <p:pic>
        <p:nvPicPr>
          <p:cNvPr id="113" name="Google Shape;113;p21"/>
          <p:cNvPicPr preferRelativeResize="0"/>
          <p:nvPr/>
        </p:nvPicPr>
        <p:blipFill>
          <a:blip r:embed="rId5">
            <a:alphaModFix/>
          </a:blip>
          <a:stretch>
            <a:fillRect/>
          </a:stretch>
        </p:blipFill>
        <p:spPr>
          <a:xfrm>
            <a:off x="178325" y="381932"/>
            <a:ext cx="2861551" cy="12866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MAAK KENNIS MET...</a:t>
            </a:r>
            <a:endParaRPr b="1">
              <a:solidFill>
                <a:srgbClr val="3C78D8"/>
              </a:solidFill>
              <a:latin typeface="Calibri"/>
              <a:ea typeface="Calibri"/>
              <a:cs typeface="Calibri"/>
              <a:sym typeface="Calibri"/>
            </a:endParaRPr>
          </a:p>
        </p:txBody>
      </p:sp>
      <p:sp>
        <p:nvSpPr>
          <p:cNvPr id="174" name="Google Shape;174;p30"/>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nl" sz="1200">
                <a:solidFill>
                  <a:schemeClr val="dk1"/>
                </a:solidFill>
              </a:rPr>
              <a:t>B. was 16 jaar toen hij vanuit OKAN toekwam in het 4e jaar Economie. Hij vertoonde een grote leerhonger. Frans was de 4e taal die hij zich eigen moest maken.  Een instaptoets toonde aan dat hij geen voorkennis had. De school besloot om de lessen Frans van B. parallel in te roosteren met die van een klas in het eerste jaar. B. ging voor de lessen Frans naar de klas van het eerste jaar. Dat bleek goed te lukken. De klassenraad ging ermee akkoord dat B. op het einde van het zesde jaar het niveau van het einde van het 3e jaar behlaald moest hebben. Zelf gaf hij aan dat het soms wel confronterend is om met zo’n jonge leerlingen in de klas te moeten zitten. Het feit dat hij hierover soms zijn hart kon luchten bij de zijn titularis bleek voldoende. </a:t>
            </a:r>
            <a:endParaRPr sz="1200">
              <a:solidFill>
                <a:schemeClr val="dk1"/>
              </a:solidFill>
            </a:endParaRPr>
          </a:p>
          <a:p>
            <a:pPr indent="0" lvl="0" marL="0" rtl="0" algn="just">
              <a:spcBef>
                <a:spcPts val="1200"/>
              </a:spcBef>
              <a:spcAft>
                <a:spcPts val="1200"/>
              </a:spcAft>
              <a:buNone/>
            </a:pPr>
            <a:r>
              <a:rPr lang="nl" sz="1200">
                <a:solidFill>
                  <a:schemeClr val="dk1"/>
                </a:solidFill>
              </a:rPr>
              <a:t>B. is op dit moment leerkracht Engels in zijn OKAN-school. </a:t>
            </a:r>
            <a:endParaRPr sz="1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MAAK KENNIS MET...</a:t>
            </a:r>
            <a:endParaRPr b="1">
              <a:solidFill>
                <a:srgbClr val="3C78D8"/>
              </a:solidFill>
              <a:latin typeface="Calibri"/>
              <a:ea typeface="Calibri"/>
              <a:cs typeface="Calibri"/>
              <a:sym typeface="Calibri"/>
            </a:endParaRPr>
          </a:p>
        </p:txBody>
      </p:sp>
      <p:sp>
        <p:nvSpPr>
          <p:cNvPr id="180" name="Google Shape;180;p31"/>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nl" sz="1200">
                <a:solidFill>
                  <a:schemeClr val="dk1"/>
                </a:solidFill>
              </a:rPr>
              <a:t>B. was 16 jaar toen hij vanuit OKAN toekwam in het 4e jaar Economie. Hij vertoonde een grote leerhonger. Frans was de 4e taal die hij zich eigen moest maken.  Een instaptoets toonde aan dat hij geen voorkennis had. De school besloot om de lessen Frans van B. parallel in te roosteren met die van een klas in het eerste jaar. B. ging voor de lessen Frans naar de klas van het eerste jaar. Dat bleek goed te lukken. De klassenraad ging ermee akkoord dat B. op het einde van het zesde jaar het niveau van het einde van het 3e jaar behlaald moest hebben. Zelf gaf hij aan dat het soms wel confronterend is om met zo’n jonge leerlingen in de klas te moeten zitten. Het feit dat hij hierover soms zijn hart kon luchten bij de zijn titularis bleek voldoende. </a:t>
            </a:r>
            <a:endParaRPr sz="1200">
              <a:solidFill>
                <a:schemeClr val="dk1"/>
              </a:solidFill>
            </a:endParaRPr>
          </a:p>
          <a:p>
            <a:pPr indent="0" lvl="0" marL="0" rtl="0" algn="just">
              <a:spcBef>
                <a:spcPts val="1200"/>
              </a:spcBef>
              <a:spcAft>
                <a:spcPts val="1200"/>
              </a:spcAft>
              <a:buNone/>
            </a:pPr>
            <a:r>
              <a:rPr lang="nl" sz="1200">
                <a:solidFill>
                  <a:schemeClr val="dk1"/>
                </a:solidFill>
              </a:rPr>
              <a:t>B. is op dit moment leerkracht Engels in zijn OKAN-school. </a:t>
            </a:r>
            <a:endParaRPr sz="1200">
              <a:solidFill>
                <a:schemeClr val="dk1"/>
              </a:solidFill>
            </a:endParaRPr>
          </a:p>
        </p:txBody>
      </p:sp>
      <p:sp>
        <p:nvSpPr>
          <p:cNvPr id="181" name="Google Shape;181;p31"/>
          <p:cNvSpPr/>
          <p:nvPr/>
        </p:nvSpPr>
        <p:spPr>
          <a:xfrm>
            <a:off x="3413250" y="2248625"/>
            <a:ext cx="792900" cy="2151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1"/>
          <p:cNvSpPr/>
          <p:nvPr/>
        </p:nvSpPr>
        <p:spPr>
          <a:xfrm>
            <a:off x="1718600" y="2464200"/>
            <a:ext cx="1626000" cy="2151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1"/>
          <p:cNvSpPr/>
          <p:nvPr/>
        </p:nvSpPr>
        <p:spPr>
          <a:xfrm>
            <a:off x="933525" y="2882800"/>
            <a:ext cx="2479800" cy="2151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MAGDAWEL?</a:t>
            </a:r>
            <a:endParaRPr b="1" i="1">
              <a:solidFill>
                <a:srgbClr val="3C78D8"/>
              </a:solidFill>
              <a:latin typeface="Calibri"/>
              <a:ea typeface="Calibri"/>
              <a:cs typeface="Calibri"/>
              <a:sym typeface="Calibri"/>
            </a:endParaRPr>
          </a:p>
        </p:txBody>
      </p:sp>
      <p:sp>
        <p:nvSpPr>
          <p:cNvPr id="189" name="Google Shape;189;p32"/>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b="1" sz="1600">
              <a:latin typeface="Calibri"/>
              <a:ea typeface="Calibri"/>
              <a:cs typeface="Calibri"/>
              <a:sym typeface="Calibri"/>
            </a:endParaRPr>
          </a:p>
        </p:txBody>
      </p:sp>
      <p:pic>
        <p:nvPicPr>
          <p:cNvPr id="190" name="Google Shape;190;p32"/>
          <p:cNvPicPr preferRelativeResize="0"/>
          <p:nvPr/>
        </p:nvPicPr>
        <p:blipFill rotWithShape="1">
          <a:blip r:embed="rId3">
            <a:alphaModFix/>
          </a:blip>
          <a:srcRect b="0" l="0" r="0" t="0"/>
          <a:stretch/>
        </p:blipFill>
        <p:spPr>
          <a:xfrm>
            <a:off x="4329800" y="1981553"/>
            <a:ext cx="4181325" cy="2636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MAGDAWEL?</a:t>
            </a:r>
            <a:endParaRPr b="1" i="1">
              <a:solidFill>
                <a:srgbClr val="3C78D8"/>
              </a:solidFill>
              <a:latin typeface="Calibri"/>
              <a:ea typeface="Calibri"/>
              <a:cs typeface="Calibri"/>
              <a:sym typeface="Calibri"/>
            </a:endParaRPr>
          </a:p>
        </p:txBody>
      </p:sp>
      <p:sp>
        <p:nvSpPr>
          <p:cNvPr id="196" name="Google Shape;196;p33"/>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nl" sz="1600">
                <a:solidFill>
                  <a:schemeClr val="dk1"/>
                </a:solidFill>
              </a:rPr>
              <a:t>De regelgeving (Codex S.O., art. 136/6) laat scholen toe om </a:t>
            </a:r>
            <a:r>
              <a:rPr b="1" lang="nl" sz="1600">
                <a:solidFill>
                  <a:schemeClr val="dk1"/>
                </a:solidFill>
              </a:rPr>
              <a:t>individuele leertrajecten</a:t>
            </a:r>
            <a:r>
              <a:rPr lang="nl" sz="1600">
                <a:solidFill>
                  <a:schemeClr val="dk1"/>
                </a:solidFill>
              </a:rPr>
              <a:t> aan te bieden aan leerlingen met “tijdelijke leermoeilijkheden of leerachterstanden voor een of meer vakken”. (Ex-)OKAN-leerlingen vallen binnen die categorie.</a:t>
            </a:r>
            <a:endParaRPr sz="1600">
              <a:solidFill>
                <a:schemeClr val="dk1"/>
              </a:solidFill>
            </a:endParaRPr>
          </a:p>
          <a:p>
            <a:pPr indent="0" lvl="0" marL="0" rtl="0" algn="l">
              <a:spcBef>
                <a:spcPts val="0"/>
              </a:spcBef>
              <a:spcAft>
                <a:spcPts val="0"/>
              </a:spcAft>
              <a:buClr>
                <a:schemeClr val="dk1"/>
              </a:buClr>
              <a:buSzPts val="1100"/>
              <a:buFont typeface="Arial"/>
              <a:buNone/>
            </a:pPr>
            <a:r>
              <a:rPr lang="nl" sz="1600">
                <a:solidFill>
                  <a:schemeClr val="dk1"/>
                </a:solidFill>
              </a:rPr>
              <a:t>Het kader van </a:t>
            </a:r>
            <a:r>
              <a:rPr b="1" lang="nl" sz="1600">
                <a:solidFill>
                  <a:schemeClr val="dk1"/>
                </a:solidFill>
              </a:rPr>
              <a:t>flexibele trajecten</a:t>
            </a:r>
            <a:r>
              <a:rPr lang="nl" sz="1600">
                <a:solidFill>
                  <a:schemeClr val="dk1"/>
                </a:solidFill>
              </a:rPr>
              <a:t> geeft scholen dus diverse mogelijkheden om voor (ex-)OKAN’ers een aangepast programma uit te werken. </a:t>
            </a:r>
            <a:endParaRPr b="1" sz="1600">
              <a:latin typeface="Calibri"/>
              <a:ea typeface="Calibri"/>
              <a:cs typeface="Calibri"/>
              <a:sym typeface="Calibri"/>
            </a:endParaRPr>
          </a:p>
        </p:txBody>
      </p:sp>
      <p:pic>
        <p:nvPicPr>
          <p:cNvPr id="197" name="Google Shape;197;p33"/>
          <p:cNvPicPr preferRelativeResize="0"/>
          <p:nvPr/>
        </p:nvPicPr>
        <p:blipFill>
          <a:blip r:embed="rId3">
            <a:alphaModFix/>
          </a:blip>
          <a:stretch>
            <a:fillRect/>
          </a:stretch>
        </p:blipFill>
        <p:spPr>
          <a:xfrm>
            <a:off x="3262300" y="1381725"/>
            <a:ext cx="2619375" cy="933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MAGDAWEL?</a:t>
            </a:r>
            <a:endParaRPr b="1" i="1">
              <a:solidFill>
                <a:srgbClr val="3C78D8"/>
              </a:solidFill>
              <a:latin typeface="Calibri"/>
              <a:ea typeface="Calibri"/>
              <a:cs typeface="Calibri"/>
              <a:sym typeface="Calibri"/>
            </a:endParaRPr>
          </a:p>
        </p:txBody>
      </p:sp>
      <p:sp>
        <p:nvSpPr>
          <p:cNvPr id="203" name="Google Shape;203;p34"/>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dk1"/>
                </a:solidFill>
                <a:latin typeface="Calibri"/>
                <a:ea typeface="Calibri"/>
                <a:cs typeface="Calibri"/>
                <a:sym typeface="Calibri"/>
              </a:rPr>
              <a:t>GOED OM TE WETEN: de regelgeving laat in dit opzicht erg veel ruimte aan scholen!</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nl" sz="1400">
                <a:solidFill>
                  <a:schemeClr val="dk1"/>
                </a:solidFill>
                <a:latin typeface="Calibri"/>
                <a:ea typeface="Calibri"/>
                <a:cs typeface="Calibri"/>
                <a:sym typeface="Calibri"/>
              </a:rPr>
              <a:t>Ex-OKAN-leerlingen die in het regulier secundair onderwijs starten, zitten nog volop in hun taalontwikkeling. Daarnaast hebben ze vaak ook nog een achterstand voor verschillende vakken. Soms hebben ze bepaalde (taal)vakken niet aangeboden gekregen in hun thuisland, of de leerinhouden waren anders. Om dat te remediëren, kunnen aanpassingen aan het lessenrooster nuttig zijn. Het kader van </a:t>
            </a:r>
            <a:r>
              <a:rPr b="1" lang="nl" sz="1400">
                <a:solidFill>
                  <a:schemeClr val="dk1"/>
                </a:solidFill>
                <a:latin typeface="Calibri"/>
                <a:ea typeface="Calibri"/>
                <a:cs typeface="Calibri"/>
                <a:sym typeface="Calibri"/>
              </a:rPr>
              <a:t>flexibele trajecten</a:t>
            </a:r>
            <a:r>
              <a:rPr lang="nl" sz="1400">
                <a:solidFill>
                  <a:schemeClr val="dk1"/>
                </a:solidFill>
                <a:latin typeface="Calibri"/>
                <a:ea typeface="Calibri"/>
                <a:cs typeface="Calibri"/>
                <a:sym typeface="Calibri"/>
              </a:rPr>
              <a:t> geeft scholen diverse mogelijkheden om voor ex-OKAN’ers een aangepast programma uit te werken. </a:t>
            </a:r>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MAGDAWEL?</a:t>
            </a:r>
            <a:endParaRPr b="1" i="1">
              <a:solidFill>
                <a:srgbClr val="3C78D8"/>
              </a:solidFill>
              <a:latin typeface="Calibri"/>
              <a:ea typeface="Calibri"/>
              <a:cs typeface="Calibri"/>
              <a:sym typeface="Calibri"/>
            </a:endParaRPr>
          </a:p>
        </p:txBody>
      </p:sp>
      <p:sp>
        <p:nvSpPr>
          <p:cNvPr id="209" name="Google Shape;209;p35"/>
          <p:cNvSpPr txBox="1"/>
          <p:nvPr>
            <p:ph idx="1" type="body"/>
          </p:nvPr>
        </p:nvSpPr>
        <p:spPr>
          <a:xfrm>
            <a:off x="265025" y="1436575"/>
            <a:ext cx="8520600" cy="33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chemeClr val="dk1"/>
                </a:solidFill>
                <a:latin typeface="Calibri"/>
                <a:ea typeface="Calibri"/>
                <a:cs typeface="Calibri"/>
                <a:sym typeface="Calibri"/>
              </a:rPr>
              <a:t>EEN AANTAL OPTIES:</a:t>
            </a:r>
            <a:endParaRPr b="1">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nl">
                <a:solidFill>
                  <a:schemeClr val="dk1"/>
                </a:solidFill>
                <a:latin typeface="Calibri"/>
                <a:ea typeface="Calibri"/>
                <a:cs typeface="Calibri"/>
                <a:sym typeface="Calibri"/>
              </a:rPr>
              <a:t>toekenning van vrijstellingen (voorwaarden!)</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nl">
                <a:solidFill>
                  <a:schemeClr val="dk1"/>
                </a:solidFill>
                <a:latin typeface="Calibri"/>
                <a:ea typeface="Calibri"/>
                <a:cs typeface="Calibri"/>
                <a:sym typeface="Calibri"/>
              </a:rPr>
              <a:t>flexibiliteit tijdens de delibererende klassenraad + toelatingsklassenraad</a:t>
            </a:r>
            <a:endParaRPr>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nl">
                <a:solidFill>
                  <a:schemeClr val="dk1"/>
                </a:solidFill>
                <a:latin typeface="Calibri"/>
                <a:ea typeface="Calibri"/>
                <a:cs typeface="Calibri"/>
                <a:sym typeface="Calibri"/>
              </a:rPr>
              <a:t>spreiding van het lesprogramma</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MAGDAWEL?</a:t>
            </a:r>
            <a:endParaRPr b="1" i="1">
              <a:solidFill>
                <a:srgbClr val="3C78D8"/>
              </a:solidFill>
              <a:latin typeface="Calibri"/>
              <a:ea typeface="Calibri"/>
              <a:cs typeface="Calibri"/>
              <a:sym typeface="Calibri"/>
            </a:endParaRPr>
          </a:p>
        </p:txBody>
      </p:sp>
      <p:sp>
        <p:nvSpPr>
          <p:cNvPr id="215" name="Google Shape;215;p36"/>
          <p:cNvSpPr txBox="1"/>
          <p:nvPr>
            <p:ph idx="1" type="body"/>
          </p:nvPr>
        </p:nvSpPr>
        <p:spPr>
          <a:xfrm>
            <a:off x="265025" y="1436575"/>
            <a:ext cx="8520600" cy="33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999999"/>
                </a:solidFill>
                <a:latin typeface="Calibri"/>
                <a:ea typeface="Calibri"/>
                <a:cs typeface="Calibri"/>
                <a:sym typeface="Calibri"/>
              </a:rPr>
              <a:t>EEN AANTAL OPTIES:</a:t>
            </a:r>
            <a:endParaRPr b="1">
              <a:solidFill>
                <a:srgbClr val="999999"/>
              </a:solidFill>
              <a:latin typeface="Calibri"/>
              <a:ea typeface="Calibri"/>
              <a:cs typeface="Calibri"/>
              <a:sym typeface="Calibri"/>
            </a:endParaRPr>
          </a:p>
          <a:p>
            <a:pPr indent="0" lvl="0" marL="0" rtl="0" algn="l">
              <a:spcBef>
                <a:spcPts val="0"/>
              </a:spcBef>
              <a:spcAft>
                <a:spcPts val="0"/>
              </a:spcAft>
              <a:buNone/>
            </a:pPr>
            <a:r>
              <a:t/>
            </a:r>
            <a:endParaRPr>
              <a:solidFill>
                <a:srgbClr val="999999"/>
              </a:solidFill>
              <a:latin typeface="Calibri"/>
              <a:ea typeface="Calibri"/>
              <a:cs typeface="Calibri"/>
              <a:sym typeface="Calibri"/>
            </a:endParaRPr>
          </a:p>
          <a:p>
            <a:pPr indent="-342900" lvl="0" marL="457200" rtl="0" algn="l">
              <a:spcBef>
                <a:spcPts val="0"/>
              </a:spcBef>
              <a:spcAft>
                <a:spcPts val="0"/>
              </a:spcAft>
              <a:buClr>
                <a:srgbClr val="999999"/>
              </a:buClr>
              <a:buSzPts val="1800"/>
              <a:buFont typeface="Calibri"/>
              <a:buChar char="●"/>
            </a:pPr>
            <a:r>
              <a:rPr lang="nl">
                <a:solidFill>
                  <a:srgbClr val="999999"/>
                </a:solidFill>
                <a:latin typeface="Calibri"/>
                <a:ea typeface="Calibri"/>
                <a:cs typeface="Calibri"/>
                <a:sym typeface="Calibri"/>
              </a:rPr>
              <a:t>toekenning van vrijstellingen (voorwaarden!)</a:t>
            </a:r>
            <a:endParaRPr>
              <a:solidFill>
                <a:srgbClr val="999999"/>
              </a:solidFill>
              <a:latin typeface="Calibri"/>
              <a:ea typeface="Calibri"/>
              <a:cs typeface="Calibri"/>
              <a:sym typeface="Calibri"/>
            </a:endParaRPr>
          </a:p>
          <a:p>
            <a:pPr indent="-342900" lvl="0" marL="457200" rtl="0" algn="l">
              <a:spcBef>
                <a:spcPts val="0"/>
              </a:spcBef>
              <a:spcAft>
                <a:spcPts val="0"/>
              </a:spcAft>
              <a:buClr>
                <a:srgbClr val="999999"/>
              </a:buClr>
              <a:buSzPts val="1800"/>
              <a:buFont typeface="Calibri"/>
              <a:buChar char="●"/>
            </a:pPr>
            <a:r>
              <a:rPr lang="nl">
                <a:solidFill>
                  <a:srgbClr val="999999"/>
                </a:solidFill>
                <a:latin typeface="Calibri"/>
                <a:ea typeface="Calibri"/>
                <a:cs typeface="Calibri"/>
                <a:sym typeface="Calibri"/>
              </a:rPr>
              <a:t>flexibiliteit tijdens de delibererende klassenraad + toelatingsklassenraad</a:t>
            </a:r>
            <a:endParaRPr>
              <a:solidFill>
                <a:srgbClr val="999999"/>
              </a:solidFill>
              <a:latin typeface="Calibri"/>
              <a:ea typeface="Calibri"/>
              <a:cs typeface="Calibri"/>
              <a:sym typeface="Calibri"/>
            </a:endParaRPr>
          </a:p>
          <a:p>
            <a:pPr indent="-342900" lvl="0" marL="457200" rtl="0" algn="l">
              <a:spcBef>
                <a:spcPts val="0"/>
              </a:spcBef>
              <a:spcAft>
                <a:spcPts val="0"/>
              </a:spcAft>
              <a:buClr>
                <a:srgbClr val="999999"/>
              </a:buClr>
              <a:buSzPts val="1800"/>
              <a:buFont typeface="Calibri"/>
              <a:buChar char="●"/>
            </a:pPr>
            <a:r>
              <a:rPr lang="nl">
                <a:solidFill>
                  <a:srgbClr val="999999"/>
                </a:solidFill>
                <a:latin typeface="Calibri"/>
                <a:ea typeface="Calibri"/>
                <a:cs typeface="Calibri"/>
                <a:sym typeface="Calibri"/>
              </a:rPr>
              <a:t>spreiding van het lesprogramma</a:t>
            </a:r>
            <a:endParaRPr>
              <a:solidFill>
                <a:srgbClr val="999999"/>
              </a:solidFill>
              <a:latin typeface="Calibri"/>
              <a:ea typeface="Calibri"/>
              <a:cs typeface="Calibri"/>
              <a:sym typeface="Calibri"/>
            </a:endParaRPr>
          </a:p>
          <a:p>
            <a:pPr indent="0" lvl="0" marL="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spcBef>
                <a:spcPts val="0"/>
              </a:spcBef>
              <a:spcAft>
                <a:spcPts val="0"/>
              </a:spcAft>
              <a:buNone/>
            </a:pPr>
            <a:r>
              <a:rPr lang="nl">
                <a:solidFill>
                  <a:schemeClr val="dk1"/>
                </a:solidFill>
                <a:latin typeface="Calibri"/>
                <a:ea typeface="Calibri"/>
                <a:cs typeface="Calibri"/>
                <a:sym typeface="Calibri"/>
              </a:rPr>
              <a:t>Flexibele leertrajecten aanbieden is geen verplichting voor scholen, maar het kan wel een sterke ondersteuning vormen voor leerlingen die dat nodig hebben.</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MAGDAWEL?</a:t>
            </a:r>
            <a:endParaRPr b="1" i="1">
              <a:solidFill>
                <a:srgbClr val="3C78D8"/>
              </a:solidFill>
              <a:latin typeface="Calibri"/>
              <a:ea typeface="Calibri"/>
              <a:cs typeface="Calibri"/>
              <a:sym typeface="Calibri"/>
            </a:endParaRPr>
          </a:p>
        </p:txBody>
      </p:sp>
      <p:sp>
        <p:nvSpPr>
          <p:cNvPr id="221" name="Google Shape;221;p37"/>
          <p:cNvSpPr txBox="1"/>
          <p:nvPr>
            <p:ph idx="1" type="body"/>
          </p:nvPr>
        </p:nvSpPr>
        <p:spPr>
          <a:xfrm>
            <a:off x="265025" y="1436575"/>
            <a:ext cx="8520600" cy="335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999999"/>
                </a:solidFill>
                <a:latin typeface="Calibri"/>
                <a:ea typeface="Calibri"/>
                <a:cs typeface="Calibri"/>
                <a:sym typeface="Calibri"/>
              </a:rPr>
              <a:t>EEN AANTAL OPTIES:</a:t>
            </a:r>
            <a:endParaRPr b="1">
              <a:solidFill>
                <a:srgbClr val="999999"/>
              </a:solidFill>
              <a:latin typeface="Calibri"/>
              <a:ea typeface="Calibri"/>
              <a:cs typeface="Calibri"/>
              <a:sym typeface="Calibri"/>
            </a:endParaRPr>
          </a:p>
          <a:p>
            <a:pPr indent="0" lvl="0" marL="0" rtl="0" algn="l">
              <a:spcBef>
                <a:spcPts val="0"/>
              </a:spcBef>
              <a:spcAft>
                <a:spcPts val="0"/>
              </a:spcAft>
              <a:buNone/>
            </a:pPr>
            <a:r>
              <a:t/>
            </a:r>
            <a:endParaRPr>
              <a:solidFill>
                <a:srgbClr val="999999"/>
              </a:solidFill>
              <a:latin typeface="Calibri"/>
              <a:ea typeface="Calibri"/>
              <a:cs typeface="Calibri"/>
              <a:sym typeface="Calibri"/>
            </a:endParaRPr>
          </a:p>
          <a:p>
            <a:pPr indent="-342900" lvl="0" marL="457200" rtl="0" algn="l">
              <a:spcBef>
                <a:spcPts val="0"/>
              </a:spcBef>
              <a:spcAft>
                <a:spcPts val="0"/>
              </a:spcAft>
              <a:buClr>
                <a:srgbClr val="999999"/>
              </a:buClr>
              <a:buSzPts val="1800"/>
              <a:buFont typeface="Calibri"/>
              <a:buChar char="●"/>
            </a:pPr>
            <a:r>
              <a:rPr lang="nl">
                <a:solidFill>
                  <a:srgbClr val="999999"/>
                </a:solidFill>
                <a:latin typeface="Calibri"/>
                <a:ea typeface="Calibri"/>
                <a:cs typeface="Calibri"/>
                <a:sym typeface="Calibri"/>
              </a:rPr>
              <a:t>toekenning van vrijstellingen (voorwaarden!)</a:t>
            </a:r>
            <a:endParaRPr>
              <a:solidFill>
                <a:srgbClr val="999999"/>
              </a:solidFill>
              <a:latin typeface="Calibri"/>
              <a:ea typeface="Calibri"/>
              <a:cs typeface="Calibri"/>
              <a:sym typeface="Calibri"/>
            </a:endParaRPr>
          </a:p>
          <a:p>
            <a:pPr indent="-342900" lvl="0" marL="457200" rtl="0" algn="l">
              <a:spcBef>
                <a:spcPts val="0"/>
              </a:spcBef>
              <a:spcAft>
                <a:spcPts val="0"/>
              </a:spcAft>
              <a:buClr>
                <a:srgbClr val="999999"/>
              </a:buClr>
              <a:buSzPts val="1800"/>
              <a:buFont typeface="Calibri"/>
              <a:buChar char="●"/>
            </a:pPr>
            <a:r>
              <a:rPr lang="nl">
                <a:solidFill>
                  <a:srgbClr val="999999"/>
                </a:solidFill>
                <a:latin typeface="Calibri"/>
                <a:ea typeface="Calibri"/>
                <a:cs typeface="Calibri"/>
                <a:sym typeface="Calibri"/>
              </a:rPr>
              <a:t>flexibiliteit tijdens de delibererende klassenraad + toelatingsklassenraad</a:t>
            </a:r>
            <a:endParaRPr>
              <a:solidFill>
                <a:srgbClr val="999999"/>
              </a:solidFill>
              <a:latin typeface="Calibri"/>
              <a:ea typeface="Calibri"/>
              <a:cs typeface="Calibri"/>
              <a:sym typeface="Calibri"/>
            </a:endParaRPr>
          </a:p>
          <a:p>
            <a:pPr indent="-342900" lvl="0" marL="457200" rtl="0" algn="l">
              <a:spcBef>
                <a:spcPts val="0"/>
              </a:spcBef>
              <a:spcAft>
                <a:spcPts val="0"/>
              </a:spcAft>
              <a:buClr>
                <a:srgbClr val="999999"/>
              </a:buClr>
              <a:buSzPts val="1800"/>
              <a:buFont typeface="Calibri"/>
              <a:buChar char="●"/>
            </a:pPr>
            <a:r>
              <a:rPr lang="nl">
                <a:solidFill>
                  <a:srgbClr val="999999"/>
                </a:solidFill>
                <a:latin typeface="Calibri"/>
                <a:ea typeface="Calibri"/>
                <a:cs typeface="Calibri"/>
                <a:sym typeface="Calibri"/>
              </a:rPr>
              <a:t>spreiding van het lesprogramma</a:t>
            </a:r>
            <a:endParaRPr>
              <a:solidFill>
                <a:srgbClr val="999999"/>
              </a:solidFill>
              <a:latin typeface="Calibri"/>
              <a:ea typeface="Calibri"/>
              <a:cs typeface="Calibri"/>
              <a:sym typeface="Calibri"/>
            </a:endParaRPr>
          </a:p>
          <a:p>
            <a:pPr indent="0" lvl="0" marL="0" rtl="0" algn="l">
              <a:spcBef>
                <a:spcPts val="0"/>
              </a:spcBef>
              <a:spcAft>
                <a:spcPts val="0"/>
              </a:spcAft>
              <a:buNone/>
            </a:pPr>
            <a:r>
              <a:t/>
            </a:r>
            <a:endParaRPr>
              <a:solidFill>
                <a:srgbClr val="999999"/>
              </a:solidFill>
              <a:latin typeface="Calibri"/>
              <a:ea typeface="Calibri"/>
              <a:cs typeface="Calibri"/>
              <a:sym typeface="Calibri"/>
            </a:endParaRPr>
          </a:p>
          <a:p>
            <a:pPr indent="0" lvl="0" marL="0" rtl="0" algn="l">
              <a:spcBef>
                <a:spcPts val="0"/>
              </a:spcBef>
              <a:spcAft>
                <a:spcPts val="0"/>
              </a:spcAft>
              <a:buNone/>
            </a:pPr>
            <a:r>
              <a:rPr lang="nl">
                <a:solidFill>
                  <a:srgbClr val="999999"/>
                </a:solidFill>
                <a:latin typeface="Calibri"/>
                <a:ea typeface="Calibri"/>
                <a:cs typeface="Calibri"/>
                <a:sym typeface="Calibri"/>
              </a:rPr>
              <a:t>Flexibele leertrajecten aanbieden is geen verplichting voor scholen, maar het kan wel een sterke ondersteuning vormen voor leerlingen die dat nodig hebben.</a:t>
            </a:r>
            <a:endParaRPr>
              <a:solidFill>
                <a:srgbClr val="999999"/>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Ook als een school er niet voor kiest om met flexibele trajecten te werken, zijn er mogelijkheden om ex-OKAN-leerlingen toch extra ondersteuning te geven. </a:t>
            </a:r>
            <a:endParaRPr>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MAGDAWEL?</a:t>
            </a:r>
            <a:endParaRPr b="1" i="1">
              <a:solidFill>
                <a:srgbClr val="3C78D8"/>
              </a:solidFill>
              <a:latin typeface="Calibri"/>
              <a:ea typeface="Calibri"/>
              <a:cs typeface="Calibri"/>
              <a:sym typeface="Calibri"/>
            </a:endParaRPr>
          </a:p>
        </p:txBody>
      </p:sp>
      <p:sp>
        <p:nvSpPr>
          <p:cNvPr id="227" name="Google Shape;227;p38"/>
          <p:cNvSpPr txBox="1"/>
          <p:nvPr>
            <p:ph idx="1" type="body"/>
          </p:nvPr>
        </p:nvSpPr>
        <p:spPr>
          <a:xfrm>
            <a:off x="265025" y="1343125"/>
            <a:ext cx="8520600" cy="3450600"/>
          </a:xfrm>
          <a:prstGeom prst="rect">
            <a:avLst/>
          </a:prstGeom>
        </p:spPr>
        <p:txBody>
          <a:bodyPr anchorCtr="0" anchor="t" bIns="91425" lIns="91425" spcFirstLastPara="1" rIns="91425" wrap="square" tIns="91425">
            <a:noAutofit/>
          </a:bodyPr>
          <a:lstStyle/>
          <a:p>
            <a:pPr indent="0" lvl="0" marL="0" rtl="0" algn="l">
              <a:lnSpc>
                <a:spcPct val="80000"/>
              </a:lnSpc>
              <a:spcBef>
                <a:spcPts val="750"/>
              </a:spcBef>
              <a:spcAft>
                <a:spcPts val="0"/>
              </a:spcAft>
              <a:buNone/>
            </a:pPr>
            <a:r>
              <a:rPr b="1" lang="nl">
                <a:solidFill>
                  <a:srgbClr val="323332"/>
                </a:solidFill>
                <a:latin typeface="Calibri"/>
                <a:ea typeface="Calibri"/>
                <a:cs typeface="Calibri"/>
                <a:sym typeface="Calibri"/>
              </a:rPr>
              <a:t>OOK EXTRA INZETTEN OP BINNENKLASDIFFERENTIATIE KOMT TEGEMOET AAN DE BEHOEFTEN VAN (EX-)OKAN)-LEERLINGEN</a:t>
            </a:r>
            <a:endParaRPr b="1">
              <a:solidFill>
                <a:srgbClr val="323332"/>
              </a:solidFill>
              <a:latin typeface="Calibri"/>
              <a:ea typeface="Calibri"/>
              <a:cs typeface="Calibri"/>
              <a:sym typeface="Calibri"/>
            </a:endParaRPr>
          </a:p>
          <a:p>
            <a:pPr indent="0" lvl="0" marL="0" rtl="0" algn="l">
              <a:lnSpc>
                <a:spcPct val="80000"/>
              </a:lnSpc>
              <a:spcBef>
                <a:spcPts val="750"/>
              </a:spcBef>
              <a:spcAft>
                <a:spcPts val="0"/>
              </a:spcAft>
              <a:buNone/>
            </a:pPr>
            <a:r>
              <a:t/>
            </a:r>
            <a:endParaRPr b="1">
              <a:solidFill>
                <a:srgbClr val="323332"/>
              </a:solidFill>
              <a:latin typeface="Calibri"/>
              <a:ea typeface="Calibri"/>
              <a:cs typeface="Calibri"/>
              <a:sym typeface="Calibri"/>
            </a:endParaRPr>
          </a:p>
          <a:p>
            <a:pPr indent="-293370" lvl="0" marL="285750" rtl="0" algn="l">
              <a:lnSpc>
                <a:spcPct val="80000"/>
              </a:lnSpc>
              <a:spcBef>
                <a:spcPts val="750"/>
              </a:spcBef>
              <a:spcAft>
                <a:spcPts val="0"/>
              </a:spcAft>
              <a:buClr>
                <a:srgbClr val="323332"/>
              </a:buClr>
              <a:buSzPts val="1600"/>
              <a:buFont typeface="Calibri"/>
              <a:buChar char="•"/>
            </a:pPr>
            <a:r>
              <a:rPr lang="nl" sz="1600">
                <a:solidFill>
                  <a:srgbClr val="323332"/>
                </a:solidFill>
                <a:latin typeface="Calibri"/>
                <a:ea typeface="Calibri"/>
                <a:cs typeface="Calibri"/>
                <a:sym typeface="Calibri"/>
              </a:rPr>
              <a:t>De ondersteuning die leerlingen krijgen in het behalen van die leerdoelen mag verschillen.</a:t>
            </a:r>
            <a:endParaRPr sz="1600">
              <a:solidFill>
                <a:srgbClr val="323332"/>
              </a:solidFill>
              <a:latin typeface="Calibri"/>
              <a:ea typeface="Calibri"/>
              <a:cs typeface="Calibri"/>
              <a:sym typeface="Calibri"/>
            </a:endParaRPr>
          </a:p>
          <a:p>
            <a:pPr indent="-293369" lvl="1" marL="800100" rtl="0" algn="l">
              <a:lnSpc>
                <a:spcPct val="80000"/>
              </a:lnSpc>
              <a:spcBef>
                <a:spcPts val="375"/>
              </a:spcBef>
              <a:spcAft>
                <a:spcPts val="0"/>
              </a:spcAft>
              <a:buClr>
                <a:srgbClr val="0092AA"/>
              </a:buClr>
              <a:buSzPts val="1600"/>
              <a:buFont typeface="Calibri"/>
              <a:buChar char="•"/>
            </a:pPr>
            <a:r>
              <a:rPr lang="nl" sz="1600">
                <a:solidFill>
                  <a:srgbClr val="0092AA"/>
                </a:solidFill>
                <a:latin typeface="Calibri"/>
                <a:ea typeface="Calibri"/>
                <a:cs typeface="Calibri"/>
                <a:sym typeface="Calibri"/>
              </a:rPr>
              <a:t>ex-OKAN-leerlingen, leerlingen met zware leerstoornissen, lichamelijke beperkingen…</a:t>
            </a:r>
            <a:endParaRPr sz="1600">
              <a:solidFill>
                <a:srgbClr val="0092AA"/>
              </a:solidFill>
              <a:latin typeface="Calibri"/>
              <a:ea typeface="Calibri"/>
              <a:cs typeface="Calibri"/>
              <a:sym typeface="Calibri"/>
            </a:endParaRPr>
          </a:p>
          <a:p>
            <a:pPr indent="-293370" lvl="0" marL="285750" rtl="0" algn="l">
              <a:lnSpc>
                <a:spcPct val="80000"/>
              </a:lnSpc>
              <a:spcBef>
                <a:spcPts val="750"/>
              </a:spcBef>
              <a:spcAft>
                <a:spcPts val="0"/>
              </a:spcAft>
              <a:buClr>
                <a:srgbClr val="323332"/>
              </a:buClr>
              <a:buSzPts val="1600"/>
              <a:buFont typeface="Calibri"/>
              <a:buChar char="•"/>
            </a:pPr>
            <a:r>
              <a:rPr lang="nl" sz="1600">
                <a:solidFill>
                  <a:srgbClr val="323332"/>
                </a:solidFill>
                <a:latin typeface="Calibri"/>
                <a:ea typeface="Calibri"/>
                <a:cs typeface="Calibri"/>
                <a:sym typeface="Calibri"/>
              </a:rPr>
              <a:t>De manier waarop geëvalueerd wordt moet niet voor iedereen uniform zijn. </a:t>
            </a:r>
            <a:endParaRPr sz="1600">
              <a:solidFill>
                <a:srgbClr val="323332"/>
              </a:solidFill>
              <a:latin typeface="Calibri"/>
              <a:ea typeface="Calibri"/>
              <a:cs typeface="Calibri"/>
              <a:sym typeface="Calibri"/>
            </a:endParaRPr>
          </a:p>
          <a:p>
            <a:pPr indent="-293369" lvl="1" marL="800100" rtl="0" algn="l">
              <a:lnSpc>
                <a:spcPct val="80000"/>
              </a:lnSpc>
              <a:spcBef>
                <a:spcPts val="375"/>
              </a:spcBef>
              <a:spcAft>
                <a:spcPts val="0"/>
              </a:spcAft>
              <a:buClr>
                <a:srgbClr val="0092AA"/>
              </a:buClr>
              <a:buSzPts val="1600"/>
              <a:buFont typeface="Calibri"/>
              <a:buChar char="•"/>
            </a:pPr>
            <a:r>
              <a:rPr lang="nl" sz="1600">
                <a:solidFill>
                  <a:srgbClr val="0092AA"/>
                </a:solidFill>
                <a:latin typeface="Calibri"/>
                <a:ea typeface="Calibri"/>
                <a:cs typeface="Calibri"/>
                <a:sym typeface="Calibri"/>
              </a:rPr>
              <a:t>schriftelijke toets, mondelinge toets, opzoekwerk, presentatie... </a:t>
            </a:r>
            <a:endParaRPr sz="1600">
              <a:solidFill>
                <a:srgbClr val="0092AA"/>
              </a:solidFill>
              <a:latin typeface="Calibri"/>
              <a:ea typeface="Calibri"/>
              <a:cs typeface="Calibri"/>
              <a:sym typeface="Calibri"/>
            </a:endParaRPr>
          </a:p>
          <a:p>
            <a:pPr indent="-293370" lvl="0" marL="285750" rtl="0" algn="l">
              <a:lnSpc>
                <a:spcPct val="80000"/>
              </a:lnSpc>
              <a:spcBef>
                <a:spcPts val="750"/>
              </a:spcBef>
              <a:spcAft>
                <a:spcPts val="0"/>
              </a:spcAft>
              <a:buClr>
                <a:srgbClr val="323332"/>
              </a:buClr>
              <a:buSzPts val="1600"/>
              <a:buFont typeface="Calibri"/>
              <a:buChar char="•"/>
            </a:pPr>
            <a:r>
              <a:rPr lang="nl" sz="1600">
                <a:solidFill>
                  <a:srgbClr val="323332"/>
                </a:solidFill>
                <a:latin typeface="Calibri"/>
                <a:ea typeface="Calibri"/>
                <a:cs typeface="Calibri"/>
                <a:sym typeface="Calibri"/>
              </a:rPr>
              <a:t>Het aantal kansen die een leerling krijgt, mag verschillen in functie van het leertempo van een leerling. </a:t>
            </a:r>
            <a:endParaRPr sz="1600">
              <a:solidFill>
                <a:srgbClr val="323332"/>
              </a:solidFill>
              <a:latin typeface="Calibri"/>
              <a:ea typeface="Calibri"/>
              <a:cs typeface="Calibri"/>
              <a:sym typeface="Calibri"/>
            </a:endParaRPr>
          </a:p>
          <a:p>
            <a:pPr indent="-293369" lvl="1" marL="800100" rtl="0" algn="l">
              <a:lnSpc>
                <a:spcPct val="80000"/>
              </a:lnSpc>
              <a:spcBef>
                <a:spcPts val="375"/>
              </a:spcBef>
              <a:spcAft>
                <a:spcPts val="0"/>
              </a:spcAft>
              <a:buClr>
                <a:srgbClr val="0092AA"/>
              </a:buClr>
              <a:buSzPts val="1600"/>
              <a:buFont typeface="Calibri"/>
              <a:buChar char="•"/>
            </a:pPr>
            <a:r>
              <a:rPr lang="nl" sz="1600">
                <a:solidFill>
                  <a:srgbClr val="0092AA"/>
                </a:solidFill>
                <a:latin typeface="Calibri"/>
                <a:ea typeface="Calibri"/>
                <a:cs typeface="Calibri"/>
                <a:sym typeface="Calibri"/>
              </a:rPr>
              <a:t>tussentoetsen, herkansingen, tussentijdse feedback...</a:t>
            </a:r>
            <a:endParaRPr sz="1600">
              <a:solidFill>
                <a:srgbClr val="0092AA"/>
              </a:solidFill>
              <a:latin typeface="Calibri"/>
              <a:ea typeface="Calibri"/>
              <a:cs typeface="Calibri"/>
              <a:sym typeface="Calibri"/>
            </a:endParaRPr>
          </a:p>
          <a:p>
            <a:pPr indent="-293370" lvl="0" marL="285750" rtl="0" algn="l">
              <a:lnSpc>
                <a:spcPct val="80000"/>
              </a:lnSpc>
              <a:spcBef>
                <a:spcPts val="750"/>
              </a:spcBef>
              <a:spcAft>
                <a:spcPts val="0"/>
              </a:spcAft>
              <a:buClr>
                <a:srgbClr val="323332"/>
              </a:buClr>
              <a:buSzPts val="1600"/>
              <a:buFont typeface="Calibri"/>
              <a:buChar char="•"/>
            </a:pPr>
            <a:r>
              <a:rPr lang="nl" sz="1600">
                <a:solidFill>
                  <a:srgbClr val="323332"/>
                </a:solidFill>
                <a:latin typeface="Calibri"/>
                <a:ea typeface="Calibri"/>
                <a:cs typeface="Calibri"/>
                <a:sym typeface="Calibri"/>
              </a:rPr>
              <a:t>Elke leerling heeft recht op excellentie binnen zijn mogelijkheden:</a:t>
            </a:r>
            <a:endParaRPr sz="1600">
              <a:solidFill>
                <a:srgbClr val="323332"/>
              </a:solidFill>
              <a:latin typeface="Calibri"/>
              <a:ea typeface="Calibri"/>
              <a:cs typeface="Calibri"/>
              <a:sym typeface="Calibri"/>
            </a:endParaRPr>
          </a:p>
          <a:p>
            <a:pPr indent="-293369" lvl="1" marL="800100" rtl="0" algn="l">
              <a:lnSpc>
                <a:spcPct val="80000"/>
              </a:lnSpc>
              <a:spcBef>
                <a:spcPts val="375"/>
              </a:spcBef>
              <a:spcAft>
                <a:spcPts val="0"/>
              </a:spcAft>
              <a:buClr>
                <a:srgbClr val="0092AA"/>
              </a:buClr>
              <a:buSzPts val="1600"/>
              <a:buFont typeface="Calibri"/>
              <a:buChar char="•"/>
            </a:pPr>
            <a:r>
              <a:rPr lang="nl" sz="1600">
                <a:solidFill>
                  <a:srgbClr val="0092AA"/>
                </a:solidFill>
                <a:latin typeface="Calibri"/>
                <a:ea typeface="Calibri"/>
                <a:cs typeface="Calibri"/>
                <a:sym typeface="Calibri"/>
              </a:rPr>
              <a:t>Tussentoetsen voor leerlingen die het moeilijker hebben. </a:t>
            </a:r>
            <a:endParaRPr sz="1600">
              <a:solidFill>
                <a:srgbClr val="0092AA"/>
              </a:solidFill>
              <a:latin typeface="Calibri"/>
              <a:ea typeface="Calibri"/>
              <a:cs typeface="Calibri"/>
              <a:sym typeface="Calibri"/>
            </a:endParaRPr>
          </a:p>
          <a:p>
            <a:pPr indent="-293369" lvl="1" marL="800100" rtl="0" algn="l">
              <a:lnSpc>
                <a:spcPct val="80000"/>
              </a:lnSpc>
              <a:spcBef>
                <a:spcPts val="375"/>
              </a:spcBef>
              <a:spcAft>
                <a:spcPts val="0"/>
              </a:spcAft>
              <a:buClr>
                <a:srgbClr val="0092AA"/>
              </a:buClr>
              <a:buSzPts val="1600"/>
              <a:buFont typeface="Calibri"/>
              <a:buChar char="•"/>
            </a:pPr>
            <a:r>
              <a:rPr lang="nl" sz="1600">
                <a:solidFill>
                  <a:srgbClr val="0092AA"/>
                </a:solidFill>
                <a:latin typeface="Calibri"/>
                <a:ea typeface="Calibri"/>
                <a:cs typeface="Calibri"/>
                <a:sym typeface="Calibri"/>
              </a:rPr>
              <a:t>Uitbreidingsdoelen voor leerlingen die een stapje voor hebben. </a:t>
            </a:r>
            <a:endParaRPr sz="1600">
              <a:solidFill>
                <a:srgbClr val="0092AA"/>
              </a:solidFill>
              <a:latin typeface="Calibri"/>
              <a:ea typeface="Calibri"/>
              <a:cs typeface="Calibri"/>
              <a:sym typeface="Calibri"/>
            </a:endParaRPr>
          </a:p>
          <a:p>
            <a:pPr indent="0" lvl="0" marL="0" rtl="0" algn="l">
              <a:spcBef>
                <a:spcPts val="1600"/>
              </a:spcBef>
              <a:spcAft>
                <a:spcPts val="0"/>
              </a:spcAft>
              <a:buNone/>
            </a:pPr>
            <a:r>
              <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31" name="Shape 231"/>
        <p:cNvGrpSpPr/>
        <p:nvPr/>
      </p:nvGrpSpPr>
      <p:grpSpPr>
        <a:xfrm>
          <a:off x="0" y="0"/>
          <a:ext cx="0" cy="0"/>
          <a:chOff x="0" y="0"/>
          <a:chExt cx="0" cy="0"/>
        </a:xfrm>
      </p:grpSpPr>
      <p:sp>
        <p:nvSpPr>
          <p:cNvPr id="232" name="Google Shape;232;p39"/>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DE FUNCTIES VAN EVALUATIE</a:t>
            </a:r>
            <a:endParaRPr/>
          </a:p>
        </p:txBody>
      </p:sp>
      <p:graphicFrame>
        <p:nvGraphicFramePr>
          <p:cNvPr id="233" name="Google Shape;233;p39"/>
          <p:cNvGraphicFramePr/>
          <p:nvPr/>
        </p:nvGraphicFramePr>
        <p:xfrm>
          <a:off x="628650" y="1992034"/>
          <a:ext cx="3000000" cy="3000000"/>
        </p:xfrm>
        <a:graphic>
          <a:graphicData uri="http://schemas.openxmlformats.org/drawingml/2006/table">
            <a:tbl>
              <a:tblPr bandRow="1" firstRow="1">
                <a:noFill/>
                <a:tableStyleId>{93F2AEBD-B161-4A91-ABE7-CB693B592AB7}</a:tableStyleId>
              </a:tblPr>
              <a:tblGrid>
                <a:gridCol w="3146800"/>
                <a:gridCol w="4739900"/>
              </a:tblGrid>
              <a:tr h="370850">
                <a:tc>
                  <a:txBody>
                    <a:bodyPr/>
                    <a:lstStyle/>
                    <a:p>
                      <a:pPr indent="0" lvl="0" marL="0" marR="0" rtl="0" algn="l">
                        <a:spcBef>
                          <a:spcPts val="0"/>
                        </a:spcBef>
                        <a:spcAft>
                          <a:spcPts val="0"/>
                        </a:spcAft>
                        <a:buNone/>
                      </a:pPr>
                      <a:r>
                        <a:rPr lang="nl" sz="1350" u="none" cap="none" strike="noStrike"/>
                        <a:t>Functie</a:t>
                      </a:r>
                      <a:endParaRPr sz="1350"/>
                    </a:p>
                  </a:txBody>
                  <a:tcPr marT="45725" marB="45725" marR="91450" marL="91450"/>
                </a:tc>
                <a:tc>
                  <a:txBody>
                    <a:bodyPr/>
                    <a:lstStyle/>
                    <a:p>
                      <a:pPr indent="0" lvl="0" marL="0" marR="0" rtl="0" algn="l">
                        <a:spcBef>
                          <a:spcPts val="0"/>
                        </a:spcBef>
                        <a:spcAft>
                          <a:spcPts val="0"/>
                        </a:spcAft>
                        <a:buNone/>
                      </a:pPr>
                      <a:r>
                        <a:rPr lang="nl" sz="1350"/>
                        <a:t>Concreet?</a:t>
                      </a:r>
                      <a:endParaRPr sz="1350"/>
                    </a:p>
                  </a:txBody>
                  <a:tcPr marT="45725" marB="45725" marR="91450" marL="91450"/>
                </a:tc>
              </a:tr>
              <a:tr h="370850">
                <a:tc>
                  <a:txBody>
                    <a:bodyPr/>
                    <a:lstStyle/>
                    <a:p>
                      <a:pPr indent="0" lvl="0" marL="0" marR="0" rtl="0" algn="l">
                        <a:spcBef>
                          <a:spcPts val="0"/>
                        </a:spcBef>
                        <a:spcAft>
                          <a:spcPts val="0"/>
                        </a:spcAft>
                        <a:buNone/>
                      </a:pPr>
                      <a:r>
                        <a:rPr b="1" lang="nl" sz="1800"/>
                        <a:t>Begeleidende functie </a:t>
                      </a:r>
                      <a:endParaRPr b="1" sz="1800"/>
                    </a:p>
                  </a:txBody>
                  <a:tcPr marT="45725" marB="45725" marR="91450" marL="91450"/>
                </a:tc>
                <a:tc>
                  <a:txBody>
                    <a:bodyPr/>
                    <a:lstStyle/>
                    <a:p>
                      <a:pPr indent="0" lvl="0" marL="0" marR="0" rtl="0" algn="l">
                        <a:spcBef>
                          <a:spcPts val="0"/>
                        </a:spcBef>
                        <a:spcAft>
                          <a:spcPts val="0"/>
                        </a:spcAft>
                        <a:buNone/>
                      </a:pPr>
                      <a:r>
                        <a:rPr lang="nl" sz="1350"/>
                        <a:t>Formatief</a:t>
                      </a:r>
                      <a:endParaRPr sz="1350"/>
                    </a:p>
                  </a:txBody>
                  <a:tcPr marT="45725" marB="45725" marR="91450" marL="91450"/>
                </a:tc>
              </a:tr>
              <a:tr h="370850">
                <a:tc>
                  <a:txBody>
                    <a:bodyPr/>
                    <a:lstStyle/>
                    <a:p>
                      <a:pPr indent="0" lvl="0" marL="0" marR="0" rtl="0" algn="l">
                        <a:spcBef>
                          <a:spcPts val="0"/>
                        </a:spcBef>
                        <a:spcAft>
                          <a:spcPts val="0"/>
                        </a:spcAft>
                        <a:buNone/>
                      </a:pPr>
                      <a:r>
                        <a:rPr b="1" lang="nl" sz="1800"/>
                        <a:t>Beoordelende functie</a:t>
                      </a:r>
                      <a:endParaRPr b="1" sz="1800"/>
                    </a:p>
                  </a:txBody>
                  <a:tcPr marT="45725" marB="45725" marR="91450" marL="91450"/>
                </a:tc>
                <a:tc>
                  <a:txBody>
                    <a:bodyPr/>
                    <a:lstStyle/>
                    <a:p>
                      <a:pPr indent="0" lvl="0" marL="0" marR="0" rtl="0" algn="l">
                        <a:spcBef>
                          <a:spcPts val="0"/>
                        </a:spcBef>
                        <a:spcAft>
                          <a:spcPts val="0"/>
                        </a:spcAft>
                        <a:buNone/>
                      </a:pPr>
                      <a:r>
                        <a:rPr lang="nl" sz="1350"/>
                        <a:t>Summatief – gebonden aan leerplandoelen</a:t>
                      </a:r>
                      <a:endParaRPr sz="1350"/>
                    </a:p>
                  </a:txBody>
                  <a:tcPr marT="45725" marB="45725" marR="91450" marL="91450"/>
                </a:tc>
              </a:tr>
              <a:tr h="370850">
                <a:tc>
                  <a:txBody>
                    <a:bodyPr/>
                    <a:lstStyle/>
                    <a:p>
                      <a:pPr indent="0" lvl="0" marL="0" marR="0" rtl="0" algn="l">
                        <a:spcBef>
                          <a:spcPts val="0"/>
                        </a:spcBef>
                        <a:spcAft>
                          <a:spcPts val="0"/>
                        </a:spcAft>
                        <a:buNone/>
                      </a:pPr>
                      <a:r>
                        <a:rPr b="1" lang="nl" sz="1800"/>
                        <a:t>Oriënterende functie</a:t>
                      </a:r>
                      <a:endParaRPr b="1" sz="1800"/>
                    </a:p>
                  </a:txBody>
                  <a:tcPr marT="45725" marB="45725" marR="91450" marL="91450"/>
                </a:tc>
                <a:tc>
                  <a:txBody>
                    <a:bodyPr/>
                    <a:lstStyle/>
                    <a:p>
                      <a:pPr indent="0" lvl="0" marL="0" marR="0" rtl="0" algn="l">
                        <a:spcBef>
                          <a:spcPts val="0"/>
                        </a:spcBef>
                        <a:spcAft>
                          <a:spcPts val="0"/>
                        </a:spcAft>
                        <a:buNone/>
                      </a:pPr>
                      <a:r>
                        <a:t/>
                      </a:r>
                      <a:endParaRPr sz="1350"/>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WIE ZIJN WIJ?</a:t>
            </a:r>
            <a:endParaRPr b="1">
              <a:solidFill>
                <a:srgbClr val="3C78D8"/>
              </a:solidFill>
              <a:latin typeface="Calibri"/>
              <a:ea typeface="Calibri"/>
              <a:cs typeface="Calibri"/>
              <a:sym typeface="Calibri"/>
            </a:endParaRPr>
          </a:p>
        </p:txBody>
      </p:sp>
      <p:sp>
        <p:nvSpPr>
          <p:cNvPr id="119" name="Google Shape;119;p22"/>
          <p:cNvSpPr txBox="1"/>
          <p:nvPr>
            <p:ph idx="1" type="body"/>
          </p:nvPr>
        </p:nvSpPr>
        <p:spPr>
          <a:xfrm>
            <a:off x="244925" y="1504050"/>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t/>
            </a:r>
            <a:endParaRPr b="1">
              <a:latin typeface="Calibri"/>
              <a:ea typeface="Calibri"/>
              <a:cs typeface="Calibri"/>
              <a:sym typeface="Calibri"/>
            </a:endParaRPr>
          </a:p>
        </p:txBody>
      </p:sp>
      <p:pic>
        <p:nvPicPr>
          <p:cNvPr id="120" name="Google Shape;120;p22"/>
          <p:cNvPicPr preferRelativeResize="0"/>
          <p:nvPr/>
        </p:nvPicPr>
        <p:blipFill rotWithShape="1">
          <a:blip r:embed="rId3">
            <a:alphaModFix/>
          </a:blip>
          <a:srcRect b="0" l="0" r="0" t="0"/>
          <a:stretch/>
        </p:blipFill>
        <p:spPr>
          <a:xfrm>
            <a:off x="6720598" y="2004976"/>
            <a:ext cx="1831401" cy="908076"/>
          </a:xfrm>
          <a:prstGeom prst="rect">
            <a:avLst/>
          </a:prstGeom>
          <a:noFill/>
          <a:ln>
            <a:noFill/>
          </a:ln>
        </p:spPr>
      </p:pic>
      <p:pic>
        <p:nvPicPr>
          <p:cNvPr id="121" name="Google Shape;121;p22"/>
          <p:cNvPicPr preferRelativeResize="0"/>
          <p:nvPr/>
        </p:nvPicPr>
        <p:blipFill>
          <a:blip r:embed="rId4">
            <a:alphaModFix/>
          </a:blip>
          <a:stretch>
            <a:fillRect/>
          </a:stretch>
        </p:blipFill>
        <p:spPr>
          <a:xfrm>
            <a:off x="3346475" y="2017825"/>
            <a:ext cx="2451042" cy="882375"/>
          </a:xfrm>
          <a:prstGeom prst="rect">
            <a:avLst/>
          </a:prstGeom>
          <a:noFill/>
          <a:ln>
            <a:noFill/>
          </a:ln>
        </p:spPr>
      </p:pic>
      <p:pic>
        <p:nvPicPr>
          <p:cNvPr id="122" name="Google Shape;122;p22"/>
          <p:cNvPicPr preferRelativeResize="0"/>
          <p:nvPr/>
        </p:nvPicPr>
        <p:blipFill>
          <a:blip r:embed="rId5">
            <a:alphaModFix/>
          </a:blip>
          <a:stretch>
            <a:fillRect/>
          </a:stretch>
        </p:blipFill>
        <p:spPr>
          <a:xfrm>
            <a:off x="244925" y="1815720"/>
            <a:ext cx="2861551" cy="12866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37" name="Shape 237"/>
        <p:cNvGrpSpPr/>
        <p:nvPr/>
      </p:nvGrpSpPr>
      <p:grpSpPr>
        <a:xfrm>
          <a:off x="0" y="0"/>
          <a:ext cx="0" cy="0"/>
          <a:chOff x="0" y="0"/>
          <a:chExt cx="0" cy="0"/>
        </a:xfrm>
      </p:grpSpPr>
      <p:sp>
        <p:nvSpPr>
          <p:cNvPr id="238" name="Google Shape;238;p40"/>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WETTELIJK KADER</a:t>
            </a:r>
            <a:endParaRPr/>
          </a:p>
        </p:txBody>
      </p:sp>
      <p:sp>
        <p:nvSpPr>
          <p:cNvPr id="239" name="Google Shape;239;p40"/>
          <p:cNvSpPr txBox="1"/>
          <p:nvPr>
            <p:ph idx="1" type="body"/>
          </p:nvPr>
        </p:nvSpPr>
        <p:spPr>
          <a:xfrm>
            <a:off x="628650" y="1671637"/>
            <a:ext cx="7886700" cy="296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332"/>
              </a:buClr>
              <a:buSzPts val="1600"/>
              <a:buNone/>
            </a:pPr>
            <a:r>
              <a:rPr lang="nl"/>
              <a:t>Evaluatie van leerlingen behoort tot de pedagogische autonomie van de onderwijsverstrekkers.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0"/>
              </a:spcAft>
              <a:buClr>
                <a:srgbClr val="323332"/>
              </a:buClr>
              <a:buSzPts val="1600"/>
              <a:buNone/>
            </a:pPr>
            <a:r>
              <a:rPr lang="nl"/>
              <a:t>Scholen bepalen zelf:</a:t>
            </a:r>
            <a:endParaRPr/>
          </a:p>
          <a:p>
            <a:pPr indent="-285750" lvl="0" marL="285750" rtl="0" algn="l">
              <a:lnSpc>
                <a:spcPct val="90000"/>
              </a:lnSpc>
              <a:spcBef>
                <a:spcPts val="750"/>
              </a:spcBef>
              <a:spcAft>
                <a:spcPts val="0"/>
              </a:spcAft>
              <a:buClr>
                <a:srgbClr val="323332"/>
              </a:buClr>
              <a:buSzPts val="1600"/>
              <a:buFont typeface="Arial"/>
              <a:buChar char="•"/>
            </a:pPr>
            <a:r>
              <a:rPr lang="nl"/>
              <a:t>Welke criteria ze hanteren (zolang de link met leerplandoelen duidelijk is)</a:t>
            </a:r>
            <a:endParaRPr/>
          </a:p>
          <a:p>
            <a:pPr indent="-285750" lvl="0" marL="285750" rtl="0" algn="l">
              <a:lnSpc>
                <a:spcPct val="90000"/>
              </a:lnSpc>
              <a:spcBef>
                <a:spcPts val="750"/>
              </a:spcBef>
              <a:spcAft>
                <a:spcPts val="0"/>
              </a:spcAft>
              <a:buClr>
                <a:srgbClr val="323332"/>
              </a:buClr>
              <a:buSzPts val="1600"/>
              <a:buFont typeface="Arial"/>
              <a:buChar char="•"/>
            </a:pPr>
            <a:r>
              <a:rPr lang="nl"/>
              <a:t>Hoe ze evalueren (permanent, taken, toetsen, examens, presentaties, jury-proeven…)</a:t>
            </a:r>
            <a:endParaRPr/>
          </a:p>
          <a:p>
            <a:pPr indent="-285750" lvl="0" marL="285750" rtl="0" algn="l">
              <a:lnSpc>
                <a:spcPct val="90000"/>
              </a:lnSpc>
              <a:spcBef>
                <a:spcPts val="750"/>
              </a:spcBef>
              <a:spcAft>
                <a:spcPts val="0"/>
              </a:spcAft>
              <a:buClr>
                <a:srgbClr val="323332"/>
              </a:buClr>
              <a:buSzPts val="1600"/>
              <a:buFont typeface="Arial"/>
              <a:buChar char="•"/>
            </a:pPr>
            <a:r>
              <a:rPr lang="nl"/>
              <a:t>Wanneer ze evalueren</a:t>
            </a:r>
            <a:endParaRPr/>
          </a:p>
          <a:p>
            <a:pPr indent="-285750" lvl="0" marL="285750" rtl="0" algn="l">
              <a:lnSpc>
                <a:spcPct val="90000"/>
              </a:lnSpc>
              <a:spcBef>
                <a:spcPts val="750"/>
              </a:spcBef>
              <a:spcAft>
                <a:spcPts val="1600"/>
              </a:spcAft>
              <a:buClr>
                <a:srgbClr val="323332"/>
              </a:buClr>
              <a:buSzPts val="1600"/>
              <a:buFont typeface="Arial"/>
              <a:buChar char="•"/>
            </a:pPr>
            <a:r>
              <a:rPr lang="nl"/>
              <a:t>Hoe ze rapporteren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WETTELIJK KADER (2)</a:t>
            </a:r>
            <a:endParaRPr/>
          </a:p>
        </p:txBody>
      </p:sp>
      <p:sp>
        <p:nvSpPr>
          <p:cNvPr id="245" name="Google Shape;245;p41"/>
          <p:cNvSpPr txBox="1"/>
          <p:nvPr>
            <p:ph idx="1" type="body"/>
          </p:nvPr>
        </p:nvSpPr>
        <p:spPr>
          <a:xfrm>
            <a:off x="628650" y="1671637"/>
            <a:ext cx="7886700" cy="296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332"/>
              </a:buClr>
              <a:buSzPts val="1600"/>
              <a:buNone/>
            </a:pPr>
            <a:r>
              <a:rPr lang="nl"/>
              <a:t>Leerplandoelen/eindtermen zijn de </a:t>
            </a:r>
            <a:r>
              <a:rPr b="1" lang="nl" sz="2400"/>
              <a:t>norm.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0"/>
              </a:spcAft>
              <a:buClr>
                <a:srgbClr val="323332"/>
              </a:buClr>
              <a:buSzPts val="1600"/>
              <a:buNone/>
            </a:pPr>
            <a:r>
              <a:rPr lang="nl"/>
              <a:t>De norm is absoluut en geldt voor alle Vlaamse leerlingen. </a:t>
            </a:r>
            <a:endParaRPr/>
          </a:p>
          <a:p>
            <a:pPr indent="0" lvl="0" marL="0" rtl="0" algn="l">
              <a:lnSpc>
                <a:spcPct val="90000"/>
              </a:lnSpc>
              <a:spcBef>
                <a:spcPts val="750"/>
              </a:spcBef>
              <a:spcAft>
                <a:spcPts val="0"/>
              </a:spcAft>
              <a:buClr>
                <a:srgbClr val="323332"/>
              </a:buClr>
              <a:buSzPts val="1600"/>
              <a:buNone/>
            </a:pPr>
            <a:r>
              <a:rPr lang="nl"/>
              <a:t>Scholen hebben resultaatsverbintenis.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0"/>
              </a:spcAft>
              <a:buClr>
                <a:srgbClr val="323332"/>
              </a:buClr>
              <a:buSzPts val="1600"/>
              <a:buNone/>
            </a:pPr>
            <a:r>
              <a:rPr lang="nl"/>
              <a:t>Enkel gefundeerde dispensatie kan hier een uitzondering op vormen.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1600"/>
              </a:spcAft>
              <a:buClr>
                <a:srgbClr val="323332"/>
              </a:buClr>
              <a:buSzPts val="1600"/>
              <a:buNone/>
            </a:pPr>
            <a:r>
              <a:rPr lang="nl"/>
              <a:t>Enkel op basis van leerplandoelen/eindtermen kan de klassenraad zich uitspreken ivm oriëntering.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49" name="Shape 249"/>
        <p:cNvGrpSpPr/>
        <p:nvPr/>
      </p:nvGrpSpPr>
      <p:grpSpPr>
        <a:xfrm>
          <a:off x="0" y="0"/>
          <a:ext cx="0" cy="0"/>
          <a:chOff x="0" y="0"/>
          <a:chExt cx="0" cy="0"/>
        </a:xfrm>
      </p:grpSpPr>
      <p:sp>
        <p:nvSpPr>
          <p:cNvPr id="250" name="Google Shape;250;p42"/>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OOK BELANGRIJK OM TE WETEN…</a:t>
            </a:r>
            <a:endParaRPr/>
          </a:p>
        </p:txBody>
      </p:sp>
      <p:sp>
        <p:nvSpPr>
          <p:cNvPr id="251" name="Google Shape;251;p42"/>
          <p:cNvSpPr txBox="1"/>
          <p:nvPr>
            <p:ph idx="1" type="body"/>
          </p:nvPr>
        </p:nvSpPr>
        <p:spPr>
          <a:xfrm>
            <a:off x="628650" y="1328355"/>
            <a:ext cx="7886700" cy="29610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rgbClr val="323332"/>
              </a:buClr>
              <a:buSzPts val="1480"/>
              <a:buNone/>
            </a:pPr>
            <a:r>
              <a:t/>
            </a:r>
            <a:endParaRPr sz="1480"/>
          </a:p>
          <a:p>
            <a:pPr indent="-285750" lvl="0" marL="285750" rtl="0" algn="l">
              <a:lnSpc>
                <a:spcPct val="80000"/>
              </a:lnSpc>
              <a:spcBef>
                <a:spcPts val="750"/>
              </a:spcBef>
              <a:spcAft>
                <a:spcPts val="0"/>
              </a:spcAft>
              <a:buClr>
                <a:srgbClr val="323332"/>
              </a:buClr>
              <a:buSzPts val="1480"/>
              <a:buFont typeface="Arial"/>
              <a:buChar char="•"/>
            </a:pPr>
            <a:r>
              <a:rPr lang="nl" sz="1480"/>
              <a:t>De ondersteuning die leerlingen krijgen in het behalen van die leerdoelen mag verschillen.</a:t>
            </a:r>
            <a:endParaRPr/>
          </a:p>
          <a:p>
            <a:pPr indent="-285750" lvl="1" marL="800100" rtl="0" algn="l">
              <a:lnSpc>
                <a:spcPct val="80000"/>
              </a:lnSpc>
              <a:spcBef>
                <a:spcPts val="375"/>
              </a:spcBef>
              <a:spcAft>
                <a:spcPts val="0"/>
              </a:spcAft>
              <a:buClr>
                <a:srgbClr val="0092AA"/>
              </a:buClr>
              <a:buSzPts val="1480"/>
              <a:buFont typeface="Arial"/>
              <a:buChar char="•"/>
            </a:pPr>
            <a:r>
              <a:rPr lang="nl" sz="1480"/>
              <a:t>Ex-OKAN-leerlingen, zware leerstoornissen, lichamelijke beperkingen…</a:t>
            </a:r>
            <a:endParaRPr/>
          </a:p>
          <a:p>
            <a:pPr indent="-285750" lvl="0" marL="285750" rtl="0" algn="l">
              <a:lnSpc>
                <a:spcPct val="80000"/>
              </a:lnSpc>
              <a:spcBef>
                <a:spcPts val="750"/>
              </a:spcBef>
              <a:spcAft>
                <a:spcPts val="0"/>
              </a:spcAft>
              <a:buClr>
                <a:srgbClr val="323332"/>
              </a:buClr>
              <a:buSzPts val="1480"/>
              <a:buFont typeface="Arial"/>
              <a:buChar char="•"/>
            </a:pPr>
            <a:r>
              <a:rPr lang="nl" sz="1480"/>
              <a:t>De manier waarop geëvalueerd wordt moet niet voor iedereen uniform zijn. </a:t>
            </a:r>
            <a:endParaRPr/>
          </a:p>
          <a:p>
            <a:pPr indent="-285750" lvl="1" marL="800100" rtl="0" algn="l">
              <a:lnSpc>
                <a:spcPct val="80000"/>
              </a:lnSpc>
              <a:spcBef>
                <a:spcPts val="375"/>
              </a:spcBef>
              <a:spcAft>
                <a:spcPts val="0"/>
              </a:spcAft>
              <a:buClr>
                <a:srgbClr val="0092AA"/>
              </a:buClr>
              <a:buSzPts val="1480"/>
              <a:buFont typeface="Arial"/>
              <a:buChar char="•"/>
            </a:pPr>
            <a:r>
              <a:rPr lang="nl" sz="1480"/>
              <a:t>Schriftelijke toets, mondelinge toets, opzoekwerk, presentatie </a:t>
            </a:r>
            <a:endParaRPr/>
          </a:p>
          <a:p>
            <a:pPr indent="-285750" lvl="0" marL="285750" rtl="0" algn="l">
              <a:lnSpc>
                <a:spcPct val="80000"/>
              </a:lnSpc>
              <a:spcBef>
                <a:spcPts val="750"/>
              </a:spcBef>
              <a:spcAft>
                <a:spcPts val="0"/>
              </a:spcAft>
              <a:buClr>
                <a:srgbClr val="323332"/>
              </a:buClr>
              <a:buSzPts val="1480"/>
              <a:buFont typeface="Arial"/>
              <a:buChar char="•"/>
            </a:pPr>
            <a:r>
              <a:rPr lang="nl" sz="1480"/>
              <a:t>Het aantal kansen die een leerling krijgt mag verschillen in functie van het leertempo van een leerling. </a:t>
            </a:r>
            <a:endParaRPr/>
          </a:p>
          <a:p>
            <a:pPr indent="-285750" lvl="1" marL="800100" rtl="0" algn="l">
              <a:lnSpc>
                <a:spcPct val="80000"/>
              </a:lnSpc>
              <a:spcBef>
                <a:spcPts val="375"/>
              </a:spcBef>
              <a:spcAft>
                <a:spcPts val="0"/>
              </a:spcAft>
              <a:buClr>
                <a:srgbClr val="0092AA"/>
              </a:buClr>
              <a:buSzPts val="1480"/>
              <a:buFont typeface="Arial"/>
              <a:buChar char="•"/>
            </a:pPr>
            <a:r>
              <a:rPr lang="nl" sz="1480"/>
              <a:t>Tussentoetsen, herkansingen, tussentijdse feedback</a:t>
            </a:r>
            <a:endParaRPr/>
          </a:p>
          <a:p>
            <a:pPr indent="-285750" lvl="0" marL="285750" rtl="0" algn="l">
              <a:lnSpc>
                <a:spcPct val="80000"/>
              </a:lnSpc>
              <a:spcBef>
                <a:spcPts val="750"/>
              </a:spcBef>
              <a:spcAft>
                <a:spcPts val="0"/>
              </a:spcAft>
              <a:buClr>
                <a:srgbClr val="323332"/>
              </a:buClr>
              <a:buSzPts val="1480"/>
              <a:buFont typeface="Arial"/>
              <a:buChar char="•"/>
            </a:pPr>
            <a:r>
              <a:rPr lang="nl" sz="1480"/>
              <a:t>Elke leerling heeft recht op excellentie binnen zijn mogelijkheden:</a:t>
            </a:r>
            <a:endParaRPr/>
          </a:p>
          <a:p>
            <a:pPr indent="-285750" lvl="1" marL="800100" rtl="0" algn="l">
              <a:lnSpc>
                <a:spcPct val="80000"/>
              </a:lnSpc>
              <a:spcBef>
                <a:spcPts val="375"/>
              </a:spcBef>
              <a:spcAft>
                <a:spcPts val="0"/>
              </a:spcAft>
              <a:buClr>
                <a:srgbClr val="0092AA"/>
              </a:buClr>
              <a:buSzPts val="1480"/>
              <a:buFont typeface="Arial"/>
              <a:buChar char="•"/>
            </a:pPr>
            <a:r>
              <a:rPr lang="nl" sz="1480"/>
              <a:t>Tussentoetsen voor leerlingen die het moeilijker hebben. </a:t>
            </a:r>
            <a:endParaRPr/>
          </a:p>
          <a:p>
            <a:pPr indent="-285750" lvl="1" marL="800100" rtl="0" algn="l">
              <a:lnSpc>
                <a:spcPct val="80000"/>
              </a:lnSpc>
              <a:spcBef>
                <a:spcPts val="375"/>
              </a:spcBef>
              <a:spcAft>
                <a:spcPts val="1600"/>
              </a:spcAft>
              <a:buClr>
                <a:srgbClr val="0092AA"/>
              </a:buClr>
              <a:buSzPts val="1480"/>
              <a:buFont typeface="Arial"/>
              <a:buChar char="•"/>
            </a:pPr>
            <a:r>
              <a:rPr lang="nl" sz="1480"/>
              <a:t>Uitbreidingsdoelen voor leerlingen die een stapje voor hebben. </a:t>
            </a:r>
            <a:endParaRPr sz="148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BOVENDIEN</a:t>
            </a:r>
            <a:endParaRPr/>
          </a:p>
        </p:txBody>
      </p:sp>
      <p:sp>
        <p:nvSpPr>
          <p:cNvPr id="257" name="Google Shape;257;p43"/>
          <p:cNvSpPr txBox="1"/>
          <p:nvPr>
            <p:ph idx="1" type="body"/>
          </p:nvPr>
        </p:nvSpPr>
        <p:spPr>
          <a:xfrm>
            <a:off x="628650" y="1671637"/>
            <a:ext cx="7886700" cy="296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23332"/>
              </a:buClr>
              <a:buSzPts val="1600"/>
              <a:buNone/>
            </a:pPr>
            <a:r>
              <a:rPr lang="nl"/>
              <a:t>Wie doortastend evalueert, ziet evaluatie breder dan een </a:t>
            </a:r>
            <a:r>
              <a:rPr b="1" lang="nl" sz="2000"/>
              <a:t>eindpunt</a:t>
            </a:r>
            <a:r>
              <a:rPr lang="nl"/>
              <a:t>.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0"/>
              </a:spcAft>
              <a:buClr>
                <a:srgbClr val="323332"/>
              </a:buClr>
              <a:buSzPts val="1600"/>
              <a:buNone/>
            </a:pPr>
            <a:r>
              <a:t/>
            </a:r>
            <a:endParaRPr/>
          </a:p>
          <a:p>
            <a:pPr indent="0" lvl="0" marL="0" rtl="0" algn="l">
              <a:lnSpc>
                <a:spcPct val="90000"/>
              </a:lnSpc>
              <a:spcBef>
                <a:spcPts val="750"/>
              </a:spcBef>
              <a:spcAft>
                <a:spcPts val="1600"/>
              </a:spcAft>
              <a:buClr>
                <a:srgbClr val="323332"/>
              </a:buClr>
              <a:buSzPts val="1600"/>
              <a:buNone/>
            </a:pPr>
            <a:r>
              <a:t/>
            </a:r>
            <a:endParaRPr/>
          </a:p>
        </p:txBody>
      </p:sp>
      <p:graphicFrame>
        <p:nvGraphicFramePr>
          <p:cNvPr id="258" name="Google Shape;258;p43"/>
          <p:cNvGraphicFramePr/>
          <p:nvPr/>
        </p:nvGraphicFramePr>
        <p:xfrm>
          <a:off x="537124" y="2279044"/>
          <a:ext cx="3000000" cy="3000000"/>
        </p:xfrm>
        <a:graphic>
          <a:graphicData uri="http://schemas.openxmlformats.org/drawingml/2006/table">
            <a:tbl>
              <a:tblPr bandRow="1" firstRow="1">
                <a:noFill/>
                <a:tableStyleId>{93F2AEBD-B161-4A91-ABE7-CB693B592AB7}</a:tableStyleId>
              </a:tblPr>
              <a:tblGrid>
                <a:gridCol w="2105675"/>
                <a:gridCol w="6075025"/>
              </a:tblGrid>
              <a:tr h="370850">
                <a:tc>
                  <a:txBody>
                    <a:bodyPr/>
                    <a:lstStyle/>
                    <a:p>
                      <a:pPr indent="0" lvl="0" marL="0" marR="0" rtl="0" algn="l">
                        <a:spcBef>
                          <a:spcPts val="0"/>
                        </a:spcBef>
                        <a:spcAft>
                          <a:spcPts val="0"/>
                        </a:spcAft>
                        <a:buNone/>
                      </a:pPr>
                      <a:r>
                        <a:rPr lang="nl" sz="1350"/>
                        <a:t>Wanneer</a:t>
                      </a:r>
                      <a:endParaRPr sz="1350"/>
                    </a:p>
                  </a:txBody>
                  <a:tcPr marT="45725" marB="45725" marR="91450" marL="91450"/>
                </a:tc>
                <a:tc>
                  <a:txBody>
                    <a:bodyPr/>
                    <a:lstStyle/>
                    <a:p>
                      <a:pPr indent="0" lvl="0" marL="0" marR="0" rtl="0" algn="l">
                        <a:spcBef>
                          <a:spcPts val="0"/>
                        </a:spcBef>
                        <a:spcAft>
                          <a:spcPts val="0"/>
                        </a:spcAft>
                        <a:buNone/>
                      </a:pPr>
                      <a:r>
                        <a:rPr lang="nl" sz="1350"/>
                        <a:t>Mogelijkheden?</a:t>
                      </a:r>
                      <a:endParaRPr sz="1350"/>
                    </a:p>
                  </a:txBody>
                  <a:tcPr marT="45725" marB="45725" marR="91450" marL="91450"/>
                </a:tc>
              </a:tr>
              <a:tr h="370850">
                <a:tc>
                  <a:txBody>
                    <a:bodyPr/>
                    <a:lstStyle/>
                    <a:p>
                      <a:pPr indent="0" lvl="0" marL="0" marR="0" rtl="0" algn="l">
                        <a:spcBef>
                          <a:spcPts val="0"/>
                        </a:spcBef>
                        <a:spcAft>
                          <a:spcPts val="0"/>
                        </a:spcAft>
                        <a:buNone/>
                      </a:pPr>
                      <a:r>
                        <a:rPr lang="nl" sz="1350"/>
                        <a:t>Begin van de</a:t>
                      </a:r>
                      <a:r>
                        <a:rPr lang="nl" sz="1350"/>
                        <a:t> lessenreeks</a:t>
                      </a:r>
                      <a:endParaRPr sz="1350"/>
                    </a:p>
                  </a:txBody>
                  <a:tcPr marT="45725" marB="45725" marR="91450" marL="91450"/>
                </a:tc>
                <a:tc>
                  <a:txBody>
                    <a:bodyPr/>
                    <a:lstStyle/>
                    <a:p>
                      <a:pPr indent="0" lvl="0" marL="0" marR="0" rtl="0" algn="l">
                        <a:spcBef>
                          <a:spcPts val="0"/>
                        </a:spcBef>
                        <a:spcAft>
                          <a:spcPts val="0"/>
                        </a:spcAft>
                        <a:buNone/>
                      </a:pPr>
                      <a:r>
                        <a:rPr lang="nl" sz="1350"/>
                        <a:t>Voorkennis testen</a:t>
                      </a:r>
                      <a:r>
                        <a:rPr lang="nl" sz="1350"/>
                        <a:t> – opdrachten op verschillende sporen. </a:t>
                      </a:r>
                      <a:endParaRPr/>
                    </a:p>
                    <a:p>
                      <a:pPr indent="0" lvl="0" marL="0" marR="0" rtl="0" algn="l">
                        <a:spcBef>
                          <a:spcPts val="0"/>
                        </a:spcBef>
                        <a:spcAft>
                          <a:spcPts val="0"/>
                        </a:spcAft>
                        <a:buNone/>
                      </a:pPr>
                      <a:r>
                        <a:rPr lang="nl" sz="1350"/>
                        <a:t>Voorkeur laten uitspreken – zelfstandige verwerking van een interesseveld. </a:t>
                      </a:r>
                      <a:endParaRPr sz="1350"/>
                    </a:p>
                  </a:txBody>
                  <a:tcPr marT="45725" marB="45725" marR="91450" marL="91450"/>
                </a:tc>
              </a:tr>
              <a:tr h="370850">
                <a:tc>
                  <a:txBody>
                    <a:bodyPr/>
                    <a:lstStyle/>
                    <a:p>
                      <a:pPr indent="0" lvl="0" marL="0" marR="0" rtl="0" algn="l">
                        <a:spcBef>
                          <a:spcPts val="0"/>
                        </a:spcBef>
                        <a:spcAft>
                          <a:spcPts val="0"/>
                        </a:spcAft>
                        <a:buNone/>
                      </a:pPr>
                      <a:r>
                        <a:rPr lang="nl" sz="1350"/>
                        <a:t>Tussentijds</a:t>
                      </a:r>
                      <a:endParaRPr sz="1350"/>
                    </a:p>
                  </a:txBody>
                  <a:tcPr marT="45725" marB="45725" marR="91450" marL="91450"/>
                </a:tc>
                <a:tc>
                  <a:txBody>
                    <a:bodyPr/>
                    <a:lstStyle/>
                    <a:p>
                      <a:pPr indent="0" lvl="0" marL="0" marR="0" rtl="0" algn="l">
                        <a:spcBef>
                          <a:spcPts val="0"/>
                        </a:spcBef>
                        <a:spcAft>
                          <a:spcPts val="0"/>
                        </a:spcAft>
                        <a:buNone/>
                      </a:pPr>
                      <a:r>
                        <a:rPr lang="nl" sz="1350"/>
                        <a:t>Observatie en feedback</a:t>
                      </a:r>
                      <a:endParaRPr/>
                    </a:p>
                    <a:p>
                      <a:pPr indent="0" lvl="0" marL="0" marR="0" rtl="0" algn="l">
                        <a:spcBef>
                          <a:spcPts val="0"/>
                        </a:spcBef>
                        <a:spcAft>
                          <a:spcPts val="0"/>
                        </a:spcAft>
                        <a:buNone/>
                      </a:pPr>
                      <a:r>
                        <a:rPr lang="nl" sz="1350"/>
                        <a:t>Tussentoetsen</a:t>
                      </a:r>
                      <a:endParaRPr/>
                    </a:p>
                    <a:p>
                      <a:pPr indent="0" lvl="0" marL="0" marR="0" rtl="0" algn="l">
                        <a:spcBef>
                          <a:spcPts val="0"/>
                        </a:spcBef>
                        <a:spcAft>
                          <a:spcPts val="0"/>
                        </a:spcAft>
                        <a:buNone/>
                      </a:pPr>
                      <a:r>
                        <a:rPr lang="nl" sz="1350"/>
                        <a:t>Vrijwillige tussentijdse feedback</a:t>
                      </a:r>
                      <a:endParaRPr sz="1350"/>
                    </a:p>
                  </a:txBody>
                  <a:tcPr marT="45725" marB="45725" marR="91450" marL="91450"/>
                </a:tc>
              </a:tr>
              <a:tr h="370850">
                <a:tc>
                  <a:txBody>
                    <a:bodyPr/>
                    <a:lstStyle/>
                    <a:p>
                      <a:pPr indent="0" lvl="0" marL="0" marR="0" rtl="0" algn="l">
                        <a:spcBef>
                          <a:spcPts val="0"/>
                        </a:spcBef>
                        <a:spcAft>
                          <a:spcPts val="0"/>
                        </a:spcAft>
                        <a:buNone/>
                      </a:pPr>
                      <a:r>
                        <a:rPr lang="nl" sz="1350"/>
                        <a:t>Eindpunt </a:t>
                      </a:r>
                      <a:endParaRPr sz="1350"/>
                    </a:p>
                  </a:txBody>
                  <a:tcPr marT="45725" marB="45725" marR="91450" marL="91450"/>
                </a:tc>
                <a:tc>
                  <a:txBody>
                    <a:bodyPr/>
                    <a:lstStyle/>
                    <a:p>
                      <a:pPr indent="0" lvl="0" marL="0" marR="0" rtl="0" algn="l">
                        <a:spcBef>
                          <a:spcPts val="0"/>
                        </a:spcBef>
                        <a:spcAft>
                          <a:spcPts val="0"/>
                        </a:spcAft>
                        <a:buNone/>
                      </a:pPr>
                      <a:r>
                        <a:rPr lang="nl" sz="1350"/>
                        <a:t>Biedt ook weer een</a:t>
                      </a:r>
                      <a:r>
                        <a:rPr lang="nl" sz="1350"/>
                        <a:t> beter zicht op de mogelijkheden voor een volgende lessenreeks. </a:t>
                      </a:r>
                      <a:endParaRPr sz="1350"/>
                    </a:p>
                  </a:txBody>
                  <a:tcPr marT="45725" marB="45725" marR="91450" marL="9145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KANDAWEL?</a:t>
            </a:r>
            <a:endParaRPr b="1" i="1">
              <a:solidFill>
                <a:srgbClr val="3C78D8"/>
              </a:solidFill>
              <a:latin typeface="Calibri"/>
              <a:ea typeface="Calibri"/>
              <a:cs typeface="Calibri"/>
              <a:sym typeface="Calibri"/>
            </a:endParaRPr>
          </a:p>
        </p:txBody>
      </p:sp>
      <p:sp>
        <p:nvSpPr>
          <p:cNvPr id="264" name="Google Shape;264;p44"/>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nl">
                <a:latin typeface="Calibri"/>
                <a:ea typeface="Calibri"/>
                <a:cs typeface="Calibri"/>
                <a:sym typeface="Calibri"/>
              </a:rPr>
              <a:t>Taalontwikkeling is een actief, geleidelijke en grillig proces... </a:t>
            </a:r>
            <a:endParaRPr b="1">
              <a:latin typeface="Calibri"/>
              <a:ea typeface="Calibri"/>
              <a:cs typeface="Calibri"/>
              <a:sym typeface="Calibri"/>
            </a:endParaRPr>
          </a:p>
        </p:txBody>
      </p:sp>
      <p:pic>
        <p:nvPicPr>
          <p:cNvPr id="265" name="Google Shape;265;p44"/>
          <p:cNvPicPr preferRelativeResize="0"/>
          <p:nvPr/>
        </p:nvPicPr>
        <p:blipFill>
          <a:blip r:embed="rId3">
            <a:alphaModFix/>
          </a:blip>
          <a:stretch>
            <a:fillRect/>
          </a:stretch>
        </p:blipFill>
        <p:spPr>
          <a:xfrm>
            <a:off x="4572000" y="2693075"/>
            <a:ext cx="4211175" cy="2276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REALITY CHECK: </a:t>
            </a:r>
            <a:r>
              <a:rPr b="1" i="1" lang="nl">
                <a:solidFill>
                  <a:srgbClr val="3C78D8"/>
                </a:solidFill>
                <a:latin typeface="Calibri"/>
                <a:ea typeface="Calibri"/>
                <a:cs typeface="Calibri"/>
                <a:sym typeface="Calibri"/>
              </a:rPr>
              <a:t>KANDAWEL?</a:t>
            </a:r>
            <a:endParaRPr b="1" i="1">
              <a:solidFill>
                <a:srgbClr val="3C78D8"/>
              </a:solidFill>
              <a:latin typeface="Calibri"/>
              <a:ea typeface="Calibri"/>
              <a:cs typeface="Calibri"/>
              <a:sym typeface="Calibri"/>
            </a:endParaRPr>
          </a:p>
        </p:txBody>
      </p:sp>
      <p:sp>
        <p:nvSpPr>
          <p:cNvPr id="271" name="Google Shape;271;p45"/>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nl">
                <a:latin typeface="Calibri"/>
                <a:ea typeface="Calibri"/>
                <a:cs typeface="Calibri"/>
                <a:sym typeface="Calibri"/>
              </a:rPr>
              <a:t>Meertaligheid als realiteit én als troef! </a:t>
            </a:r>
            <a:endParaRPr b="1">
              <a:latin typeface="Calibri"/>
              <a:ea typeface="Calibri"/>
              <a:cs typeface="Calibri"/>
              <a:sym typeface="Calibri"/>
            </a:endParaRPr>
          </a:p>
        </p:txBody>
      </p:sp>
      <p:pic>
        <p:nvPicPr>
          <p:cNvPr id="272" name="Google Shape;272;p45"/>
          <p:cNvPicPr preferRelativeResize="0"/>
          <p:nvPr/>
        </p:nvPicPr>
        <p:blipFill>
          <a:blip r:embed="rId3">
            <a:alphaModFix/>
          </a:blip>
          <a:stretch>
            <a:fillRect/>
          </a:stretch>
        </p:blipFill>
        <p:spPr>
          <a:xfrm>
            <a:off x="5918150" y="2341399"/>
            <a:ext cx="2392075" cy="2452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WETGEVEND KADER + </a:t>
            </a:r>
            <a:r>
              <a:rPr b="1" i="1" lang="nl">
                <a:solidFill>
                  <a:srgbClr val="3C78D8"/>
                </a:solidFill>
                <a:latin typeface="Calibri"/>
                <a:ea typeface="Calibri"/>
                <a:cs typeface="Calibri"/>
                <a:sym typeface="Calibri"/>
              </a:rPr>
              <a:t>REALITY CHECK</a:t>
            </a:r>
            <a:endParaRPr b="1" i="1">
              <a:solidFill>
                <a:srgbClr val="3C78D8"/>
              </a:solidFill>
              <a:latin typeface="Calibri"/>
              <a:ea typeface="Calibri"/>
              <a:cs typeface="Calibri"/>
              <a:sym typeface="Calibri"/>
            </a:endParaRPr>
          </a:p>
          <a:p>
            <a:pPr indent="0" lvl="0" marL="0" rtl="0" algn="l">
              <a:spcBef>
                <a:spcPts val="0"/>
              </a:spcBef>
              <a:spcAft>
                <a:spcPts val="0"/>
              </a:spcAft>
              <a:buNone/>
            </a:pPr>
            <a:r>
              <a:rPr b="1" lang="nl">
                <a:solidFill>
                  <a:srgbClr val="3C78D8"/>
                </a:solidFill>
                <a:latin typeface="Calibri"/>
                <a:ea typeface="Calibri"/>
                <a:cs typeface="Calibri"/>
                <a:sym typeface="Calibri"/>
              </a:rPr>
              <a:t>= REALISTISCHE DOELEN IN DE FOCUS?</a:t>
            </a:r>
            <a:endParaRPr b="1">
              <a:solidFill>
                <a:srgbClr val="3C78D8"/>
              </a:solidFill>
              <a:latin typeface="Calibri"/>
              <a:ea typeface="Calibri"/>
              <a:cs typeface="Calibri"/>
              <a:sym typeface="Calibri"/>
            </a:endParaRPr>
          </a:p>
        </p:txBody>
      </p:sp>
      <p:sp>
        <p:nvSpPr>
          <p:cNvPr id="278" name="Google Shape;278;p46"/>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i="1" lang="nl">
                <a:latin typeface="Calibri"/>
                <a:ea typeface="Calibri"/>
                <a:cs typeface="Calibri"/>
                <a:sym typeface="Calibri"/>
              </a:rPr>
              <a:t>De leerling kan zichzelf mondeling voorstellen in het Frans. </a:t>
            </a:r>
            <a:endParaRPr b="1" i="1">
              <a:latin typeface="Calibri"/>
              <a:ea typeface="Calibri"/>
              <a:cs typeface="Calibri"/>
              <a:sym typeface="Calibri"/>
            </a:endParaRPr>
          </a:p>
        </p:txBody>
      </p:sp>
      <p:graphicFrame>
        <p:nvGraphicFramePr>
          <p:cNvPr id="279" name="Google Shape;279;p46"/>
          <p:cNvGraphicFramePr/>
          <p:nvPr/>
        </p:nvGraphicFramePr>
        <p:xfrm>
          <a:off x="311700" y="2494800"/>
          <a:ext cx="3000000" cy="3000000"/>
        </p:xfrm>
        <a:graphic>
          <a:graphicData uri="http://schemas.openxmlformats.org/drawingml/2006/table">
            <a:tbl>
              <a:tblPr>
                <a:noFill/>
                <a:tableStyleId>{2B3DF5DD-F5FD-40DD-9E14-33AAC696416A}</a:tableStyleId>
              </a:tblPr>
              <a:tblGrid>
                <a:gridCol w="2413000"/>
                <a:gridCol w="2413000"/>
                <a:gridCol w="2413000"/>
              </a:tblGrid>
              <a:tr h="381000">
                <a:tc>
                  <a:txBody>
                    <a:bodyPr/>
                    <a:lstStyle/>
                    <a:p>
                      <a:pPr indent="0" lvl="0" marL="0" rtl="0" algn="l">
                        <a:spcBef>
                          <a:spcPts val="0"/>
                        </a:spcBef>
                        <a:spcAft>
                          <a:spcPts val="0"/>
                        </a:spcAft>
                        <a:buNone/>
                      </a:pPr>
                      <a:r>
                        <a:rPr b="1" lang="nl">
                          <a:latin typeface="Calibri"/>
                          <a:ea typeface="Calibri"/>
                          <a:cs typeface="Calibri"/>
                          <a:sym typeface="Calibri"/>
                        </a:rPr>
                        <a:t>Kennen</a:t>
                      </a:r>
                      <a:endParaRPr b="1">
                        <a:latin typeface="Calibri"/>
                        <a:ea typeface="Calibri"/>
                        <a:cs typeface="Calibri"/>
                        <a:sym typeface="Calibri"/>
                      </a:endParaRPr>
                    </a:p>
                  </a:txBody>
                  <a:tcPr marT="91425" marB="91425" marR="91425" marL="91425">
                    <a:solidFill>
                      <a:srgbClr val="55BFD0"/>
                    </a:solidFill>
                  </a:tcPr>
                </a:tc>
                <a:tc>
                  <a:txBody>
                    <a:bodyPr/>
                    <a:lstStyle/>
                    <a:p>
                      <a:pPr indent="0" lvl="0" marL="0" rtl="0" algn="l">
                        <a:spcBef>
                          <a:spcPts val="0"/>
                        </a:spcBef>
                        <a:spcAft>
                          <a:spcPts val="0"/>
                        </a:spcAft>
                        <a:buNone/>
                      </a:pPr>
                      <a:r>
                        <a:rPr b="1" lang="nl">
                          <a:latin typeface="Calibri"/>
                          <a:ea typeface="Calibri"/>
                          <a:cs typeface="Calibri"/>
                          <a:sym typeface="Calibri"/>
                        </a:rPr>
                        <a:t>Kunnen</a:t>
                      </a:r>
                      <a:endParaRPr b="1">
                        <a:latin typeface="Calibri"/>
                        <a:ea typeface="Calibri"/>
                        <a:cs typeface="Calibri"/>
                        <a:sym typeface="Calibri"/>
                      </a:endParaRPr>
                    </a:p>
                  </a:txBody>
                  <a:tcPr marT="91425" marB="91425" marR="91425" marL="91425">
                    <a:solidFill>
                      <a:srgbClr val="55BFD0"/>
                    </a:solidFill>
                  </a:tcPr>
                </a:tc>
                <a:tc>
                  <a:txBody>
                    <a:bodyPr/>
                    <a:lstStyle/>
                    <a:p>
                      <a:pPr indent="0" lvl="0" marL="0" rtl="0" algn="l">
                        <a:spcBef>
                          <a:spcPts val="0"/>
                        </a:spcBef>
                        <a:spcAft>
                          <a:spcPts val="0"/>
                        </a:spcAft>
                        <a:buNone/>
                      </a:pPr>
                      <a:r>
                        <a:rPr b="1" lang="nl">
                          <a:latin typeface="Calibri"/>
                          <a:ea typeface="Calibri"/>
                          <a:cs typeface="Calibri"/>
                          <a:sym typeface="Calibri"/>
                        </a:rPr>
                        <a:t>Doen</a:t>
                      </a:r>
                      <a:endParaRPr b="1">
                        <a:latin typeface="Calibri"/>
                        <a:ea typeface="Calibri"/>
                        <a:cs typeface="Calibri"/>
                        <a:sym typeface="Calibri"/>
                      </a:endParaRPr>
                    </a:p>
                  </a:txBody>
                  <a:tcPr marT="91425" marB="91425" marR="91425" marL="91425">
                    <a:solidFill>
                      <a:srgbClr val="55BFD0"/>
                    </a:solidFill>
                  </a:tcPr>
                </a:tc>
              </a:tr>
              <a:tr h="381000">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Wat moet een leerling allemaal kennen om dit te doen?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Wat moet een leerling kunnen?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Wat moet een leerling doen opdat jij kan beoordelen of hij/zij het kan?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Welke criteria hanteer je? </a:t>
                      </a:r>
                      <a:endParaRPr>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47"/>
          <p:cNvSpPr txBox="1"/>
          <p:nvPr>
            <p:ph idx="1" type="body"/>
          </p:nvPr>
        </p:nvSpPr>
        <p:spPr>
          <a:xfrm>
            <a:off x="311700" y="9202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i="1" lang="nl">
                <a:latin typeface="Calibri"/>
                <a:ea typeface="Calibri"/>
                <a:cs typeface="Calibri"/>
                <a:sym typeface="Calibri"/>
              </a:rPr>
              <a:t>De leerling kan zichzelf mondeling voorstellen in het Frans. </a:t>
            </a:r>
            <a:endParaRPr b="1" i="1">
              <a:latin typeface="Calibri"/>
              <a:ea typeface="Calibri"/>
              <a:cs typeface="Calibri"/>
              <a:sym typeface="Calibri"/>
            </a:endParaRPr>
          </a:p>
        </p:txBody>
      </p:sp>
      <p:graphicFrame>
        <p:nvGraphicFramePr>
          <p:cNvPr id="285" name="Google Shape;285;p47"/>
          <p:cNvGraphicFramePr/>
          <p:nvPr/>
        </p:nvGraphicFramePr>
        <p:xfrm>
          <a:off x="763775" y="1488075"/>
          <a:ext cx="3000000" cy="3000000"/>
        </p:xfrm>
        <a:graphic>
          <a:graphicData uri="http://schemas.openxmlformats.org/drawingml/2006/table">
            <a:tbl>
              <a:tblPr>
                <a:noFill/>
                <a:tableStyleId>{2B3DF5DD-F5FD-40DD-9E14-33AAC696416A}</a:tableStyleId>
              </a:tblPr>
              <a:tblGrid>
                <a:gridCol w="2413000"/>
                <a:gridCol w="2413000"/>
                <a:gridCol w="2413000"/>
              </a:tblGrid>
              <a:tr h="323050">
                <a:tc>
                  <a:txBody>
                    <a:bodyPr/>
                    <a:lstStyle/>
                    <a:p>
                      <a:pPr indent="0" lvl="0" marL="0" rtl="0" algn="l">
                        <a:spcBef>
                          <a:spcPts val="0"/>
                        </a:spcBef>
                        <a:spcAft>
                          <a:spcPts val="0"/>
                        </a:spcAft>
                        <a:buNone/>
                      </a:pPr>
                      <a:r>
                        <a:rPr b="1" lang="nl"/>
                        <a:t>Kennen</a:t>
                      </a:r>
                      <a:endParaRPr b="1"/>
                    </a:p>
                  </a:txBody>
                  <a:tcPr marT="91425" marB="91425" marR="91425" marL="91425">
                    <a:solidFill>
                      <a:srgbClr val="55BFD0"/>
                    </a:solidFill>
                  </a:tcPr>
                </a:tc>
                <a:tc>
                  <a:txBody>
                    <a:bodyPr/>
                    <a:lstStyle/>
                    <a:p>
                      <a:pPr indent="0" lvl="0" marL="0" rtl="0" algn="l">
                        <a:spcBef>
                          <a:spcPts val="0"/>
                        </a:spcBef>
                        <a:spcAft>
                          <a:spcPts val="0"/>
                        </a:spcAft>
                        <a:buNone/>
                      </a:pPr>
                      <a:r>
                        <a:rPr b="1" lang="nl"/>
                        <a:t>Kunnen</a:t>
                      </a:r>
                      <a:endParaRPr b="1"/>
                    </a:p>
                  </a:txBody>
                  <a:tcPr marT="91425" marB="91425" marR="91425" marL="91425">
                    <a:solidFill>
                      <a:srgbClr val="55BFD0"/>
                    </a:solidFill>
                  </a:tcPr>
                </a:tc>
                <a:tc>
                  <a:txBody>
                    <a:bodyPr/>
                    <a:lstStyle/>
                    <a:p>
                      <a:pPr indent="0" lvl="0" marL="0" rtl="0" algn="l">
                        <a:spcBef>
                          <a:spcPts val="0"/>
                        </a:spcBef>
                        <a:spcAft>
                          <a:spcPts val="0"/>
                        </a:spcAft>
                        <a:buNone/>
                      </a:pPr>
                      <a:r>
                        <a:rPr b="1" lang="nl"/>
                        <a:t>Doen</a:t>
                      </a:r>
                      <a:endParaRPr b="1"/>
                    </a:p>
                  </a:txBody>
                  <a:tcPr marT="91425" marB="91425" marR="91425" marL="91425">
                    <a:solidFill>
                      <a:srgbClr val="55BFD0"/>
                    </a:solidFill>
                  </a:tcPr>
                </a:tc>
              </a:tr>
              <a:tr h="30366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REALISTISCHE DOELEN IN DE FOCUS</a:t>
            </a:r>
            <a:endParaRPr/>
          </a:p>
        </p:txBody>
      </p:sp>
      <p:sp>
        <p:nvSpPr>
          <p:cNvPr id="291" name="Google Shape;291;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latin typeface="Calibri"/>
                <a:ea typeface="Calibri"/>
                <a:cs typeface="Calibri"/>
                <a:sym typeface="Calibri"/>
              </a:rPr>
              <a:t>Denk eens terug aan een lessituatie waarin je merkte dat een aantal leerlingen afhaakten.</a:t>
            </a:r>
            <a:endParaRPr>
              <a:latin typeface="Calibri"/>
              <a:ea typeface="Calibri"/>
              <a:cs typeface="Calibri"/>
              <a:sym typeface="Calibri"/>
            </a:endParaRPr>
          </a:p>
          <a:p>
            <a:pPr indent="0" lvl="0" marL="0" rtl="0" algn="l">
              <a:spcBef>
                <a:spcPts val="1600"/>
              </a:spcBef>
              <a:spcAft>
                <a:spcPts val="0"/>
              </a:spcAft>
              <a:buNone/>
            </a:pPr>
            <a:r>
              <a:rPr lang="nl">
                <a:latin typeface="Calibri"/>
                <a:ea typeface="Calibri"/>
                <a:cs typeface="Calibri"/>
                <a:sym typeface="Calibri"/>
              </a:rPr>
              <a:t>Maak een kennen - kunnen - doen - overzicht. </a:t>
            </a:r>
            <a:endParaRPr>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a:p>
            <a:pPr indent="0" lvl="0" marL="0" rtl="0" algn="l">
              <a:spcBef>
                <a:spcPts val="1600"/>
              </a:spcBef>
              <a:spcAft>
                <a:spcPts val="1600"/>
              </a:spcAft>
              <a:buNone/>
            </a:pPr>
            <a:r>
              <a:rPr lang="nl">
                <a:latin typeface="Calibri"/>
                <a:ea typeface="Calibri"/>
                <a:cs typeface="Calibri"/>
                <a:sym typeface="Calibri"/>
              </a:rPr>
              <a:t>Waren al deze zaken aanwezig bij de leerling? </a:t>
            </a:r>
            <a:endParaRPr>
              <a:latin typeface="Calibri"/>
              <a:ea typeface="Calibri"/>
              <a:cs typeface="Calibri"/>
              <a:sym typeface="Calibri"/>
            </a:endParaRPr>
          </a:p>
        </p:txBody>
      </p:sp>
      <p:graphicFrame>
        <p:nvGraphicFramePr>
          <p:cNvPr id="292" name="Google Shape;292;p48"/>
          <p:cNvGraphicFramePr/>
          <p:nvPr/>
        </p:nvGraphicFramePr>
        <p:xfrm>
          <a:off x="438400" y="2330100"/>
          <a:ext cx="3000000" cy="3000000"/>
        </p:xfrm>
        <a:graphic>
          <a:graphicData uri="http://schemas.openxmlformats.org/drawingml/2006/table">
            <a:tbl>
              <a:tblPr>
                <a:noFill/>
                <a:tableStyleId>{2B3DF5DD-F5FD-40DD-9E14-33AAC696416A}</a:tableStyleId>
              </a:tblPr>
              <a:tblGrid>
                <a:gridCol w="2413000"/>
                <a:gridCol w="2413000"/>
                <a:gridCol w="2413000"/>
              </a:tblGrid>
              <a:tr h="381000">
                <a:tc>
                  <a:txBody>
                    <a:bodyPr/>
                    <a:lstStyle/>
                    <a:p>
                      <a:pPr indent="0" lvl="0" marL="0" rtl="0" algn="l">
                        <a:spcBef>
                          <a:spcPts val="0"/>
                        </a:spcBef>
                        <a:spcAft>
                          <a:spcPts val="0"/>
                        </a:spcAft>
                        <a:buNone/>
                      </a:pPr>
                      <a:r>
                        <a:rPr b="1" lang="nl">
                          <a:latin typeface="Calibri"/>
                          <a:ea typeface="Calibri"/>
                          <a:cs typeface="Calibri"/>
                          <a:sym typeface="Calibri"/>
                        </a:rPr>
                        <a:t>Kennen</a:t>
                      </a:r>
                      <a:endParaRPr b="1">
                        <a:latin typeface="Calibri"/>
                        <a:ea typeface="Calibri"/>
                        <a:cs typeface="Calibri"/>
                        <a:sym typeface="Calibri"/>
                      </a:endParaRPr>
                    </a:p>
                  </a:txBody>
                  <a:tcPr marT="91425" marB="91425" marR="91425" marL="91425">
                    <a:solidFill>
                      <a:srgbClr val="55BFD0"/>
                    </a:solidFill>
                  </a:tcPr>
                </a:tc>
                <a:tc>
                  <a:txBody>
                    <a:bodyPr/>
                    <a:lstStyle/>
                    <a:p>
                      <a:pPr indent="0" lvl="0" marL="0" rtl="0" algn="l">
                        <a:spcBef>
                          <a:spcPts val="0"/>
                        </a:spcBef>
                        <a:spcAft>
                          <a:spcPts val="0"/>
                        </a:spcAft>
                        <a:buNone/>
                      </a:pPr>
                      <a:r>
                        <a:rPr b="1" lang="nl">
                          <a:latin typeface="Calibri"/>
                          <a:ea typeface="Calibri"/>
                          <a:cs typeface="Calibri"/>
                          <a:sym typeface="Calibri"/>
                        </a:rPr>
                        <a:t>Kunnen</a:t>
                      </a:r>
                      <a:endParaRPr b="1">
                        <a:latin typeface="Calibri"/>
                        <a:ea typeface="Calibri"/>
                        <a:cs typeface="Calibri"/>
                        <a:sym typeface="Calibri"/>
                      </a:endParaRPr>
                    </a:p>
                  </a:txBody>
                  <a:tcPr marT="91425" marB="91425" marR="91425" marL="91425">
                    <a:solidFill>
                      <a:srgbClr val="55BFD0"/>
                    </a:solidFill>
                  </a:tcPr>
                </a:tc>
                <a:tc>
                  <a:txBody>
                    <a:bodyPr/>
                    <a:lstStyle/>
                    <a:p>
                      <a:pPr indent="0" lvl="0" marL="0" rtl="0" algn="l">
                        <a:spcBef>
                          <a:spcPts val="0"/>
                        </a:spcBef>
                        <a:spcAft>
                          <a:spcPts val="0"/>
                        </a:spcAft>
                        <a:buNone/>
                      </a:pPr>
                      <a:r>
                        <a:rPr b="1" lang="nl">
                          <a:latin typeface="Calibri"/>
                          <a:ea typeface="Calibri"/>
                          <a:cs typeface="Calibri"/>
                          <a:sym typeface="Calibri"/>
                        </a:rPr>
                        <a:t>Doen</a:t>
                      </a:r>
                      <a:endParaRPr b="1">
                        <a:latin typeface="Calibri"/>
                        <a:ea typeface="Calibri"/>
                        <a:cs typeface="Calibri"/>
                        <a:sym typeface="Calibri"/>
                      </a:endParaRPr>
                    </a:p>
                  </a:txBody>
                  <a:tcPr marT="91425" marB="91425" marR="91425" marL="91425">
                    <a:solidFill>
                      <a:srgbClr val="55BFD0"/>
                    </a:solidFill>
                  </a:tcPr>
                </a:tc>
              </a:tr>
              <a:tr h="381000">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Wat moet een leerling allemaal kennen om dit te doen?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Wat moet een leerling kunnen?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Wat moet een leerling doen opdat jij kan beoordelen of hij/zij het kan?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nl">
                          <a:latin typeface="Calibri"/>
                          <a:ea typeface="Calibri"/>
                          <a:cs typeface="Calibri"/>
                          <a:sym typeface="Calibri"/>
                        </a:rPr>
                        <a:t>Welke criteria hanteer je? </a:t>
                      </a:r>
                      <a:endParaRPr>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WAT DOET LEERLINGEN (FRANS) LEREN?</a:t>
            </a:r>
            <a:endParaRPr b="1">
              <a:solidFill>
                <a:srgbClr val="3C78D8"/>
              </a:solidFill>
              <a:latin typeface="Calibri"/>
              <a:ea typeface="Calibri"/>
              <a:cs typeface="Calibri"/>
              <a:sym typeface="Calibri"/>
            </a:endParaRPr>
          </a:p>
        </p:txBody>
      </p:sp>
      <p:sp>
        <p:nvSpPr>
          <p:cNvPr id="298" name="Google Shape;298;p49"/>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nl">
                <a:latin typeface="Calibri"/>
                <a:ea typeface="Calibri"/>
                <a:cs typeface="Calibri"/>
                <a:sym typeface="Calibri"/>
              </a:rPr>
              <a:t>Krachtige leeromgeving als basis</a:t>
            </a:r>
            <a:endParaRPr b="1">
              <a:latin typeface="Calibri"/>
              <a:ea typeface="Calibri"/>
              <a:cs typeface="Calibri"/>
              <a:sym typeface="Calibri"/>
            </a:endParaRPr>
          </a:p>
        </p:txBody>
      </p:sp>
      <p:pic>
        <p:nvPicPr>
          <p:cNvPr id="299" name="Google Shape;299;p49"/>
          <p:cNvPicPr preferRelativeResize="0"/>
          <p:nvPr/>
        </p:nvPicPr>
        <p:blipFill>
          <a:blip r:embed="rId3">
            <a:alphaModFix/>
          </a:blip>
          <a:stretch>
            <a:fillRect/>
          </a:stretch>
        </p:blipFill>
        <p:spPr>
          <a:xfrm>
            <a:off x="4851000" y="1505250"/>
            <a:ext cx="3426799" cy="3377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EN WIE ZIJN JULLIE?</a:t>
            </a:r>
            <a:endParaRPr b="1">
              <a:solidFill>
                <a:srgbClr val="3C78D8"/>
              </a:solidFill>
              <a:latin typeface="Calibri"/>
              <a:ea typeface="Calibri"/>
              <a:cs typeface="Calibri"/>
              <a:sym typeface="Calibri"/>
            </a:endParaRPr>
          </a:p>
        </p:txBody>
      </p:sp>
      <p:sp>
        <p:nvSpPr>
          <p:cNvPr id="128" name="Google Shape;128;p23"/>
          <p:cNvSpPr txBox="1"/>
          <p:nvPr>
            <p:ph idx="1" type="body"/>
          </p:nvPr>
        </p:nvSpPr>
        <p:spPr>
          <a:xfrm>
            <a:off x="244925" y="1504050"/>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nl">
                <a:latin typeface="Calibri"/>
                <a:ea typeface="Calibri"/>
                <a:cs typeface="Calibri"/>
                <a:sym typeface="Calibri"/>
              </a:rPr>
              <a:t>Op de volgende dia zie je enkele citaten uit de online bevraging die jullie vooraf hebben ingevuld. </a:t>
            </a:r>
            <a:endParaRPr b="1">
              <a:latin typeface="Calibri"/>
              <a:ea typeface="Calibri"/>
              <a:cs typeface="Calibri"/>
              <a:sym typeface="Calibri"/>
            </a:endParaRPr>
          </a:p>
          <a:p>
            <a:pPr indent="0" lvl="0" marL="0" rtl="0" algn="l">
              <a:lnSpc>
                <a:spcPct val="150000"/>
              </a:lnSpc>
              <a:spcBef>
                <a:spcPts val="1600"/>
              </a:spcBef>
              <a:spcAft>
                <a:spcPts val="0"/>
              </a:spcAft>
              <a:buNone/>
            </a:pPr>
            <a:r>
              <a:rPr b="1" lang="nl">
                <a:latin typeface="Calibri"/>
                <a:ea typeface="Calibri"/>
                <a:cs typeface="Calibri"/>
                <a:sym typeface="Calibri"/>
              </a:rPr>
              <a:t>Selecteer een citaat waar je je helemaal in kan vinden. </a:t>
            </a:r>
            <a:endParaRPr b="1">
              <a:latin typeface="Calibri"/>
              <a:ea typeface="Calibri"/>
              <a:cs typeface="Calibri"/>
              <a:sym typeface="Calibri"/>
            </a:endParaRPr>
          </a:p>
          <a:p>
            <a:pPr indent="0" lvl="0" marL="0" rtl="0" algn="l">
              <a:lnSpc>
                <a:spcPct val="150000"/>
              </a:lnSpc>
              <a:spcBef>
                <a:spcPts val="1600"/>
              </a:spcBef>
              <a:spcAft>
                <a:spcPts val="1600"/>
              </a:spcAft>
              <a:buNone/>
            </a:pPr>
            <a:r>
              <a:rPr b="1" lang="nl">
                <a:latin typeface="Calibri"/>
                <a:ea typeface="Calibri"/>
                <a:cs typeface="Calibri"/>
                <a:sym typeface="Calibri"/>
              </a:rPr>
              <a:t>Selecteer het citaat dat het verst van je eigen beleving staat. </a:t>
            </a:r>
            <a:endParaRPr b="1">
              <a:latin typeface="Calibri"/>
              <a:ea typeface="Calibri"/>
              <a:cs typeface="Calibri"/>
              <a:sym typeface="Calibri"/>
            </a:endParaRPr>
          </a:p>
        </p:txBody>
      </p:sp>
      <p:pic>
        <p:nvPicPr>
          <p:cNvPr id="129" name="Google Shape;129;p23"/>
          <p:cNvPicPr preferRelativeResize="0"/>
          <p:nvPr/>
        </p:nvPicPr>
        <p:blipFill>
          <a:blip r:embed="rId3">
            <a:alphaModFix/>
          </a:blip>
          <a:stretch>
            <a:fillRect/>
          </a:stretch>
        </p:blipFill>
        <p:spPr>
          <a:xfrm>
            <a:off x="7437950" y="3608050"/>
            <a:ext cx="1706050" cy="15354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WAT DOET LEERLINGEN (FRANS) LEREN?</a:t>
            </a:r>
            <a:endParaRPr b="1">
              <a:solidFill>
                <a:srgbClr val="3C78D8"/>
              </a:solidFill>
              <a:latin typeface="Calibri"/>
              <a:ea typeface="Calibri"/>
              <a:cs typeface="Calibri"/>
              <a:sym typeface="Calibri"/>
            </a:endParaRPr>
          </a:p>
        </p:txBody>
      </p:sp>
      <p:sp>
        <p:nvSpPr>
          <p:cNvPr id="305" name="Google Shape;305;p50"/>
          <p:cNvSpPr txBox="1"/>
          <p:nvPr>
            <p:ph idx="1" type="body"/>
          </p:nvPr>
        </p:nvSpPr>
        <p:spPr>
          <a:xfrm>
            <a:off x="265025" y="1403525"/>
            <a:ext cx="8520600" cy="339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nl">
                <a:latin typeface="Calibri"/>
                <a:ea typeface="Calibri"/>
                <a:cs typeface="Calibri"/>
                <a:sym typeface="Calibri"/>
              </a:rPr>
              <a:t>Wat heb je nodig om een vreemde taal te leren?</a:t>
            </a:r>
            <a:endParaRPr b="1">
              <a:latin typeface="Calibri"/>
              <a:ea typeface="Calibri"/>
              <a:cs typeface="Calibri"/>
              <a:sym typeface="Calibri"/>
            </a:endParaRPr>
          </a:p>
          <a:p>
            <a:pPr indent="-342900" lvl="0" marL="457200" rtl="0" algn="l">
              <a:lnSpc>
                <a:spcPct val="115000"/>
              </a:lnSpc>
              <a:spcBef>
                <a:spcPts val="1600"/>
              </a:spcBef>
              <a:spcAft>
                <a:spcPts val="0"/>
              </a:spcAft>
              <a:buSzPts val="1800"/>
              <a:buFont typeface="Calibri"/>
              <a:buChar char="-"/>
            </a:pPr>
            <a:r>
              <a:rPr lang="nl">
                <a:latin typeface="Calibri"/>
                <a:ea typeface="Calibri"/>
                <a:cs typeface="Calibri"/>
                <a:sym typeface="Calibri"/>
              </a:rPr>
              <a:t>positieve attitude ten opzichte van (het leren van) de vreemde taal → motivatie, interesse, betrokkenheid</a:t>
            </a:r>
            <a:endParaRPr>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nl">
                <a:latin typeface="Calibri"/>
                <a:ea typeface="Calibri"/>
                <a:cs typeface="Calibri"/>
                <a:sym typeface="Calibri"/>
              </a:rPr>
              <a:t>veel en rijk taalaanbod in de vreemde taal →  herhaling + rijke context (veel aanknopingspunten)</a:t>
            </a:r>
            <a:endParaRPr>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nl">
                <a:latin typeface="Calibri"/>
                <a:ea typeface="Calibri"/>
                <a:cs typeface="Calibri"/>
                <a:sym typeface="Calibri"/>
              </a:rPr>
              <a:t>betekenisvolle en functionele taallessen met ingebedde aandacht voor vorm (grammatica, woordenschat en fonologie) én strategieën</a:t>
            </a:r>
            <a:endParaRPr>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nl">
                <a:latin typeface="Calibri"/>
                <a:ea typeface="Calibri"/>
                <a:cs typeface="Calibri"/>
                <a:sym typeface="Calibri"/>
              </a:rPr>
              <a:t>veel aandacht voor productieve interactie en communicatie</a:t>
            </a:r>
            <a:endParaRPr>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nl">
                <a:latin typeface="Calibri"/>
                <a:ea typeface="Calibri"/>
                <a:cs typeface="Calibri"/>
                <a:sym typeface="Calibri"/>
              </a:rPr>
              <a:t>kwaliteitsvolle feedback op taalproductie</a:t>
            </a:r>
            <a:endParaRPr>
              <a:latin typeface="Calibri"/>
              <a:ea typeface="Calibri"/>
              <a:cs typeface="Calibri"/>
              <a:sym typeface="Calibri"/>
            </a:endParaRPr>
          </a:p>
        </p:txBody>
      </p:sp>
      <p:pic>
        <p:nvPicPr>
          <p:cNvPr id="306" name="Google Shape;306;p50"/>
          <p:cNvPicPr preferRelativeResize="0"/>
          <p:nvPr/>
        </p:nvPicPr>
        <p:blipFill>
          <a:blip r:embed="rId3">
            <a:alphaModFix/>
          </a:blip>
          <a:stretch>
            <a:fillRect/>
          </a:stretch>
        </p:blipFill>
        <p:spPr>
          <a:xfrm>
            <a:off x="7363850" y="445025"/>
            <a:ext cx="1468450" cy="1447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WAT DOET LEERLINGEN (FRANS) LEREN?</a:t>
            </a:r>
            <a:endParaRPr b="1">
              <a:solidFill>
                <a:srgbClr val="3C78D8"/>
              </a:solidFill>
              <a:latin typeface="Calibri"/>
              <a:ea typeface="Calibri"/>
              <a:cs typeface="Calibri"/>
              <a:sym typeface="Calibri"/>
            </a:endParaRPr>
          </a:p>
        </p:txBody>
      </p:sp>
      <p:sp>
        <p:nvSpPr>
          <p:cNvPr id="312" name="Google Shape;312;p51"/>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nl">
                <a:latin typeface="Calibri"/>
                <a:ea typeface="Calibri"/>
                <a:cs typeface="Calibri"/>
                <a:sym typeface="Calibri"/>
              </a:rPr>
              <a:t>Basisprincipes van effectieve didactiek</a:t>
            </a:r>
            <a:endParaRPr b="1">
              <a:latin typeface="Calibri"/>
              <a:ea typeface="Calibri"/>
              <a:cs typeface="Calibri"/>
              <a:sym typeface="Calibri"/>
            </a:endParaRPr>
          </a:p>
        </p:txBody>
      </p:sp>
      <p:pic>
        <p:nvPicPr>
          <p:cNvPr id="313" name="Google Shape;313;p51"/>
          <p:cNvPicPr preferRelativeResize="0"/>
          <p:nvPr/>
        </p:nvPicPr>
        <p:blipFill>
          <a:blip r:embed="rId3">
            <a:alphaModFix/>
          </a:blip>
          <a:stretch>
            <a:fillRect/>
          </a:stretch>
        </p:blipFill>
        <p:spPr>
          <a:xfrm>
            <a:off x="4130724" y="1566151"/>
            <a:ext cx="4701573" cy="333807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WAT DOET LEERLINGEN (FRANS) LEREN?</a:t>
            </a:r>
            <a:endParaRPr b="1">
              <a:solidFill>
                <a:srgbClr val="3C78D8"/>
              </a:solidFill>
              <a:latin typeface="Calibri"/>
              <a:ea typeface="Calibri"/>
              <a:cs typeface="Calibri"/>
              <a:sym typeface="Calibri"/>
            </a:endParaRPr>
          </a:p>
        </p:txBody>
      </p:sp>
      <p:sp>
        <p:nvSpPr>
          <p:cNvPr id="319" name="Google Shape;319;p52"/>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Calibri"/>
              <a:buChar char="-"/>
            </a:pPr>
            <a:r>
              <a:rPr lang="nl">
                <a:latin typeface="Calibri"/>
                <a:ea typeface="Calibri"/>
                <a:cs typeface="Calibri"/>
                <a:sym typeface="Calibri"/>
              </a:rPr>
              <a:t>Vorm een groepje van 3.</a:t>
            </a:r>
            <a:endParaRPr>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Char char="-"/>
            </a:pPr>
            <a:r>
              <a:rPr lang="nl">
                <a:latin typeface="Calibri"/>
                <a:ea typeface="Calibri"/>
                <a:cs typeface="Calibri"/>
                <a:sym typeface="Calibri"/>
              </a:rPr>
              <a:t>Verken samen 6 van de 12 bouwstenen en overleg:  wat betekenen deze principes voor jullie lespraktijk Frans? Beantwoord ook de reflectievragen.</a:t>
            </a:r>
            <a:endParaRPr>
              <a:latin typeface="Calibri"/>
              <a:ea typeface="Calibri"/>
              <a:cs typeface="Calibri"/>
              <a:sym typeface="Calibri"/>
            </a:endParaRPr>
          </a:p>
        </p:txBody>
      </p:sp>
      <p:pic>
        <p:nvPicPr>
          <p:cNvPr id="320" name="Google Shape;320;p52"/>
          <p:cNvPicPr preferRelativeResize="0"/>
          <p:nvPr/>
        </p:nvPicPr>
        <p:blipFill>
          <a:blip r:embed="rId3">
            <a:alphaModFix/>
          </a:blip>
          <a:stretch>
            <a:fillRect/>
          </a:stretch>
        </p:blipFill>
        <p:spPr>
          <a:xfrm>
            <a:off x="6549924" y="607225"/>
            <a:ext cx="2282377" cy="162047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WAT DOET LEERLINGEN (FRANS) LEREN?</a:t>
            </a:r>
            <a:endParaRPr b="1">
              <a:solidFill>
                <a:srgbClr val="3C78D8"/>
              </a:solidFill>
              <a:latin typeface="Calibri"/>
              <a:ea typeface="Calibri"/>
              <a:cs typeface="Calibri"/>
              <a:sym typeface="Calibri"/>
            </a:endParaRPr>
          </a:p>
        </p:txBody>
      </p:sp>
      <p:sp>
        <p:nvSpPr>
          <p:cNvPr id="326" name="Google Shape;326;p53"/>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nl">
                <a:latin typeface="Calibri"/>
                <a:ea typeface="Calibri"/>
                <a:cs typeface="Calibri"/>
                <a:sym typeface="Calibri"/>
              </a:rPr>
              <a:t>Denk </a:t>
            </a:r>
            <a:r>
              <a:rPr b="1" i="1" lang="nl">
                <a:latin typeface="Calibri"/>
                <a:ea typeface="Calibri"/>
                <a:cs typeface="Calibri"/>
                <a:sym typeface="Calibri"/>
              </a:rPr>
              <a:t>individueel </a:t>
            </a:r>
            <a:r>
              <a:rPr lang="nl">
                <a:latin typeface="Calibri"/>
                <a:ea typeface="Calibri"/>
                <a:cs typeface="Calibri"/>
                <a:sym typeface="Calibri"/>
              </a:rPr>
              <a:t>voor elke bouwsteen na:</a:t>
            </a:r>
            <a:endParaRPr>
              <a:latin typeface="Calibri"/>
              <a:ea typeface="Calibri"/>
              <a:cs typeface="Calibri"/>
              <a:sym typeface="Calibri"/>
            </a:endParaRPr>
          </a:p>
          <a:p>
            <a:pPr indent="-342900" lvl="0" marL="457200" rtl="0" algn="l">
              <a:spcBef>
                <a:spcPts val="1600"/>
              </a:spcBef>
              <a:spcAft>
                <a:spcPts val="0"/>
              </a:spcAft>
              <a:buSzPts val="1800"/>
              <a:buFont typeface="Calibri"/>
              <a:buChar char="●"/>
            </a:pPr>
            <a:r>
              <a:rPr lang="nl">
                <a:latin typeface="Calibri"/>
                <a:ea typeface="Calibri"/>
                <a:cs typeface="Calibri"/>
                <a:sym typeface="Calibri"/>
              </a:rPr>
              <a:t>In welke mate ben ik hier bewust mee bezig in mijn les? </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nl">
                <a:latin typeface="Calibri"/>
                <a:ea typeface="Calibri"/>
                <a:cs typeface="Calibri"/>
                <a:sym typeface="Calibri"/>
              </a:rPr>
              <a:t>Scoor jezelf op een schaal van 0 tot 10. </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nl">
                <a:latin typeface="Calibri"/>
                <a:ea typeface="Calibri"/>
                <a:cs typeface="Calibri"/>
                <a:sym typeface="Calibri"/>
              </a:rPr>
              <a:t>Wat maakt dat ik al zoveel heb? Waar liggen er nog groeikansen? </a:t>
            </a:r>
            <a:endParaRPr>
              <a:latin typeface="Calibri"/>
              <a:ea typeface="Calibri"/>
              <a:cs typeface="Calibri"/>
              <a:sym typeface="Calibri"/>
            </a:endParaRPr>
          </a:p>
          <a:p>
            <a:pPr indent="0" lvl="0" marL="457200" rtl="0" algn="l">
              <a:lnSpc>
                <a:spcPct val="150000"/>
              </a:lnSpc>
              <a:spcBef>
                <a:spcPts val="1600"/>
              </a:spcBef>
              <a:spcAft>
                <a:spcPts val="1600"/>
              </a:spcAft>
              <a:buNone/>
            </a:pPr>
            <a:r>
              <a:t/>
            </a:r>
            <a:endParaRPr b="1">
              <a:latin typeface="Calibri"/>
              <a:ea typeface="Calibri"/>
              <a:cs typeface="Calibri"/>
              <a:sym typeface="Calibri"/>
            </a:endParaRPr>
          </a:p>
        </p:txBody>
      </p:sp>
      <p:pic>
        <p:nvPicPr>
          <p:cNvPr id="327" name="Google Shape;327;p53"/>
          <p:cNvPicPr preferRelativeResize="0"/>
          <p:nvPr/>
        </p:nvPicPr>
        <p:blipFill>
          <a:blip r:embed="rId3">
            <a:alphaModFix/>
          </a:blip>
          <a:stretch>
            <a:fillRect/>
          </a:stretch>
        </p:blipFill>
        <p:spPr>
          <a:xfrm>
            <a:off x="6549924" y="607225"/>
            <a:ext cx="2282377" cy="162047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PAUZE!</a:t>
            </a:r>
            <a:endParaRPr b="1">
              <a:solidFill>
                <a:srgbClr val="3C78D8"/>
              </a:solidFill>
              <a:latin typeface="Calibri"/>
              <a:ea typeface="Calibri"/>
              <a:cs typeface="Calibri"/>
              <a:sym typeface="Calibri"/>
            </a:endParaRPr>
          </a:p>
        </p:txBody>
      </p:sp>
      <p:pic>
        <p:nvPicPr>
          <p:cNvPr id="333" name="Google Shape;333;p54"/>
          <p:cNvPicPr preferRelativeResize="0"/>
          <p:nvPr/>
        </p:nvPicPr>
        <p:blipFill>
          <a:blip r:embed="rId3">
            <a:alphaModFix/>
          </a:blip>
          <a:stretch>
            <a:fillRect/>
          </a:stretch>
        </p:blipFill>
        <p:spPr>
          <a:xfrm>
            <a:off x="3498300" y="1240888"/>
            <a:ext cx="5334000" cy="3552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DIFFERENTIËREN, MOET DAT NU ECHT?</a:t>
            </a:r>
            <a:endParaRPr b="1">
              <a:solidFill>
                <a:srgbClr val="3C78D8"/>
              </a:solidFill>
              <a:latin typeface="Calibri"/>
              <a:ea typeface="Calibri"/>
              <a:cs typeface="Calibri"/>
              <a:sym typeface="Calibri"/>
            </a:endParaRPr>
          </a:p>
        </p:txBody>
      </p:sp>
      <p:sp>
        <p:nvSpPr>
          <p:cNvPr id="339" name="Google Shape;339;p55"/>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t/>
            </a:r>
            <a:endParaRPr b="1">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6"/>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WAAROP INSPELEN? </a:t>
            </a:r>
            <a:endParaRPr/>
          </a:p>
        </p:txBody>
      </p:sp>
      <p:pic>
        <p:nvPicPr>
          <p:cNvPr id="345" name="Google Shape;345;p56"/>
          <p:cNvPicPr preferRelativeResize="0"/>
          <p:nvPr/>
        </p:nvPicPr>
        <p:blipFill rotWithShape="1">
          <a:blip r:embed="rId3">
            <a:alphaModFix/>
          </a:blip>
          <a:srcRect b="9909" l="40615" r="40395" t="45811"/>
          <a:stretch/>
        </p:blipFill>
        <p:spPr>
          <a:xfrm>
            <a:off x="6518983" y="2413688"/>
            <a:ext cx="949570" cy="984593"/>
          </a:xfrm>
          <a:prstGeom prst="rect">
            <a:avLst/>
          </a:prstGeom>
          <a:noFill/>
          <a:ln>
            <a:noFill/>
          </a:ln>
        </p:spPr>
      </p:pic>
      <p:pic>
        <p:nvPicPr>
          <p:cNvPr id="346" name="Google Shape;346;p56"/>
          <p:cNvPicPr preferRelativeResize="0"/>
          <p:nvPr/>
        </p:nvPicPr>
        <p:blipFill rotWithShape="1">
          <a:blip r:embed="rId4">
            <a:alphaModFix/>
          </a:blip>
          <a:srcRect b="0" l="0" r="0" t="0"/>
          <a:stretch/>
        </p:blipFill>
        <p:spPr>
          <a:xfrm>
            <a:off x="1413132" y="1598983"/>
            <a:ext cx="4007366" cy="34008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pic>
        <p:nvPicPr>
          <p:cNvPr id="351" name="Google Shape;351;p57"/>
          <p:cNvPicPr preferRelativeResize="0"/>
          <p:nvPr/>
        </p:nvPicPr>
        <p:blipFill rotWithShape="1">
          <a:blip r:embed="rId3">
            <a:alphaModFix/>
          </a:blip>
          <a:srcRect b="0" l="0" r="0" t="0"/>
          <a:stretch/>
        </p:blipFill>
        <p:spPr>
          <a:xfrm>
            <a:off x="3037703" y="1005016"/>
            <a:ext cx="6106297" cy="4138484"/>
          </a:xfrm>
          <a:prstGeom prst="rect">
            <a:avLst/>
          </a:prstGeom>
          <a:noFill/>
          <a:ln>
            <a:noFill/>
          </a:ln>
        </p:spPr>
      </p:pic>
      <p:sp>
        <p:nvSpPr>
          <p:cNvPr id="352" name="Google Shape;352;p57"/>
          <p:cNvSpPr txBox="1"/>
          <p:nvPr>
            <p:ph type="title"/>
          </p:nvPr>
        </p:nvSpPr>
        <p:spPr>
          <a:xfrm>
            <a:off x="628651" y="595252"/>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Bovendien</a:t>
            </a:r>
            <a:endParaRPr/>
          </a:p>
        </p:txBody>
      </p:sp>
      <p:pic>
        <p:nvPicPr>
          <p:cNvPr id="353" name="Google Shape;353;p57"/>
          <p:cNvPicPr preferRelativeResize="0"/>
          <p:nvPr/>
        </p:nvPicPr>
        <p:blipFill rotWithShape="1">
          <a:blip r:embed="rId4">
            <a:alphaModFix/>
          </a:blip>
          <a:srcRect b="0" l="0" r="0" t="0"/>
          <a:stretch/>
        </p:blipFill>
        <p:spPr>
          <a:xfrm>
            <a:off x="628656" y="1995856"/>
            <a:ext cx="2031900" cy="1981200"/>
          </a:xfrm>
          <a:prstGeom prst="rect">
            <a:avLst/>
          </a:prstGeom>
          <a:noFill/>
          <a:ln>
            <a:noFill/>
          </a:ln>
        </p:spPr>
      </p:pic>
      <p:pic>
        <p:nvPicPr>
          <p:cNvPr id="354" name="Google Shape;354;p57"/>
          <p:cNvPicPr preferRelativeResize="0"/>
          <p:nvPr/>
        </p:nvPicPr>
        <p:blipFill rotWithShape="1">
          <a:blip r:embed="rId5">
            <a:alphaModFix/>
          </a:blip>
          <a:srcRect b="0" l="0" r="0" t="0"/>
          <a:stretch/>
        </p:blipFill>
        <p:spPr>
          <a:xfrm>
            <a:off x="4432869" y="1976806"/>
            <a:ext cx="2400300" cy="20193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Google Shape;360;p58"/>
          <p:cNvSpPr txBox="1"/>
          <p:nvPr>
            <p:ph type="title"/>
          </p:nvPr>
        </p:nvSpPr>
        <p:spPr>
          <a:xfrm>
            <a:off x="628650" y="460638"/>
            <a:ext cx="7886700" cy="1076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pic>
        <p:nvPicPr>
          <p:cNvPr id="361" name="Google Shape;361;p58"/>
          <p:cNvPicPr preferRelativeResize="0"/>
          <p:nvPr/>
        </p:nvPicPr>
        <p:blipFill>
          <a:blip r:embed="rId3">
            <a:alphaModFix/>
          </a:blip>
          <a:stretch>
            <a:fillRect/>
          </a:stretch>
        </p:blipFill>
        <p:spPr>
          <a:xfrm>
            <a:off x="152400" y="1689438"/>
            <a:ext cx="8839201" cy="2088952"/>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9"/>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DENKEN – DELEN - UITWISSELEN</a:t>
            </a:r>
            <a:endParaRPr/>
          </a:p>
        </p:txBody>
      </p:sp>
      <p:graphicFrame>
        <p:nvGraphicFramePr>
          <p:cNvPr id="367" name="Google Shape;367;p59"/>
          <p:cNvGraphicFramePr/>
          <p:nvPr/>
        </p:nvGraphicFramePr>
        <p:xfrm>
          <a:off x="628650" y="1784527"/>
          <a:ext cx="3000000" cy="3000000"/>
        </p:xfrm>
        <a:graphic>
          <a:graphicData uri="http://schemas.openxmlformats.org/drawingml/2006/table">
            <a:tbl>
              <a:tblPr bandRow="1" firstRow="1">
                <a:noFill/>
                <a:tableStyleId>{93F2AEBD-B161-4A91-ABE7-CB693B592AB7}</a:tableStyleId>
              </a:tblPr>
              <a:tblGrid>
                <a:gridCol w="1488025"/>
                <a:gridCol w="6398675"/>
              </a:tblGrid>
              <a:tr h="370850">
                <a:tc>
                  <a:txBody>
                    <a:bodyPr/>
                    <a:lstStyle/>
                    <a:p>
                      <a:pPr indent="0" lvl="0" marL="0" marR="0" rtl="0" algn="l">
                        <a:spcBef>
                          <a:spcPts val="0"/>
                        </a:spcBef>
                        <a:spcAft>
                          <a:spcPts val="0"/>
                        </a:spcAft>
                        <a:buNone/>
                      </a:pPr>
                      <a:r>
                        <a:rPr b="1" lang="nl" sz="1350" u="none" cap="none" strike="noStrike">
                          <a:solidFill>
                            <a:schemeClr val="lt1"/>
                          </a:solidFill>
                        </a:rPr>
                        <a:t>FASE 1</a:t>
                      </a:r>
                      <a:endParaRPr b="1" sz="1350">
                        <a:solidFill>
                          <a:schemeClr val="lt1"/>
                        </a:solidFill>
                      </a:endParaRPr>
                    </a:p>
                  </a:txBody>
                  <a:tcPr marT="45725" marB="45725" marR="91450" marL="91450"/>
                </a:tc>
                <a:tc>
                  <a:txBody>
                    <a:bodyPr/>
                    <a:lstStyle/>
                    <a:p>
                      <a:pPr indent="0" lvl="0" marL="0" marR="0" rtl="0" algn="l">
                        <a:spcBef>
                          <a:spcPts val="0"/>
                        </a:spcBef>
                        <a:spcAft>
                          <a:spcPts val="0"/>
                        </a:spcAft>
                        <a:buNone/>
                      </a:pPr>
                      <a:r>
                        <a:t/>
                      </a:r>
                      <a:endParaRPr sz="1350">
                        <a:solidFill>
                          <a:schemeClr val="lt1"/>
                        </a:solidFill>
                      </a:endParaRPr>
                    </a:p>
                  </a:txBody>
                  <a:tcPr marT="45725" marB="45725" marR="91450" marL="91450"/>
                </a:tc>
              </a:tr>
              <a:tr h="370850">
                <a:tc>
                  <a:txBody>
                    <a:bodyPr/>
                    <a:lstStyle/>
                    <a:p>
                      <a:pPr indent="0" lvl="0" marL="0" marR="0" rtl="0" algn="l">
                        <a:spcBef>
                          <a:spcPts val="0"/>
                        </a:spcBef>
                        <a:spcAft>
                          <a:spcPts val="0"/>
                        </a:spcAft>
                        <a:buNone/>
                      </a:pPr>
                      <a:r>
                        <a:rPr b="1" lang="nl" sz="1800">
                          <a:solidFill>
                            <a:schemeClr val="dk1"/>
                          </a:solidFill>
                        </a:rPr>
                        <a:t>FASE 1</a:t>
                      </a:r>
                      <a:endParaRPr b="1" sz="1800">
                        <a:solidFill>
                          <a:schemeClr val="dk1"/>
                        </a:solidFill>
                      </a:endParaRPr>
                    </a:p>
                  </a:txBody>
                  <a:tcPr marT="45725" marB="45725" marR="91450" marL="91450"/>
                </a:tc>
                <a:tc>
                  <a:txBody>
                    <a:bodyPr/>
                    <a:lstStyle/>
                    <a:p>
                      <a:pPr indent="-285750" lvl="0" marL="285750" marR="0" rtl="0" algn="l">
                        <a:spcBef>
                          <a:spcPts val="0"/>
                        </a:spcBef>
                        <a:spcAft>
                          <a:spcPts val="0"/>
                        </a:spcAft>
                        <a:buClr>
                          <a:schemeClr val="dk1"/>
                        </a:buClr>
                        <a:buSzPts val="1350"/>
                        <a:buFont typeface="Arial"/>
                        <a:buChar char="•"/>
                      </a:pPr>
                      <a:r>
                        <a:rPr lang="nl" sz="1350"/>
                        <a:t>Schrijf de 5 belangrijkste zaken op die jij hebt onthouden uit de vorige les..</a:t>
                      </a:r>
                      <a:r>
                        <a:rPr lang="nl" sz="1350"/>
                        <a:t> </a:t>
                      </a:r>
                      <a:endParaRPr/>
                    </a:p>
                    <a:p>
                      <a:pPr indent="-285750" lvl="0" marL="285750" marR="0" rtl="0" algn="l">
                        <a:spcBef>
                          <a:spcPts val="0"/>
                        </a:spcBef>
                        <a:spcAft>
                          <a:spcPts val="0"/>
                        </a:spcAft>
                        <a:buClr>
                          <a:schemeClr val="dk1"/>
                        </a:buClr>
                        <a:buSzPts val="1350"/>
                        <a:buFont typeface="Arial"/>
                        <a:buChar char="•"/>
                      </a:pPr>
                      <a:r>
                        <a:rPr lang="nl" sz="1350"/>
                        <a:t>Welke 3 stappen pas je toe om breuken te vermenigvuldigen</a:t>
                      </a:r>
                      <a:endParaRPr sz="1350"/>
                    </a:p>
                  </a:txBody>
                  <a:tcPr marT="45725" marB="45725" marR="91450" marL="91450"/>
                </a:tc>
              </a:tr>
              <a:tr h="370850">
                <a:tc>
                  <a:txBody>
                    <a:bodyPr/>
                    <a:lstStyle/>
                    <a:p>
                      <a:pPr indent="0" lvl="0" marL="0" marR="0" rtl="0" algn="l">
                        <a:spcBef>
                          <a:spcPts val="0"/>
                        </a:spcBef>
                        <a:spcAft>
                          <a:spcPts val="0"/>
                        </a:spcAft>
                        <a:buNone/>
                      </a:pPr>
                      <a:r>
                        <a:rPr b="1" lang="nl" sz="1800">
                          <a:solidFill>
                            <a:schemeClr val="dk1"/>
                          </a:solidFill>
                        </a:rPr>
                        <a:t>FASE 2</a:t>
                      </a:r>
                      <a:endParaRPr b="1" sz="1800">
                        <a:solidFill>
                          <a:schemeClr val="dk1"/>
                        </a:solidFill>
                      </a:endParaRPr>
                    </a:p>
                  </a:txBody>
                  <a:tcPr marT="45725" marB="45725" marR="91450" marL="91450"/>
                </a:tc>
                <a:tc>
                  <a:txBody>
                    <a:bodyPr/>
                    <a:lstStyle/>
                    <a:p>
                      <a:pPr indent="-285750" lvl="0" marL="285750" marR="0" rtl="0" algn="l">
                        <a:spcBef>
                          <a:spcPts val="0"/>
                        </a:spcBef>
                        <a:spcAft>
                          <a:spcPts val="0"/>
                        </a:spcAft>
                        <a:buClr>
                          <a:schemeClr val="dk1"/>
                        </a:buClr>
                        <a:buSzPts val="1350"/>
                        <a:buFont typeface="Arial"/>
                        <a:buChar char="•"/>
                      </a:pPr>
                      <a:r>
                        <a:rPr lang="nl" sz="1350"/>
                        <a:t>Buur A vertelt,</a:t>
                      </a:r>
                      <a:r>
                        <a:rPr lang="nl" sz="1350"/>
                        <a:t> buur B luistert. </a:t>
                      </a:r>
                      <a:endParaRPr/>
                    </a:p>
                    <a:p>
                      <a:pPr indent="-285750" lvl="0" marL="285750" marR="0" rtl="0" algn="l">
                        <a:spcBef>
                          <a:spcPts val="0"/>
                        </a:spcBef>
                        <a:spcAft>
                          <a:spcPts val="0"/>
                        </a:spcAft>
                        <a:buClr>
                          <a:schemeClr val="dk1"/>
                        </a:buClr>
                        <a:buSzPts val="1350"/>
                        <a:buFont typeface="Arial"/>
                        <a:buChar char="•"/>
                      </a:pPr>
                      <a:r>
                        <a:rPr lang="nl" sz="1350"/>
                        <a:t>Buur B vertet, buur A luistert. </a:t>
                      </a:r>
                      <a:endParaRPr/>
                    </a:p>
                    <a:p>
                      <a:pPr indent="-285750" lvl="0" marL="285750" marR="0" rtl="0" algn="l">
                        <a:spcBef>
                          <a:spcPts val="0"/>
                        </a:spcBef>
                        <a:spcAft>
                          <a:spcPts val="0"/>
                        </a:spcAft>
                        <a:buClr>
                          <a:schemeClr val="dk1"/>
                        </a:buClr>
                        <a:buSzPts val="1350"/>
                        <a:buFont typeface="Arial"/>
                        <a:buChar char="•"/>
                      </a:pPr>
                      <a:r>
                        <a:rPr lang="nl" sz="1350"/>
                        <a:t>Waar zitten de verschillen? Zoek het juiste antwoord op. </a:t>
                      </a:r>
                      <a:endParaRPr sz="1350"/>
                    </a:p>
                  </a:txBody>
                  <a:tcPr marT="45725" marB="45725" marR="91450" marL="91450"/>
                </a:tc>
              </a:tr>
              <a:tr h="370850">
                <a:tc>
                  <a:txBody>
                    <a:bodyPr/>
                    <a:lstStyle/>
                    <a:p>
                      <a:pPr indent="0" lvl="0" marL="0" marR="0" rtl="0" algn="l">
                        <a:spcBef>
                          <a:spcPts val="0"/>
                        </a:spcBef>
                        <a:spcAft>
                          <a:spcPts val="0"/>
                        </a:spcAft>
                        <a:buNone/>
                      </a:pPr>
                      <a:r>
                        <a:rPr b="1" lang="nl" sz="1800">
                          <a:solidFill>
                            <a:schemeClr val="dk1"/>
                          </a:solidFill>
                        </a:rPr>
                        <a:t>FASE 3</a:t>
                      </a:r>
                      <a:endParaRPr b="1" sz="1800">
                        <a:solidFill>
                          <a:schemeClr val="dk1"/>
                        </a:solidFill>
                      </a:endParaRPr>
                    </a:p>
                  </a:txBody>
                  <a:tcPr marT="45725" marB="45725" marR="91450" marL="91450"/>
                </a:tc>
                <a:tc>
                  <a:txBody>
                    <a:bodyPr/>
                    <a:lstStyle/>
                    <a:p>
                      <a:pPr indent="-285750" lvl="0" marL="285750" marR="0" rtl="0" algn="l">
                        <a:spcBef>
                          <a:spcPts val="0"/>
                        </a:spcBef>
                        <a:spcAft>
                          <a:spcPts val="0"/>
                        </a:spcAft>
                        <a:buClr>
                          <a:schemeClr val="dk1"/>
                        </a:buClr>
                        <a:buSzPts val="1350"/>
                        <a:buFont typeface="Arial"/>
                        <a:buChar char="•"/>
                      </a:pPr>
                      <a:r>
                        <a:rPr lang="nl" sz="1350"/>
                        <a:t>Deel met 4. </a:t>
                      </a:r>
                      <a:endParaRPr/>
                    </a:p>
                    <a:p>
                      <a:pPr indent="-285750" lvl="0" marL="285750" marR="0" rtl="0" algn="l">
                        <a:spcBef>
                          <a:spcPts val="0"/>
                        </a:spcBef>
                        <a:spcAft>
                          <a:spcPts val="0"/>
                        </a:spcAft>
                        <a:buClr>
                          <a:schemeClr val="dk1"/>
                        </a:buClr>
                        <a:buSzPts val="1350"/>
                        <a:buFont typeface="Arial"/>
                        <a:buChar char="•"/>
                      </a:pPr>
                      <a:r>
                        <a:rPr lang="nl" sz="1350"/>
                        <a:t>Vergelijk met de oplossing op bord. </a:t>
                      </a:r>
                      <a:endParaRPr/>
                    </a:p>
                    <a:p>
                      <a:pPr indent="-200025" lvl="0" marL="285750" marR="0" rtl="0" algn="l">
                        <a:spcBef>
                          <a:spcPts val="0"/>
                        </a:spcBef>
                        <a:spcAft>
                          <a:spcPts val="0"/>
                        </a:spcAft>
                        <a:buClr>
                          <a:schemeClr val="dk1"/>
                        </a:buClr>
                        <a:buSzPts val="1350"/>
                        <a:buFont typeface="Arial"/>
                        <a:buNone/>
                      </a:pPr>
                      <a:r>
                        <a:t/>
                      </a:r>
                      <a:endParaRPr sz="1350"/>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idx="1" type="body"/>
          </p:nvPr>
        </p:nvSpPr>
        <p:spPr>
          <a:xfrm>
            <a:off x="311700" y="329000"/>
            <a:ext cx="8520600" cy="34164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Char char="●"/>
            </a:pPr>
            <a:r>
              <a:rPr lang="nl" sz="1100">
                <a:solidFill>
                  <a:srgbClr val="000000"/>
                </a:solidFill>
              </a:rPr>
              <a:t>Sterke leerlingen gaan graag individueel aan de slag met apart materiaal en boeken daar ook vooruitgang mee, als ze ook 1x per week individueel begeleid worden.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De ex-OKAN-leerlingen zijn gemotiveerd om deel te nemen aan Kahoot quizzen. Dit werkt het best met die leerlingen, omdat de uitkomst al wordt aangegeven en ze meteen weten of ze fout of juist hebben geantwoord.</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Ze zijn leergierig. Ze willen het beste uit zichzelf halen.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Er is sowieso altijd vooruitgang. Vaak ook veel motivatie.</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leerlingen zijn gemotiveerd, ik werk met buddy's in de klas indien mogelijk en geef een uur extra bijles over de middag om de basis verder aan te leren. Bij opdrachten vereenvoudig ik de opdracht enigszins zodat hij studeerbaar is.</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Het feit dat ze gemotiveerd zijn om de taal te leren.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De leerlingen zijn heel gemotiveerd, willen Frans leren en werken veel thuis.</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Engagement, gewend aan het lespatroon, oud-leerlingen terugzien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Als ze een mooi resultaat behalen op een onderdeel nieuwe leerstof, zoals werkwoordsvervoeging/uitgangen nieuwe tijd, waarbij ze niet zoveel voorkennis nodig hebben, maar dit kunnen leren door goed te studeren.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mondelinge oefeningen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Motivatie bij de leerlingen + succeservaring wanneer ze iets nieuws geleerd hebben.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Nog niet gevonden. Ik hoop antwoorden te krijgen tijdens de bijscholing.</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Vaak zijn deze leerlingen leergierig. Ze willen het begrijpen, hoe moeilijk het ook is.</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Hun engagement</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Ik heb momenteel geen ex-OKAN-leerlingen in de klas. Vaak worden leerlingen bij ons vrijgesteld van het vak Frans zodat ze zich in de vrijgekomen tijd nog meer kunnen toeleggen op het Nederlands. Ook omdat we merken dat Frans geen haalbare kaart is voor de leerlingen, vaak hebben ze nog nooit Frans gehad. Daarom mijn interesse, om te zien hoe we dit kunnen aanpakken.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De meeste leerlingen hebben veel zin om te leren, om nieuwe dingen te verwerven.</a:t>
            </a:r>
            <a:endParaRPr sz="1100">
              <a:solidFill>
                <a:srgbClr val="000000"/>
              </a:solidFill>
            </a:endParaRPr>
          </a:p>
          <a:p>
            <a:pPr indent="-298450" lvl="0" marL="457200" rtl="0" algn="l">
              <a:spcBef>
                <a:spcPts val="0"/>
              </a:spcBef>
              <a:spcAft>
                <a:spcPts val="0"/>
              </a:spcAft>
              <a:buClr>
                <a:srgbClr val="000000"/>
              </a:buClr>
              <a:buSzPts val="1100"/>
              <a:buChar char="●"/>
            </a:pPr>
            <a:r>
              <a:rPr lang="nl" sz="1100">
                <a:solidFill>
                  <a:srgbClr val="000000"/>
                </a:solidFill>
              </a:rPr>
              <a:t>Deze doelgroep ligt me wel. Ze stellen veel vragen, zijn gemotiveerd en leren snel.</a:t>
            </a:r>
            <a:endParaRPr sz="1100">
              <a:solidFill>
                <a:srgbClr val="000000"/>
              </a:solidFill>
            </a:endParaRPr>
          </a:p>
          <a:p>
            <a:pPr indent="0" lvl="0" marL="0" rtl="0" algn="l">
              <a:spcBef>
                <a:spcPts val="0"/>
              </a:spcBef>
              <a:spcAft>
                <a:spcPts val="16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60"/>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BEKEND – BENIEUWD - BEWAARD</a:t>
            </a:r>
            <a:endParaRPr/>
          </a:p>
        </p:txBody>
      </p:sp>
      <p:graphicFrame>
        <p:nvGraphicFramePr>
          <p:cNvPr id="373" name="Google Shape;373;p60"/>
          <p:cNvGraphicFramePr/>
          <p:nvPr/>
        </p:nvGraphicFramePr>
        <p:xfrm>
          <a:off x="733778" y="1922639"/>
          <a:ext cx="3000000" cy="3000000"/>
        </p:xfrm>
        <a:graphic>
          <a:graphicData uri="http://schemas.openxmlformats.org/drawingml/2006/table">
            <a:tbl>
              <a:tblPr bandRow="1" firstRow="1">
                <a:noFill/>
                <a:tableStyleId>{93F2AEBD-B161-4A91-ABE7-CB693B592AB7}</a:tableStyleId>
              </a:tblPr>
              <a:tblGrid>
                <a:gridCol w="2525900"/>
                <a:gridCol w="2525900"/>
                <a:gridCol w="2525900"/>
              </a:tblGrid>
              <a:tr h="370850">
                <a:tc>
                  <a:txBody>
                    <a:bodyPr/>
                    <a:lstStyle/>
                    <a:p>
                      <a:pPr indent="0" lvl="0" marL="0" marR="0" rtl="0" algn="ctr">
                        <a:spcBef>
                          <a:spcPts val="0"/>
                        </a:spcBef>
                        <a:spcAft>
                          <a:spcPts val="0"/>
                        </a:spcAft>
                        <a:buNone/>
                      </a:pPr>
                      <a:r>
                        <a:rPr lang="nl" sz="1800"/>
                        <a:t>BEKEND</a:t>
                      </a:r>
                      <a:endParaRPr sz="1800"/>
                    </a:p>
                  </a:txBody>
                  <a:tcPr marT="45725" marB="45725" marR="91450" marL="91450"/>
                </a:tc>
                <a:tc>
                  <a:txBody>
                    <a:bodyPr/>
                    <a:lstStyle/>
                    <a:p>
                      <a:pPr indent="0" lvl="0" marL="0" marR="0" rtl="0" algn="ctr">
                        <a:spcBef>
                          <a:spcPts val="0"/>
                        </a:spcBef>
                        <a:spcAft>
                          <a:spcPts val="0"/>
                        </a:spcAft>
                        <a:buNone/>
                      </a:pPr>
                      <a:r>
                        <a:rPr lang="nl" sz="1800"/>
                        <a:t>BENIEUWD</a:t>
                      </a:r>
                      <a:endParaRPr sz="1800"/>
                    </a:p>
                  </a:txBody>
                  <a:tcPr marT="45725" marB="45725" marR="91450" marL="91450"/>
                </a:tc>
                <a:tc>
                  <a:txBody>
                    <a:bodyPr/>
                    <a:lstStyle/>
                    <a:p>
                      <a:pPr indent="0" lvl="0" marL="0" marR="0" rtl="0" algn="ctr">
                        <a:spcBef>
                          <a:spcPts val="0"/>
                        </a:spcBef>
                        <a:spcAft>
                          <a:spcPts val="0"/>
                        </a:spcAft>
                        <a:buNone/>
                      </a:pPr>
                      <a:r>
                        <a:rPr lang="nl" sz="1800"/>
                        <a:t>BEWAARD</a:t>
                      </a:r>
                      <a:endParaRPr sz="1800"/>
                    </a:p>
                  </a:txBody>
                  <a:tcPr marT="45725" marB="45725" marR="91450" marL="91450"/>
                </a:tc>
              </a:tr>
              <a:tr h="370850">
                <a:tc>
                  <a:txBody>
                    <a:bodyPr/>
                    <a:lstStyle/>
                    <a:p>
                      <a:pPr indent="0" lvl="0" marL="0" marR="0" rtl="0" algn="l">
                        <a:spcBef>
                          <a:spcPts val="0"/>
                        </a:spcBef>
                        <a:spcAft>
                          <a:spcPts val="0"/>
                        </a:spcAft>
                        <a:buNone/>
                      </a:pPr>
                      <a:r>
                        <a:t/>
                      </a:r>
                      <a:endParaRPr sz="1350"/>
                    </a:p>
                    <a:p>
                      <a:pPr indent="-285750" lvl="0" marL="285750" marR="0" rtl="0" algn="l">
                        <a:spcBef>
                          <a:spcPts val="0"/>
                        </a:spcBef>
                        <a:spcAft>
                          <a:spcPts val="0"/>
                        </a:spcAft>
                        <a:buClr>
                          <a:schemeClr val="dk1"/>
                        </a:buClr>
                        <a:buSzPts val="1350"/>
                        <a:buFont typeface="Arial"/>
                        <a:buChar char="•"/>
                      </a:pPr>
                      <a:r>
                        <a:rPr lang="nl" sz="1350"/>
                        <a:t>Dit</a:t>
                      </a:r>
                      <a:r>
                        <a:rPr lang="nl" sz="1350"/>
                        <a:t> weet ik al!</a:t>
                      </a:r>
                      <a:endParaRPr sz="1350"/>
                    </a:p>
                    <a:p>
                      <a:pPr indent="0" lvl="0" marL="0" marR="0" rtl="0" algn="l">
                        <a:spcBef>
                          <a:spcPts val="0"/>
                        </a:spcBef>
                        <a:spcAft>
                          <a:spcPts val="0"/>
                        </a:spcAft>
                        <a:buNone/>
                      </a:pPr>
                      <a:r>
                        <a:t/>
                      </a:r>
                      <a:endParaRPr sz="1350"/>
                    </a:p>
                    <a:p>
                      <a:pPr indent="0" lvl="0" marL="0" marR="0" rtl="0" algn="l">
                        <a:spcBef>
                          <a:spcPts val="0"/>
                        </a:spcBef>
                        <a:spcAft>
                          <a:spcPts val="0"/>
                        </a:spcAft>
                        <a:buNone/>
                      </a:pPr>
                      <a:r>
                        <a:t/>
                      </a:r>
                      <a:endParaRPr sz="1350"/>
                    </a:p>
                    <a:p>
                      <a:pPr indent="0" lvl="0" marL="0" marR="0" rtl="0" algn="l">
                        <a:spcBef>
                          <a:spcPts val="0"/>
                        </a:spcBef>
                        <a:spcAft>
                          <a:spcPts val="0"/>
                        </a:spcAft>
                        <a:buNone/>
                      </a:pPr>
                      <a:r>
                        <a:t/>
                      </a:r>
                      <a:endParaRPr sz="1350"/>
                    </a:p>
                    <a:p>
                      <a:pPr indent="0" lvl="0" marL="0" marR="0" rtl="0" algn="l">
                        <a:spcBef>
                          <a:spcPts val="0"/>
                        </a:spcBef>
                        <a:spcAft>
                          <a:spcPts val="0"/>
                        </a:spcAft>
                        <a:buNone/>
                      </a:pPr>
                      <a:r>
                        <a:t/>
                      </a:r>
                      <a:endParaRPr sz="1350"/>
                    </a:p>
                  </a:txBody>
                  <a:tcPr marT="45725" marB="45725" marR="91450" marL="91450"/>
                </a:tc>
                <a:tc>
                  <a:txBody>
                    <a:bodyPr/>
                    <a:lstStyle/>
                    <a:p>
                      <a:pPr indent="0" lvl="0" marL="0" marR="0" rtl="0" algn="l">
                        <a:spcBef>
                          <a:spcPts val="0"/>
                        </a:spcBef>
                        <a:spcAft>
                          <a:spcPts val="0"/>
                        </a:spcAft>
                        <a:buNone/>
                      </a:pPr>
                      <a:r>
                        <a:t/>
                      </a:r>
                      <a:endParaRPr sz="1350"/>
                    </a:p>
                    <a:p>
                      <a:pPr indent="-285750" lvl="0" marL="285750" marR="0" rtl="0" algn="l">
                        <a:spcBef>
                          <a:spcPts val="0"/>
                        </a:spcBef>
                        <a:spcAft>
                          <a:spcPts val="0"/>
                        </a:spcAft>
                        <a:buClr>
                          <a:schemeClr val="dk1"/>
                        </a:buClr>
                        <a:buSzPts val="1350"/>
                        <a:buFont typeface="Arial"/>
                        <a:buChar char="•"/>
                      </a:pPr>
                      <a:r>
                        <a:rPr lang="nl" sz="1350"/>
                        <a:t>Dit kom ik graag te weten. </a:t>
                      </a:r>
                      <a:endParaRPr sz="1350"/>
                    </a:p>
                  </a:txBody>
                  <a:tcPr marT="45725" marB="45725" marR="91450" marL="91450"/>
                </a:tc>
                <a:tc>
                  <a:txBody>
                    <a:bodyPr/>
                    <a:lstStyle/>
                    <a:p>
                      <a:pPr indent="0" lvl="0" marL="0" marR="0" rtl="0" algn="l">
                        <a:spcBef>
                          <a:spcPts val="0"/>
                        </a:spcBef>
                        <a:spcAft>
                          <a:spcPts val="0"/>
                        </a:spcAft>
                        <a:buNone/>
                      </a:pPr>
                      <a:r>
                        <a:t/>
                      </a:r>
                      <a:endParaRPr sz="1350"/>
                    </a:p>
                    <a:p>
                      <a:pPr indent="-285750" lvl="0" marL="285750" marR="0" rtl="0" algn="l">
                        <a:spcBef>
                          <a:spcPts val="0"/>
                        </a:spcBef>
                        <a:spcAft>
                          <a:spcPts val="0"/>
                        </a:spcAft>
                        <a:buClr>
                          <a:schemeClr val="dk1"/>
                        </a:buClr>
                        <a:buSzPts val="1350"/>
                        <a:buFont typeface="Arial"/>
                        <a:buChar char="•"/>
                      </a:pPr>
                      <a:r>
                        <a:rPr lang="nl" sz="1350"/>
                        <a:t>Op het einde: deze 5 zaken</a:t>
                      </a:r>
                      <a:r>
                        <a:rPr lang="nl" sz="1350"/>
                        <a:t> ga ik zeker onthouden. </a:t>
                      </a:r>
                      <a:endParaRPr sz="1350"/>
                    </a:p>
                  </a:txBody>
                  <a:tcPr marT="45725" marB="45725" marR="91450" marL="91450"/>
                </a:tc>
              </a:tr>
            </a:tbl>
          </a:graphicData>
        </a:graphic>
      </p:graphicFrame>
      <p:sp>
        <p:nvSpPr>
          <p:cNvPr id="374" name="Google Shape;374;p60"/>
          <p:cNvSpPr txBox="1"/>
          <p:nvPr/>
        </p:nvSpPr>
        <p:spPr>
          <a:xfrm>
            <a:off x="733778" y="3880556"/>
            <a:ext cx="5926800" cy="71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 sz="1350">
                <a:solidFill>
                  <a:schemeClr val="dk1"/>
                </a:solidFill>
                <a:latin typeface="Calibri"/>
                <a:ea typeface="Calibri"/>
                <a:cs typeface="Calibri"/>
                <a:sym typeface="Calibri"/>
              </a:rPr>
              <a:t>Begin volgende les:</a:t>
            </a:r>
            <a:endParaRPr/>
          </a:p>
          <a:p>
            <a:pPr indent="-285750" lvl="0" marL="285750" marR="0" rtl="0" algn="l">
              <a:spcBef>
                <a:spcPts val="0"/>
              </a:spcBef>
              <a:spcAft>
                <a:spcPts val="0"/>
              </a:spcAft>
              <a:buClr>
                <a:schemeClr val="dk1"/>
              </a:buClr>
              <a:buSzPts val="1350"/>
              <a:buFont typeface="Arial"/>
              <a:buChar char="•"/>
            </a:pPr>
            <a:r>
              <a:rPr lang="nl" sz="1350">
                <a:solidFill>
                  <a:schemeClr val="dk1"/>
                </a:solidFill>
                <a:latin typeface="Calibri"/>
                <a:ea typeface="Calibri"/>
                <a:cs typeface="Calibri"/>
                <a:sym typeface="Calibri"/>
              </a:rPr>
              <a:t>Noteer de 5 zaken die je zeker ging onthouden. </a:t>
            </a:r>
            <a:endParaRPr/>
          </a:p>
          <a:p>
            <a:pPr indent="-285750" lvl="0" marL="285750" marR="0" rtl="0" algn="l">
              <a:spcBef>
                <a:spcPts val="0"/>
              </a:spcBef>
              <a:spcAft>
                <a:spcPts val="0"/>
              </a:spcAft>
              <a:buClr>
                <a:schemeClr val="dk1"/>
              </a:buClr>
              <a:buSzPts val="1350"/>
              <a:buFont typeface="Arial"/>
              <a:buChar char="•"/>
            </a:pPr>
            <a:r>
              <a:rPr lang="nl" sz="1350">
                <a:solidFill>
                  <a:schemeClr val="dk1"/>
                </a:solidFill>
                <a:latin typeface="Calibri"/>
                <a:ea typeface="Calibri"/>
                <a:cs typeface="Calibri"/>
                <a:sym typeface="Calibri"/>
              </a:rPr>
              <a:t>Controleer, vul aan. </a:t>
            </a:r>
            <a:endParaRPr sz="135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1"/>
          <p:cNvSpPr txBox="1"/>
          <p:nvPr/>
        </p:nvSpPr>
        <p:spPr>
          <a:xfrm>
            <a:off x="260186" y="347430"/>
            <a:ext cx="8424900" cy="523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nl" sz="2800">
                <a:solidFill>
                  <a:srgbClr val="000000"/>
                </a:solidFill>
                <a:latin typeface="Arial"/>
                <a:ea typeface="Arial"/>
                <a:cs typeface="Arial"/>
                <a:sym typeface="Arial"/>
              </a:rPr>
              <a:t>ADI in detail</a:t>
            </a:r>
            <a:endParaRPr b="1" sz="2800">
              <a:solidFill>
                <a:srgbClr val="000000"/>
              </a:solidFill>
              <a:latin typeface="Arial"/>
              <a:ea typeface="Arial"/>
              <a:cs typeface="Arial"/>
              <a:sym typeface="Arial"/>
            </a:endParaRPr>
          </a:p>
        </p:txBody>
      </p:sp>
      <p:graphicFrame>
        <p:nvGraphicFramePr>
          <p:cNvPr id="381" name="Google Shape;381;p61"/>
          <p:cNvGraphicFramePr/>
          <p:nvPr/>
        </p:nvGraphicFramePr>
        <p:xfrm>
          <a:off x="836250" y="838791"/>
          <a:ext cx="3000000" cy="3000000"/>
        </p:xfrm>
        <a:graphic>
          <a:graphicData uri="http://schemas.openxmlformats.org/drawingml/2006/table">
            <a:tbl>
              <a:tblPr bandRow="1" firstRow="1">
                <a:noFill/>
                <a:tableStyleId>{93F2AEBD-B161-4A91-ABE7-CB693B592AB7}</a:tableStyleId>
              </a:tblPr>
              <a:tblGrid>
                <a:gridCol w="1080600"/>
                <a:gridCol w="1080600"/>
                <a:gridCol w="1080600"/>
              </a:tblGrid>
              <a:tr h="327675">
                <a:tc gridSpan="3">
                  <a:txBody>
                    <a:bodyPr/>
                    <a:lstStyle/>
                    <a:p>
                      <a:pPr indent="0" lvl="0" marL="0" marR="0" rtl="0" algn="ctr">
                        <a:spcBef>
                          <a:spcPts val="0"/>
                        </a:spcBef>
                        <a:spcAft>
                          <a:spcPts val="0"/>
                        </a:spcAft>
                        <a:buNone/>
                      </a:pPr>
                      <a:r>
                        <a:rPr b="1" lang="nl" sz="1200" cap="none">
                          <a:solidFill>
                            <a:schemeClr val="dk1"/>
                          </a:solidFill>
                          <a:latin typeface="Arial"/>
                          <a:ea typeface="Arial"/>
                          <a:cs typeface="Arial"/>
                          <a:sym typeface="Arial"/>
                        </a:rPr>
                        <a:t>Klassikale fase</a:t>
                      </a:r>
                      <a:endParaRPr b="1" sz="1200" cap="none">
                        <a:solidFill>
                          <a:schemeClr val="dk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solidFill>
                      <a:srgbClr val="99FF66"/>
                    </a:solidFill>
                  </a:tcPr>
                </a:tc>
                <a:tc hMerge="1"/>
                <a:tc hMerge="1"/>
              </a:tr>
              <a:tr h="2847625">
                <a:tc>
                  <a:txBody>
                    <a:bodyPr/>
                    <a:lstStyle/>
                    <a:p>
                      <a:pPr indent="0" lvl="0" marL="0" marR="0" rtl="0" algn="ctr">
                        <a:spcBef>
                          <a:spcPts val="0"/>
                        </a:spcBef>
                        <a:spcAft>
                          <a:spcPts val="0"/>
                        </a:spcAft>
                        <a:buNone/>
                      </a:pPr>
                      <a:r>
                        <a:rPr b="1" lang="nl" sz="1200" cap="none">
                          <a:solidFill>
                            <a:schemeClr val="dk1"/>
                          </a:solidFill>
                          <a:latin typeface="Arial"/>
                          <a:ea typeface="Arial"/>
                          <a:cs typeface="Arial"/>
                          <a:sym typeface="Arial"/>
                        </a:rPr>
                        <a:t>Opwarmer - Terugblik –</a:t>
                      </a:r>
                      <a:r>
                        <a:rPr b="1" lang="nl" sz="1200" cap="none">
                          <a:solidFill>
                            <a:schemeClr val="dk1"/>
                          </a:solidFill>
                          <a:latin typeface="Arial"/>
                          <a:ea typeface="Arial"/>
                          <a:cs typeface="Arial"/>
                          <a:sym typeface="Arial"/>
                        </a:rPr>
                        <a:t> </a:t>
                      </a:r>
                      <a:r>
                        <a:rPr b="1" lang="nl" sz="1200" cap="none">
                          <a:solidFill>
                            <a:schemeClr val="dk1"/>
                          </a:solidFill>
                          <a:latin typeface="Arial"/>
                          <a:ea typeface="Arial"/>
                          <a:cs typeface="Arial"/>
                          <a:sym typeface="Arial"/>
                        </a:rPr>
                        <a:t>oriëntatie</a:t>
                      </a:r>
                      <a:endParaRPr b="1" sz="1200" cap="none">
                        <a:solidFill>
                          <a:schemeClr val="dk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B cap="flat" cmpd="sng" w="38100">
                      <a:solidFill>
                        <a:schemeClr val="dk1"/>
                      </a:solidFill>
                      <a:prstDash val="solid"/>
                      <a:round/>
                      <a:headEnd len="sm" w="sm" type="none"/>
                      <a:tailEnd len="sm" w="sm" type="none"/>
                    </a:lnB>
                    <a:solidFill>
                      <a:srgbClr val="99FF66"/>
                    </a:solidFill>
                  </a:tcPr>
                </a:tc>
                <a:tc>
                  <a:txBody>
                    <a:bodyPr/>
                    <a:lstStyle/>
                    <a:p>
                      <a:pPr indent="0" lvl="0" marL="0" marR="0" rtl="0" algn="ctr">
                        <a:spcBef>
                          <a:spcPts val="0"/>
                        </a:spcBef>
                        <a:spcAft>
                          <a:spcPts val="0"/>
                        </a:spcAft>
                        <a:buNone/>
                      </a:pPr>
                      <a:r>
                        <a:rPr b="1" lang="nl" sz="1200" cap="none">
                          <a:solidFill>
                            <a:schemeClr val="dk1"/>
                          </a:solidFill>
                          <a:latin typeface="Arial"/>
                          <a:ea typeface="Arial"/>
                          <a:cs typeface="Arial"/>
                          <a:sym typeface="Arial"/>
                        </a:rPr>
                        <a:t>instructie</a:t>
                      </a:r>
                      <a:endParaRPr b="1" sz="1200" cap="none">
                        <a:solidFill>
                          <a:schemeClr val="dk1"/>
                        </a:solidFill>
                        <a:latin typeface="Arial"/>
                        <a:ea typeface="Arial"/>
                        <a:cs typeface="Arial"/>
                        <a:sym typeface="Arial"/>
                      </a:endParaRPr>
                    </a:p>
                  </a:txBody>
                  <a:tcPr marT="34300" marB="34300" marR="91450" marL="91450" anchor="ctr">
                    <a:lnL cap="flat" cmpd="sng" w="12700">
                      <a:solidFill>
                        <a:schemeClr val="dk1"/>
                      </a:solidFill>
                      <a:prstDash val="solid"/>
                      <a:round/>
                      <a:headEnd len="sm" w="sm" type="none"/>
                      <a:tailEnd len="sm" w="sm" type="none"/>
                    </a:lnL>
                    <a:lnB cap="flat" cmpd="sng" w="38100">
                      <a:solidFill>
                        <a:schemeClr val="dk1"/>
                      </a:solidFill>
                      <a:prstDash val="solid"/>
                      <a:round/>
                      <a:headEnd len="sm" w="sm" type="none"/>
                      <a:tailEnd len="sm" w="sm" type="none"/>
                    </a:lnB>
                    <a:solidFill>
                      <a:srgbClr val="99FF66"/>
                    </a:solidFill>
                  </a:tcPr>
                </a:tc>
                <a:tc>
                  <a:txBody>
                    <a:bodyPr/>
                    <a:lstStyle/>
                    <a:p>
                      <a:pPr indent="0" lvl="0" marL="0" marR="0" rtl="0" algn="ctr">
                        <a:spcBef>
                          <a:spcPts val="0"/>
                        </a:spcBef>
                        <a:spcAft>
                          <a:spcPts val="0"/>
                        </a:spcAft>
                        <a:buNone/>
                      </a:pPr>
                      <a:r>
                        <a:rPr b="1" lang="nl" sz="1200" cap="none">
                          <a:solidFill>
                            <a:schemeClr val="dk1"/>
                          </a:solidFill>
                          <a:latin typeface="Arial"/>
                          <a:ea typeface="Arial"/>
                          <a:cs typeface="Arial"/>
                          <a:sym typeface="Arial"/>
                        </a:rPr>
                        <a:t>Begeleid inoefenen </a:t>
                      </a:r>
                      <a:br>
                        <a:rPr b="1" lang="nl" sz="1200" cap="none">
                          <a:solidFill>
                            <a:schemeClr val="dk1"/>
                          </a:solidFill>
                          <a:latin typeface="Arial"/>
                          <a:ea typeface="Arial"/>
                          <a:cs typeface="Arial"/>
                          <a:sym typeface="Arial"/>
                        </a:rPr>
                      </a:br>
                      <a:r>
                        <a:rPr b="1" lang="nl" sz="1200" cap="none">
                          <a:solidFill>
                            <a:schemeClr val="dk1"/>
                          </a:solidFill>
                          <a:latin typeface="Arial"/>
                          <a:ea typeface="Arial"/>
                          <a:cs typeface="Arial"/>
                          <a:sym typeface="Arial"/>
                        </a:rPr>
                        <a:t>einde: toets/observatie</a:t>
                      </a:r>
                      <a:endParaRPr b="1" sz="1200" cap="none">
                        <a:solidFill>
                          <a:schemeClr val="dk1"/>
                        </a:solidFill>
                        <a:latin typeface="Arial"/>
                        <a:ea typeface="Arial"/>
                        <a:cs typeface="Arial"/>
                        <a:sym typeface="Arial"/>
                      </a:endParaRPr>
                    </a:p>
                  </a:txBody>
                  <a:tcPr marT="34300" marB="34300" marR="91450" marL="91450" anchor="ctr">
                    <a:lnR cap="flat" cmpd="sng" w="38100">
                      <a:solidFill>
                        <a:schemeClr val="dk1"/>
                      </a:solidFill>
                      <a:prstDash val="solid"/>
                      <a:round/>
                      <a:headEnd len="sm" w="sm" type="none"/>
                      <a:tailEnd len="sm" w="sm" type="none"/>
                    </a:lnR>
                    <a:lnB cap="flat" cmpd="sng" w="38100">
                      <a:solidFill>
                        <a:schemeClr val="dk1"/>
                      </a:solidFill>
                      <a:prstDash val="solid"/>
                      <a:round/>
                      <a:headEnd len="sm" w="sm" type="none"/>
                      <a:tailEnd len="sm" w="sm" type="none"/>
                    </a:lnB>
                    <a:solidFill>
                      <a:srgbClr val="99FF66"/>
                    </a:solidFill>
                  </a:tcPr>
                </a:tc>
              </a:tr>
            </a:tbl>
          </a:graphicData>
        </a:graphic>
      </p:graphicFrame>
      <p:graphicFrame>
        <p:nvGraphicFramePr>
          <p:cNvPr id="382" name="Google Shape;382;p61"/>
          <p:cNvGraphicFramePr/>
          <p:nvPr/>
        </p:nvGraphicFramePr>
        <p:xfrm>
          <a:off x="4220626" y="822086"/>
          <a:ext cx="3000000" cy="3000000"/>
        </p:xfrm>
        <a:graphic>
          <a:graphicData uri="http://schemas.openxmlformats.org/drawingml/2006/table">
            <a:tbl>
              <a:tblPr bandRow="1" firstRow="1">
                <a:noFill/>
                <a:tableStyleId>{93F2AEBD-B161-4A91-ABE7-CB693B592AB7}</a:tableStyleId>
              </a:tblPr>
              <a:tblGrid>
                <a:gridCol w="323850"/>
                <a:gridCol w="982850"/>
                <a:gridCol w="1035850"/>
                <a:gridCol w="952225"/>
              </a:tblGrid>
              <a:tr h="327675">
                <a:tc gridSpan="4">
                  <a:txBody>
                    <a:bodyPr/>
                    <a:lstStyle/>
                    <a:p>
                      <a:pPr indent="0" lvl="0" marL="0" marR="0" rtl="0" algn="ctr">
                        <a:spcBef>
                          <a:spcPts val="0"/>
                        </a:spcBef>
                        <a:spcAft>
                          <a:spcPts val="0"/>
                        </a:spcAft>
                        <a:buNone/>
                      </a:pPr>
                      <a:r>
                        <a:rPr b="1" lang="nl" sz="1200" cap="none">
                          <a:solidFill>
                            <a:schemeClr val="lt1"/>
                          </a:solidFill>
                          <a:latin typeface="Arial"/>
                          <a:ea typeface="Arial"/>
                          <a:cs typeface="Arial"/>
                          <a:sym typeface="Arial"/>
                        </a:rPr>
                        <a:t>Gedifferentieerde fase</a:t>
                      </a:r>
                      <a:endParaRPr b="1" sz="1200" cap="none">
                        <a:solidFill>
                          <a:schemeClr val="lt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99CCFF"/>
                    </a:solidFill>
                  </a:tcPr>
                </a:tc>
                <a:tc hMerge="1"/>
                <a:tc hMerge="1"/>
                <a:tc hMerge="1"/>
              </a:tr>
              <a:tr h="579625">
                <a:tc gridSpan="4">
                  <a:txBody>
                    <a:bodyPr/>
                    <a:lstStyle/>
                    <a:p>
                      <a:pPr indent="0" lvl="0" marL="0" marR="0" rtl="0" algn="ctr">
                        <a:spcBef>
                          <a:spcPts val="0"/>
                        </a:spcBef>
                        <a:spcAft>
                          <a:spcPts val="0"/>
                        </a:spcAft>
                        <a:buNone/>
                      </a:pPr>
                      <a:r>
                        <a:rPr b="1" lang="nl" sz="1200" cap="none">
                          <a:solidFill>
                            <a:schemeClr val="lt1"/>
                          </a:solidFill>
                          <a:latin typeface="Arial"/>
                          <a:ea typeface="Arial"/>
                          <a:cs typeface="Arial"/>
                          <a:sym typeface="Arial"/>
                        </a:rPr>
                        <a:t>Verlengde instructie</a:t>
                      </a:r>
                      <a:endParaRPr/>
                    </a:p>
                    <a:p>
                      <a:pPr indent="0" lvl="0" marL="0" marR="0" rtl="0" algn="ctr">
                        <a:spcBef>
                          <a:spcPts val="0"/>
                        </a:spcBef>
                        <a:spcAft>
                          <a:spcPts val="0"/>
                        </a:spcAft>
                        <a:buNone/>
                      </a:pPr>
                      <a:r>
                        <a:rPr b="1" lang="nl" sz="1200" cap="none">
                          <a:solidFill>
                            <a:schemeClr val="lt1"/>
                          </a:solidFill>
                          <a:latin typeface="Arial"/>
                          <a:ea typeface="Arial"/>
                          <a:cs typeface="Arial"/>
                          <a:sym typeface="Arial"/>
                        </a:rPr>
                        <a:t>basisleerstof</a:t>
                      </a:r>
                      <a:endParaRPr b="1" sz="1200" cap="none">
                        <a:solidFill>
                          <a:schemeClr val="lt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99FF"/>
                    </a:solidFill>
                  </a:tcPr>
                </a:tc>
                <a:tc hMerge="1"/>
                <a:tc hMerge="1"/>
                <a:tc hMerge="1"/>
              </a:tr>
              <a:tr h="712750">
                <a:tc>
                  <a:txBody>
                    <a:bodyPr/>
                    <a:lstStyle/>
                    <a:p>
                      <a:pPr indent="0" lvl="0" marL="0" marR="0" rtl="0" algn="ctr">
                        <a:spcBef>
                          <a:spcPts val="0"/>
                        </a:spcBef>
                        <a:spcAft>
                          <a:spcPts val="0"/>
                        </a:spcAft>
                        <a:buNone/>
                      </a:pPr>
                      <a:r>
                        <a:t/>
                      </a:r>
                      <a:endParaRPr b="1" sz="900" cap="none">
                        <a:solidFill>
                          <a:schemeClr val="lt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6699FF"/>
                    </a:solidFill>
                  </a:tcPr>
                </a:tc>
                <a:tc>
                  <a:txBody>
                    <a:bodyPr/>
                    <a:lstStyle/>
                    <a:p>
                      <a:pPr indent="0" lvl="0" marL="0" marR="0" rtl="0" algn="ctr">
                        <a:spcBef>
                          <a:spcPts val="0"/>
                        </a:spcBef>
                        <a:spcAft>
                          <a:spcPts val="0"/>
                        </a:spcAft>
                        <a:buNone/>
                      </a:pPr>
                      <a:r>
                        <a:rPr b="1" lang="nl" sz="900" cap="none">
                          <a:solidFill>
                            <a:schemeClr val="lt1"/>
                          </a:solidFill>
                          <a:latin typeface="Arial"/>
                          <a:ea typeface="Arial"/>
                          <a:cs typeface="Arial"/>
                          <a:sym typeface="Arial"/>
                        </a:rPr>
                        <a:t>Extra</a:t>
                      </a:r>
                      <a:r>
                        <a:rPr b="1" lang="nl" sz="900" cap="none">
                          <a:solidFill>
                            <a:schemeClr val="lt1"/>
                          </a:solidFill>
                          <a:latin typeface="Arial"/>
                          <a:ea typeface="Arial"/>
                          <a:cs typeface="Arial"/>
                          <a:sym typeface="Arial"/>
                        </a:rPr>
                        <a:t> instructie</a:t>
                      </a:r>
                      <a:endParaRPr b="1" sz="900" cap="none">
                        <a:solidFill>
                          <a:schemeClr val="lt1"/>
                        </a:solidFill>
                        <a:latin typeface="Arial"/>
                        <a:ea typeface="Arial"/>
                        <a:cs typeface="Arial"/>
                        <a:sym typeface="Arial"/>
                      </a:endParaRPr>
                    </a:p>
                  </a:txBody>
                  <a:tcPr marT="34300" marB="34300" marR="91450" marL="91450" anchor="ctr">
                    <a:lnL cap="flat" cmpd="sng" w="12700">
                      <a:solidFill>
                        <a:schemeClr val="dk1"/>
                      </a:solidFill>
                      <a:prstDash val="solid"/>
                      <a:round/>
                      <a:headEnd len="sm" w="sm" type="none"/>
                      <a:tailEnd len="sm" w="sm" type="none"/>
                    </a:lnL>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99FF"/>
                    </a:solidFill>
                  </a:tcPr>
                </a:tc>
                <a:tc>
                  <a:txBody>
                    <a:bodyPr/>
                    <a:lstStyle/>
                    <a:p>
                      <a:pPr indent="0" lvl="0" marL="0" marR="0" rtl="0" algn="ctr">
                        <a:spcBef>
                          <a:spcPts val="0"/>
                        </a:spcBef>
                        <a:spcAft>
                          <a:spcPts val="0"/>
                        </a:spcAft>
                        <a:buNone/>
                      </a:pPr>
                      <a:r>
                        <a:rPr b="1" lang="nl" sz="900" cap="none">
                          <a:solidFill>
                            <a:schemeClr val="lt1"/>
                          </a:solidFill>
                          <a:latin typeface="Arial"/>
                          <a:ea typeface="Arial"/>
                          <a:cs typeface="Arial"/>
                          <a:sym typeface="Arial"/>
                        </a:rPr>
                        <a:t>Begeleid inoefenen</a:t>
                      </a:r>
                      <a:endParaRPr b="1" sz="900" cap="none">
                        <a:solidFill>
                          <a:schemeClr val="lt1"/>
                        </a:solidFill>
                        <a:latin typeface="Arial"/>
                        <a:ea typeface="Arial"/>
                        <a:cs typeface="Arial"/>
                        <a:sym typeface="Arial"/>
                      </a:endParaRPr>
                    </a:p>
                  </a:txBody>
                  <a:tcPr marT="34300" marB="34300" marR="91450" marL="91450" anchor="ctr">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99FF"/>
                    </a:solidFill>
                  </a:tcPr>
                </a:tc>
                <a:tc>
                  <a:txBody>
                    <a:bodyPr/>
                    <a:lstStyle/>
                    <a:p>
                      <a:pPr indent="0" lvl="0" marL="0" marR="0" rtl="0" algn="l">
                        <a:spcBef>
                          <a:spcPts val="0"/>
                        </a:spcBef>
                        <a:spcAft>
                          <a:spcPts val="0"/>
                        </a:spcAft>
                        <a:buNone/>
                      </a:pPr>
                      <a:r>
                        <a:rPr b="1" lang="nl" sz="900" cap="none">
                          <a:solidFill>
                            <a:schemeClr val="lt1"/>
                          </a:solidFill>
                          <a:latin typeface="Arial"/>
                          <a:ea typeface="Arial"/>
                          <a:cs typeface="Arial"/>
                          <a:sym typeface="Arial"/>
                        </a:rPr>
                        <a:t>Extra hulp</a:t>
                      </a:r>
                      <a:endParaRPr b="1" sz="900" cap="none">
                        <a:solidFill>
                          <a:schemeClr val="lt1"/>
                        </a:solidFill>
                        <a:latin typeface="Arial"/>
                        <a:ea typeface="Arial"/>
                        <a:cs typeface="Arial"/>
                        <a:sym typeface="Arial"/>
                      </a:endParaRPr>
                    </a:p>
                  </a:txBody>
                  <a:tcPr marT="34300" marB="34300" marR="91450" marL="91450" anchor="ctr">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99FF"/>
                    </a:solidFill>
                  </a:tcPr>
                </a:tc>
              </a:tr>
              <a:tr h="777600">
                <a:tc gridSpan="4">
                  <a:txBody>
                    <a:bodyPr/>
                    <a:lstStyle/>
                    <a:p>
                      <a:pPr indent="0" lvl="0" marL="0" marR="0" rtl="0" algn="ctr">
                        <a:spcBef>
                          <a:spcPts val="0"/>
                        </a:spcBef>
                        <a:spcAft>
                          <a:spcPts val="0"/>
                        </a:spcAft>
                        <a:buNone/>
                      </a:pPr>
                      <a:r>
                        <a:rPr b="1" lang="nl" sz="1200" cap="none">
                          <a:solidFill>
                            <a:schemeClr val="lt1"/>
                          </a:solidFill>
                          <a:latin typeface="Arial"/>
                          <a:ea typeface="Arial"/>
                          <a:cs typeface="Arial"/>
                          <a:sym typeface="Arial"/>
                        </a:rPr>
                        <a:t>Zelfstandige verwerking</a:t>
                      </a:r>
                      <a:r>
                        <a:rPr b="1" lang="nl" sz="1200" cap="none">
                          <a:solidFill>
                            <a:schemeClr val="lt1"/>
                          </a:solidFill>
                          <a:latin typeface="Arial"/>
                          <a:ea typeface="Arial"/>
                          <a:cs typeface="Arial"/>
                          <a:sym typeface="Arial"/>
                        </a:rPr>
                        <a:t> basisleerstof</a:t>
                      </a:r>
                      <a:endParaRPr b="1" sz="1200" cap="none">
                        <a:solidFill>
                          <a:schemeClr val="lt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rgbClr val="3366FF"/>
                    </a:solidFill>
                  </a:tcPr>
                </a:tc>
                <a:tc hMerge="1"/>
                <a:tc hMerge="1"/>
                <a:tc hMerge="1"/>
              </a:tr>
              <a:tr h="777600">
                <a:tc gridSpan="4">
                  <a:txBody>
                    <a:bodyPr/>
                    <a:lstStyle/>
                    <a:p>
                      <a:pPr indent="0" lvl="0" marL="0" marR="0" rtl="0" algn="ctr">
                        <a:spcBef>
                          <a:spcPts val="0"/>
                        </a:spcBef>
                        <a:spcAft>
                          <a:spcPts val="0"/>
                        </a:spcAft>
                        <a:buNone/>
                      </a:pPr>
                      <a:r>
                        <a:rPr b="1" lang="nl" sz="1200" cap="none">
                          <a:solidFill>
                            <a:schemeClr val="lt1"/>
                          </a:solidFill>
                          <a:latin typeface="Arial"/>
                          <a:ea typeface="Arial"/>
                          <a:cs typeface="Arial"/>
                          <a:sym typeface="Arial"/>
                        </a:rPr>
                        <a:t>Zelfstandige verwerking</a:t>
                      </a:r>
                      <a:r>
                        <a:rPr b="1" lang="nl" sz="1200" cap="none">
                          <a:solidFill>
                            <a:schemeClr val="lt1"/>
                          </a:solidFill>
                          <a:latin typeface="Arial"/>
                          <a:ea typeface="Arial"/>
                          <a:cs typeface="Arial"/>
                          <a:sym typeface="Arial"/>
                        </a:rPr>
                        <a:t> </a:t>
                      </a:r>
                      <a:r>
                        <a:rPr b="1" lang="nl" sz="1200" cap="none">
                          <a:solidFill>
                            <a:schemeClr val="lt1"/>
                          </a:solidFill>
                          <a:latin typeface="Arial"/>
                          <a:ea typeface="Arial"/>
                          <a:cs typeface="Arial"/>
                          <a:sym typeface="Arial"/>
                        </a:rPr>
                        <a:t>complexere leerstof</a:t>
                      </a:r>
                      <a:endParaRPr b="1" sz="1200" cap="none">
                        <a:solidFill>
                          <a:schemeClr val="lt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B cap="flat" cmpd="sng" w="38100">
                      <a:solidFill>
                        <a:schemeClr val="dk1"/>
                      </a:solidFill>
                      <a:prstDash val="solid"/>
                      <a:round/>
                      <a:headEnd len="sm" w="sm" type="none"/>
                      <a:tailEnd len="sm" w="sm" type="none"/>
                    </a:lnB>
                    <a:solidFill>
                      <a:srgbClr val="3333FF"/>
                    </a:solidFill>
                  </a:tcPr>
                </a:tc>
                <a:tc hMerge="1"/>
                <a:tc hMerge="1"/>
                <a:tc hMerge="1"/>
              </a:tr>
            </a:tbl>
          </a:graphicData>
        </a:graphic>
      </p:graphicFrame>
      <p:graphicFrame>
        <p:nvGraphicFramePr>
          <p:cNvPr id="383" name="Google Shape;383;p61"/>
          <p:cNvGraphicFramePr/>
          <p:nvPr/>
        </p:nvGraphicFramePr>
        <p:xfrm>
          <a:off x="7594477" y="838791"/>
          <a:ext cx="3000000" cy="3000000"/>
        </p:xfrm>
        <a:graphic>
          <a:graphicData uri="http://schemas.openxmlformats.org/drawingml/2006/table">
            <a:tbl>
              <a:tblPr bandRow="1" firstRow="1">
                <a:noFill/>
                <a:tableStyleId>{93F2AEBD-B161-4A91-ABE7-CB693B592AB7}</a:tableStyleId>
              </a:tblPr>
              <a:tblGrid>
                <a:gridCol w="952225"/>
              </a:tblGrid>
              <a:tr h="287550">
                <a:tc>
                  <a:txBody>
                    <a:bodyPr/>
                    <a:lstStyle/>
                    <a:p>
                      <a:pPr indent="0" lvl="0" marL="0" marR="0" rtl="0" algn="ctr">
                        <a:spcBef>
                          <a:spcPts val="0"/>
                        </a:spcBef>
                        <a:spcAft>
                          <a:spcPts val="0"/>
                        </a:spcAft>
                        <a:buNone/>
                      </a:pPr>
                      <a:r>
                        <a:rPr b="1" lang="nl" sz="1200" cap="none">
                          <a:solidFill>
                            <a:schemeClr val="dk1"/>
                          </a:solidFill>
                          <a:latin typeface="Arial"/>
                          <a:ea typeface="Arial"/>
                          <a:cs typeface="Arial"/>
                          <a:sym typeface="Arial"/>
                        </a:rPr>
                        <a:t>KF</a:t>
                      </a:r>
                      <a:endParaRPr b="1" sz="1200" cap="none">
                        <a:solidFill>
                          <a:schemeClr val="dk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9FF66"/>
                    </a:solidFill>
                  </a:tcPr>
                </a:tc>
              </a:tr>
              <a:tr h="2856900">
                <a:tc>
                  <a:txBody>
                    <a:bodyPr/>
                    <a:lstStyle/>
                    <a:p>
                      <a:pPr indent="0" lvl="0" marL="0" marR="0" rtl="0" algn="ctr">
                        <a:lnSpc>
                          <a:spcPct val="100000"/>
                        </a:lnSpc>
                        <a:spcBef>
                          <a:spcPts val="0"/>
                        </a:spcBef>
                        <a:spcAft>
                          <a:spcPts val="0"/>
                        </a:spcAft>
                        <a:buClr>
                          <a:schemeClr val="dk1"/>
                        </a:buClr>
                        <a:buSzPts val="1200"/>
                        <a:buFont typeface="Arial"/>
                        <a:buNone/>
                      </a:pPr>
                      <a:r>
                        <a:rPr b="1" lang="nl" sz="1200" cap="none">
                          <a:solidFill>
                            <a:schemeClr val="dk1"/>
                          </a:solidFill>
                          <a:latin typeface="Arial"/>
                          <a:ea typeface="Arial"/>
                          <a:cs typeface="Arial"/>
                          <a:sym typeface="Arial"/>
                        </a:rPr>
                        <a:t>Evaluatie</a:t>
                      </a:r>
                      <a:r>
                        <a:rPr b="1" lang="nl" sz="1200" cap="none">
                          <a:solidFill>
                            <a:schemeClr val="dk1"/>
                          </a:solidFill>
                          <a:latin typeface="Arial"/>
                          <a:ea typeface="Arial"/>
                          <a:cs typeface="Arial"/>
                          <a:sym typeface="Arial"/>
                        </a:rPr>
                        <a:t> van het lesverloop</a:t>
                      </a:r>
                      <a:endParaRPr b="1" sz="1200" cap="none">
                        <a:solidFill>
                          <a:schemeClr val="dk1"/>
                        </a:solidFill>
                        <a:latin typeface="Arial"/>
                        <a:ea typeface="Arial"/>
                        <a:cs typeface="Arial"/>
                        <a:sym typeface="Arial"/>
                      </a:endParaRPr>
                    </a:p>
                    <a:p>
                      <a:pPr indent="0" lvl="0" marL="0" marR="0" rtl="0" algn="ctr">
                        <a:spcBef>
                          <a:spcPts val="0"/>
                        </a:spcBef>
                        <a:spcAft>
                          <a:spcPts val="0"/>
                        </a:spcAft>
                        <a:buNone/>
                      </a:pPr>
                      <a:r>
                        <a:t/>
                      </a:r>
                      <a:endParaRPr b="1" sz="1200" cap="none">
                        <a:solidFill>
                          <a:schemeClr val="dk1"/>
                        </a:solidFill>
                        <a:latin typeface="Arial"/>
                        <a:ea typeface="Arial"/>
                        <a:cs typeface="Arial"/>
                        <a:sym typeface="Arial"/>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99FF66"/>
                    </a:solidFill>
                  </a:tcPr>
                </a:tc>
              </a:tr>
            </a:tbl>
          </a:graphicData>
        </a:graphic>
      </p:graphicFrame>
      <p:graphicFrame>
        <p:nvGraphicFramePr>
          <p:cNvPr id="384" name="Google Shape;384;p61"/>
          <p:cNvGraphicFramePr/>
          <p:nvPr/>
        </p:nvGraphicFramePr>
        <p:xfrm>
          <a:off x="260186" y="1178180"/>
          <a:ext cx="3000000" cy="3000000"/>
        </p:xfrm>
        <a:graphic>
          <a:graphicData uri="http://schemas.openxmlformats.org/drawingml/2006/table">
            <a:tbl>
              <a:tblPr bandRow="1" firstRow="1">
                <a:noFill/>
                <a:tableStyleId>{93F2AEBD-B161-4A91-ABE7-CB693B592AB7}</a:tableStyleId>
              </a:tblPr>
              <a:tblGrid>
                <a:gridCol w="512625"/>
              </a:tblGrid>
              <a:tr h="2805075">
                <a:tc>
                  <a:txBody>
                    <a:bodyPr/>
                    <a:lstStyle/>
                    <a:p>
                      <a:pPr indent="0" lvl="0" marL="0" marR="0" rtl="0" algn="ctr">
                        <a:lnSpc>
                          <a:spcPct val="100000"/>
                        </a:lnSpc>
                        <a:spcBef>
                          <a:spcPts val="0"/>
                        </a:spcBef>
                        <a:spcAft>
                          <a:spcPts val="0"/>
                        </a:spcAft>
                        <a:buClr>
                          <a:schemeClr val="dk1"/>
                        </a:buClr>
                        <a:buSzPts val="1200"/>
                        <a:buFont typeface="Arial"/>
                        <a:buNone/>
                      </a:pPr>
                      <a:r>
                        <a:rPr b="1" lang="nl" sz="1200" cap="none">
                          <a:solidFill>
                            <a:schemeClr val="dk1"/>
                          </a:solidFill>
                          <a:latin typeface="Arial"/>
                          <a:ea typeface="Arial"/>
                          <a:cs typeface="Arial"/>
                          <a:sym typeface="Arial"/>
                        </a:rPr>
                        <a:t>Pré-instructie</a:t>
                      </a:r>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8D8D8"/>
                    </a:solidFill>
                  </a:tcPr>
                </a:tc>
              </a:tr>
            </a:tbl>
          </a:graphicData>
        </a:graphic>
      </p:graphicFrame>
      <p:graphicFrame>
        <p:nvGraphicFramePr>
          <p:cNvPr id="385" name="Google Shape;385;p61"/>
          <p:cNvGraphicFramePr/>
          <p:nvPr/>
        </p:nvGraphicFramePr>
        <p:xfrm>
          <a:off x="8598847" y="1106059"/>
          <a:ext cx="3000000" cy="3000000"/>
        </p:xfrm>
        <a:graphic>
          <a:graphicData uri="http://schemas.openxmlformats.org/drawingml/2006/table">
            <a:tbl>
              <a:tblPr bandRow="1" firstRow="1">
                <a:noFill/>
                <a:tableStyleId>{93F2AEBD-B161-4A91-ABE7-CB693B592AB7}</a:tableStyleId>
              </a:tblPr>
              <a:tblGrid>
                <a:gridCol w="512625"/>
              </a:tblGrid>
              <a:tr h="2805075">
                <a:tc>
                  <a:txBody>
                    <a:bodyPr/>
                    <a:lstStyle/>
                    <a:p>
                      <a:pPr indent="0" lvl="0" marL="0" marR="0" rtl="0" algn="ctr">
                        <a:lnSpc>
                          <a:spcPct val="100000"/>
                        </a:lnSpc>
                        <a:spcBef>
                          <a:spcPts val="0"/>
                        </a:spcBef>
                        <a:spcAft>
                          <a:spcPts val="0"/>
                        </a:spcAft>
                        <a:buClr>
                          <a:schemeClr val="dk1"/>
                        </a:buClr>
                        <a:buSzPts val="1200"/>
                        <a:buFont typeface="Arial"/>
                        <a:buNone/>
                      </a:pPr>
                      <a:r>
                        <a:rPr b="1" lang="nl" sz="1200" cap="none">
                          <a:solidFill>
                            <a:schemeClr val="dk1"/>
                          </a:solidFill>
                          <a:latin typeface="Arial"/>
                          <a:ea typeface="Arial"/>
                          <a:cs typeface="Arial"/>
                          <a:sym typeface="Arial"/>
                        </a:rPr>
                        <a:t>Evaluatie</a:t>
                      </a:r>
                      <a:endParaRPr/>
                    </a:p>
                  </a:txBody>
                  <a:tcPr marT="34300" marB="34300"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D8D8D8"/>
                    </a:solidFill>
                  </a:tcPr>
                </a:tc>
              </a:tr>
            </a:tbl>
          </a:graphicData>
        </a:graphic>
      </p:graphicFrame>
      <p:sp>
        <p:nvSpPr>
          <p:cNvPr id="386" name="Google Shape;386;p61"/>
          <p:cNvSpPr/>
          <p:nvPr/>
        </p:nvSpPr>
        <p:spPr>
          <a:xfrm rot="-1798860">
            <a:off x="1367816" y="4102981"/>
            <a:ext cx="1787827" cy="467590"/>
          </a:xfrm>
          <a:prstGeom prst="roundRect">
            <a:avLst>
              <a:gd fmla="val 16667" name="adj"/>
            </a:avLst>
          </a:prstGeom>
          <a:solidFill>
            <a:srgbClr val="99FF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000"/>
              <a:buFont typeface="Calibri"/>
              <a:buNone/>
            </a:pPr>
            <a:r>
              <a:rPr lang="nl" sz="2000">
                <a:solidFill>
                  <a:srgbClr val="000000"/>
                </a:solidFill>
                <a:latin typeface="Calibri"/>
                <a:ea typeface="Calibri"/>
                <a:cs typeface="Calibri"/>
                <a:sym typeface="Calibri"/>
              </a:rPr>
              <a:t>Maximaal 20’</a:t>
            </a:r>
            <a:endParaRPr sz="2000">
              <a:solidFill>
                <a:srgbClr val="000000"/>
              </a:solidFill>
              <a:latin typeface="Calibri"/>
              <a:ea typeface="Calibri"/>
              <a:cs typeface="Calibri"/>
              <a:sym typeface="Calibri"/>
            </a:endParaRPr>
          </a:p>
        </p:txBody>
      </p:sp>
      <p:sp>
        <p:nvSpPr>
          <p:cNvPr id="387" name="Google Shape;387;p61"/>
          <p:cNvSpPr/>
          <p:nvPr/>
        </p:nvSpPr>
        <p:spPr>
          <a:xfrm rot="1024940">
            <a:off x="5551033" y="396861"/>
            <a:ext cx="1796453" cy="421521"/>
          </a:xfrm>
          <a:prstGeom prst="roundRect">
            <a:avLst>
              <a:gd fmla="val 16667" name="adj"/>
            </a:avLst>
          </a:prstGeom>
          <a:solidFill>
            <a:srgbClr val="99CCFF"/>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FF"/>
              </a:buClr>
              <a:buSzPts val="2000"/>
              <a:buFont typeface="Calibri"/>
              <a:buNone/>
            </a:pPr>
            <a:r>
              <a:rPr lang="nl" sz="2000">
                <a:solidFill>
                  <a:srgbClr val="FFFFFF"/>
                </a:solidFill>
                <a:latin typeface="Calibri"/>
                <a:ea typeface="Calibri"/>
                <a:cs typeface="Calibri"/>
                <a:sym typeface="Calibri"/>
              </a:rPr>
              <a:t>Minimaal 20’</a:t>
            </a:r>
            <a:endParaRPr sz="2000">
              <a:solidFill>
                <a:srgbClr val="FFFFFF"/>
              </a:solidFill>
              <a:latin typeface="Calibri"/>
              <a:ea typeface="Calibri"/>
              <a:cs typeface="Calibri"/>
              <a:sym typeface="Calibri"/>
            </a:endParaRPr>
          </a:p>
        </p:txBody>
      </p:sp>
      <p:sp>
        <p:nvSpPr>
          <p:cNvPr id="388" name="Google Shape;388;p61"/>
          <p:cNvSpPr/>
          <p:nvPr/>
        </p:nvSpPr>
        <p:spPr>
          <a:xfrm rot="-1294930">
            <a:off x="7160304" y="3984345"/>
            <a:ext cx="1368548" cy="472969"/>
          </a:xfrm>
          <a:prstGeom prst="roundRect">
            <a:avLst>
              <a:gd fmla="val 16667" name="adj"/>
            </a:avLst>
          </a:prstGeom>
          <a:solidFill>
            <a:srgbClr val="99FF66"/>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2000"/>
              <a:buFont typeface="Calibri"/>
              <a:buNone/>
            </a:pPr>
            <a:r>
              <a:rPr lang="nl" sz="2000">
                <a:solidFill>
                  <a:srgbClr val="000000"/>
                </a:solidFill>
                <a:latin typeface="Calibri"/>
                <a:ea typeface="Calibri"/>
                <a:cs typeface="Calibri"/>
                <a:sym typeface="Calibri"/>
              </a:rPr>
              <a:t>+/- 5’</a:t>
            </a:r>
            <a:endParaRPr sz="20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0"/>
                                        <p:tgtEl>
                                          <p:spTgt spid="381"/>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2000"/>
                                        <p:tgtEl>
                                          <p:spTgt spid="3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0"/>
                                        <p:tgtEl>
                                          <p:spTgt spid="38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000"/>
                                        <p:tgtEl>
                                          <p:spTgt spid="3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0"/>
                                        <p:tgtEl>
                                          <p:spTgt spid="383"/>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2000"/>
                                        <p:tgtEl>
                                          <p:spTgt spid="3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0"/>
                                        <p:tgtEl>
                                          <p:spTgt spid="3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pic>
        <p:nvPicPr>
          <p:cNvPr id="393" name="Google Shape;393;p62"/>
          <p:cNvPicPr preferRelativeResize="0"/>
          <p:nvPr/>
        </p:nvPicPr>
        <p:blipFill rotWithShape="1">
          <a:blip r:embed="rId3">
            <a:alphaModFix/>
          </a:blip>
          <a:srcRect b="0" l="0" r="0" t="0"/>
          <a:stretch/>
        </p:blipFill>
        <p:spPr>
          <a:xfrm>
            <a:off x="3037703" y="1005016"/>
            <a:ext cx="6106297" cy="4138484"/>
          </a:xfrm>
          <a:prstGeom prst="rect">
            <a:avLst/>
          </a:prstGeom>
          <a:noFill/>
          <a:ln>
            <a:noFill/>
          </a:ln>
        </p:spPr>
      </p:pic>
      <p:sp>
        <p:nvSpPr>
          <p:cNvPr id="394" name="Google Shape;394;p62"/>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909C"/>
              </a:buClr>
              <a:buSzPts val="2000"/>
              <a:buFont typeface="Arial Black"/>
              <a:buNone/>
            </a:pPr>
            <a:r>
              <a:rPr lang="nl" sz="2000">
                <a:solidFill>
                  <a:srgbClr val="00909C"/>
                </a:solidFill>
              </a:rPr>
              <a:t>Werken met een taakporfolio</a:t>
            </a:r>
            <a:endParaRPr/>
          </a:p>
        </p:txBody>
      </p:sp>
      <p:pic>
        <p:nvPicPr>
          <p:cNvPr id="395" name="Google Shape;395;p62"/>
          <p:cNvPicPr preferRelativeResize="0"/>
          <p:nvPr/>
        </p:nvPicPr>
        <p:blipFill>
          <a:blip r:embed="rId4">
            <a:alphaModFix/>
          </a:blip>
          <a:stretch>
            <a:fillRect/>
          </a:stretch>
        </p:blipFill>
        <p:spPr>
          <a:xfrm>
            <a:off x="193125" y="1671647"/>
            <a:ext cx="4985076" cy="2826350"/>
          </a:xfrm>
          <a:prstGeom prst="rect">
            <a:avLst/>
          </a:prstGeom>
          <a:noFill/>
          <a:ln>
            <a:noFill/>
          </a:ln>
        </p:spPr>
      </p:pic>
      <p:pic>
        <p:nvPicPr>
          <p:cNvPr id="396" name="Google Shape;396;p62"/>
          <p:cNvPicPr preferRelativeResize="0"/>
          <p:nvPr/>
        </p:nvPicPr>
        <p:blipFill>
          <a:blip r:embed="rId5">
            <a:alphaModFix/>
          </a:blip>
          <a:stretch>
            <a:fillRect/>
          </a:stretch>
        </p:blipFill>
        <p:spPr>
          <a:xfrm>
            <a:off x="6066700" y="1145200"/>
            <a:ext cx="2523300" cy="1916975"/>
          </a:xfrm>
          <a:prstGeom prst="rect">
            <a:avLst/>
          </a:prstGeom>
          <a:noFill/>
          <a:ln>
            <a:noFill/>
          </a:ln>
        </p:spPr>
      </p:pic>
      <p:sp>
        <p:nvSpPr>
          <p:cNvPr id="397" name="Google Shape;397;p62"/>
          <p:cNvSpPr txBox="1"/>
          <p:nvPr/>
        </p:nvSpPr>
        <p:spPr>
          <a:xfrm>
            <a:off x="5982200" y="3255650"/>
            <a:ext cx="2290800" cy="3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a:latin typeface="Calibri"/>
                <a:ea typeface="Calibri"/>
                <a:cs typeface="Calibri"/>
                <a:sym typeface="Calibri"/>
              </a:rPr>
              <a:t>Jan Royackers</a:t>
            </a:r>
            <a:endParaRPr>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1" name="Shape 401"/>
        <p:cNvGrpSpPr/>
        <p:nvPr/>
      </p:nvGrpSpPr>
      <p:grpSpPr>
        <a:xfrm>
          <a:off x="0" y="0"/>
          <a:ext cx="0" cy="0"/>
          <a:chOff x="0" y="0"/>
          <a:chExt cx="0" cy="0"/>
        </a:xfrm>
      </p:grpSpPr>
      <p:pic>
        <p:nvPicPr>
          <p:cNvPr descr="ow do your students evaluate their own understanding?  I like for them t" id="402" name="Google Shape;402;p63"/>
          <p:cNvPicPr preferRelativeResize="0"/>
          <p:nvPr/>
        </p:nvPicPr>
        <p:blipFill rotWithShape="1">
          <a:blip r:embed="rId3">
            <a:alphaModFix/>
          </a:blip>
          <a:srcRect b="0" l="0" r="0" t="0"/>
          <a:stretch/>
        </p:blipFill>
        <p:spPr>
          <a:xfrm>
            <a:off x="290680" y="1217175"/>
            <a:ext cx="3416116" cy="3416116"/>
          </a:xfrm>
          <a:prstGeom prst="rect">
            <a:avLst/>
          </a:prstGeom>
          <a:noFill/>
          <a:ln>
            <a:noFill/>
          </a:ln>
        </p:spPr>
      </p:pic>
      <p:pic>
        <p:nvPicPr>
          <p:cNvPr id="403" name="Google Shape;403;p63"/>
          <p:cNvPicPr preferRelativeResize="0"/>
          <p:nvPr/>
        </p:nvPicPr>
        <p:blipFill rotWithShape="1">
          <a:blip r:embed="rId4">
            <a:alphaModFix/>
          </a:blip>
          <a:srcRect b="0" l="0" r="0" t="0"/>
          <a:stretch/>
        </p:blipFill>
        <p:spPr>
          <a:xfrm>
            <a:off x="4163045" y="1217175"/>
            <a:ext cx="4554822" cy="341611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64"/>
          <p:cNvSpPr txBox="1"/>
          <p:nvPr>
            <p:ph type="title"/>
          </p:nvPr>
        </p:nvSpPr>
        <p:spPr>
          <a:xfrm>
            <a:off x="628650" y="460638"/>
            <a:ext cx="7886700" cy="937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92AA"/>
              </a:buClr>
              <a:buSzPts val="1800"/>
              <a:buFont typeface="Calibri"/>
              <a:buNone/>
            </a:pPr>
            <a:r>
              <a:rPr lang="nl" sz="1800"/>
              <a:t>Exit tickets </a:t>
            </a:r>
            <a:endParaRPr/>
          </a:p>
        </p:txBody>
      </p:sp>
      <p:pic>
        <p:nvPicPr>
          <p:cNvPr id="409" name="Google Shape;409;p64"/>
          <p:cNvPicPr preferRelativeResize="0"/>
          <p:nvPr/>
        </p:nvPicPr>
        <p:blipFill rotWithShape="1">
          <a:blip r:embed="rId3">
            <a:alphaModFix/>
          </a:blip>
          <a:srcRect b="0" l="0" r="0" t="0"/>
          <a:stretch/>
        </p:blipFill>
        <p:spPr>
          <a:xfrm>
            <a:off x="0" y="968462"/>
            <a:ext cx="3597639" cy="4175038"/>
          </a:xfrm>
          <a:prstGeom prst="rect">
            <a:avLst/>
          </a:prstGeom>
          <a:noFill/>
          <a:ln>
            <a:noFill/>
          </a:ln>
        </p:spPr>
      </p:pic>
      <p:pic>
        <p:nvPicPr>
          <p:cNvPr id="410" name="Google Shape;410;p64"/>
          <p:cNvPicPr preferRelativeResize="0"/>
          <p:nvPr/>
        </p:nvPicPr>
        <p:blipFill rotWithShape="1">
          <a:blip r:embed="rId4">
            <a:alphaModFix/>
          </a:blip>
          <a:srcRect b="0" l="0" r="0" t="0"/>
          <a:stretch/>
        </p:blipFill>
        <p:spPr>
          <a:xfrm>
            <a:off x="5366478" y="996108"/>
            <a:ext cx="3777522" cy="4147391"/>
          </a:xfrm>
          <a:prstGeom prst="rect">
            <a:avLst/>
          </a:prstGeom>
          <a:noFill/>
          <a:ln>
            <a:noFill/>
          </a:ln>
        </p:spPr>
      </p:pic>
      <p:sp>
        <p:nvSpPr>
          <p:cNvPr id="411" name="Google Shape;411;p64"/>
          <p:cNvSpPr txBox="1"/>
          <p:nvPr/>
        </p:nvSpPr>
        <p:spPr>
          <a:xfrm>
            <a:off x="0" y="0"/>
            <a:ext cx="3527100" cy="16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1200"/>
              <a:t>https://www.klasse.be/126690/doel-les-bereikt-meten-exit-ticket/</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Google Shape;416;p65"/>
          <p:cNvSpPr txBox="1"/>
          <p:nvPr>
            <p:ph type="title"/>
          </p:nvPr>
        </p:nvSpPr>
        <p:spPr>
          <a:xfrm>
            <a:off x="628650" y="460638"/>
            <a:ext cx="7886700" cy="9372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nl"/>
              <a:t>Uitgestelde aandacht</a:t>
            </a:r>
            <a:endParaRPr/>
          </a:p>
        </p:txBody>
      </p:sp>
      <p:pic>
        <p:nvPicPr>
          <p:cNvPr id="417" name="Google Shape;417;p65"/>
          <p:cNvPicPr preferRelativeResize="0"/>
          <p:nvPr/>
        </p:nvPicPr>
        <p:blipFill>
          <a:blip r:embed="rId3">
            <a:alphaModFix/>
          </a:blip>
          <a:stretch>
            <a:fillRect/>
          </a:stretch>
        </p:blipFill>
        <p:spPr>
          <a:xfrm>
            <a:off x="3315704" y="1570313"/>
            <a:ext cx="2949300" cy="340086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pic>
        <p:nvPicPr>
          <p:cNvPr id="422" name="Google Shape;422;p66"/>
          <p:cNvPicPr preferRelativeResize="0"/>
          <p:nvPr/>
        </p:nvPicPr>
        <p:blipFill rotWithShape="1">
          <a:blip r:embed="rId3">
            <a:alphaModFix/>
          </a:blip>
          <a:srcRect b="0" l="0" r="0" t="0"/>
          <a:stretch/>
        </p:blipFill>
        <p:spPr>
          <a:xfrm>
            <a:off x="24646" y="82378"/>
            <a:ext cx="9119353" cy="6446977"/>
          </a:xfrm>
          <a:prstGeom prst="rect">
            <a:avLst/>
          </a:prstGeom>
          <a:noFill/>
          <a:ln>
            <a:noFill/>
          </a:ln>
        </p:spPr>
      </p:pic>
      <p:pic>
        <p:nvPicPr>
          <p:cNvPr id="423" name="Google Shape;423;p66"/>
          <p:cNvPicPr preferRelativeResize="0"/>
          <p:nvPr/>
        </p:nvPicPr>
        <p:blipFill rotWithShape="1">
          <a:blip r:embed="rId4">
            <a:alphaModFix/>
          </a:blip>
          <a:srcRect b="0" l="0" r="0" t="0"/>
          <a:stretch/>
        </p:blipFill>
        <p:spPr>
          <a:xfrm>
            <a:off x="504142" y="345150"/>
            <a:ext cx="3238500" cy="749300"/>
          </a:xfrm>
          <a:prstGeom prst="rect">
            <a:avLst/>
          </a:prstGeom>
          <a:noFill/>
          <a:ln>
            <a:noFill/>
          </a:ln>
        </p:spPr>
      </p:pic>
      <p:pic>
        <p:nvPicPr>
          <p:cNvPr id="424" name="Google Shape;424;p66"/>
          <p:cNvPicPr preferRelativeResize="0"/>
          <p:nvPr/>
        </p:nvPicPr>
        <p:blipFill rotWithShape="1">
          <a:blip r:embed="rId5">
            <a:alphaModFix/>
          </a:blip>
          <a:srcRect b="0" l="0" r="0" t="0"/>
          <a:stretch/>
        </p:blipFill>
        <p:spPr>
          <a:xfrm>
            <a:off x="4679065" y="1419989"/>
            <a:ext cx="4108704" cy="312115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67"/>
          <p:cNvSpPr txBox="1"/>
          <p:nvPr>
            <p:ph idx="2" type="body"/>
          </p:nvPr>
        </p:nvSpPr>
        <p:spPr>
          <a:xfrm>
            <a:off x="4629149" y="1537096"/>
            <a:ext cx="4294800" cy="3092700"/>
          </a:xfrm>
          <a:prstGeom prst="rect">
            <a:avLst/>
          </a:prstGeom>
          <a:noFill/>
          <a:ln>
            <a:noFill/>
          </a:ln>
        </p:spPr>
        <p:txBody>
          <a:bodyPr anchorCtr="0" anchor="t" bIns="45700" lIns="91425" spcFirstLastPara="1" rIns="91425" wrap="square" tIns="45700">
            <a:noAutofit/>
          </a:bodyPr>
          <a:lstStyle/>
          <a:p>
            <a:pPr indent="-224472" lvl="0" marL="214312" rtl="0" algn="l">
              <a:lnSpc>
                <a:spcPct val="70000"/>
              </a:lnSpc>
              <a:spcBef>
                <a:spcPts val="0"/>
              </a:spcBef>
              <a:spcAft>
                <a:spcPts val="0"/>
              </a:spcAft>
              <a:buClr>
                <a:srgbClr val="323332"/>
              </a:buClr>
              <a:buSzPts val="1400"/>
              <a:buFont typeface="Calibri"/>
              <a:buChar char="-"/>
            </a:pPr>
            <a:r>
              <a:rPr lang="nl" sz="1400"/>
              <a:t>Magopdrachten</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(nieuwe) leerstof op verschillende manieren aanbieden</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Keuze uit verschillende evaluatievormen, opdrachten, alleen of in duo werken, huiswerkopties, …</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Prioriteiten kunnen aanbrengen</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Joker-keuze</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Beginsituatie-peiling (zowel qua voorkennis als interesse)</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Vrije keuze tijdens uitlooptijd</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Keuze voor aantal/aard van feedback(momenten)</a:t>
            </a:r>
            <a:endParaRPr sz="1400"/>
          </a:p>
          <a:p>
            <a:pPr indent="-224472" lvl="0" marL="214312" rtl="0" algn="l">
              <a:lnSpc>
                <a:spcPct val="70000"/>
              </a:lnSpc>
              <a:spcBef>
                <a:spcPts val="750"/>
              </a:spcBef>
              <a:spcAft>
                <a:spcPts val="0"/>
              </a:spcAft>
              <a:buClr>
                <a:srgbClr val="323332"/>
              </a:buClr>
              <a:buSzPts val="1400"/>
              <a:buFont typeface="Calibri"/>
              <a:buChar char="-"/>
            </a:pPr>
            <a:r>
              <a:rPr lang="nl" sz="1400"/>
              <a:t>…</a:t>
            </a:r>
            <a:endParaRPr sz="1400"/>
          </a:p>
          <a:p>
            <a:pPr indent="-135572" lvl="0" marL="214312" rtl="0" algn="l">
              <a:lnSpc>
                <a:spcPct val="70000"/>
              </a:lnSpc>
              <a:spcBef>
                <a:spcPts val="750"/>
              </a:spcBef>
              <a:spcAft>
                <a:spcPts val="0"/>
              </a:spcAft>
              <a:buClr>
                <a:srgbClr val="323332"/>
              </a:buClr>
              <a:buSzPts val="1240"/>
              <a:buFont typeface="Calibri"/>
              <a:buNone/>
            </a:pPr>
            <a:r>
              <a:t/>
            </a:r>
            <a:endParaRPr sz="1240"/>
          </a:p>
          <a:p>
            <a:pPr indent="-135572" lvl="0" marL="214312" rtl="0" algn="l">
              <a:lnSpc>
                <a:spcPct val="70000"/>
              </a:lnSpc>
              <a:spcBef>
                <a:spcPts val="750"/>
              </a:spcBef>
              <a:spcAft>
                <a:spcPts val="0"/>
              </a:spcAft>
              <a:buClr>
                <a:srgbClr val="323332"/>
              </a:buClr>
              <a:buSzPts val="1240"/>
              <a:buFont typeface="Calibri"/>
              <a:buNone/>
            </a:pPr>
            <a:r>
              <a:t/>
            </a:r>
            <a:endParaRPr sz="1240"/>
          </a:p>
          <a:p>
            <a:pPr indent="-135572" lvl="0" marL="214312" rtl="0" algn="l">
              <a:lnSpc>
                <a:spcPct val="70000"/>
              </a:lnSpc>
              <a:spcBef>
                <a:spcPts val="750"/>
              </a:spcBef>
              <a:spcAft>
                <a:spcPts val="0"/>
              </a:spcAft>
              <a:buClr>
                <a:srgbClr val="323332"/>
              </a:buClr>
              <a:buSzPts val="1240"/>
              <a:buFont typeface="Calibri"/>
              <a:buNone/>
            </a:pPr>
            <a:r>
              <a:t/>
            </a:r>
            <a:endParaRPr sz="1240"/>
          </a:p>
          <a:p>
            <a:pPr indent="-135572" lvl="0" marL="214312" rtl="0" algn="l">
              <a:lnSpc>
                <a:spcPct val="70000"/>
              </a:lnSpc>
              <a:spcBef>
                <a:spcPts val="750"/>
              </a:spcBef>
              <a:spcAft>
                <a:spcPts val="0"/>
              </a:spcAft>
              <a:buClr>
                <a:srgbClr val="323332"/>
              </a:buClr>
              <a:buSzPts val="1240"/>
              <a:buFont typeface="Calibri"/>
              <a:buNone/>
            </a:pPr>
            <a:r>
              <a:t/>
            </a:r>
            <a:endParaRPr sz="1240"/>
          </a:p>
          <a:p>
            <a:pPr indent="-135572" lvl="0" marL="214312" rtl="0" algn="l">
              <a:lnSpc>
                <a:spcPct val="70000"/>
              </a:lnSpc>
              <a:spcBef>
                <a:spcPts val="750"/>
              </a:spcBef>
              <a:spcAft>
                <a:spcPts val="0"/>
              </a:spcAft>
              <a:buClr>
                <a:srgbClr val="323332"/>
              </a:buClr>
              <a:buSzPts val="1240"/>
              <a:buFont typeface="Calibri"/>
              <a:buNone/>
            </a:pPr>
            <a:r>
              <a:t/>
            </a:r>
            <a:endParaRPr sz="1240"/>
          </a:p>
          <a:p>
            <a:pPr indent="-135572" lvl="0" marL="214312" rtl="0" algn="l">
              <a:lnSpc>
                <a:spcPct val="70000"/>
              </a:lnSpc>
              <a:spcBef>
                <a:spcPts val="750"/>
              </a:spcBef>
              <a:spcAft>
                <a:spcPts val="0"/>
              </a:spcAft>
              <a:buClr>
                <a:srgbClr val="323332"/>
              </a:buClr>
              <a:buSzPts val="1240"/>
              <a:buFont typeface="Calibri"/>
              <a:buNone/>
            </a:pPr>
            <a:r>
              <a:t/>
            </a:r>
            <a:endParaRPr sz="1240"/>
          </a:p>
          <a:p>
            <a:pPr indent="0" lvl="0" marL="0" rtl="0" algn="l">
              <a:lnSpc>
                <a:spcPct val="70000"/>
              </a:lnSpc>
              <a:spcBef>
                <a:spcPts val="750"/>
              </a:spcBef>
              <a:spcAft>
                <a:spcPts val="1600"/>
              </a:spcAft>
              <a:buClr>
                <a:srgbClr val="323332"/>
              </a:buClr>
              <a:buSzPts val="1240"/>
              <a:buNone/>
            </a:pPr>
            <a:r>
              <a:t/>
            </a:r>
            <a:endParaRPr sz="1240"/>
          </a:p>
        </p:txBody>
      </p:sp>
      <p:sp>
        <p:nvSpPr>
          <p:cNvPr id="430" name="Google Shape;430;p67"/>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909C"/>
              </a:buClr>
              <a:buSzPts val="2000"/>
              <a:buFont typeface="Arial Black"/>
              <a:buNone/>
            </a:pPr>
            <a:r>
              <a:rPr lang="nl" sz="2000">
                <a:solidFill>
                  <a:srgbClr val="00909C"/>
                </a:solidFill>
              </a:rPr>
              <a:t>INSPELEN OP VERSCHIL IN</a:t>
            </a:r>
            <a:br>
              <a:rPr lang="nl" sz="2000">
                <a:solidFill>
                  <a:srgbClr val="00909C"/>
                </a:solidFill>
              </a:rPr>
            </a:br>
            <a:r>
              <a:rPr lang="nl" sz="2000">
                <a:solidFill>
                  <a:srgbClr val="00909C"/>
                </a:solidFill>
              </a:rPr>
              <a:t>VOORKEUREN</a:t>
            </a:r>
            <a:endParaRPr sz="2000">
              <a:solidFill>
                <a:srgbClr val="00909C"/>
              </a:solidFill>
            </a:endParaRPr>
          </a:p>
        </p:txBody>
      </p:sp>
      <p:pic>
        <p:nvPicPr>
          <p:cNvPr id="431" name="Google Shape;431;p67"/>
          <p:cNvPicPr preferRelativeResize="0"/>
          <p:nvPr/>
        </p:nvPicPr>
        <p:blipFill rotWithShape="1">
          <a:blip r:embed="rId3">
            <a:alphaModFix/>
          </a:blip>
          <a:srcRect b="0" l="0" r="0" t="0"/>
          <a:stretch/>
        </p:blipFill>
        <p:spPr>
          <a:xfrm>
            <a:off x="730330" y="1713053"/>
            <a:ext cx="3396727" cy="2400300"/>
          </a:xfrm>
          <a:prstGeom prst="rect">
            <a:avLst/>
          </a:prstGeom>
          <a:noFill/>
          <a:ln>
            <a:noFill/>
          </a:ln>
        </p:spPr>
      </p:pic>
      <p:pic>
        <p:nvPicPr>
          <p:cNvPr id="432" name="Google Shape;432;p67"/>
          <p:cNvPicPr preferRelativeResize="0"/>
          <p:nvPr/>
        </p:nvPicPr>
        <p:blipFill rotWithShape="1">
          <a:blip r:embed="rId4">
            <a:alphaModFix/>
          </a:blip>
          <a:srcRect b="0" l="0" r="0" t="0"/>
          <a:stretch/>
        </p:blipFill>
        <p:spPr>
          <a:xfrm>
            <a:off x="7503450" y="171750"/>
            <a:ext cx="1506075" cy="1278150"/>
          </a:xfrm>
          <a:prstGeom prst="rect">
            <a:avLst/>
          </a:prstGeom>
          <a:noFill/>
          <a:ln>
            <a:noFill/>
          </a:ln>
        </p:spPr>
      </p:pic>
      <p:sp>
        <p:nvSpPr>
          <p:cNvPr id="433" name="Google Shape;433;p67"/>
          <p:cNvSpPr/>
          <p:nvPr/>
        </p:nvSpPr>
        <p:spPr>
          <a:xfrm>
            <a:off x="8221275" y="359950"/>
            <a:ext cx="601800" cy="205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pic>
        <p:nvPicPr>
          <p:cNvPr id="438" name="Google Shape;438;p68"/>
          <p:cNvPicPr preferRelativeResize="0"/>
          <p:nvPr/>
        </p:nvPicPr>
        <p:blipFill rotWithShape="1">
          <a:blip r:embed="rId3">
            <a:alphaModFix/>
          </a:blip>
          <a:srcRect b="0" l="0" r="0" t="0"/>
          <a:stretch/>
        </p:blipFill>
        <p:spPr>
          <a:xfrm>
            <a:off x="24646" y="82378"/>
            <a:ext cx="9119353" cy="6446977"/>
          </a:xfrm>
          <a:prstGeom prst="rect">
            <a:avLst/>
          </a:prstGeom>
          <a:noFill/>
          <a:ln>
            <a:noFill/>
          </a:ln>
        </p:spPr>
      </p:pic>
      <p:pic>
        <p:nvPicPr>
          <p:cNvPr id="439" name="Google Shape;439;p68"/>
          <p:cNvPicPr preferRelativeResize="0"/>
          <p:nvPr/>
        </p:nvPicPr>
        <p:blipFill rotWithShape="1">
          <a:blip r:embed="rId4">
            <a:alphaModFix/>
          </a:blip>
          <a:srcRect b="0" l="0" r="0" t="0"/>
          <a:stretch/>
        </p:blipFill>
        <p:spPr>
          <a:xfrm>
            <a:off x="361065" y="293984"/>
            <a:ext cx="4318000" cy="914400"/>
          </a:xfrm>
          <a:prstGeom prst="rect">
            <a:avLst/>
          </a:prstGeom>
          <a:noFill/>
          <a:ln>
            <a:noFill/>
          </a:ln>
        </p:spPr>
      </p:pic>
      <p:pic>
        <p:nvPicPr>
          <p:cNvPr id="440" name="Google Shape;440;p68"/>
          <p:cNvPicPr preferRelativeResize="0"/>
          <p:nvPr/>
        </p:nvPicPr>
        <p:blipFill rotWithShape="1">
          <a:blip r:embed="rId5">
            <a:alphaModFix/>
          </a:blip>
          <a:srcRect b="0" l="0" r="0" t="0"/>
          <a:stretch/>
        </p:blipFill>
        <p:spPr>
          <a:xfrm>
            <a:off x="5167132" y="1065514"/>
            <a:ext cx="3803904" cy="380390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69"/>
          <p:cNvSpPr txBox="1"/>
          <p:nvPr>
            <p:ph idx="2" type="body"/>
          </p:nvPr>
        </p:nvSpPr>
        <p:spPr>
          <a:xfrm>
            <a:off x="4629149" y="1537096"/>
            <a:ext cx="4294800" cy="3092700"/>
          </a:xfrm>
          <a:prstGeom prst="rect">
            <a:avLst/>
          </a:prstGeom>
          <a:noFill/>
          <a:ln>
            <a:noFill/>
          </a:ln>
        </p:spPr>
        <p:txBody>
          <a:bodyPr anchorCtr="0" anchor="t" bIns="45700" lIns="91425" spcFirstLastPara="1" rIns="91425" wrap="square" tIns="45700">
            <a:noAutofit/>
          </a:bodyPr>
          <a:lstStyle/>
          <a:p>
            <a:pPr indent="-214312" lvl="0" marL="214312" rtl="0" algn="l">
              <a:lnSpc>
                <a:spcPct val="70000"/>
              </a:lnSpc>
              <a:spcBef>
                <a:spcPts val="0"/>
              </a:spcBef>
              <a:spcAft>
                <a:spcPts val="0"/>
              </a:spcAft>
              <a:buClr>
                <a:srgbClr val="323332"/>
              </a:buClr>
              <a:buSzPts val="1120"/>
              <a:buFont typeface="Calibri"/>
              <a:buChar char="-"/>
            </a:pPr>
            <a:r>
              <a:rPr lang="nl" sz="1120"/>
              <a:t>Tempovariatie</a:t>
            </a:r>
            <a:endParaRPr/>
          </a:p>
          <a:p>
            <a:pPr indent="-214312" lvl="0" marL="214312" rtl="0" algn="l">
              <a:lnSpc>
                <a:spcPct val="70000"/>
              </a:lnSpc>
              <a:spcBef>
                <a:spcPts val="750"/>
              </a:spcBef>
              <a:spcAft>
                <a:spcPts val="0"/>
              </a:spcAft>
              <a:buClr>
                <a:srgbClr val="323332"/>
              </a:buClr>
              <a:buSzPts val="1120"/>
              <a:buFont typeface="Calibri"/>
              <a:buChar char="-"/>
            </a:pPr>
            <a:r>
              <a:rPr lang="nl" sz="1120"/>
              <a:t>Time-outzone</a:t>
            </a:r>
            <a:endParaRPr/>
          </a:p>
          <a:p>
            <a:pPr indent="-214312" lvl="0" marL="214312" rtl="0" algn="l">
              <a:lnSpc>
                <a:spcPct val="70000"/>
              </a:lnSpc>
              <a:spcBef>
                <a:spcPts val="750"/>
              </a:spcBef>
              <a:spcAft>
                <a:spcPts val="0"/>
              </a:spcAft>
              <a:buClr>
                <a:srgbClr val="323332"/>
              </a:buClr>
              <a:buSzPts val="1120"/>
              <a:buFont typeface="Calibri"/>
              <a:buChar char="-"/>
            </a:pPr>
            <a:r>
              <a:rPr lang="nl" sz="1120"/>
              <a:t>Woordenlijsten</a:t>
            </a:r>
            <a:endParaRPr/>
          </a:p>
          <a:p>
            <a:pPr indent="-214312" lvl="0" marL="214312" rtl="0" algn="l">
              <a:lnSpc>
                <a:spcPct val="70000"/>
              </a:lnSpc>
              <a:spcBef>
                <a:spcPts val="750"/>
              </a:spcBef>
              <a:spcAft>
                <a:spcPts val="0"/>
              </a:spcAft>
              <a:buClr>
                <a:srgbClr val="323332"/>
              </a:buClr>
              <a:buSzPts val="1120"/>
              <a:buFont typeface="Calibri"/>
              <a:buChar char="-"/>
            </a:pPr>
            <a:r>
              <a:rPr lang="nl" sz="1120"/>
              <a:t>Stappenplannen</a:t>
            </a:r>
            <a:endParaRPr/>
          </a:p>
          <a:p>
            <a:pPr indent="-214312" lvl="0" marL="214312" rtl="0" algn="l">
              <a:lnSpc>
                <a:spcPct val="70000"/>
              </a:lnSpc>
              <a:spcBef>
                <a:spcPts val="750"/>
              </a:spcBef>
              <a:spcAft>
                <a:spcPts val="0"/>
              </a:spcAft>
              <a:buClr>
                <a:srgbClr val="323332"/>
              </a:buClr>
              <a:buSzPts val="1120"/>
              <a:buFont typeface="Calibri"/>
              <a:buChar char="-"/>
            </a:pPr>
            <a:r>
              <a:rPr lang="nl" sz="1120"/>
              <a:t>Laptop ipv schrijven, rekenmachine</a:t>
            </a:r>
            <a:endParaRPr/>
          </a:p>
          <a:p>
            <a:pPr indent="-214312" lvl="0" marL="214312" rtl="0" algn="l">
              <a:lnSpc>
                <a:spcPct val="70000"/>
              </a:lnSpc>
              <a:spcBef>
                <a:spcPts val="750"/>
              </a:spcBef>
              <a:spcAft>
                <a:spcPts val="0"/>
              </a:spcAft>
              <a:buClr>
                <a:srgbClr val="323332"/>
              </a:buClr>
              <a:buSzPts val="1120"/>
              <a:buFont typeface="Calibri"/>
              <a:buChar char="-"/>
            </a:pPr>
            <a:r>
              <a:rPr lang="nl" sz="1120"/>
              <a:t>Hulp van een medecursist</a:t>
            </a:r>
            <a:endParaRPr/>
          </a:p>
          <a:p>
            <a:pPr indent="-214312" lvl="0" marL="214312" rtl="0" algn="l">
              <a:lnSpc>
                <a:spcPct val="70000"/>
              </a:lnSpc>
              <a:spcBef>
                <a:spcPts val="750"/>
              </a:spcBef>
              <a:spcAft>
                <a:spcPts val="0"/>
              </a:spcAft>
              <a:buClr>
                <a:srgbClr val="323332"/>
              </a:buClr>
              <a:buSzPts val="1120"/>
              <a:buFont typeface="Calibri"/>
              <a:buChar char="-"/>
            </a:pPr>
            <a:r>
              <a:rPr lang="nl" sz="1120"/>
              <a:t>Voorlezen van vragen</a:t>
            </a:r>
            <a:endParaRPr/>
          </a:p>
          <a:p>
            <a:pPr indent="-214312" lvl="0" marL="214312" rtl="0" algn="l">
              <a:lnSpc>
                <a:spcPct val="70000"/>
              </a:lnSpc>
              <a:spcBef>
                <a:spcPts val="750"/>
              </a:spcBef>
              <a:spcAft>
                <a:spcPts val="0"/>
              </a:spcAft>
              <a:buClr>
                <a:srgbClr val="323332"/>
              </a:buClr>
              <a:buSzPts val="1120"/>
              <a:buFont typeface="Calibri"/>
              <a:buChar char="-"/>
            </a:pPr>
            <a:r>
              <a:rPr lang="nl" sz="1120"/>
              <a:t>Schrijfkaders/tussenvragen</a:t>
            </a:r>
            <a:endParaRPr/>
          </a:p>
          <a:p>
            <a:pPr indent="-214312" lvl="0" marL="214312" rtl="0" algn="l">
              <a:lnSpc>
                <a:spcPct val="70000"/>
              </a:lnSpc>
              <a:spcBef>
                <a:spcPts val="750"/>
              </a:spcBef>
              <a:spcAft>
                <a:spcPts val="0"/>
              </a:spcAft>
              <a:buClr>
                <a:srgbClr val="323332"/>
              </a:buClr>
              <a:buSzPts val="1120"/>
              <a:buFont typeface="Calibri"/>
              <a:buChar char="-"/>
            </a:pPr>
            <a:r>
              <a:rPr lang="nl" sz="1120"/>
              <a:t>Apps (de/het, …)</a:t>
            </a:r>
            <a:endParaRPr/>
          </a:p>
          <a:p>
            <a:pPr indent="-214312" lvl="0" marL="214312" rtl="0" algn="l">
              <a:lnSpc>
                <a:spcPct val="70000"/>
              </a:lnSpc>
              <a:spcBef>
                <a:spcPts val="750"/>
              </a:spcBef>
              <a:spcAft>
                <a:spcPts val="0"/>
              </a:spcAft>
              <a:buClr>
                <a:srgbClr val="323332"/>
              </a:buClr>
              <a:buSzPts val="1120"/>
              <a:buFont typeface="Calibri"/>
              <a:buChar char="-"/>
            </a:pPr>
            <a:r>
              <a:rPr lang="nl" sz="1120"/>
              <a:t>Spreiding van evaluatie</a:t>
            </a:r>
            <a:endParaRPr/>
          </a:p>
          <a:p>
            <a:pPr indent="-214312" lvl="0" marL="214312" rtl="0" algn="l">
              <a:lnSpc>
                <a:spcPct val="70000"/>
              </a:lnSpc>
              <a:spcBef>
                <a:spcPts val="750"/>
              </a:spcBef>
              <a:spcAft>
                <a:spcPts val="0"/>
              </a:spcAft>
              <a:buClr>
                <a:srgbClr val="323332"/>
              </a:buClr>
              <a:buSzPts val="1120"/>
              <a:buFont typeface="Calibri"/>
              <a:buChar char="-"/>
            </a:pPr>
            <a:r>
              <a:rPr lang="nl" sz="1120"/>
              <a:t>Hulp op vraag/maat (bv. Feedbackgesprekken)</a:t>
            </a:r>
            <a:endParaRPr/>
          </a:p>
          <a:p>
            <a:pPr indent="-214312" lvl="0" marL="214312" rtl="0" algn="l">
              <a:lnSpc>
                <a:spcPct val="70000"/>
              </a:lnSpc>
              <a:spcBef>
                <a:spcPts val="750"/>
              </a:spcBef>
              <a:spcAft>
                <a:spcPts val="0"/>
              </a:spcAft>
              <a:buClr>
                <a:srgbClr val="323332"/>
              </a:buClr>
              <a:buSzPts val="1120"/>
              <a:buFont typeface="Calibri"/>
              <a:buChar char="-"/>
            </a:pPr>
            <a:r>
              <a:rPr lang="nl" sz="1120"/>
              <a:t>Notities van medeleerlingen</a:t>
            </a:r>
            <a:endParaRPr/>
          </a:p>
          <a:p>
            <a:pPr indent="-214312" lvl="0" marL="214312" rtl="0" algn="l">
              <a:lnSpc>
                <a:spcPct val="70000"/>
              </a:lnSpc>
              <a:spcBef>
                <a:spcPts val="750"/>
              </a:spcBef>
              <a:spcAft>
                <a:spcPts val="0"/>
              </a:spcAft>
              <a:buClr>
                <a:srgbClr val="323332"/>
              </a:buClr>
              <a:buSzPts val="1120"/>
              <a:buFont typeface="Calibri"/>
              <a:buChar char="-"/>
            </a:pPr>
            <a:r>
              <a:rPr lang="nl" sz="1120"/>
              <a:t>Modellen</a:t>
            </a:r>
            <a:endParaRPr/>
          </a:p>
          <a:p>
            <a:pPr indent="-214312" lvl="0" marL="214312" rtl="0" algn="l">
              <a:lnSpc>
                <a:spcPct val="70000"/>
              </a:lnSpc>
              <a:spcBef>
                <a:spcPts val="750"/>
              </a:spcBef>
              <a:spcAft>
                <a:spcPts val="0"/>
              </a:spcAft>
              <a:buClr>
                <a:srgbClr val="323332"/>
              </a:buClr>
              <a:buSzPts val="1120"/>
              <a:buFont typeface="Calibri"/>
              <a:buChar char="-"/>
            </a:pPr>
            <a:r>
              <a:rPr lang="nl" sz="1120"/>
              <a:t>…</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143192" lvl="0" marL="214312" rtl="0" algn="l">
              <a:lnSpc>
                <a:spcPct val="70000"/>
              </a:lnSpc>
              <a:spcBef>
                <a:spcPts val="750"/>
              </a:spcBef>
              <a:spcAft>
                <a:spcPts val="0"/>
              </a:spcAft>
              <a:buClr>
                <a:srgbClr val="323332"/>
              </a:buClr>
              <a:buSzPts val="1120"/>
              <a:buFont typeface="Calibri"/>
              <a:buNone/>
            </a:pPr>
            <a:r>
              <a:t/>
            </a:r>
            <a:endParaRPr sz="1120"/>
          </a:p>
          <a:p>
            <a:pPr indent="0" lvl="0" marL="0" rtl="0" algn="l">
              <a:lnSpc>
                <a:spcPct val="70000"/>
              </a:lnSpc>
              <a:spcBef>
                <a:spcPts val="750"/>
              </a:spcBef>
              <a:spcAft>
                <a:spcPts val="1600"/>
              </a:spcAft>
              <a:buClr>
                <a:srgbClr val="323332"/>
              </a:buClr>
              <a:buSzPts val="1120"/>
              <a:buNone/>
            </a:pPr>
            <a:r>
              <a:t/>
            </a:r>
            <a:endParaRPr sz="1120"/>
          </a:p>
        </p:txBody>
      </p:sp>
      <p:sp>
        <p:nvSpPr>
          <p:cNvPr id="446" name="Google Shape;446;p69"/>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909C"/>
              </a:buClr>
              <a:buSzPts val="2000"/>
              <a:buFont typeface="Arial Black"/>
              <a:buNone/>
            </a:pPr>
            <a:r>
              <a:rPr lang="nl" sz="2000">
                <a:solidFill>
                  <a:srgbClr val="00909C"/>
                </a:solidFill>
              </a:rPr>
              <a:t>INSPELEN OP VERSCHIL IN</a:t>
            </a:r>
            <a:br>
              <a:rPr lang="nl" sz="2000">
                <a:solidFill>
                  <a:srgbClr val="00909C"/>
                </a:solidFill>
              </a:rPr>
            </a:br>
            <a:r>
              <a:rPr lang="nl" sz="2000">
                <a:solidFill>
                  <a:srgbClr val="00909C"/>
                </a:solidFill>
              </a:rPr>
              <a:t>ONDERSTEUNINGSNODEN</a:t>
            </a:r>
            <a:endParaRPr sz="2000">
              <a:solidFill>
                <a:srgbClr val="00909C"/>
              </a:solidFill>
            </a:endParaRPr>
          </a:p>
        </p:txBody>
      </p:sp>
      <p:pic>
        <p:nvPicPr>
          <p:cNvPr id="447" name="Google Shape;447;p69"/>
          <p:cNvPicPr preferRelativeResize="0"/>
          <p:nvPr/>
        </p:nvPicPr>
        <p:blipFill rotWithShape="1">
          <a:blip r:embed="rId3">
            <a:alphaModFix/>
          </a:blip>
          <a:srcRect b="0" l="0" r="0" t="0"/>
          <a:stretch/>
        </p:blipFill>
        <p:spPr>
          <a:xfrm>
            <a:off x="628650" y="1640546"/>
            <a:ext cx="3644900" cy="2575672"/>
          </a:xfrm>
          <a:prstGeom prst="rect">
            <a:avLst/>
          </a:prstGeom>
          <a:noFill/>
          <a:ln>
            <a:noFill/>
          </a:ln>
        </p:spPr>
      </p:pic>
      <p:sp>
        <p:nvSpPr>
          <p:cNvPr id="448" name="Google Shape;448;p69"/>
          <p:cNvSpPr/>
          <p:nvPr/>
        </p:nvSpPr>
        <p:spPr>
          <a:xfrm>
            <a:off x="8152925" y="992350"/>
            <a:ext cx="991200" cy="2052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9" name="Google Shape;449;p69"/>
          <p:cNvPicPr preferRelativeResize="0"/>
          <p:nvPr/>
        </p:nvPicPr>
        <p:blipFill rotWithShape="1">
          <a:blip r:embed="rId4">
            <a:alphaModFix/>
          </a:blip>
          <a:srcRect b="0" l="0" r="0" t="0"/>
          <a:stretch/>
        </p:blipFill>
        <p:spPr>
          <a:xfrm>
            <a:off x="7461525" y="258950"/>
            <a:ext cx="1506075" cy="127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DOELEN VAN DIT TRAJECT</a:t>
            </a:r>
            <a:endParaRPr b="1">
              <a:solidFill>
                <a:srgbClr val="3C78D8"/>
              </a:solidFill>
              <a:latin typeface="Calibri"/>
              <a:ea typeface="Calibri"/>
              <a:cs typeface="Calibri"/>
              <a:sym typeface="Calibri"/>
            </a:endParaRPr>
          </a:p>
        </p:txBody>
      </p:sp>
      <p:sp>
        <p:nvSpPr>
          <p:cNvPr id="140" name="Google Shape;140;p25"/>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Zicht krijgen op de situatie van andere leraren Frans met ex-OKAN-leerlingen in de klas en van leraren Frans in OKAN. </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Effectieve leer- en instructiestrategieën kennen en kunnen toepassen in de les. </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Een duidelijk differentiatiekader kennen en kunnen toepassen in de les. </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Uitwisselen en samen lesmateriaal maken. </a:t>
            </a:r>
            <a:endParaRPr b="1">
              <a:latin typeface="Calibri"/>
              <a:ea typeface="Calibri"/>
              <a:cs typeface="Calibri"/>
              <a:sym typeface="Calibri"/>
            </a:endParaRPr>
          </a:p>
          <a:p>
            <a:pPr indent="0" lvl="0" marL="0" rtl="0" algn="l">
              <a:lnSpc>
                <a:spcPct val="150000"/>
              </a:lnSpc>
              <a:spcBef>
                <a:spcPts val="1600"/>
              </a:spcBef>
              <a:spcAft>
                <a:spcPts val="1600"/>
              </a:spcAft>
              <a:buNone/>
            </a:pPr>
            <a:r>
              <a:rPr b="1" lang="nl">
                <a:latin typeface="Calibri"/>
                <a:ea typeface="Calibri"/>
                <a:cs typeface="Calibri"/>
                <a:sym typeface="Calibri"/>
              </a:rPr>
              <a:t>→ kansen bieden om je lespraktijk te versterken!</a:t>
            </a:r>
            <a:endParaRPr b="1">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70"/>
          <p:cNvSpPr txBox="1"/>
          <p:nvPr>
            <p:ph type="title"/>
          </p:nvPr>
        </p:nvSpPr>
        <p:spPr>
          <a:xfrm>
            <a:off x="628650" y="460638"/>
            <a:ext cx="7886700" cy="1076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pic>
        <p:nvPicPr>
          <p:cNvPr id="456" name="Google Shape;456;p70"/>
          <p:cNvPicPr preferRelativeResize="0"/>
          <p:nvPr/>
        </p:nvPicPr>
        <p:blipFill>
          <a:blip r:embed="rId3">
            <a:alphaModFix/>
          </a:blip>
          <a:stretch>
            <a:fillRect/>
          </a:stretch>
        </p:blipFill>
        <p:spPr>
          <a:xfrm>
            <a:off x="1198800" y="1671638"/>
            <a:ext cx="5753100" cy="32194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pic>
        <p:nvPicPr>
          <p:cNvPr id="461" name="Google Shape;461;p71"/>
          <p:cNvPicPr preferRelativeResize="0"/>
          <p:nvPr/>
        </p:nvPicPr>
        <p:blipFill rotWithShape="1">
          <a:blip r:embed="rId3">
            <a:alphaModFix/>
          </a:blip>
          <a:srcRect b="0" l="0" r="0" t="0"/>
          <a:stretch/>
        </p:blipFill>
        <p:spPr>
          <a:xfrm>
            <a:off x="3037703" y="1005016"/>
            <a:ext cx="6106297" cy="4138484"/>
          </a:xfrm>
          <a:prstGeom prst="rect">
            <a:avLst/>
          </a:prstGeom>
          <a:noFill/>
          <a:ln>
            <a:noFill/>
          </a:ln>
        </p:spPr>
      </p:pic>
      <p:sp>
        <p:nvSpPr>
          <p:cNvPr id="462" name="Google Shape;462;p71"/>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INSPELEN OP DEZE 3 VRAGEN…</a:t>
            </a:r>
            <a:endParaRPr/>
          </a:p>
        </p:txBody>
      </p:sp>
      <p:sp>
        <p:nvSpPr>
          <p:cNvPr id="463" name="Google Shape;463;p71"/>
          <p:cNvSpPr txBox="1"/>
          <p:nvPr>
            <p:ph idx="1" type="body"/>
          </p:nvPr>
        </p:nvSpPr>
        <p:spPr>
          <a:xfrm>
            <a:off x="628650" y="1671637"/>
            <a:ext cx="7886700" cy="2961000"/>
          </a:xfrm>
          <a:prstGeom prst="rect">
            <a:avLst/>
          </a:prstGeom>
          <a:noFill/>
          <a:ln>
            <a:noFill/>
          </a:ln>
        </p:spPr>
        <p:txBody>
          <a:bodyPr anchorCtr="0" anchor="t" bIns="45700" lIns="91425" spcFirstLastPara="1" rIns="91425" wrap="square" tIns="45700">
            <a:noAutofit/>
          </a:bodyPr>
          <a:lstStyle/>
          <a:p>
            <a:pPr indent="-171450" lvl="1" marL="514350" rtl="0" algn="l">
              <a:lnSpc>
                <a:spcPct val="90000"/>
              </a:lnSpc>
              <a:spcBef>
                <a:spcPts val="0"/>
              </a:spcBef>
              <a:spcAft>
                <a:spcPts val="0"/>
              </a:spcAft>
              <a:buClr>
                <a:srgbClr val="323332"/>
              </a:buClr>
              <a:buSzPts val="1800"/>
              <a:buChar char="○"/>
            </a:pPr>
            <a:r>
              <a:rPr lang="nl" sz="1800"/>
              <a:t>Grotere motivatie (dankzij inspelen op </a:t>
            </a:r>
            <a:r>
              <a:rPr b="1" i="1" lang="nl" sz="1800">
                <a:solidFill>
                  <a:srgbClr val="000000"/>
                </a:solidFill>
              </a:rPr>
              <a:t>voorkeuren</a:t>
            </a:r>
            <a:r>
              <a:rPr lang="nl" sz="1800"/>
              <a:t>)</a:t>
            </a:r>
            <a:endParaRPr/>
          </a:p>
          <a:p>
            <a:pPr indent="-171450" lvl="1" marL="514350" rtl="0" algn="l">
              <a:lnSpc>
                <a:spcPct val="90000"/>
              </a:lnSpc>
              <a:spcBef>
                <a:spcPts val="375"/>
              </a:spcBef>
              <a:spcAft>
                <a:spcPts val="0"/>
              </a:spcAft>
              <a:buClr>
                <a:srgbClr val="323332"/>
              </a:buClr>
              <a:buSzPts val="1800"/>
              <a:buChar char="○"/>
            </a:pPr>
            <a:r>
              <a:rPr lang="nl" sz="1800"/>
              <a:t>Grotere leerwinst (dankzij inspelen op </a:t>
            </a:r>
            <a:r>
              <a:rPr b="1" i="1" lang="nl" sz="1800">
                <a:solidFill>
                  <a:srgbClr val="000000"/>
                </a:solidFill>
              </a:rPr>
              <a:t>competenties</a:t>
            </a:r>
            <a:r>
              <a:rPr lang="nl" sz="1800"/>
              <a:t>)</a:t>
            </a:r>
            <a:endParaRPr/>
          </a:p>
          <a:p>
            <a:pPr indent="-171450" lvl="1" marL="514350" rtl="0" algn="l">
              <a:lnSpc>
                <a:spcPct val="90000"/>
              </a:lnSpc>
              <a:spcBef>
                <a:spcPts val="375"/>
              </a:spcBef>
              <a:spcAft>
                <a:spcPts val="0"/>
              </a:spcAft>
              <a:buClr>
                <a:srgbClr val="323332"/>
              </a:buClr>
              <a:buSzPts val="1800"/>
              <a:buChar char="○"/>
            </a:pPr>
            <a:r>
              <a:rPr lang="nl" sz="1800"/>
              <a:t>Grotere efficiëntie (dankzij inspelen op </a:t>
            </a:r>
            <a:r>
              <a:rPr b="1" i="1" lang="nl" sz="1800">
                <a:solidFill>
                  <a:schemeClr val="dk1"/>
                </a:solidFill>
              </a:rPr>
              <a:t>ondersteuningsbehoeften</a:t>
            </a:r>
            <a:r>
              <a:rPr lang="nl" sz="1800"/>
              <a:t>)</a:t>
            </a:r>
            <a:endParaRPr/>
          </a:p>
          <a:p>
            <a:pPr indent="0" lvl="0" marL="0" rtl="0" algn="l">
              <a:lnSpc>
                <a:spcPct val="90000"/>
              </a:lnSpc>
              <a:spcBef>
                <a:spcPts val="750"/>
              </a:spcBef>
              <a:spcAft>
                <a:spcPts val="0"/>
              </a:spcAft>
              <a:buClr>
                <a:srgbClr val="323332"/>
              </a:buClr>
              <a:buSzPts val="1600"/>
              <a:buNone/>
            </a:pPr>
            <a:r>
              <a:t/>
            </a:r>
            <a:endParaRPr/>
          </a:p>
          <a:p>
            <a:pPr indent="0" lvl="0" marL="0" rtl="0" algn="ctr">
              <a:lnSpc>
                <a:spcPct val="90000"/>
              </a:lnSpc>
              <a:spcBef>
                <a:spcPts val="750"/>
              </a:spcBef>
              <a:spcAft>
                <a:spcPts val="1600"/>
              </a:spcAft>
              <a:buClr>
                <a:srgbClr val="323332"/>
              </a:buClr>
              <a:buSzPts val="2100"/>
              <a:buNone/>
            </a:pPr>
            <a:r>
              <a:rPr b="1" lang="nl" sz="2100"/>
              <a:t>Inclusievere leeromgeving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72"/>
          <p:cNvSpPr txBox="1"/>
          <p:nvPr>
            <p:ph type="title"/>
          </p:nvPr>
        </p:nvSpPr>
        <p:spPr>
          <a:xfrm>
            <a:off x="628650" y="460638"/>
            <a:ext cx="7886700" cy="1076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nl"/>
              <a:t>Zoek iemand die! </a:t>
            </a:r>
            <a:endParaRPr/>
          </a:p>
        </p:txBody>
      </p:sp>
      <p:pic>
        <p:nvPicPr>
          <p:cNvPr id="470" name="Google Shape;470;p72"/>
          <p:cNvPicPr preferRelativeResize="0"/>
          <p:nvPr/>
        </p:nvPicPr>
        <p:blipFill>
          <a:blip r:embed="rId3">
            <a:alphaModFix/>
          </a:blip>
          <a:stretch>
            <a:fillRect/>
          </a:stretch>
        </p:blipFill>
        <p:spPr>
          <a:xfrm>
            <a:off x="3041025" y="1601013"/>
            <a:ext cx="3301662" cy="330166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pic>
        <p:nvPicPr>
          <p:cNvPr id="475" name="Google Shape;475;p73"/>
          <p:cNvPicPr preferRelativeResize="0"/>
          <p:nvPr/>
        </p:nvPicPr>
        <p:blipFill rotWithShape="1">
          <a:blip r:embed="rId3">
            <a:alphaModFix/>
          </a:blip>
          <a:srcRect b="0" l="0" r="0" t="0"/>
          <a:stretch/>
        </p:blipFill>
        <p:spPr>
          <a:xfrm>
            <a:off x="395536" y="1749544"/>
            <a:ext cx="7893787" cy="3049506"/>
          </a:xfrm>
          <a:prstGeom prst="rect">
            <a:avLst/>
          </a:prstGeom>
          <a:noFill/>
          <a:ln>
            <a:noFill/>
          </a:ln>
        </p:spPr>
      </p:pic>
      <p:pic>
        <p:nvPicPr>
          <p:cNvPr id="476" name="Google Shape;476;p73"/>
          <p:cNvPicPr preferRelativeResize="0"/>
          <p:nvPr/>
        </p:nvPicPr>
        <p:blipFill rotWithShape="1">
          <a:blip r:embed="rId4">
            <a:alphaModFix/>
          </a:blip>
          <a:srcRect b="0" l="0" r="0" t="0"/>
          <a:stretch/>
        </p:blipFill>
        <p:spPr>
          <a:xfrm>
            <a:off x="5551128" y="375676"/>
            <a:ext cx="2738197" cy="137386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pic>
        <p:nvPicPr>
          <p:cNvPr id="481" name="Google Shape;481;p74"/>
          <p:cNvPicPr preferRelativeResize="0"/>
          <p:nvPr/>
        </p:nvPicPr>
        <p:blipFill rotWithShape="1">
          <a:blip r:embed="rId3">
            <a:alphaModFix/>
          </a:blip>
          <a:srcRect b="0" l="0" r="0" t="0"/>
          <a:stretch/>
        </p:blipFill>
        <p:spPr>
          <a:xfrm>
            <a:off x="0" y="1146316"/>
            <a:ext cx="9144001" cy="399718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75"/>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rPr lang="nl"/>
              <a:t>WAAROP DAN WÉL INSPELEN? </a:t>
            </a:r>
            <a:endParaRPr/>
          </a:p>
        </p:txBody>
      </p:sp>
      <p:pic>
        <p:nvPicPr>
          <p:cNvPr id="487" name="Google Shape;487;p75"/>
          <p:cNvPicPr preferRelativeResize="0"/>
          <p:nvPr/>
        </p:nvPicPr>
        <p:blipFill rotWithShape="1">
          <a:blip r:embed="rId3">
            <a:alphaModFix/>
          </a:blip>
          <a:srcRect b="9905" l="40616" r="40393" t="45813"/>
          <a:stretch/>
        </p:blipFill>
        <p:spPr>
          <a:xfrm>
            <a:off x="6518984" y="2413688"/>
            <a:ext cx="949570" cy="984593"/>
          </a:xfrm>
          <a:prstGeom prst="rect">
            <a:avLst/>
          </a:prstGeom>
          <a:noFill/>
          <a:ln>
            <a:noFill/>
          </a:ln>
        </p:spPr>
      </p:pic>
      <p:pic>
        <p:nvPicPr>
          <p:cNvPr id="488" name="Google Shape;488;p75"/>
          <p:cNvPicPr preferRelativeResize="0"/>
          <p:nvPr/>
        </p:nvPicPr>
        <p:blipFill rotWithShape="1">
          <a:blip r:embed="rId4">
            <a:alphaModFix/>
          </a:blip>
          <a:srcRect b="0" l="0" r="0" t="0"/>
          <a:stretch/>
        </p:blipFill>
        <p:spPr>
          <a:xfrm>
            <a:off x="1413132" y="1598983"/>
            <a:ext cx="4007366" cy="340088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pic>
        <p:nvPicPr>
          <p:cNvPr id="493" name="Google Shape;493;p76"/>
          <p:cNvPicPr preferRelativeResize="0"/>
          <p:nvPr/>
        </p:nvPicPr>
        <p:blipFill rotWithShape="1">
          <a:blip r:embed="rId3">
            <a:alphaModFix/>
          </a:blip>
          <a:srcRect b="0" l="0" r="0" t="0"/>
          <a:stretch/>
        </p:blipFill>
        <p:spPr>
          <a:xfrm>
            <a:off x="1485900" y="114300"/>
            <a:ext cx="6172200" cy="49149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pic>
        <p:nvPicPr>
          <p:cNvPr id="498" name="Google Shape;498;p77"/>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pic>
        <p:nvPicPr>
          <p:cNvPr id="499" name="Google Shape;499;p77"/>
          <p:cNvPicPr preferRelativeResize="0"/>
          <p:nvPr/>
        </p:nvPicPr>
        <p:blipFill rotWithShape="1">
          <a:blip r:embed="rId4">
            <a:alphaModFix/>
          </a:blip>
          <a:srcRect b="0" l="0" r="0" t="0"/>
          <a:stretch/>
        </p:blipFill>
        <p:spPr>
          <a:xfrm>
            <a:off x="758612" y="381387"/>
            <a:ext cx="7053746" cy="391855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id="504" name="Google Shape;504;p78"/>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pic>
        <p:nvPicPr>
          <p:cNvPr id="505" name="Google Shape;505;p78"/>
          <p:cNvPicPr preferRelativeResize="0"/>
          <p:nvPr/>
        </p:nvPicPr>
        <p:blipFill rotWithShape="1">
          <a:blip r:embed="rId4">
            <a:alphaModFix/>
          </a:blip>
          <a:srcRect b="0" l="0" r="0" t="0"/>
          <a:stretch/>
        </p:blipFill>
        <p:spPr>
          <a:xfrm>
            <a:off x="417412" y="401142"/>
            <a:ext cx="7610972" cy="39528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pic>
        <p:nvPicPr>
          <p:cNvPr id="510" name="Google Shape;510;p79"/>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pic>
        <p:nvPicPr>
          <p:cNvPr id="511" name="Google Shape;511;p79"/>
          <p:cNvPicPr preferRelativeResize="0"/>
          <p:nvPr/>
        </p:nvPicPr>
        <p:blipFill rotWithShape="1">
          <a:blip r:embed="rId4">
            <a:alphaModFix/>
          </a:blip>
          <a:srcRect b="0" l="0" r="0" t="0"/>
          <a:stretch/>
        </p:blipFill>
        <p:spPr>
          <a:xfrm>
            <a:off x="468534" y="333612"/>
            <a:ext cx="7631859" cy="41823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AANPAK BINNEN HET TRAJECT</a:t>
            </a:r>
            <a:endParaRPr b="1">
              <a:solidFill>
                <a:srgbClr val="3C78D8"/>
              </a:solidFill>
              <a:latin typeface="Calibri"/>
              <a:ea typeface="Calibri"/>
              <a:cs typeface="Calibri"/>
              <a:sym typeface="Calibri"/>
            </a:endParaRPr>
          </a:p>
        </p:txBody>
      </p:sp>
      <p:sp>
        <p:nvSpPr>
          <p:cNvPr id="146" name="Google Shape;146;p26"/>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alibri"/>
              <a:buChar char="●"/>
            </a:pPr>
            <a:r>
              <a:rPr lang="nl">
                <a:latin typeface="Calibri"/>
                <a:ea typeface="Calibri"/>
                <a:cs typeface="Calibri"/>
                <a:sym typeface="Calibri"/>
              </a:rPr>
              <a:t>Input </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nl">
                <a:latin typeface="Calibri"/>
                <a:ea typeface="Calibri"/>
                <a:cs typeface="Calibri"/>
                <a:sym typeface="Calibri"/>
              </a:rPr>
              <a:t>Uitwisseling </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nl">
                <a:latin typeface="Calibri"/>
                <a:ea typeface="Calibri"/>
                <a:cs typeface="Calibri"/>
                <a:sym typeface="Calibri"/>
              </a:rPr>
              <a:t>Activerende werkvormen</a:t>
            </a:r>
            <a:endParaRPr>
              <a:latin typeface="Calibri"/>
              <a:ea typeface="Calibri"/>
              <a:cs typeface="Calibri"/>
              <a:sym typeface="Calibri"/>
            </a:endParaRPr>
          </a:p>
          <a:p>
            <a:pPr indent="-342900" lvl="0" marL="457200" rtl="0" algn="l">
              <a:spcBef>
                <a:spcPts val="0"/>
              </a:spcBef>
              <a:spcAft>
                <a:spcPts val="0"/>
              </a:spcAft>
              <a:buSzPts val="1800"/>
              <a:buFont typeface="Calibri"/>
              <a:buChar char="●"/>
            </a:pPr>
            <a:r>
              <a:rPr lang="nl">
                <a:latin typeface="Calibri"/>
                <a:ea typeface="Calibri"/>
                <a:cs typeface="Calibri"/>
                <a:sym typeface="Calibri"/>
              </a:rPr>
              <a:t>Ruimte voor vragen</a:t>
            </a:r>
            <a:endParaRPr b="1">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pic>
        <p:nvPicPr>
          <p:cNvPr id="516" name="Google Shape;516;p80"/>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pic>
        <p:nvPicPr>
          <p:cNvPr id="517" name="Google Shape;517;p80"/>
          <p:cNvPicPr preferRelativeResize="0"/>
          <p:nvPr/>
        </p:nvPicPr>
        <p:blipFill rotWithShape="1">
          <a:blip r:embed="rId4">
            <a:alphaModFix/>
          </a:blip>
          <a:srcRect b="0" l="0" r="0" t="0"/>
          <a:stretch/>
        </p:blipFill>
        <p:spPr>
          <a:xfrm>
            <a:off x="143536" y="171601"/>
            <a:ext cx="6177991" cy="2526463"/>
          </a:xfrm>
          <a:prstGeom prst="rect">
            <a:avLst/>
          </a:prstGeom>
          <a:noFill/>
          <a:ln>
            <a:noFill/>
          </a:ln>
        </p:spPr>
      </p:pic>
      <p:pic>
        <p:nvPicPr>
          <p:cNvPr id="518" name="Google Shape;518;p80"/>
          <p:cNvPicPr preferRelativeResize="0"/>
          <p:nvPr/>
        </p:nvPicPr>
        <p:blipFill rotWithShape="1">
          <a:blip r:embed="rId5">
            <a:alphaModFix/>
          </a:blip>
          <a:srcRect b="0" l="0" r="0" t="0"/>
          <a:stretch/>
        </p:blipFill>
        <p:spPr>
          <a:xfrm>
            <a:off x="152401" y="2850463"/>
            <a:ext cx="1981199" cy="1981198"/>
          </a:xfrm>
          <a:prstGeom prst="rect">
            <a:avLst/>
          </a:prstGeom>
          <a:noFill/>
          <a:ln>
            <a:noFill/>
          </a:ln>
        </p:spPr>
      </p:pic>
      <p:pic>
        <p:nvPicPr>
          <p:cNvPr id="519" name="Google Shape;519;p80"/>
          <p:cNvPicPr preferRelativeResize="0"/>
          <p:nvPr/>
        </p:nvPicPr>
        <p:blipFill rotWithShape="1">
          <a:blip r:embed="rId6">
            <a:alphaModFix/>
          </a:blip>
          <a:srcRect b="0" l="0" r="0" t="0"/>
          <a:stretch/>
        </p:blipFill>
        <p:spPr>
          <a:xfrm>
            <a:off x="6321536" y="-1836175"/>
            <a:ext cx="3433829" cy="5143499"/>
          </a:xfrm>
          <a:prstGeom prst="rect">
            <a:avLst/>
          </a:prstGeom>
          <a:noFill/>
          <a:ln>
            <a:noFill/>
          </a:ln>
        </p:spPr>
      </p:pic>
      <p:pic>
        <p:nvPicPr>
          <p:cNvPr id="520" name="Google Shape;520;p80"/>
          <p:cNvPicPr preferRelativeResize="0"/>
          <p:nvPr/>
        </p:nvPicPr>
        <p:blipFill rotWithShape="1">
          <a:blip r:embed="rId7">
            <a:alphaModFix/>
          </a:blip>
          <a:srcRect b="0" l="0" r="0" t="0"/>
          <a:stretch/>
        </p:blipFill>
        <p:spPr>
          <a:xfrm>
            <a:off x="3877003" y="2698075"/>
            <a:ext cx="2049047" cy="27502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pic>
        <p:nvPicPr>
          <p:cNvPr id="525" name="Google Shape;525;p81"/>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pic>
        <p:nvPicPr>
          <p:cNvPr id="526" name="Google Shape;526;p81"/>
          <p:cNvPicPr preferRelativeResize="0"/>
          <p:nvPr/>
        </p:nvPicPr>
        <p:blipFill rotWithShape="1">
          <a:blip r:embed="rId4">
            <a:alphaModFix/>
          </a:blip>
          <a:srcRect b="0" l="0" r="0" t="0"/>
          <a:stretch/>
        </p:blipFill>
        <p:spPr>
          <a:xfrm>
            <a:off x="395383" y="612825"/>
            <a:ext cx="5933432" cy="1917235"/>
          </a:xfrm>
          <a:prstGeom prst="rect">
            <a:avLst/>
          </a:prstGeom>
          <a:noFill/>
          <a:ln>
            <a:noFill/>
          </a:ln>
        </p:spPr>
      </p:pic>
      <p:pic>
        <p:nvPicPr>
          <p:cNvPr id="527" name="Google Shape;527;p81"/>
          <p:cNvPicPr preferRelativeResize="0"/>
          <p:nvPr/>
        </p:nvPicPr>
        <p:blipFill rotWithShape="1">
          <a:blip r:embed="rId5">
            <a:alphaModFix/>
          </a:blip>
          <a:srcRect b="0" l="0" r="0" t="0"/>
          <a:stretch/>
        </p:blipFill>
        <p:spPr>
          <a:xfrm>
            <a:off x="5800141" y="2843676"/>
            <a:ext cx="3343870" cy="514350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pic>
        <p:nvPicPr>
          <p:cNvPr id="532" name="Google Shape;532;p82"/>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pic>
        <p:nvPicPr>
          <p:cNvPr id="533" name="Google Shape;533;p82"/>
          <p:cNvPicPr preferRelativeResize="0"/>
          <p:nvPr/>
        </p:nvPicPr>
        <p:blipFill rotWithShape="1">
          <a:blip r:embed="rId4">
            <a:alphaModFix/>
          </a:blip>
          <a:srcRect b="0" l="0" r="0" t="0"/>
          <a:stretch/>
        </p:blipFill>
        <p:spPr>
          <a:xfrm>
            <a:off x="298827" y="325824"/>
            <a:ext cx="5894026" cy="260434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pic>
        <p:nvPicPr>
          <p:cNvPr id="538" name="Google Shape;538;p83"/>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pic>
        <p:nvPicPr>
          <p:cNvPr id="539" name="Google Shape;539;p83"/>
          <p:cNvPicPr preferRelativeResize="0"/>
          <p:nvPr/>
        </p:nvPicPr>
        <p:blipFill rotWithShape="1">
          <a:blip r:embed="rId4">
            <a:alphaModFix/>
          </a:blip>
          <a:srcRect b="0" l="0" r="0" t="0"/>
          <a:stretch/>
        </p:blipFill>
        <p:spPr>
          <a:xfrm>
            <a:off x="914400" y="533400"/>
            <a:ext cx="7315200" cy="4064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pic>
        <p:nvPicPr>
          <p:cNvPr id="544" name="Google Shape;544;p84"/>
          <p:cNvPicPr preferRelativeResize="0"/>
          <p:nvPr/>
        </p:nvPicPr>
        <p:blipFill rotWithShape="1">
          <a:blip r:embed="rId3">
            <a:alphaModFix/>
          </a:blip>
          <a:srcRect b="0" l="0" r="0" t="0"/>
          <a:stretch/>
        </p:blipFill>
        <p:spPr>
          <a:xfrm>
            <a:off x="2286000" y="612814"/>
            <a:ext cx="6857998" cy="4530689"/>
          </a:xfrm>
          <a:prstGeom prst="rect">
            <a:avLst/>
          </a:prstGeom>
          <a:noFill/>
          <a:ln>
            <a:noFill/>
          </a:ln>
        </p:spPr>
      </p:pic>
      <p:sp>
        <p:nvSpPr>
          <p:cNvPr id="545" name="Google Shape;545;p84"/>
          <p:cNvSpPr txBox="1"/>
          <p:nvPr>
            <p:ph type="title"/>
          </p:nvPr>
        </p:nvSpPr>
        <p:spPr>
          <a:xfrm>
            <a:off x="628650" y="460638"/>
            <a:ext cx="7886700" cy="1076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323332"/>
              </a:buClr>
              <a:buSzPts val="2800"/>
              <a:buFont typeface="Arial Black"/>
              <a:buNone/>
            </a:pPr>
            <a:r>
              <a:t/>
            </a:r>
            <a:endParaRPr/>
          </a:p>
        </p:txBody>
      </p:sp>
      <p:pic>
        <p:nvPicPr>
          <p:cNvPr id="546" name="Google Shape;546;p84"/>
          <p:cNvPicPr preferRelativeResize="0"/>
          <p:nvPr/>
        </p:nvPicPr>
        <p:blipFill rotWithShape="1">
          <a:blip r:embed="rId4">
            <a:alphaModFix/>
          </a:blip>
          <a:srcRect b="0" l="0" r="0" t="0"/>
          <a:stretch/>
        </p:blipFill>
        <p:spPr>
          <a:xfrm>
            <a:off x="0" y="1737259"/>
            <a:ext cx="9143998" cy="169516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HUISWERK</a:t>
            </a:r>
            <a:endParaRPr b="1">
              <a:solidFill>
                <a:srgbClr val="3C78D8"/>
              </a:solidFill>
              <a:latin typeface="Calibri"/>
              <a:ea typeface="Calibri"/>
              <a:cs typeface="Calibri"/>
              <a:sym typeface="Calibri"/>
            </a:endParaRPr>
          </a:p>
        </p:txBody>
      </p:sp>
      <p:sp>
        <p:nvSpPr>
          <p:cNvPr id="552" name="Google Shape;552;p85"/>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nl">
                <a:latin typeface="Calibri"/>
                <a:ea typeface="Calibri"/>
                <a:cs typeface="Calibri"/>
                <a:sym typeface="Calibri"/>
              </a:rPr>
              <a:t>De volgende sessie (24/01) is een werksessie:</a:t>
            </a:r>
            <a:endParaRPr b="1">
              <a:latin typeface="Calibri"/>
              <a:ea typeface="Calibri"/>
              <a:cs typeface="Calibri"/>
              <a:sym typeface="Calibri"/>
            </a:endParaRPr>
          </a:p>
          <a:p>
            <a:pPr indent="-342900" lvl="0" marL="457200" rtl="0" algn="l">
              <a:lnSpc>
                <a:spcPct val="150000"/>
              </a:lnSpc>
              <a:spcBef>
                <a:spcPts val="1600"/>
              </a:spcBef>
              <a:spcAft>
                <a:spcPts val="0"/>
              </a:spcAft>
              <a:buSzPts val="1800"/>
              <a:buFont typeface="Calibri"/>
              <a:buChar char="-"/>
            </a:pPr>
            <a:r>
              <a:rPr b="1" lang="nl">
                <a:latin typeface="Calibri"/>
                <a:ea typeface="Calibri"/>
                <a:cs typeface="Calibri"/>
                <a:sym typeface="Calibri"/>
              </a:rPr>
              <a:t>breng je lesplanning van die week mee</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Char char="-"/>
            </a:pPr>
            <a:r>
              <a:rPr b="1" lang="nl">
                <a:latin typeface="Calibri"/>
                <a:ea typeface="Calibri"/>
                <a:cs typeface="Calibri"/>
                <a:sym typeface="Calibri"/>
              </a:rPr>
              <a:t>breng het materiaal voor 1 les mee (die tussen sessie 2 en 3 aan bod komt!)</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Char char="-"/>
            </a:pPr>
            <a:r>
              <a:rPr b="1" lang="nl">
                <a:latin typeface="Calibri"/>
                <a:ea typeface="Calibri"/>
                <a:cs typeface="Calibri"/>
                <a:sym typeface="Calibri"/>
              </a:rPr>
              <a:t>breng 1 taak of toets mee (die tussen sessie 2 en 3 aan bod komt)</a:t>
            </a:r>
            <a:endParaRPr b="1">
              <a:latin typeface="Calibri"/>
              <a:ea typeface="Calibri"/>
              <a:cs typeface="Calibri"/>
              <a:sym typeface="Calibri"/>
            </a:endParaRPr>
          </a:p>
        </p:txBody>
      </p:sp>
      <p:pic>
        <p:nvPicPr>
          <p:cNvPr id="553" name="Google Shape;553;p85"/>
          <p:cNvPicPr preferRelativeResize="0"/>
          <p:nvPr/>
        </p:nvPicPr>
        <p:blipFill>
          <a:blip r:embed="rId3">
            <a:alphaModFix/>
          </a:blip>
          <a:stretch>
            <a:fillRect/>
          </a:stretch>
        </p:blipFill>
        <p:spPr>
          <a:xfrm>
            <a:off x="6088725" y="445025"/>
            <a:ext cx="2743575" cy="19610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Google Shape;558;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NOG EEN VRAAGJE...</a:t>
            </a:r>
            <a:endParaRPr b="1">
              <a:solidFill>
                <a:srgbClr val="3C78D8"/>
              </a:solidFill>
              <a:latin typeface="Calibri"/>
              <a:ea typeface="Calibri"/>
              <a:cs typeface="Calibri"/>
              <a:sym typeface="Calibri"/>
            </a:endParaRPr>
          </a:p>
        </p:txBody>
      </p:sp>
      <p:sp>
        <p:nvSpPr>
          <p:cNvPr id="559" name="Google Shape;559;p86"/>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1600"/>
              </a:spcAft>
              <a:buNone/>
            </a:pPr>
            <a:r>
              <a:rPr b="1" lang="nl">
                <a:latin typeface="Calibri"/>
                <a:ea typeface="Calibri"/>
                <a:cs typeface="Calibri"/>
                <a:sym typeface="Calibri"/>
              </a:rPr>
              <a:t>We zijn op zoek naar gastscholen voor de volgende sessies!</a:t>
            </a:r>
            <a:endParaRPr b="1">
              <a:latin typeface="Calibri"/>
              <a:ea typeface="Calibri"/>
              <a:cs typeface="Calibri"/>
              <a:sym typeface="Calibri"/>
            </a:endParaRPr>
          </a:p>
        </p:txBody>
      </p:sp>
      <p:pic>
        <p:nvPicPr>
          <p:cNvPr id="560" name="Google Shape;560;p86"/>
          <p:cNvPicPr preferRelativeResize="0"/>
          <p:nvPr/>
        </p:nvPicPr>
        <p:blipFill>
          <a:blip r:embed="rId3">
            <a:alphaModFix/>
          </a:blip>
          <a:stretch>
            <a:fillRect/>
          </a:stretch>
        </p:blipFill>
        <p:spPr>
          <a:xfrm>
            <a:off x="6626356" y="2155200"/>
            <a:ext cx="2517643" cy="29883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4" name="Shape 564"/>
        <p:cNvGrpSpPr/>
        <p:nvPr/>
      </p:nvGrpSpPr>
      <p:grpSpPr>
        <a:xfrm>
          <a:off x="0" y="0"/>
          <a:ext cx="0" cy="0"/>
          <a:chOff x="0" y="0"/>
          <a:chExt cx="0" cy="0"/>
        </a:xfrm>
      </p:grpSpPr>
      <p:sp>
        <p:nvSpPr>
          <p:cNvPr id="565" name="Google Shape;565;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AVANT DE PARTIR...</a:t>
            </a:r>
            <a:endParaRPr b="1">
              <a:solidFill>
                <a:srgbClr val="3C78D8"/>
              </a:solidFill>
              <a:latin typeface="Calibri"/>
              <a:ea typeface="Calibri"/>
              <a:cs typeface="Calibri"/>
              <a:sym typeface="Calibri"/>
            </a:endParaRPr>
          </a:p>
        </p:txBody>
      </p:sp>
      <p:sp>
        <p:nvSpPr>
          <p:cNvPr id="566" name="Google Shape;566;p87"/>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457200" rtl="0" algn="l">
              <a:lnSpc>
                <a:spcPct val="150000"/>
              </a:lnSpc>
              <a:spcBef>
                <a:spcPts val="0"/>
              </a:spcBef>
              <a:spcAft>
                <a:spcPts val="1600"/>
              </a:spcAft>
              <a:buNone/>
            </a:pPr>
            <a:r>
              <a:t/>
            </a:r>
            <a:endParaRPr b="1">
              <a:latin typeface="Calibri"/>
              <a:ea typeface="Calibri"/>
              <a:cs typeface="Calibri"/>
              <a:sym typeface="Calibri"/>
            </a:endParaRPr>
          </a:p>
        </p:txBody>
      </p:sp>
      <p:pic>
        <p:nvPicPr>
          <p:cNvPr id="567" name="Google Shape;567;p87"/>
          <p:cNvPicPr preferRelativeResize="0"/>
          <p:nvPr/>
        </p:nvPicPr>
        <p:blipFill>
          <a:blip r:embed="rId3">
            <a:alphaModFix/>
          </a:blip>
          <a:stretch>
            <a:fillRect/>
          </a:stretch>
        </p:blipFill>
        <p:spPr>
          <a:xfrm>
            <a:off x="3944500" y="1316700"/>
            <a:ext cx="4841124" cy="3477024"/>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1" name="Shape 571"/>
        <p:cNvGrpSpPr/>
        <p:nvPr/>
      </p:nvGrpSpPr>
      <p:grpSpPr>
        <a:xfrm>
          <a:off x="0" y="0"/>
          <a:ext cx="0" cy="0"/>
          <a:chOff x="0" y="0"/>
          <a:chExt cx="0" cy="0"/>
        </a:xfrm>
      </p:grpSpPr>
      <p:sp>
        <p:nvSpPr>
          <p:cNvPr id="572" name="Google Shape;572;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rPr>
              <a:t>VRAGEN OF OPMERKINGEN?</a:t>
            </a:r>
            <a:endParaRPr b="1">
              <a:solidFill>
                <a:srgbClr val="3C78D8"/>
              </a:solidFill>
            </a:endParaRPr>
          </a:p>
        </p:txBody>
      </p:sp>
      <p:sp>
        <p:nvSpPr>
          <p:cNvPr id="573" name="Google Shape;573;p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t>Organisatie:</a:t>
            </a:r>
            <a:endParaRPr b="1"/>
          </a:p>
          <a:p>
            <a:pPr indent="0" lvl="0" marL="0" rtl="0" algn="l">
              <a:spcBef>
                <a:spcPts val="1600"/>
              </a:spcBef>
              <a:spcAft>
                <a:spcPts val="0"/>
              </a:spcAft>
              <a:buNone/>
            </a:pPr>
            <a:r>
              <a:rPr lang="nl" u="sng">
                <a:solidFill>
                  <a:schemeClr val="hlink"/>
                </a:solidFill>
                <a:hlinkClick r:id="rId3"/>
              </a:rPr>
              <a:t>steven.delarue@stad.gent</a:t>
            </a:r>
            <a:r>
              <a:rPr lang="nl"/>
              <a:t> </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nl"/>
              <a:t>Inhoud traject:</a:t>
            </a:r>
            <a:endParaRPr b="1"/>
          </a:p>
          <a:p>
            <a:pPr indent="0" lvl="0" marL="0" rtl="0" algn="l">
              <a:spcBef>
                <a:spcPts val="1600"/>
              </a:spcBef>
              <a:spcAft>
                <a:spcPts val="0"/>
              </a:spcAft>
              <a:buNone/>
            </a:pPr>
            <a:r>
              <a:rPr lang="nl" u="sng">
                <a:solidFill>
                  <a:schemeClr val="hlink"/>
                </a:solidFill>
                <a:hlinkClick r:id="rId4"/>
              </a:rPr>
              <a:t>jan@schoolmakers.be</a:t>
            </a:r>
            <a:endParaRPr/>
          </a:p>
          <a:p>
            <a:pPr indent="0" lvl="0" marL="0" rtl="0" algn="l">
              <a:spcBef>
                <a:spcPts val="1600"/>
              </a:spcBef>
              <a:spcAft>
                <a:spcPts val="0"/>
              </a:spcAft>
              <a:buNone/>
            </a:pPr>
            <a:r>
              <a:rPr lang="nl" u="sng">
                <a:solidFill>
                  <a:schemeClr val="hlink"/>
                </a:solidFill>
                <a:hlinkClick r:id="rId5"/>
              </a:rPr>
              <a:t>julie.petitjean@kuleuven.be</a:t>
            </a:r>
            <a:r>
              <a:rPr lang="nl"/>
              <a:t> </a:t>
            </a:r>
            <a:endParaRPr/>
          </a:p>
          <a:p>
            <a:pPr indent="0" lvl="0" marL="0" rtl="0" algn="l">
              <a:spcBef>
                <a:spcPts val="1600"/>
              </a:spcBef>
              <a:spcAft>
                <a:spcPts val="1600"/>
              </a:spcAft>
              <a:buNone/>
            </a:pPr>
            <a:r>
              <a:t/>
            </a:r>
            <a:endParaRPr/>
          </a:p>
        </p:txBody>
      </p:sp>
      <p:pic>
        <p:nvPicPr>
          <p:cNvPr id="574" name="Google Shape;574;p88"/>
          <p:cNvPicPr preferRelativeResize="0"/>
          <p:nvPr/>
        </p:nvPicPr>
        <p:blipFill>
          <a:blip r:embed="rId6">
            <a:alphaModFix/>
          </a:blip>
          <a:stretch>
            <a:fillRect/>
          </a:stretch>
        </p:blipFill>
        <p:spPr>
          <a:xfrm>
            <a:off x="6056950" y="925232"/>
            <a:ext cx="2775350" cy="3870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PROGRAMMA VAN VANDAAG</a:t>
            </a:r>
            <a:endParaRPr b="1">
              <a:solidFill>
                <a:srgbClr val="3C78D8"/>
              </a:solidFill>
              <a:latin typeface="Calibri"/>
              <a:ea typeface="Calibri"/>
              <a:cs typeface="Calibri"/>
              <a:sym typeface="Calibri"/>
            </a:endParaRPr>
          </a:p>
        </p:txBody>
      </p:sp>
      <p:sp>
        <p:nvSpPr>
          <p:cNvPr id="152" name="Google Shape;152;p27"/>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Kennismaking + opstart   =   heeft iedereen er zin in?</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Wetgevend kader + reality check   =   realistische doelen?</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Wat doet leerlingen (Frans) leren?</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Differentiëren, moet dat nu écht?</a:t>
            </a:r>
            <a:endParaRPr b="1">
              <a:latin typeface="Calibri"/>
              <a:ea typeface="Calibri"/>
              <a:cs typeface="Calibri"/>
              <a:sym typeface="Calibri"/>
            </a:endParaRPr>
          </a:p>
          <a:p>
            <a:pPr indent="-342900" lvl="0" marL="457200" rtl="0" algn="l">
              <a:lnSpc>
                <a:spcPct val="150000"/>
              </a:lnSpc>
              <a:spcBef>
                <a:spcPts val="0"/>
              </a:spcBef>
              <a:spcAft>
                <a:spcPts val="0"/>
              </a:spcAft>
              <a:buSzPts val="1800"/>
              <a:buFont typeface="Calibri"/>
              <a:buAutoNum type="arabicPeriod"/>
            </a:pPr>
            <a:r>
              <a:rPr b="1" lang="nl">
                <a:latin typeface="Calibri"/>
                <a:ea typeface="Calibri"/>
                <a:cs typeface="Calibri"/>
                <a:sym typeface="Calibri"/>
              </a:rPr>
              <a:t>Avant de partir...</a:t>
            </a:r>
            <a:endParaRPr b="1">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MAAK KENNIS MET...</a:t>
            </a:r>
            <a:endParaRPr b="1">
              <a:solidFill>
                <a:srgbClr val="3C78D8"/>
              </a:solidFill>
              <a:latin typeface="Calibri"/>
              <a:ea typeface="Calibri"/>
              <a:cs typeface="Calibri"/>
              <a:sym typeface="Calibri"/>
            </a:endParaRPr>
          </a:p>
        </p:txBody>
      </p:sp>
      <p:sp>
        <p:nvSpPr>
          <p:cNvPr id="158" name="Google Shape;158;p28"/>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just">
              <a:spcBef>
                <a:spcPts val="1200"/>
              </a:spcBef>
              <a:spcAft>
                <a:spcPts val="1200"/>
              </a:spcAft>
              <a:buNone/>
            </a:pPr>
            <a:r>
              <a:rPr lang="nl" sz="1200">
                <a:solidFill>
                  <a:schemeClr val="dk1"/>
                </a:solidFill>
              </a:rPr>
              <a:t>H. groeide op in Thailand. Op zijn 13</a:t>
            </a:r>
            <a:r>
              <a:rPr baseline="30000" lang="nl" sz="1200">
                <a:solidFill>
                  <a:schemeClr val="dk1"/>
                </a:solidFill>
              </a:rPr>
              <a:t>de</a:t>
            </a:r>
            <a:r>
              <a:rPr lang="nl" sz="1200">
                <a:solidFill>
                  <a:schemeClr val="dk1"/>
                </a:solidFill>
              </a:rPr>
              <a:t> kwam hij met zijn ouders naar België. Tijdens zijn OKAN-jaar merkte zijn leerkracht al dat hij heel sterk was in wiskunde en een grote interesse had in wetenschappen. Het volgende schooljaar startte hij dan ook in 2A – optie STEM. Hoewel hij heel veel Nederlands begreep, bleef H. heel moeilijk verstaanbaar. Uit een gesprek met de ouders en een tolk bleek dat dit ook in zijn thuistaal en in het Engels het geval was. Ook zijn handschrift bleef nauwelijks leesbaar. Al snel werd er beslist om hem taken en toetsen op de computer te laten maken. Engels ging goed, maar tijdens de lessen Frans had hij het heel erg moeilijk. De klassenraad besliste om H. tijdelijk vrij te stellen voor dit vak en hem de tijd te geven om de wetenschappelijke vaktaal in het Nederlands onder de knie te krijgen. Dat lukte, want het volgende jaar kon H. – na een positieve beslissing van de toelatingsklassenraad – starten in 3 Wetenschappen. De leerkracht Frans had geen ervaring met ex-OKAN-leerlingen en in een voornamelijk Franstalige context verloor hij al snel aansluiting tijdens de lessen. Er werden bundels gemaakt met oefeningen op beginnersniveau, maar in de praktijk was er weinig tijd om H. hierbij te begeleiden. Na de kerstvakantie kwam H. een tijdje niet meer op school. Via via vernam de school dat hij met zijn ouders teruggekeerd was naar Thailand.</a:t>
            </a:r>
            <a:endParaRPr b="1"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solidFill>
                  <a:srgbClr val="3C78D8"/>
                </a:solidFill>
                <a:latin typeface="Calibri"/>
                <a:ea typeface="Calibri"/>
                <a:cs typeface="Calibri"/>
                <a:sym typeface="Calibri"/>
              </a:rPr>
              <a:t>MAAK KENNIS MET...</a:t>
            </a:r>
            <a:endParaRPr b="1">
              <a:solidFill>
                <a:srgbClr val="3C78D8"/>
              </a:solidFill>
              <a:latin typeface="Calibri"/>
              <a:ea typeface="Calibri"/>
              <a:cs typeface="Calibri"/>
              <a:sym typeface="Calibri"/>
            </a:endParaRPr>
          </a:p>
        </p:txBody>
      </p:sp>
      <p:sp>
        <p:nvSpPr>
          <p:cNvPr id="164" name="Google Shape;164;p29"/>
          <p:cNvSpPr txBox="1"/>
          <p:nvPr>
            <p:ph idx="1" type="body"/>
          </p:nvPr>
        </p:nvSpPr>
        <p:spPr>
          <a:xfrm>
            <a:off x="265025" y="1805425"/>
            <a:ext cx="8520600" cy="2988300"/>
          </a:xfrm>
          <a:prstGeom prst="rect">
            <a:avLst/>
          </a:prstGeom>
        </p:spPr>
        <p:txBody>
          <a:bodyPr anchorCtr="0" anchor="t" bIns="91425" lIns="91425" spcFirstLastPara="1" rIns="91425" wrap="square" tIns="91425">
            <a:noAutofit/>
          </a:bodyPr>
          <a:lstStyle/>
          <a:p>
            <a:pPr indent="0" lvl="0" marL="0" rtl="0" algn="just">
              <a:spcBef>
                <a:spcPts val="1200"/>
              </a:spcBef>
              <a:spcAft>
                <a:spcPts val="1200"/>
              </a:spcAft>
              <a:buNone/>
            </a:pPr>
            <a:r>
              <a:rPr lang="nl" sz="1200">
                <a:solidFill>
                  <a:schemeClr val="dk1"/>
                </a:solidFill>
              </a:rPr>
              <a:t>H. groeide op in Thailand. Op zijn 13</a:t>
            </a:r>
            <a:r>
              <a:rPr baseline="30000" lang="nl" sz="1200">
                <a:solidFill>
                  <a:schemeClr val="dk1"/>
                </a:solidFill>
              </a:rPr>
              <a:t>de</a:t>
            </a:r>
            <a:r>
              <a:rPr lang="nl" sz="1200">
                <a:solidFill>
                  <a:schemeClr val="dk1"/>
                </a:solidFill>
              </a:rPr>
              <a:t> kwam hij met zijn ouders naar België. Tijdens zijn OKAN-jaar merkte zijn leerkracht al dat hij heel sterk was in wiskunde en een grote interesse had in wetenschappen. Het volgende schooljaar startte hij dan ook in 2A – optie STEM. Hoewel hij heel veel Nederlands begreep, bleef H. heel moeilijk verstaanbaar. Uit een gesprek met de ouders en een tolk bleek dat dit ook in zijn thuistaal en in het Engels het geval was. Ook zijn handschrift bleef nauwelijks leesbaar. Al snel werd er beslist om hem taken en toetsen op de computer te laten maken. Engels ging goed, maar tijdens de lessen Frans had hij het heel erg moeilijk. De klassenraad besliste om H. tijdelijk vrij te stellen voor dit vak en hem de tijd te geven om de wetenschappelijke vaktaal in het Nederlands onder de knie te krijgen. Dat lukte, want het volgende jaar kon H. – na een positieve beslissing van de toelatingsklassenraad – starten in 3 Wetenschappen. De leerkracht Frans had geen ervaring met ex-OKAN-leerlingen en in een voornamelijk Franstalige context verloor hij al snel aansluiting tijdens de lessen. Er werden bundels gemaakt met oefeningen op beginnersniveau, maar in de praktijk was er weinig tijd om H. hierbij te begeleiden. Na de kerstvakantie kwam H. een tijdje niet meer op school. Via via vernam de school dat hij met zijn ouders teruggekeerd was naar Thailand.</a:t>
            </a:r>
            <a:endParaRPr b="1" sz="1200">
              <a:latin typeface="Calibri"/>
              <a:ea typeface="Calibri"/>
              <a:cs typeface="Calibri"/>
              <a:sym typeface="Calibri"/>
            </a:endParaRPr>
          </a:p>
        </p:txBody>
      </p:sp>
      <p:sp>
        <p:nvSpPr>
          <p:cNvPr id="165" name="Google Shape;165;p29"/>
          <p:cNvSpPr/>
          <p:nvPr/>
        </p:nvSpPr>
        <p:spPr>
          <a:xfrm>
            <a:off x="3187800" y="2869375"/>
            <a:ext cx="2317500" cy="2151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p:nvPr/>
        </p:nvSpPr>
        <p:spPr>
          <a:xfrm>
            <a:off x="5505300" y="3084475"/>
            <a:ext cx="2200200" cy="2151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9"/>
          <p:cNvSpPr/>
          <p:nvPr/>
        </p:nvSpPr>
        <p:spPr>
          <a:xfrm>
            <a:off x="3013450" y="3496875"/>
            <a:ext cx="1558500" cy="2151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a:off x="2676925" y="3903525"/>
            <a:ext cx="2271000" cy="215100"/>
          </a:xfrm>
          <a:prstGeom prst="roundRect">
            <a:avLst>
              <a:gd fmla="val 1666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