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3884B6C-736F-4DE7-87D6-2D4D5149D5FD}">
  <a:tblStyle styleId="{23884B6C-736F-4DE7-87D6-2D4D5149D5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ad1dc62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ad1dc62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743dda1b0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743dda1b0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7743dda1b0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743dda1b0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743dda1b0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7743dda1b0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743dda1b0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743dda1b0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7743dda1b0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743dda1b0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743dda1b0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7743dda1b0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743dda1b0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743dda1b0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Julie en Jan afwisselen voorJstellen, heel kort. Effe kort laten reflecteren.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Jan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743dda1b0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743dda1b0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743dda1b0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743dda1b0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59a6fa5a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59a6fa5a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4968ae0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4968ae0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Julie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e0f7e263f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e0f7e263f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Julie en Jan afwisselen voorJstellen, heel kort. Effe kort laten reflecteren.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6913c73c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6913c73c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4968ae03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4968ae03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743dda1b0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743dda1b0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743dda1b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743dda1b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7743dda1b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743dda1b0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743dda1b0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7743dda1b0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743dda1b0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743dda1b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7743dda1b0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basis (blue)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991200"/>
          </a:xfrm>
          <a:prstGeom prst="rect">
            <a:avLst/>
          </a:prstGeom>
          <a:solidFill>
            <a:srgbClr val="55BF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800"/>
              <a:buFont typeface="Arial Black"/>
              <a:buNone/>
              <a:defRPr sz="2800">
                <a:solidFill>
                  <a:srgbClr val="3233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671637"/>
            <a:ext cx="78867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○"/>
              <a:defRPr sz="1600">
                <a:solidFill>
                  <a:srgbClr val="0092AA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■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●"/>
              <a:defRPr sz="1600">
                <a:solidFill>
                  <a:srgbClr val="0092AA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92AA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" name="Google Shape;55;p13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 amt="29000"/>
          </a:blip>
          <a:srcRect b="0" l="0" r="0" t="0"/>
          <a:stretch/>
        </p:blipFill>
        <p:spPr>
          <a:xfrm>
            <a:off x="3946334" y="67316"/>
            <a:ext cx="1249512" cy="846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basis">
  <p:cSld name="SMK_basi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6334" y="67315"/>
            <a:ext cx="1249512" cy="84664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800"/>
              <a:buFont typeface="Arial Black"/>
              <a:buNone/>
              <a:defRPr sz="2800">
                <a:solidFill>
                  <a:srgbClr val="3233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28650" y="1671637"/>
            <a:ext cx="78867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■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2333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" name="Google Shape;62;p14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32333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2 content">
  <p:cSld name="SMK_2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671637"/>
            <a:ext cx="38862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○"/>
              <a:defRPr sz="1600">
                <a:solidFill>
                  <a:srgbClr val="0092AA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■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5BFD0"/>
              </a:buClr>
              <a:buSzPts val="1600"/>
              <a:buChar char="●"/>
              <a:defRPr sz="1600">
                <a:solidFill>
                  <a:srgbClr val="55BFD0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629150" y="1671637"/>
            <a:ext cx="38862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○"/>
              <a:defRPr sz="1600">
                <a:solidFill>
                  <a:srgbClr val="0092AA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■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●"/>
              <a:defRPr sz="1600">
                <a:solidFill>
                  <a:srgbClr val="0092AA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2333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6334" y="67315"/>
            <a:ext cx="1249512" cy="84664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800"/>
              <a:buFont typeface="Arial Black"/>
              <a:buNone/>
              <a:defRPr sz="2800">
                <a:solidFill>
                  <a:srgbClr val="3233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9" name="Google Shape;69;p15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32333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kleine titel/schema">
  <p:cSld name="SMK_kleine titel/schema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0"/>
            <a:ext cx="9144000" cy="991200"/>
          </a:xfrm>
          <a:prstGeom prst="rect">
            <a:avLst/>
          </a:prstGeom>
          <a:solidFill>
            <a:srgbClr val="55BF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628650" y="460638"/>
            <a:ext cx="78867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AA"/>
              </a:buClr>
              <a:buSzPts val="1600"/>
              <a:buFont typeface="Calibri"/>
              <a:buNone/>
              <a:defRPr b="1" sz="1600" cap="none">
                <a:solidFill>
                  <a:srgbClr val="0092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92AA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" name="Google Shape;74;p16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 amt="29000"/>
          </a:blip>
          <a:srcRect b="0" l="0" r="0" t="0"/>
          <a:stretch/>
        </p:blipFill>
        <p:spPr>
          <a:xfrm>
            <a:off x="3946334" y="67316"/>
            <a:ext cx="1249512" cy="8466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/>
          <p:nvPr/>
        </p:nvCxnSpPr>
        <p:spPr>
          <a:xfrm>
            <a:off x="2951162" y="1407706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basis (blue) 1">
  <p:cSld name="SMK_basis (blue)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9144000" cy="991200"/>
          </a:xfrm>
          <a:prstGeom prst="rect">
            <a:avLst/>
          </a:prstGeom>
          <a:solidFill>
            <a:srgbClr val="55BF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7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800"/>
              <a:buFont typeface="Arial Black"/>
              <a:buNone/>
              <a:defRPr sz="2800">
                <a:solidFill>
                  <a:srgbClr val="3233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628650" y="1671637"/>
            <a:ext cx="78867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○"/>
              <a:defRPr sz="1600">
                <a:solidFill>
                  <a:srgbClr val="0092AA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■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●"/>
              <a:defRPr sz="1600">
                <a:solidFill>
                  <a:srgbClr val="0092AA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92AA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" name="Google Shape;82;p17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 amt="29000"/>
          </a:blip>
          <a:srcRect b="0" l="0" r="0" t="0"/>
          <a:stretch/>
        </p:blipFill>
        <p:spPr>
          <a:xfrm>
            <a:off x="3946334" y="67316"/>
            <a:ext cx="1249512" cy="846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kleine titel/schema 1">
  <p:cSld name="SMK_kleine titel/schema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0" y="0"/>
            <a:ext cx="9144000" cy="991200"/>
          </a:xfrm>
          <a:prstGeom prst="rect">
            <a:avLst/>
          </a:prstGeom>
          <a:solidFill>
            <a:srgbClr val="55BF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 txBox="1"/>
          <p:nvPr>
            <p:ph type="title"/>
          </p:nvPr>
        </p:nvSpPr>
        <p:spPr>
          <a:xfrm>
            <a:off x="628650" y="460638"/>
            <a:ext cx="78867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AA"/>
              </a:buClr>
              <a:buSzPts val="1600"/>
              <a:buFont typeface="Calibri"/>
              <a:buNone/>
              <a:defRPr b="1" sz="1600" cap="none">
                <a:solidFill>
                  <a:srgbClr val="0092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92AA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" name="Google Shape;88;p18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" name="Google Shape;89;p18"/>
          <p:cNvPicPr preferRelativeResize="0"/>
          <p:nvPr/>
        </p:nvPicPr>
        <p:blipFill rotWithShape="1">
          <a:blip r:embed="rId2">
            <a:alphaModFix amt="29000"/>
          </a:blip>
          <a:srcRect b="0" l="0" r="0" t="0"/>
          <a:stretch/>
        </p:blipFill>
        <p:spPr>
          <a:xfrm>
            <a:off x="3946334" y="67316"/>
            <a:ext cx="1249512" cy="8466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8"/>
          <p:cNvCxnSpPr/>
          <p:nvPr/>
        </p:nvCxnSpPr>
        <p:spPr>
          <a:xfrm>
            <a:off x="2951162" y="1407706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basis 1">
  <p:cSld name="1_SMK_basi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6334" y="67315"/>
            <a:ext cx="1249512" cy="84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800"/>
              <a:buFont typeface="Arial Black"/>
              <a:buNone/>
              <a:defRPr sz="2800">
                <a:solidFill>
                  <a:srgbClr val="3233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628650" y="1671638"/>
            <a:ext cx="78867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None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1" type="ftr"/>
          </p:nvPr>
        </p:nvSpPr>
        <p:spPr>
          <a:xfrm>
            <a:off x="2951164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1400"/>
              <a:buFont typeface="Verdana"/>
              <a:buNone/>
              <a:defRPr sz="2800">
                <a:solidFill>
                  <a:srgbClr val="32333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cxnSp>
        <p:nvCxnSpPr>
          <p:cNvPr id="103" name="Google Shape;103;p20"/>
          <p:cNvCxnSpPr/>
          <p:nvPr/>
        </p:nvCxnSpPr>
        <p:spPr>
          <a:xfrm>
            <a:off x="2951164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32333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gwufs1bru34ZHRQzZJTwveFYYKEc7MXiD6aNYS5ysQY/edit" TargetMode="External"/><Relationship Id="rId4" Type="http://schemas.openxmlformats.org/officeDocument/2006/relationships/hyperlink" Target="https://docs.google.com/document/d/1swlyU-BG4jDTrCmZ4ooOqb2JYGPqdsK0w8qrKQvStCQ/edi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gwufs1bru34ZHRQzZJTwveFYYKEc7MXiD6aNYS5ysQY/edit" TargetMode="External"/><Relationship Id="rId4" Type="http://schemas.openxmlformats.org/officeDocument/2006/relationships/hyperlink" Target="https://docs.google.com/document/d/1swlyU-BG4jDTrCmZ4ooOqb2JYGPqdsK0w8qrKQvStCQ/edi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steven.delarue@stad.gent.be" TargetMode="External"/><Relationship Id="rId4" Type="http://schemas.openxmlformats.org/officeDocument/2006/relationships/hyperlink" Target="mailto:jan@schoolmakers.be" TargetMode="External"/><Relationship Id="rId5" Type="http://schemas.openxmlformats.org/officeDocument/2006/relationships/hyperlink" Target="mailto:julie.petitjean@kuleuven.be" TargetMode="External"/><Relationship Id="rId6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30"/>
              <a:buFont typeface="Arial"/>
              <a:buNone/>
            </a:pPr>
            <a:r>
              <a:rPr b="1" lang="nl" sz="403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FRANS VOOR (EX-)OKAN-LEERLINGEN</a:t>
            </a:r>
            <a:endParaRPr/>
          </a:p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311700" y="3055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073763"/>
                </a:solidFill>
              </a:rPr>
              <a:t>SESSIE  4</a:t>
            </a:r>
            <a:endParaRPr b="1" sz="3000">
              <a:solidFill>
                <a:srgbClr val="073763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0498" y="558351"/>
            <a:ext cx="1831401" cy="90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385675" y="3923825"/>
            <a:ext cx="3000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WELKOM!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7850" y="584050"/>
            <a:ext cx="2451042" cy="8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325" y="381932"/>
            <a:ext cx="2861551" cy="128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Autonomie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628650" y="1671637"/>
            <a:ext cx="7886700" cy="296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" sz="2400"/>
              <a:t>Dit is wat daartoe nodig is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Schermafbeelding 2019-05-05 om 17.47.55.png" id="178" name="Google Shape;178;p30"/>
          <p:cNvPicPr preferRelativeResize="0"/>
          <p:nvPr/>
        </p:nvPicPr>
        <p:blipFill rotWithShape="1">
          <a:blip r:embed="rId3">
            <a:alphaModFix/>
          </a:blip>
          <a:srcRect b="19791" l="20505" r="53699" t="36824"/>
          <a:stretch/>
        </p:blipFill>
        <p:spPr>
          <a:xfrm>
            <a:off x="4370705" y="1212227"/>
            <a:ext cx="4536090" cy="357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/>
          <p:nvPr/>
        </p:nvSpPr>
        <p:spPr>
          <a:xfrm>
            <a:off x="-79675" y="-59175"/>
            <a:ext cx="9286200" cy="113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Zelfsturing… een raar beestje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450" y="1821038"/>
            <a:ext cx="3882664" cy="330166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5096925" y="1809075"/>
            <a:ext cx="38826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>
                <a:latin typeface="Calibri"/>
                <a:ea typeface="Calibri"/>
                <a:cs typeface="Calibri"/>
                <a:sym typeface="Calibri"/>
              </a:rPr>
              <a:t>“Zeg me wat goed is”.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>
                <a:latin typeface="Calibri"/>
                <a:ea typeface="Calibri"/>
                <a:cs typeface="Calibri"/>
                <a:sym typeface="Calibri"/>
              </a:rPr>
              <a:t>“Heb ook aandacht voor andere zaken dan puur het cognitieve”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122050" y="3842100"/>
            <a:ext cx="25482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>
                <a:latin typeface="Calibri"/>
                <a:ea typeface="Calibri"/>
                <a:cs typeface="Calibri"/>
                <a:sym typeface="Calibri"/>
              </a:rPr>
              <a:t>“Help me bij het plannen en structureren”.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>
                <a:latin typeface="Calibri"/>
                <a:ea typeface="Calibri"/>
                <a:cs typeface="Calibri"/>
                <a:sym typeface="Calibri"/>
              </a:rPr>
              <a:t>“Structureer voor, leer het mij aan”.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6268025" y="3888900"/>
            <a:ext cx="28761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>
                <a:latin typeface="Calibri"/>
                <a:ea typeface="Calibri"/>
                <a:cs typeface="Calibri"/>
                <a:sym typeface="Calibri"/>
              </a:rPr>
              <a:t>Beginners: duidelijke instructie.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>
                <a:latin typeface="Calibri"/>
                <a:ea typeface="Calibri"/>
                <a:cs typeface="Calibri"/>
                <a:sym typeface="Calibri"/>
              </a:rPr>
              <a:t>Gevorderd: meer open opdrachten met hints en voorstructurering.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>
                <a:latin typeface="Calibri"/>
                <a:ea typeface="Calibri"/>
                <a:cs typeface="Calibri"/>
                <a:sym typeface="Calibri"/>
              </a:rPr>
              <a:t>Vergevorderd: open opdrachten.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1"/>
          <p:cNvSpPr/>
          <p:nvPr/>
        </p:nvSpPr>
        <p:spPr>
          <a:xfrm>
            <a:off x="-79675" y="-59175"/>
            <a:ext cx="9286200" cy="113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Studiewijzers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628650" y="1671637"/>
            <a:ext cx="7886700" cy="296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"/>
              <a:t>Basisvoorbeeld: </a:t>
            </a:r>
            <a:r>
              <a:rPr lang="n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https://docs.google.com/document/d/1gwufs1bru34ZHRQzZJTwveFYYKEc7MXiD6aNYS5ysQY/edit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Voorbeeld met Apps: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https://docs.google.com/document/d/1swlyU-BG4jDTrCmZ4ooOqb2JYGPqdsK0w8qrKQvStCQ/edit</a:t>
            </a:r>
            <a:r>
              <a:rPr lang="nl"/>
              <a:t> </a:t>
            </a:r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-79675" y="-59175"/>
            <a:ext cx="9286200" cy="113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Bijkomende tips rond zelfsturing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628650" y="1671637"/>
            <a:ext cx="7886700" cy="296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600"/>
              <a:buChar char="●"/>
            </a:pPr>
            <a:r>
              <a:rPr lang="nl"/>
              <a:t>Zie “zelfsturing” als leerstof die ook duidelijke instructie vraagt. 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/>
              <a:t>Leer expliciet leerstrategieën aan voor jouw vak. 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/>
              <a:t>Zie de leerstof als een dikke salami die je beter in kleine schijfjes opeet. 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/>
              <a:t>Het belang van voorkennis is onmiskenbaar. 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/>
              <a:t>Differentieer in je ondersteuning: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/>
              <a:t>een apart moment met die leerlingen die achterop hinken kan wonderen doen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/>
              <a:t>Zorg voor veel feedback. </a:t>
            </a:r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1323" y="3690300"/>
            <a:ext cx="2182676" cy="14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/>
          <p:nvPr/>
        </p:nvSpPr>
        <p:spPr>
          <a:xfrm>
            <a:off x="-79675" y="-59175"/>
            <a:ext cx="9286200" cy="113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2. Hoe kunnen de inhouden van dit traject helpen bij het lesgeven vanop afstand? 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117950" y="2137875"/>
            <a:ext cx="7461600" cy="28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</a:pPr>
            <a:r>
              <a:rPr b="1" lang="n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Lexicale humuslaag. 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</a:pPr>
            <a:r>
              <a:rPr b="1" lang="n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Rijk taalaanbod dankzij zelfzekere leerkracht. 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</a:pPr>
            <a:r>
              <a:rPr b="1" lang="n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Moderne technologie om aanbod te intensifiëren. 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</a:pPr>
            <a:r>
              <a:rPr b="1" lang="n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Kennis en vaardigheden binnen communicatieve situaties. 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</a:pPr>
            <a:r>
              <a:rPr b="1" lang="n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Herhaling in verschillende contexten. 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</a:pPr>
            <a:r>
              <a:rPr b="1" lang="n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Veel feedback. 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</a:pPr>
            <a:r>
              <a:rPr b="1" lang="n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Klas in de wereld. De wereld in de klas. </a:t>
            </a:r>
            <a:endParaRPr/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950" y="3565725"/>
            <a:ext cx="1600575" cy="1577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5" name="Google Shape;215;p34"/>
          <p:cNvGraphicFramePr/>
          <p:nvPr/>
        </p:nvGraphicFramePr>
        <p:xfrm>
          <a:off x="169875" y="151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{23884B6C-736F-4DE7-87D6-2D4D5149D5FD}</a:tableStyleId>
              </a:tblPr>
              <a:tblGrid>
                <a:gridCol w="1467375"/>
                <a:gridCol w="1467375"/>
                <a:gridCol w="1467375"/>
                <a:gridCol w="1467375"/>
                <a:gridCol w="1467375"/>
                <a:gridCol w="1467375"/>
              </a:tblGrid>
              <a:tr h="381000">
                <a:tc>
                  <a:txBody>
                    <a:bodyPr/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AutoNum type="arabicPeriod"/>
                      </a:pPr>
                      <a:r>
                        <a:rPr b="1" lang="nl" sz="1200">
                          <a:solidFill>
                            <a:srgbClr val="FFFFFF"/>
                          </a:solidFill>
                        </a:rPr>
                        <a:t>Doelen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rgbClr val="FFFFFF"/>
                          </a:solidFill>
                        </a:rPr>
                        <a:t>2. Voorkennis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rgbClr val="FFFFFF"/>
                          </a:solidFill>
                        </a:rPr>
                        <a:t>3. Instructie 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rgbClr val="FFFFFF"/>
                          </a:solidFill>
                        </a:rPr>
                        <a:t>4. Begeleid oefenen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rgbClr val="FFFFFF"/>
                          </a:solidFill>
                        </a:rPr>
                        <a:t>5. Oefenen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rgbClr val="FFFFFF"/>
                          </a:solidFill>
                        </a:rPr>
                        <a:t>6. Afronder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</a:tr>
            </a:tbl>
          </a:graphicData>
        </a:graphic>
      </p:graphicFrame>
      <p:pic>
        <p:nvPicPr>
          <p:cNvPr id="216" name="Google Shape;21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7899" y="2263498"/>
            <a:ext cx="1149601" cy="9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Stappenplan</a:t>
            </a:r>
            <a:endParaRPr/>
          </a:p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100" u="sng">
                <a:solidFill>
                  <a:schemeClr val="hlink"/>
                </a:solidFill>
                <a:hlinkClick r:id="rId3"/>
              </a:rPr>
              <a:t>https://docs.google.com/document/d/1gwufs1bru34ZHRQzZJTwveFYYKEc7MXiD6aNYS5ysQY/edit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100" u="sng">
                <a:solidFill>
                  <a:schemeClr val="hlink"/>
                </a:solidFill>
                <a:hlinkClick r:id="rId4"/>
              </a:rPr>
              <a:t>https://docs.google.com/document/d/1swlyU-BG4jDTrCmZ4ooOqb2JYGPqdsK0w8qrKQvStCQ/edit</a:t>
            </a:r>
            <a:r>
              <a:rPr lang="nl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3C78D8"/>
                </a:solidFill>
              </a:rPr>
              <a:t>4. Wat neem je mee uit dit traject? 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881" y="1648288"/>
            <a:ext cx="3792225" cy="24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</a:rPr>
              <a:t>VRAGEN OF OPMERKINGEN?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235" name="Google Shape;23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Organisatie: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steven.delarue@stad.gent</a:t>
            </a:r>
            <a:r>
              <a:rPr lang="nl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/>
              <a:t>Inhoud traject: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4"/>
              </a:rPr>
              <a:t>jan@schoolmakers.be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5"/>
              </a:rPr>
              <a:t>julie.petitjean@kuleuven.be</a:t>
            </a:r>
            <a:r>
              <a:rPr lang="nl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6950" y="925232"/>
            <a:ext cx="2775350" cy="38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PROGRAMMA VAN VANDAAG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Welkom! Comment vas-tu?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Even kijken naar de vragen die binnenkwamen.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Vraag en antwoord.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Lessons learned (excuse my English): wat nemen jullie mee uit dit traject?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800"/>
              <a:buFont typeface="Calibri"/>
              <a:buAutoNum type="arabicPeriod"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Welkom! Comment vas-tu? 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b="10418" l="0" r="0" t="0"/>
          <a:stretch/>
        </p:blipFill>
        <p:spPr>
          <a:xfrm>
            <a:off x="3194150" y="1740450"/>
            <a:ext cx="2476500" cy="23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2. Even kijken naar de vragen 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265025" y="2267525"/>
            <a:ext cx="8520600" cy="27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Teachable open klikken.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Eventueel paar minuten de tijd geven om alvast antwoorden te typen bij vragen van mede-deelnemers.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3. Een paar vragen voor jullie...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265025" y="2267525"/>
            <a:ext cx="8520600" cy="27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Hoe ondersteun / verhoog jij de zelfsturing van je leerlingen?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Hoe kunnen de inhouden die we in de vorige sessies reeds behandelden, helpen bij het aanloopleren en afstandsleren?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1155CC"/>
                </a:solidFill>
              </a:rPr>
              <a:t>Zelfsturing</a:t>
            </a:r>
            <a:r>
              <a:rPr b="1" lang="nl"/>
              <a:t> </a:t>
            </a:r>
            <a:endParaRPr b="1"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/>
          <p:nvPr/>
        </p:nvSpPr>
        <p:spPr>
          <a:xfrm>
            <a:off x="82200" y="1612800"/>
            <a:ext cx="3755700" cy="2390700"/>
          </a:xfrm>
          <a:prstGeom prst="chevron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Pre-teaching </a:t>
            </a:r>
            <a:endParaRPr/>
          </a:p>
        </p:txBody>
      </p:sp>
      <p:sp>
        <p:nvSpPr>
          <p:cNvPr id="150" name="Google Shape;150;p27"/>
          <p:cNvSpPr/>
          <p:nvPr/>
        </p:nvSpPr>
        <p:spPr>
          <a:xfrm>
            <a:off x="3108675" y="1612800"/>
            <a:ext cx="3240300" cy="23907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Meting </a:t>
            </a:r>
            <a:endParaRPr/>
          </a:p>
        </p:txBody>
      </p:sp>
      <p:sp>
        <p:nvSpPr>
          <p:cNvPr id="151" name="Google Shape;151;p27"/>
          <p:cNvSpPr/>
          <p:nvPr/>
        </p:nvSpPr>
        <p:spPr>
          <a:xfrm>
            <a:off x="5503825" y="1612800"/>
            <a:ext cx="3480900" cy="2390700"/>
          </a:xfrm>
          <a:prstGeom prst="chevron">
            <a:avLst>
              <a:gd fmla="val 50000" name="adj"/>
            </a:avLst>
          </a:prstGeom>
          <a:solidFill>
            <a:srgbClr val="E69138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Verdere leertraject </a:t>
            </a:r>
            <a:endParaRPr/>
          </a:p>
        </p:txBody>
      </p:sp>
      <p:sp>
        <p:nvSpPr>
          <p:cNvPr id="152" name="Google Shape;152;p27"/>
          <p:cNvSpPr/>
          <p:nvPr/>
        </p:nvSpPr>
        <p:spPr>
          <a:xfrm>
            <a:off x="-79675" y="-59175"/>
            <a:ext cx="9286200" cy="113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Preteaching die “beklijft”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628650" y="1671637"/>
            <a:ext cx="7886700" cy="296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●"/>
            </a:pPr>
            <a:r>
              <a:rPr lang="nl"/>
              <a:t>Verwacht niet méér zelfsturing van de leerlingen dan dat ze aankunnen.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nl"/>
              <a:t>Knoopt aan bij de voorkennis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/>
              <a:t>anders heeft de nieuwe kennis geen “kapstokken”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nl"/>
              <a:t>Is stevig voorgestructureerd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/>
              <a:t>anders geraken enkel leerlingen met hoge zelfsturing aan de eindmeet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nl"/>
              <a:t>Richt zich tot de essentie. </a:t>
            </a:r>
            <a:endParaRPr/>
          </a:p>
        </p:txBody>
      </p:sp>
      <p:sp>
        <p:nvSpPr>
          <p:cNvPr id="160" name="Google Shape;160;p28"/>
          <p:cNvSpPr/>
          <p:nvPr/>
        </p:nvSpPr>
        <p:spPr>
          <a:xfrm>
            <a:off x="-79675" y="-59175"/>
            <a:ext cx="9286200" cy="113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Valkuilen bij zelfgestuurd werken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628650" y="1671637"/>
            <a:ext cx="7886700" cy="296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" sz="2400"/>
              <a:t>Dit is wat we allemaal willen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Schermafbeelding 2019-05-05 om 17.47.55.png" id="168" name="Google Shape;168;p29"/>
          <p:cNvPicPr preferRelativeResize="0"/>
          <p:nvPr/>
        </p:nvPicPr>
        <p:blipFill rotWithShape="1">
          <a:blip r:embed="rId3">
            <a:alphaModFix/>
          </a:blip>
          <a:srcRect b="57899" l="33897" r="53698" t="37451"/>
          <a:stretch/>
        </p:blipFill>
        <p:spPr>
          <a:xfrm>
            <a:off x="5350026" y="2653800"/>
            <a:ext cx="2181178" cy="383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ermafbeelding 2019-05-05 om 17.47.55.png" id="169" name="Google Shape;169;p29"/>
          <p:cNvPicPr preferRelativeResize="0"/>
          <p:nvPr/>
        </p:nvPicPr>
        <p:blipFill rotWithShape="1">
          <a:blip r:embed="rId3">
            <a:alphaModFix/>
          </a:blip>
          <a:srcRect b="28618" l="23923" r="54369" t="65838"/>
          <a:stretch/>
        </p:blipFill>
        <p:spPr>
          <a:xfrm>
            <a:off x="4053075" y="3243450"/>
            <a:ext cx="3817101" cy="4568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/>
          <p:nvPr/>
        </p:nvSpPr>
        <p:spPr>
          <a:xfrm>
            <a:off x="-79675" y="-59175"/>
            <a:ext cx="9286200" cy="113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