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media1.mp4" ContentType="video/unknown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371A94"/>
        </a:solidFill>
        <a:effectLst/>
        <a:uFillTx/>
        <a:latin typeface="Papyrus"/>
        <a:ea typeface="Papyrus"/>
        <a:cs typeface="Papyrus"/>
        <a:sym typeface="Papyrus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371A94"/>
        </a:solidFill>
        <a:effectLst/>
        <a:uFillTx/>
        <a:latin typeface="Papyrus"/>
        <a:ea typeface="Papyrus"/>
        <a:cs typeface="Papyrus"/>
        <a:sym typeface="Papyrus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371A94"/>
        </a:solidFill>
        <a:effectLst/>
        <a:uFillTx/>
        <a:latin typeface="Papyrus"/>
        <a:ea typeface="Papyrus"/>
        <a:cs typeface="Papyrus"/>
        <a:sym typeface="Papyrus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371A94"/>
        </a:solidFill>
        <a:effectLst/>
        <a:uFillTx/>
        <a:latin typeface="Papyrus"/>
        <a:ea typeface="Papyrus"/>
        <a:cs typeface="Papyrus"/>
        <a:sym typeface="Papyrus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371A94"/>
        </a:solidFill>
        <a:effectLst/>
        <a:uFillTx/>
        <a:latin typeface="Papyrus"/>
        <a:ea typeface="Papyrus"/>
        <a:cs typeface="Papyrus"/>
        <a:sym typeface="Papyrus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371A94"/>
        </a:solidFill>
        <a:effectLst/>
        <a:uFillTx/>
        <a:latin typeface="Papyrus"/>
        <a:ea typeface="Papyrus"/>
        <a:cs typeface="Papyrus"/>
        <a:sym typeface="Papyrus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371A94"/>
        </a:solidFill>
        <a:effectLst/>
        <a:uFillTx/>
        <a:latin typeface="Papyrus"/>
        <a:ea typeface="Papyrus"/>
        <a:cs typeface="Papyrus"/>
        <a:sym typeface="Papyrus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371A94"/>
        </a:solidFill>
        <a:effectLst/>
        <a:uFillTx/>
        <a:latin typeface="Papyrus"/>
        <a:ea typeface="Papyrus"/>
        <a:cs typeface="Papyrus"/>
        <a:sym typeface="Papyrus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371A94"/>
        </a:solidFill>
        <a:effectLst/>
        <a:uFillTx/>
        <a:latin typeface="Papyrus"/>
        <a:ea typeface="Papyrus"/>
        <a:cs typeface="Papyrus"/>
        <a:sym typeface="Papyru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308599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-929606" y="-12700"/>
            <a:ext cx="16551777" cy="1103451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-647700" y="508000"/>
            <a:ext cx="12369801" cy="61425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13"/>
          </p:nvPr>
        </p:nvSpPr>
        <p:spPr>
          <a:xfrm>
            <a:off x="2451058" y="-138499"/>
            <a:ext cx="13525502" cy="90170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13"/>
          </p:nvPr>
        </p:nvSpPr>
        <p:spPr>
          <a:xfrm>
            <a:off x="4473575" y="2032000"/>
            <a:ext cx="10287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Tx/>
              <a:defRPr sz="2800"/>
            </a:lvl1pPr>
            <a:lvl2pPr marL="685800" indent="-342900">
              <a:spcBef>
                <a:spcPts val="3200"/>
              </a:spcBef>
              <a:buClrTx/>
              <a:defRPr sz="2800"/>
            </a:lvl2pPr>
            <a:lvl3pPr marL="1028700" indent="-342900">
              <a:spcBef>
                <a:spcPts val="3200"/>
              </a:spcBef>
              <a:buClrTx/>
              <a:defRPr sz="2800"/>
            </a:lvl3pPr>
            <a:lvl4pPr marL="1371600" indent="-342900">
              <a:spcBef>
                <a:spcPts val="3200"/>
              </a:spcBef>
              <a:buClrTx/>
              <a:defRPr sz="2800"/>
            </a:lvl4pPr>
            <a:lvl5pPr marL="1714500" indent="-342900">
              <a:spcBef>
                <a:spcPts val="3200"/>
              </a:spcBef>
              <a:buClrTx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426200" y="4965700"/>
            <a:ext cx="5886450" cy="3924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37350" y="639233"/>
            <a:ext cx="5880100" cy="3920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-3400425" y="-127000"/>
            <a:ext cx="13525500" cy="9017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jpeg"/><Relationship Id="rId3" Type="http://schemas.openxmlformats.org/officeDocument/2006/relationships/image" Target="../media/image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3" Type="http://schemas.openxmlformats.org/officeDocument/2006/relationships/image" Target="../media/image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3" Type="http://schemas.openxmlformats.org/officeDocument/2006/relationships/image" Target="../media/image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3" Type="http://schemas.openxmlformats.org/officeDocument/2006/relationships/image" Target="../media/image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Relationship Id="rId3" Type="http://schemas.openxmlformats.org/officeDocument/2006/relationships/image" Target="../media/image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Relationship Id="rId3" Type="http://schemas.openxmlformats.org/officeDocument/2006/relationships/image" Target="../media/image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Relationship Id="rId3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3" Type="http://schemas.openxmlformats.org/officeDocument/2006/relationships/image" Target="../media/image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3" Type="http://schemas.openxmlformats.org/officeDocument/2006/relationships/image" Target="../media/image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Relationship Id="rId3" Type="http://schemas.openxmlformats.org/officeDocument/2006/relationships/image" Target="../media/image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jpeg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2.png"/><Relationship Id="rId6" Type="http://schemas.openxmlformats.org/officeDocument/2006/relationships/image" Target="../media/image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jpeg"/><Relationship Id="rId3" Type="http://schemas.openxmlformats.org/officeDocument/2006/relationships/image" Target="../media/image1.png"/><Relationship Id="rId4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he 12 Common Archetypes"/>
          <p:cNvSpPr txBox="1"/>
          <p:nvPr>
            <p:ph type="ctrTitle"/>
          </p:nvPr>
        </p:nvSpPr>
        <p:spPr>
          <a:xfrm>
            <a:off x="1270000" y="-308468"/>
            <a:ext cx="10464800" cy="20865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30EB"/>
                </a:solidFill>
                <a:latin typeface="Party LET"/>
                <a:ea typeface="Party LET"/>
                <a:cs typeface="Party LET"/>
                <a:sym typeface="Party LET"/>
              </a:defRPr>
            </a:lvl1pPr>
          </a:lstStyle>
          <a:p>
            <a:pPr/>
            <a:r>
              <a:t>The 12 Common Archetypes </a:t>
            </a:r>
          </a:p>
        </p:txBody>
      </p:sp>
      <p:sp>
        <p:nvSpPr>
          <p:cNvPr id="120" name="For Actors"/>
          <p:cNvSpPr txBox="1"/>
          <p:nvPr>
            <p:ph type="subTitle" sz="quarter" idx="1"/>
          </p:nvPr>
        </p:nvSpPr>
        <p:spPr>
          <a:xfrm>
            <a:off x="1408348" y="1768117"/>
            <a:ext cx="10464801" cy="1130301"/>
          </a:xfrm>
          <a:prstGeom prst="rect">
            <a:avLst/>
          </a:prstGeom>
        </p:spPr>
        <p:txBody>
          <a:bodyPr/>
          <a:lstStyle>
            <a:lvl1pPr>
              <a:defRPr sz="35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For Actors </a:t>
            </a:r>
          </a:p>
        </p:txBody>
      </p:sp>
      <p:pic>
        <p:nvPicPr>
          <p:cNvPr id="121" name="8A052E70-9B1A-42C6-9B57-0C0AF67D7326-L0-001.jpeg" descr="8A052E70-9B1A-42C6-9B57-0C0AF67D7326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95716" y="2618687"/>
            <a:ext cx="5208651" cy="6512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E742E841-E5F2-4B3C-9CC8-72E0D68BE7BF-L0-001.png" descr="E742E841-E5F2-4B3C-9CC8-72E0D68BE7BF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91166" y="8046087"/>
            <a:ext cx="1488024" cy="14880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18C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03FA1AD5-2FA8-42B8-A1FC-7B263055D3DD-L0-001.jpeg" descr="03FA1AD5-2FA8-42B8-A1FC-7B263055D3DD-L0-001.jpeg"/>
          <p:cNvPicPr>
            <a:picLocks noChangeAspect="1"/>
          </p:cNvPicPr>
          <p:nvPr>
            <p:ph type="pic" idx="13"/>
          </p:nvPr>
        </p:nvPicPr>
        <p:blipFill>
          <a:blip r:embed="rId2">
            <a:alphaModFix amt="24000"/>
            <a:extLst/>
          </a:blip>
          <a:srcRect l="0" t="23418" r="0" b="16987"/>
          <a:stretch>
            <a:fillRect/>
          </a:stretch>
        </p:blipFill>
        <p:spPr>
          <a:xfrm>
            <a:off x="-227248" y="-255440"/>
            <a:ext cx="13459337" cy="10028725"/>
          </a:xfrm>
          <a:prstGeom prst="rect">
            <a:avLst/>
          </a:prstGeom>
        </p:spPr>
      </p:pic>
      <p:pic>
        <p:nvPicPr>
          <p:cNvPr id="162" name="E742E841-E5F2-4B3C-9CC8-72E0D68BE7BF-L0-001.png" descr="E742E841-E5F2-4B3C-9CC8-72E0D68BE7BF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91166" y="8046087"/>
            <a:ext cx="1488024" cy="1488024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While working on your characters and monologues during Monologue Mastery pay special attention to your Archetype using their characteristics as your starting point…"/>
          <p:cNvSpPr txBox="1"/>
          <p:nvPr/>
        </p:nvSpPr>
        <p:spPr>
          <a:xfrm>
            <a:off x="34348" y="2100344"/>
            <a:ext cx="12936104" cy="511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100">
                <a:solidFill>
                  <a:srgbClr val="FFFFFF"/>
                </a:solidFill>
              </a:defRPr>
            </a:pPr>
            <a:r>
              <a:t> While working on your characters and monologues during Monologue Mastery pay special attention to your Archetype using their characteristics as your starting point </a:t>
            </a:r>
          </a:p>
          <a:p>
            <a:pPr>
              <a:defRPr sz="5100">
                <a:solidFill>
                  <a:srgbClr val="FFFFFF"/>
                </a:solidFill>
              </a:defRPr>
            </a:pPr>
            <a:r>
              <a:t>in the process of becoming One.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he Innocent"/>
          <p:cNvSpPr txBox="1"/>
          <p:nvPr>
            <p:ph type="ctrTitle"/>
          </p:nvPr>
        </p:nvSpPr>
        <p:spPr>
          <a:xfrm>
            <a:off x="1270000" y="-308468"/>
            <a:ext cx="10464800" cy="20865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30EB"/>
                </a:solidFill>
                <a:latin typeface="Party LET"/>
                <a:ea typeface="Party LET"/>
                <a:cs typeface="Party LET"/>
                <a:sym typeface="Party LET"/>
              </a:defRPr>
            </a:lvl1pPr>
          </a:lstStyle>
          <a:p>
            <a:pPr/>
            <a:r>
              <a:t>The Innocent </a:t>
            </a:r>
          </a:p>
        </p:txBody>
      </p:sp>
      <p:sp>
        <p:nvSpPr>
          <p:cNvPr id="166" name="Free to be you and me"/>
          <p:cNvSpPr txBox="1"/>
          <p:nvPr>
            <p:ph type="subTitle" sz="quarter" idx="1"/>
          </p:nvPr>
        </p:nvSpPr>
        <p:spPr>
          <a:xfrm>
            <a:off x="1270000" y="1333306"/>
            <a:ext cx="10464800" cy="1130301"/>
          </a:xfrm>
          <a:prstGeom prst="rect">
            <a:avLst/>
          </a:prstGeom>
        </p:spPr>
        <p:txBody>
          <a:bodyPr/>
          <a:lstStyle>
            <a:lvl1pPr>
              <a:defRPr sz="35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Free to be you and me </a:t>
            </a:r>
          </a:p>
        </p:txBody>
      </p:sp>
      <p:pic>
        <p:nvPicPr>
          <p:cNvPr id="167" name="717EDCC6-A8F2-4383-BEAB-8C3B5402A690-L0-001.jpeg" descr="717EDCC6-A8F2-4383-BEAB-8C3B5402A690-L0-001.jpeg"/>
          <p:cNvPicPr>
            <a:picLocks noChangeAspect="1"/>
          </p:cNvPicPr>
          <p:nvPr/>
        </p:nvPicPr>
        <p:blipFill>
          <a:blip r:embed="rId2">
            <a:extLst/>
          </a:blip>
          <a:srcRect l="26948" t="0" r="13829" b="0"/>
          <a:stretch>
            <a:fillRect/>
          </a:stretch>
        </p:blipFill>
        <p:spPr>
          <a:xfrm>
            <a:off x="1921661" y="2685436"/>
            <a:ext cx="4912189" cy="6141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E742E841-E5F2-4B3C-9CC8-72E0D68BE7BF-L0-001.png" descr="E742E841-E5F2-4B3C-9CC8-72E0D68BE7BF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91166" y="8046087"/>
            <a:ext cx="1488024" cy="1488024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Rounded Rectangle"/>
          <p:cNvSpPr/>
          <p:nvPr/>
        </p:nvSpPr>
        <p:spPr>
          <a:xfrm>
            <a:off x="7980888" y="3341277"/>
            <a:ext cx="3555307" cy="4261951"/>
          </a:xfrm>
          <a:prstGeom prst="roundRect">
            <a:avLst>
              <a:gd name="adj" fmla="val 10806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0" name="Naive…"/>
          <p:cNvSpPr txBox="1"/>
          <p:nvPr/>
        </p:nvSpPr>
        <p:spPr>
          <a:xfrm>
            <a:off x="8596454" y="3548202"/>
            <a:ext cx="2324175" cy="384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Naive</a:t>
            </a:r>
          </a:p>
          <a:p>
            <a:pPr/>
            <a:r>
              <a:t>Mystic</a:t>
            </a:r>
          </a:p>
          <a:p>
            <a:pPr/>
            <a:r>
              <a:t>Saint</a:t>
            </a:r>
          </a:p>
          <a:p>
            <a:pPr/>
            <a:r>
              <a:t>Romantic </a:t>
            </a:r>
          </a:p>
          <a:p>
            <a:pPr/>
            <a:r>
              <a:t>Dreamer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he Orphan"/>
          <p:cNvSpPr txBox="1"/>
          <p:nvPr>
            <p:ph type="ctrTitle"/>
          </p:nvPr>
        </p:nvSpPr>
        <p:spPr>
          <a:xfrm>
            <a:off x="1270000" y="-308468"/>
            <a:ext cx="10464800" cy="20865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30EB"/>
                </a:solidFill>
                <a:latin typeface="Party LET"/>
                <a:ea typeface="Party LET"/>
                <a:cs typeface="Party LET"/>
                <a:sym typeface="Party LET"/>
              </a:defRPr>
            </a:lvl1pPr>
          </a:lstStyle>
          <a:p>
            <a:pPr/>
            <a:r>
              <a:t>The Orphan</a:t>
            </a:r>
          </a:p>
        </p:txBody>
      </p:sp>
      <p:sp>
        <p:nvSpPr>
          <p:cNvPr id="173" name="All Men and Women are Created Equal"/>
          <p:cNvSpPr txBox="1"/>
          <p:nvPr>
            <p:ph type="subTitle" sz="quarter" idx="1"/>
          </p:nvPr>
        </p:nvSpPr>
        <p:spPr>
          <a:xfrm>
            <a:off x="1408348" y="1768117"/>
            <a:ext cx="10464801" cy="1130301"/>
          </a:xfrm>
          <a:prstGeom prst="rect">
            <a:avLst/>
          </a:prstGeom>
        </p:spPr>
        <p:txBody>
          <a:bodyPr/>
          <a:lstStyle>
            <a:lvl1pPr>
              <a:defRPr sz="35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All Men and Women are Created Equal</a:t>
            </a:r>
          </a:p>
        </p:txBody>
      </p:sp>
      <p:pic>
        <p:nvPicPr>
          <p:cNvPr id="174" name="DD88A766-FCEF-4257-B28B-F696CF3FD648-L0-001.jpeg" descr="DD88A766-FCEF-4257-B28B-F696CF3FD648-L0-001.jpeg"/>
          <p:cNvPicPr>
            <a:picLocks noChangeAspect="1"/>
          </p:cNvPicPr>
          <p:nvPr/>
        </p:nvPicPr>
        <p:blipFill>
          <a:blip r:embed="rId2">
            <a:extLst/>
          </a:blip>
          <a:srcRect l="0" t="612" r="0" b="612"/>
          <a:stretch>
            <a:fillRect/>
          </a:stretch>
        </p:blipFill>
        <p:spPr>
          <a:xfrm>
            <a:off x="1921661" y="2685436"/>
            <a:ext cx="4912189" cy="6141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E742E841-E5F2-4B3C-9CC8-72E0D68BE7BF-L0-001.png" descr="E742E841-E5F2-4B3C-9CC8-72E0D68BE7BF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91166" y="8046087"/>
            <a:ext cx="1488024" cy="1488024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Rounded Rectangle"/>
          <p:cNvSpPr/>
          <p:nvPr/>
        </p:nvSpPr>
        <p:spPr>
          <a:xfrm>
            <a:off x="7980888" y="3341277"/>
            <a:ext cx="3555307" cy="4261951"/>
          </a:xfrm>
          <a:prstGeom prst="roundRect">
            <a:avLst>
              <a:gd name="adj" fmla="val 10806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7" name="Regular Person…"/>
          <p:cNvSpPr txBox="1"/>
          <p:nvPr/>
        </p:nvSpPr>
        <p:spPr>
          <a:xfrm>
            <a:off x="7980243" y="3548202"/>
            <a:ext cx="3556597" cy="384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Regular Person </a:t>
            </a:r>
          </a:p>
          <a:p>
            <a:pPr/>
            <a:r>
              <a:t>Good old boy</a:t>
            </a:r>
          </a:p>
          <a:p>
            <a:pPr/>
            <a:r>
              <a:t>Everyman</a:t>
            </a:r>
          </a:p>
          <a:p>
            <a:pPr/>
            <a:r>
              <a:t>Realist  </a:t>
            </a:r>
          </a:p>
          <a:p>
            <a:pPr/>
            <a:r>
              <a:t>Working Stiff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he Hero"/>
          <p:cNvSpPr txBox="1"/>
          <p:nvPr>
            <p:ph type="ctrTitle"/>
          </p:nvPr>
        </p:nvSpPr>
        <p:spPr>
          <a:xfrm>
            <a:off x="1270000" y="-308468"/>
            <a:ext cx="10464800" cy="20865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30EB"/>
                </a:solidFill>
                <a:latin typeface="Party LET"/>
                <a:ea typeface="Party LET"/>
                <a:cs typeface="Party LET"/>
                <a:sym typeface="Party LET"/>
              </a:defRPr>
            </a:lvl1pPr>
          </a:lstStyle>
          <a:p>
            <a:pPr/>
            <a:r>
              <a:t>The Hero</a:t>
            </a:r>
          </a:p>
        </p:txBody>
      </p:sp>
      <p:sp>
        <p:nvSpPr>
          <p:cNvPr id="180" name="Where there is a Will there is a Way"/>
          <p:cNvSpPr txBox="1"/>
          <p:nvPr>
            <p:ph type="subTitle" sz="quarter" idx="1"/>
          </p:nvPr>
        </p:nvSpPr>
        <p:spPr>
          <a:xfrm>
            <a:off x="1408348" y="1768117"/>
            <a:ext cx="10464801" cy="1130301"/>
          </a:xfrm>
          <a:prstGeom prst="rect">
            <a:avLst/>
          </a:prstGeom>
        </p:spPr>
        <p:txBody>
          <a:bodyPr/>
          <a:lstStyle>
            <a:lvl1pPr>
              <a:defRPr sz="35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Where there is a Will there is a Way </a:t>
            </a:r>
          </a:p>
        </p:txBody>
      </p:sp>
      <p:pic>
        <p:nvPicPr>
          <p:cNvPr id="181" name="9928DD78-BA23-4615-8BE5-9C757E670D6A-L0-001.jpeg" descr="9928DD78-BA23-4615-8BE5-9C757E670D6A-L0-001.jpeg"/>
          <p:cNvPicPr>
            <a:picLocks noChangeAspect="1"/>
          </p:cNvPicPr>
          <p:nvPr/>
        </p:nvPicPr>
        <p:blipFill>
          <a:blip r:embed="rId2">
            <a:extLst/>
          </a:blip>
          <a:srcRect l="18574" t="0" r="18574" b="0"/>
          <a:stretch>
            <a:fillRect/>
          </a:stretch>
        </p:blipFill>
        <p:spPr>
          <a:xfrm>
            <a:off x="1921661" y="2685436"/>
            <a:ext cx="4912189" cy="6141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E742E841-E5F2-4B3C-9CC8-72E0D68BE7BF-L0-001.png" descr="E742E841-E5F2-4B3C-9CC8-72E0D68BE7BF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91166" y="8046087"/>
            <a:ext cx="1488024" cy="1488024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Rounded Rectangle"/>
          <p:cNvSpPr/>
          <p:nvPr/>
        </p:nvSpPr>
        <p:spPr>
          <a:xfrm>
            <a:off x="7980888" y="3341277"/>
            <a:ext cx="3555307" cy="4261951"/>
          </a:xfrm>
          <a:prstGeom prst="roundRect">
            <a:avLst>
              <a:gd name="adj" fmla="val 10806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4" name="Warrior…"/>
          <p:cNvSpPr txBox="1"/>
          <p:nvPr/>
        </p:nvSpPr>
        <p:spPr>
          <a:xfrm>
            <a:off x="8133412" y="3548202"/>
            <a:ext cx="3250259" cy="384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Warrior </a:t>
            </a:r>
          </a:p>
          <a:p>
            <a:pPr/>
            <a:r>
              <a:t> Crusader</a:t>
            </a:r>
          </a:p>
          <a:p>
            <a:pPr/>
            <a:r>
              <a:t>Rescuer</a:t>
            </a:r>
          </a:p>
          <a:p>
            <a:pPr/>
            <a:r>
              <a:t>Winner  </a:t>
            </a:r>
          </a:p>
          <a:p>
            <a:pPr/>
            <a:r>
              <a:t>Dragon Slayer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he Caregiver"/>
          <p:cNvSpPr txBox="1"/>
          <p:nvPr>
            <p:ph type="ctrTitle"/>
          </p:nvPr>
        </p:nvSpPr>
        <p:spPr>
          <a:xfrm>
            <a:off x="1270000" y="-308468"/>
            <a:ext cx="10464800" cy="20865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30EB"/>
                </a:solidFill>
                <a:latin typeface="Party LET"/>
                <a:ea typeface="Party LET"/>
                <a:cs typeface="Party LET"/>
                <a:sym typeface="Party LET"/>
              </a:defRPr>
            </a:lvl1pPr>
          </a:lstStyle>
          <a:p>
            <a:pPr/>
            <a:r>
              <a:t>The Caregiver </a:t>
            </a:r>
          </a:p>
        </p:txBody>
      </p:sp>
      <p:sp>
        <p:nvSpPr>
          <p:cNvPr id="187" name="Love your neighbour as yourself"/>
          <p:cNvSpPr txBox="1"/>
          <p:nvPr>
            <p:ph type="subTitle" sz="quarter" idx="1"/>
          </p:nvPr>
        </p:nvSpPr>
        <p:spPr>
          <a:xfrm>
            <a:off x="1092122" y="1471655"/>
            <a:ext cx="10464801" cy="1130301"/>
          </a:xfrm>
          <a:prstGeom prst="rect">
            <a:avLst/>
          </a:prstGeom>
        </p:spPr>
        <p:txBody>
          <a:bodyPr/>
          <a:lstStyle>
            <a:lvl1pPr>
              <a:defRPr sz="35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Love your neighbour as yourself </a:t>
            </a:r>
          </a:p>
        </p:txBody>
      </p:sp>
      <p:pic>
        <p:nvPicPr>
          <p:cNvPr id="188" name="69EF7B79-DE50-40F6-9597-4829244183BC-L0-001.jpeg" descr="69EF7B79-DE50-40F6-9597-4829244183BC-L0-001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11540"/>
          <a:stretch>
            <a:fillRect/>
          </a:stretch>
        </p:blipFill>
        <p:spPr>
          <a:xfrm>
            <a:off x="1921661" y="2685436"/>
            <a:ext cx="4912189" cy="6141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E742E841-E5F2-4B3C-9CC8-72E0D68BE7BF-L0-001.png" descr="E742E841-E5F2-4B3C-9CC8-72E0D68BE7BF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91166" y="8046087"/>
            <a:ext cx="1488024" cy="1488024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Rounded Rectangle"/>
          <p:cNvSpPr/>
          <p:nvPr/>
        </p:nvSpPr>
        <p:spPr>
          <a:xfrm>
            <a:off x="7980888" y="3341277"/>
            <a:ext cx="3555307" cy="4261951"/>
          </a:xfrm>
          <a:prstGeom prst="roundRect">
            <a:avLst>
              <a:gd name="adj" fmla="val 10806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1" name="Altruist…"/>
          <p:cNvSpPr txBox="1"/>
          <p:nvPr/>
        </p:nvSpPr>
        <p:spPr>
          <a:xfrm>
            <a:off x="8507262" y="3548202"/>
            <a:ext cx="2502559" cy="384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Altruist </a:t>
            </a:r>
          </a:p>
          <a:p>
            <a:pPr/>
            <a:r>
              <a:t>Parent</a:t>
            </a:r>
          </a:p>
          <a:p>
            <a:pPr/>
            <a:r>
              <a:t>Helper</a:t>
            </a:r>
          </a:p>
          <a:p>
            <a:pPr/>
            <a:r>
              <a:t>Supporter</a:t>
            </a:r>
          </a:p>
          <a:p>
            <a:pPr/>
            <a:r>
              <a:t>Saint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he Explorer"/>
          <p:cNvSpPr txBox="1"/>
          <p:nvPr>
            <p:ph type="ctrTitle"/>
          </p:nvPr>
        </p:nvSpPr>
        <p:spPr>
          <a:xfrm>
            <a:off x="1270000" y="-308468"/>
            <a:ext cx="10464800" cy="20865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30EB"/>
                </a:solidFill>
                <a:latin typeface="Party LET"/>
                <a:ea typeface="Party LET"/>
                <a:cs typeface="Party LET"/>
                <a:sym typeface="Party LET"/>
              </a:defRPr>
            </a:lvl1pPr>
          </a:lstStyle>
          <a:p>
            <a:pPr/>
            <a:r>
              <a:t>The Explorer </a:t>
            </a:r>
          </a:p>
        </p:txBody>
      </p:sp>
      <p:sp>
        <p:nvSpPr>
          <p:cNvPr id="194" name="Don’t Fence Me in"/>
          <p:cNvSpPr txBox="1"/>
          <p:nvPr>
            <p:ph type="subTitle" sz="quarter" idx="1"/>
          </p:nvPr>
        </p:nvSpPr>
        <p:spPr>
          <a:xfrm>
            <a:off x="1408348" y="1768117"/>
            <a:ext cx="10464801" cy="1130301"/>
          </a:xfrm>
          <a:prstGeom prst="rect">
            <a:avLst/>
          </a:prstGeom>
        </p:spPr>
        <p:txBody>
          <a:bodyPr/>
          <a:lstStyle>
            <a:lvl1pPr>
              <a:defRPr sz="35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Don’t Fence Me in </a:t>
            </a:r>
          </a:p>
        </p:txBody>
      </p:sp>
      <p:pic>
        <p:nvPicPr>
          <p:cNvPr id="195" name="17A692C7-91D6-41EA-AF03-442951C9E3F2-L0-001.jpeg" descr="17A692C7-91D6-41EA-AF03-442951C9E3F2-L0-001.jpeg"/>
          <p:cNvPicPr>
            <a:picLocks noChangeAspect="1"/>
          </p:cNvPicPr>
          <p:nvPr/>
        </p:nvPicPr>
        <p:blipFill>
          <a:blip r:embed="rId2">
            <a:extLst/>
          </a:blip>
          <a:srcRect l="0" t="1742" r="0" b="1742"/>
          <a:stretch>
            <a:fillRect/>
          </a:stretch>
        </p:blipFill>
        <p:spPr>
          <a:xfrm>
            <a:off x="1921661" y="2685436"/>
            <a:ext cx="4912189" cy="6141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E742E841-E5F2-4B3C-9CC8-72E0D68BE7BF-L0-001.png" descr="E742E841-E5F2-4B3C-9CC8-72E0D68BE7BF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91166" y="8046087"/>
            <a:ext cx="1488024" cy="1488024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Rounded Rectangle"/>
          <p:cNvSpPr/>
          <p:nvPr/>
        </p:nvSpPr>
        <p:spPr>
          <a:xfrm>
            <a:off x="7980888" y="3341277"/>
            <a:ext cx="3555307" cy="4261951"/>
          </a:xfrm>
          <a:prstGeom prst="roundRect">
            <a:avLst>
              <a:gd name="adj" fmla="val 10806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8" name="Seeker…"/>
          <p:cNvSpPr txBox="1"/>
          <p:nvPr/>
        </p:nvSpPr>
        <p:spPr>
          <a:xfrm>
            <a:off x="8332414" y="3548202"/>
            <a:ext cx="2852255" cy="384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Seeker</a:t>
            </a:r>
          </a:p>
          <a:p>
            <a:pPr/>
            <a:r>
              <a:t>Wonderer </a:t>
            </a:r>
          </a:p>
          <a:p>
            <a:pPr/>
            <a:r>
              <a:t>Iconoclast</a:t>
            </a:r>
          </a:p>
          <a:p>
            <a:pPr/>
            <a:r>
              <a:t>Individualist </a:t>
            </a:r>
          </a:p>
          <a:p>
            <a:pPr/>
            <a:r>
              <a:t>Pilgrim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he Rebel"/>
          <p:cNvSpPr txBox="1"/>
          <p:nvPr>
            <p:ph type="ctrTitle"/>
          </p:nvPr>
        </p:nvSpPr>
        <p:spPr>
          <a:xfrm>
            <a:off x="1270000" y="-308468"/>
            <a:ext cx="10464800" cy="20865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30EB"/>
                </a:solidFill>
                <a:latin typeface="Party LET"/>
                <a:ea typeface="Party LET"/>
                <a:cs typeface="Party LET"/>
                <a:sym typeface="Party LET"/>
              </a:defRPr>
            </a:lvl1pPr>
          </a:lstStyle>
          <a:p>
            <a:pPr/>
            <a:r>
              <a:t>The Rebel</a:t>
            </a:r>
          </a:p>
        </p:txBody>
      </p:sp>
      <p:sp>
        <p:nvSpPr>
          <p:cNvPr id="201" name="Rules are Made to be Broken"/>
          <p:cNvSpPr txBox="1"/>
          <p:nvPr>
            <p:ph type="subTitle" sz="quarter" idx="1"/>
          </p:nvPr>
        </p:nvSpPr>
        <p:spPr>
          <a:xfrm>
            <a:off x="1270000" y="1392599"/>
            <a:ext cx="10464800" cy="1130301"/>
          </a:xfrm>
          <a:prstGeom prst="rect">
            <a:avLst/>
          </a:prstGeom>
        </p:spPr>
        <p:txBody>
          <a:bodyPr/>
          <a:lstStyle>
            <a:lvl1pPr>
              <a:defRPr sz="35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Rules are Made to be Broken </a:t>
            </a:r>
          </a:p>
        </p:txBody>
      </p:sp>
      <p:pic>
        <p:nvPicPr>
          <p:cNvPr id="202" name="B07BD5DE-E021-4D92-8C16-4934698C8F65-L0-001.jpeg" descr="B07BD5DE-E021-4D92-8C16-4934698C8F65-L0-001.jpeg"/>
          <p:cNvPicPr>
            <a:picLocks noChangeAspect="1"/>
          </p:cNvPicPr>
          <p:nvPr/>
        </p:nvPicPr>
        <p:blipFill>
          <a:blip r:embed="rId2">
            <a:extLst/>
          </a:blip>
          <a:srcRect l="0" t="6728" r="0" b="6728"/>
          <a:stretch>
            <a:fillRect/>
          </a:stretch>
        </p:blipFill>
        <p:spPr>
          <a:xfrm>
            <a:off x="1921661" y="2685436"/>
            <a:ext cx="4912189" cy="6141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E742E841-E5F2-4B3C-9CC8-72E0D68BE7BF-L0-001.png" descr="E742E841-E5F2-4B3C-9CC8-72E0D68BE7BF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91166" y="8046087"/>
            <a:ext cx="1488024" cy="1488024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Rounded Rectangle"/>
          <p:cNvSpPr/>
          <p:nvPr/>
        </p:nvSpPr>
        <p:spPr>
          <a:xfrm>
            <a:off x="7980888" y="3341277"/>
            <a:ext cx="3555307" cy="4261951"/>
          </a:xfrm>
          <a:prstGeom prst="roundRect">
            <a:avLst>
              <a:gd name="adj" fmla="val 10806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5" name="Revolutionary…"/>
          <p:cNvSpPr txBox="1"/>
          <p:nvPr/>
        </p:nvSpPr>
        <p:spPr>
          <a:xfrm>
            <a:off x="8101600" y="3922852"/>
            <a:ext cx="3313883" cy="309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Revolutionary </a:t>
            </a:r>
          </a:p>
          <a:p>
            <a:pPr/>
            <a:r>
              <a:t>Wilde Man</a:t>
            </a:r>
          </a:p>
          <a:p>
            <a:pPr/>
            <a:r>
              <a:t>Misfit</a:t>
            </a:r>
          </a:p>
          <a:p>
            <a:pPr/>
            <a:r>
              <a:t>Iconoclast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he Lover"/>
          <p:cNvSpPr txBox="1"/>
          <p:nvPr>
            <p:ph type="ctrTitle"/>
          </p:nvPr>
        </p:nvSpPr>
        <p:spPr>
          <a:xfrm>
            <a:off x="1270000" y="-308468"/>
            <a:ext cx="10464800" cy="20865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30EB"/>
                </a:solidFill>
                <a:latin typeface="Party LET"/>
                <a:ea typeface="Party LET"/>
                <a:cs typeface="Party LET"/>
                <a:sym typeface="Party LET"/>
              </a:defRPr>
            </a:lvl1pPr>
          </a:lstStyle>
          <a:p>
            <a:pPr/>
            <a:r>
              <a:t>The Lover</a:t>
            </a:r>
          </a:p>
        </p:txBody>
      </p:sp>
      <p:sp>
        <p:nvSpPr>
          <p:cNvPr id="208" name="You are the Only One"/>
          <p:cNvSpPr txBox="1"/>
          <p:nvPr>
            <p:ph type="subTitle" sz="quarter" idx="1"/>
          </p:nvPr>
        </p:nvSpPr>
        <p:spPr>
          <a:xfrm>
            <a:off x="1270000" y="1471655"/>
            <a:ext cx="10464800" cy="1130301"/>
          </a:xfrm>
          <a:prstGeom prst="rect">
            <a:avLst/>
          </a:prstGeom>
        </p:spPr>
        <p:txBody>
          <a:bodyPr/>
          <a:lstStyle>
            <a:lvl1pPr>
              <a:defRPr sz="35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You are the Only One </a:t>
            </a:r>
          </a:p>
        </p:txBody>
      </p:sp>
      <p:pic>
        <p:nvPicPr>
          <p:cNvPr id="209" name="FC854C1D-6FC6-4296-91EE-FF63B57553EB-L0-001.jpeg" descr="FC854C1D-6FC6-4296-91EE-FF63B57553EB-L0-001.jpeg"/>
          <p:cNvPicPr>
            <a:picLocks noChangeAspect="1"/>
          </p:cNvPicPr>
          <p:nvPr/>
        </p:nvPicPr>
        <p:blipFill>
          <a:blip r:embed="rId2">
            <a:extLst/>
          </a:blip>
          <a:srcRect l="0" t="5770" r="0" b="5770"/>
          <a:stretch>
            <a:fillRect/>
          </a:stretch>
        </p:blipFill>
        <p:spPr>
          <a:xfrm>
            <a:off x="1921661" y="2685436"/>
            <a:ext cx="4912189" cy="6141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E742E841-E5F2-4B3C-9CC8-72E0D68BE7BF-L0-001.png" descr="E742E841-E5F2-4B3C-9CC8-72E0D68BE7BF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91166" y="8046087"/>
            <a:ext cx="1488024" cy="1488024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Rounded Rectangle"/>
          <p:cNvSpPr/>
          <p:nvPr/>
        </p:nvSpPr>
        <p:spPr>
          <a:xfrm>
            <a:off x="7980888" y="3341277"/>
            <a:ext cx="3555307" cy="4261951"/>
          </a:xfrm>
          <a:prstGeom prst="roundRect">
            <a:avLst>
              <a:gd name="adj" fmla="val 10806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2" name="Partner…"/>
          <p:cNvSpPr txBox="1"/>
          <p:nvPr/>
        </p:nvSpPr>
        <p:spPr>
          <a:xfrm>
            <a:off x="8540488" y="3548202"/>
            <a:ext cx="2436107" cy="384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Partner </a:t>
            </a:r>
          </a:p>
          <a:p>
            <a:pPr/>
            <a:r>
              <a:t>Friend</a:t>
            </a:r>
          </a:p>
          <a:p>
            <a:pPr/>
            <a:r>
              <a:t>Sensualist</a:t>
            </a:r>
          </a:p>
          <a:p>
            <a:pPr/>
            <a:r>
              <a:t>Intimate </a:t>
            </a:r>
          </a:p>
          <a:p>
            <a:pPr/>
            <a:r>
              <a:t>Enthusiast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he Creator"/>
          <p:cNvSpPr txBox="1"/>
          <p:nvPr>
            <p:ph type="ctrTitle"/>
          </p:nvPr>
        </p:nvSpPr>
        <p:spPr>
          <a:xfrm>
            <a:off x="1270000" y="-308468"/>
            <a:ext cx="10464800" cy="20865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30EB"/>
                </a:solidFill>
                <a:latin typeface="Party LET"/>
                <a:ea typeface="Party LET"/>
                <a:cs typeface="Party LET"/>
                <a:sym typeface="Party LET"/>
              </a:defRPr>
            </a:lvl1pPr>
          </a:lstStyle>
          <a:p>
            <a:pPr/>
            <a:r>
              <a:t>The Creator </a:t>
            </a:r>
          </a:p>
        </p:txBody>
      </p:sp>
      <p:sp>
        <p:nvSpPr>
          <p:cNvPr id="215" name="If you can Imagine it, it can be done"/>
          <p:cNvSpPr txBox="1"/>
          <p:nvPr>
            <p:ph type="subTitle" sz="quarter" idx="1"/>
          </p:nvPr>
        </p:nvSpPr>
        <p:spPr>
          <a:xfrm>
            <a:off x="1270000" y="1471655"/>
            <a:ext cx="10464800" cy="1130301"/>
          </a:xfrm>
          <a:prstGeom prst="rect">
            <a:avLst/>
          </a:prstGeom>
        </p:spPr>
        <p:txBody>
          <a:bodyPr/>
          <a:lstStyle>
            <a:lvl1pPr>
              <a:defRPr sz="35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If you can Imagine it, it can be done </a:t>
            </a:r>
          </a:p>
        </p:txBody>
      </p:sp>
      <p:pic>
        <p:nvPicPr>
          <p:cNvPr id="216" name="03292285-2A4C-44C5-8398-7149C715D4A9-L0-001.jpeg" descr="03292285-2A4C-44C5-8398-7149C715D4A9-L0-001.jpeg"/>
          <p:cNvPicPr>
            <a:picLocks noChangeAspect="1"/>
          </p:cNvPicPr>
          <p:nvPr/>
        </p:nvPicPr>
        <p:blipFill>
          <a:blip r:embed="rId2">
            <a:extLst/>
          </a:blip>
          <a:srcRect l="23273" t="0" r="22961" b="0"/>
          <a:stretch>
            <a:fillRect/>
          </a:stretch>
        </p:blipFill>
        <p:spPr>
          <a:xfrm>
            <a:off x="1921661" y="2685436"/>
            <a:ext cx="4912189" cy="6141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E742E841-E5F2-4B3C-9CC8-72E0D68BE7BF-L0-001.png" descr="E742E841-E5F2-4B3C-9CC8-72E0D68BE7BF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91166" y="8046087"/>
            <a:ext cx="1488024" cy="1488024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Rounded Rectangle"/>
          <p:cNvSpPr/>
          <p:nvPr/>
        </p:nvSpPr>
        <p:spPr>
          <a:xfrm>
            <a:off x="7980888" y="3341277"/>
            <a:ext cx="3555307" cy="4261951"/>
          </a:xfrm>
          <a:prstGeom prst="roundRect">
            <a:avLst>
              <a:gd name="adj" fmla="val 10806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9" name="Artists…"/>
          <p:cNvSpPr txBox="1"/>
          <p:nvPr/>
        </p:nvSpPr>
        <p:spPr>
          <a:xfrm>
            <a:off x="8623435" y="3548202"/>
            <a:ext cx="2270213" cy="384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Artists </a:t>
            </a:r>
          </a:p>
          <a:p>
            <a:pPr/>
            <a:r>
              <a:t>Inventor</a:t>
            </a:r>
          </a:p>
          <a:p>
            <a:pPr/>
            <a:r>
              <a:t>Innovator</a:t>
            </a:r>
          </a:p>
          <a:p>
            <a:pPr/>
            <a:r>
              <a:t>Writer</a:t>
            </a:r>
          </a:p>
          <a:p>
            <a:pPr/>
            <a:r>
              <a:t>Dreamer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he Jester"/>
          <p:cNvSpPr txBox="1"/>
          <p:nvPr>
            <p:ph type="ctrTitle"/>
          </p:nvPr>
        </p:nvSpPr>
        <p:spPr>
          <a:xfrm>
            <a:off x="1270000" y="-308468"/>
            <a:ext cx="10464800" cy="20865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30EB"/>
                </a:solidFill>
                <a:latin typeface="Party LET"/>
                <a:ea typeface="Party LET"/>
                <a:cs typeface="Party LET"/>
                <a:sym typeface="Party LET"/>
              </a:defRPr>
            </a:lvl1pPr>
          </a:lstStyle>
          <a:p>
            <a:pPr/>
            <a:r>
              <a:t>The Jester </a:t>
            </a:r>
          </a:p>
        </p:txBody>
      </p:sp>
      <p:sp>
        <p:nvSpPr>
          <p:cNvPr id="222" name="You Only Live Once"/>
          <p:cNvSpPr txBox="1"/>
          <p:nvPr>
            <p:ph type="subTitle" sz="quarter" idx="1"/>
          </p:nvPr>
        </p:nvSpPr>
        <p:spPr>
          <a:xfrm>
            <a:off x="1270000" y="1511184"/>
            <a:ext cx="10464800" cy="1130301"/>
          </a:xfrm>
          <a:prstGeom prst="rect">
            <a:avLst/>
          </a:prstGeom>
        </p:spPr>
        <p:txBody>
          <a:bodyPr/>
          <a:lstStyle>
            <a:lvl1pPr>
              <a:defRPr sz="35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You Only Live Once </a:t>
            </a:r>
          </a:p>
        </p:txBody>
      </p:sp>
      <p:pic>
        <p:nvPicPr>
          <p:cNvPr id="223" name="4AF3577C-2A9C-42BD-877B-680F3C86E22C-L0-001.jpeg" descr="4AF3577C-2A9C-42BD-877B-680F3C86E22C-L0-001.jpeg"/>
          <p:cNvPicPr>
            <a:picLocks noChangeAspect="1"/>
          </p:cNvPicPr>
          <p:nvPr/>
        </p:nvPicPr>
        <p:blipFill>
          <a:blip r:embed="rId2">
            <a:extLst/>
          </a:blip>
          <a:srcRect l="0" t="2507" r="0" b="2507"/>
          <a:stretch>
            <a:fillRect/>
          </a:stretch>
        </p:blipFill>
        <p:spPr>
          <a:xfrm>
            <a:off x="1921661" y="2685436"/>
            <a:ext cx="4912189" cy="6141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E742E841-E5F2-4B3C-9CC8-72E0D68BE7BF-L0-001.png" descr="E742E841-E5F2-4B3C-9CC8-72E0D68BE7BF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91166" y="8046087"/>
            <a:ext cx="1488024" cy="1488024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Rounded Rectangle"/>
          <p:cNvSpPr/>
          <p:nvPr/>
        </p:nvSpPr>
        <p:spPr>
          <a:xfrm>
            <a:off x="7980888" y="3341277"/>
            <a:ext cx="3555307" cy="4261951"/>
          </a:xfrm>
          <a:prstGeom prst="roundRect">
            <a:avLst>
              <a:gd name="adj" fmla="val 10806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6" name="The Fool…"/>
          <p:cNvSpPr txBox="1"/>
          <p:nvPr/>
        </p:nvSpPr>
        <p:spPr>
          <a:xfrm>
            <a:off x="8621079" y="3922852"/>
            <a:ext cx="2274925" cy="309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The Fool</a:t>
            </a:r>
          </a:p>
          <a:p>
            <a:pPr/>
            <a:r>
              <a:t>Trickster </a:t>
            </a:r>
          </a:p>
          <a:p>
            <a:pPr/>
            <a:r>
              <a:t>Joker</a:t>
            </a:r>
          </a:p>
          <a:p>
            <a:pPr/>
            <a:r>
              <a:t>Comedian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18C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8A052E70-9B1A-42C6-9B57-0C0AF67D7326-L0-001.jpeg" descr="8A052E70-9B1A-42C6-9B57-0C0AF67D7326-L0-001.jpeg"/>
          <p:cNvPicPr>
            <a:picLocks noChangeAspect="1"/>
          </p:cNvPicPr>
          <p:nvPr>
            <p:ph type="pic" idx="13"/>
          </p:nvPr>
        </p:nvPicPr>
        <p:blipFill>
          <a:blip r:embed="rId2">
            <a:alphaModFix amt="24000"/>
            <a:extLst/>
          </a:blip>
          <a:srcRect l="151" t="17729" r="0" b="22042"/>
          <a:stretch>
            <a:fillRect/>
          </a:stretch>
        </p:blipFill>
        <p:spPr>
          <a:xfrm>
            <a:off x="9921" y="-19844"/>
            <a:ext cx="12985037" cy="9793128"/>
          </a:xfrm>
          <a:prstGeom prst="rect">
            <a:avLst/>
          </a:prstGeom>
        </p:spPr>
      </p:pic>
      <p:sp>
        <p:nvSpPr>
          <p:cNvPr id="125" name="The Universal Essence…"/>
          <p:cNvSpPr txBox="1"/>
          <p:nvPr/>
        </p:nvSpPr>
        <p:spPr>
          <a:xfrm>
            <a:off x="1995208" y="2786144"/>
            <a:ext cx="9014384" cy="374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>
                <a:solidFill>
                  <a:srgbClr val="FFFFFF"/>
                </a:solidFill>
              </a:defRPr>
            </a:pPr>
            <a:r>
              <a:t>The Universal </a:t>
            </a:r>
            <a:r>
              <a:rPr sz="9600"/>
              <a:t>Essence</a:t>
            </a:r>
            <a:r>
              <a:t> </a:t>
            </a:r>
          </a:p>
          <a:p>
            <a:pPr>
              <a:defRPr sz="5000">
                <a:solidFill>
                  <a:srgbClr val="FFFFFF"/>
                </a:solidFill>
              </a:defRPr>
            </a:pPr>
            <a:r>
              <a:t>of  Your </a:t>
            </a:r>
            <a:r>
              <a:rPr sz="9000"/>
              <a:t>Character</a:t>
            </a:r>
            <a:r>
              <a:t> </a:t>
            </a:r>
          </a:p>
        </p:txBody>
      </p:sp>
      <p:pic>
        <p:nvPicPr>
          <p:cNvPr id="126" name="E742E841-E5F2-4B3C-9CC8-72E0D68BE7BF-L0-001.png" descr="E742E841-E5F2-4B3C-9CC8-72E0D68BE7BF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33053" y="7927502"/>
            <a:ext cx="1705429" cy="17054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he Sage"/>
          <p:cNvSpPr txBox="1"/>
          <p:nvPr>
            <p:ph type="ctrTitle"/>
          </p:nvPr>
        </p:nvSpPr>
        <p:spPr>
          <a:xfrm>
            <a:off x="1270000" y="-308468"/>
            <a:ext cx="10464800" cy="20865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30EB"/>
                </a:solidFill>
                <a:latin typeface="Party LET"/>
                <a:ea typeface="Party LET"/>
                <a:cs typeface="Party LET"/>
                <a:sym typeface="Party LET"/>
              </a:defRPr>
            </a:lvl1pPr>
          </a:lstStyle>
          <a:p>
            <a:pPr/>
            <a:r>
              <a:t>The Sage</a:t>
            </a:r>
          </a:p>
        </p:txBody>
      </p:sp>
      <p:sp>
        <p:nvSpPr>
          <p:cNvPr id="229" name="The Truth will Set you Free"/>
          <p:cNvSpPr txBox="1"/>
          <p:nvPr>
            <p:ph type="subTitle" sz="quarter" idx="1"/>
          </p:nvPr>
        </p:nvSpPr>
        <p:spPr>
          <a:xfrm>
            <a:off x="1270000" y="1451891"/>
            <a:ext cx="10464800" cy="1130301"/>
          </a:xfrm>
          <a:prstGeom prst="rect">
            <a:avLst/>
          </a:prstGeom>
        </p:spPr>
        <p:txBody>
          <a:bodyPr/>
          <a:lstStyle>
            <a:lvl1pPr>
              <a:defRPr sz="35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The Truth will Set you Free </a:t>
            </a:r>
          </a:p>
        </p:txBody>
      </p:sp>
      <p:pic>
        <p:nvPicPr>
          <p:cNvPr id="230" name="FDA440F2-6966-4A6B-9D4B-CBF9F49ADC81-L0-001.jpeg" descr="FDA440F2-6966-4A6B-9D4B-CBF9F49ADC81-L0-001.jpeg"/>
          <p:cNvPicPr>
            <a:picLocks noChangeAspect="1"/>
          </p:cNvPicPr>
          <p:nvPr/>
        </p:nvPicPr>
        <p:blipFill>
          <a:blip r:embed="rId2">
            <a:extLst/>
          </a:blip>
          <a:srcRect l="0" t="6229" r="0" b="6229"/>
          <a:stretch>
            <a:fillRect/>
          </a:stretch>
        </p:blipFill>
        <p:spPr>
          <a:xfrm>
            <a:off x="1921661" y="2685436"/>
            <a:ext cx="4912189" cy="6141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E742E841-E5F2-4B3C-9CC8-72E0D68BE7BF-L0-001.png" descr="E742E841-E5F2-4B3C-9CC8-72E0D68BE7BF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91166" y="8046087"/>
            <a:ext cx="1488024" cy="1488024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Rounded Rectangle"/>
          <p:cNvSpPr/>
          <p:nvPr/>
        </p:nvSpPr>
        <p:spPr>
          <a:xfrm>
            <a:off x="7980888" y="3341277"/>
            <a:ext cx="3555307" cy="4261951"/>
          </a:xfrm>
          <a:prstGeom prst="roundRect">
            <a:avLst>
              <a:gd name="adj" fmla="val 10806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3" name="Expert…"/>
          <p:cNvSpPr txBox="1"/>
          <p:nvPr/>
        </p:nvSpPr>
        <p:spPr>
          <a:xfrm>
            <a:off x="8563581" y="3548202"/>
            <a:ext cx="2389921" cy="384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Expert</a:t>
            </a:r>
          </a:p>
          <a:p>
            <a:pPr/>
            <a:r>
              <a:t>Scholar</a:t>
            </a:r>
          </a:p>
          <a:p>
            <a:pPr/>
            <a:r>
              <a:t>Detective </a:t>
            </a:r>
          </a:p>
          <a:p>
            <a:pPr/>
            <a:r>
              <a:t>Advisor </a:t>
            </a:r>
          </a:p>
          <a:p>
            <a:pPr/>
            <a:r>
              <a:t>Thinker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he Magician"/>
          <p:cNvSpPr txBox="1"/>
          <p:nvPr>
            <p:ph type="ctrTitle"/>
          </p:nvPr>
        </p:nvSpPr>
        <p:spPr>
          <a:xfrm>
            <a:off x="1270000" y="-308468"/>
            <a:ext cx="10464800" cy="20865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30EB"/>
                </a:solidFill>
                <a:latin typeface="Party LET"/>
                <a:ea typeface="Party LET"/>
                <a:cs typeface="Party LET"/>
                <a:sym typeface="Party LET"/>
              </a:defRPr>
            </a:lvl1pPr>
          </a:lstStyle>
          <a:p>
            <a:pPr/>
            <a:r>
              <a:t>The Magician </a:t>
            </a:r>
          </a:p>
        </p:txBody>
      </p:sp>
      <p:sp>
        <p:nvSpPr>
          <p:cNvPr id="236" name="I make things Happen"/>
          <p:cNvSpPr txBox="1"/>
          <p:nvPr>
            <p:ph type="subTitle" sz="quarter" idx="1"/>
          </p:nvPr>
        </p:nvSpPr>
        <p:spPr>
          <a:xfrm>
            <a:off x="1270000" y="1471655"/>
            <a:ext cx="10464800" cy="1130301"/>
          </a:xfrm>
          <a:prstGeom prst="rect">
            <a:avLst/>
          </a:prstGeom>
        </p:spPr>
        <p:txBody>
          <a:bodyPr/>
          <a:lstStyle>
            <a:lvl1pPr>
              <a:defRPr sz="35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I make things Happen</a:t>
            </a:r>
          </a:p>
        </p:txBody>
      </p:sp>
      <p:pic>
        <p:nvPicPr>
          <p:cNvPr id="237" name="AEE91929-D35E-4751-9DE8-AAAAF81316F6-L0-001.jpeg" descr="AEE91929-D35E-4751-9DE8-AAAAF81316F6-L0-001.jpeg"/>
          <p:cNvPicPr>
            <a:picLocks noChangeAspect="1"/>
          </p:cNvPicPr>
          <p:nvPr/>
        </p:nvPicPr>
        <p:blipFill>
          <a:blip r:embed="rId2">
            <a:extLst/>
          </a:blip>
          <a:srcRect l="6010" t="0" r="6010" b="0"/>
          <a:stretch>
            <a:fillRect/>
          </a:stretch>
        </p:blipFill>
        <p:spPr>
          <a:xfrm>
            <a:off x="1921661" y="2685436"/>
            <a:ext cx="4912189" cy="6141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E742E841-E5F2-4B3C-9CC8-72E0D68BE7BF-L0-001.png" descr="E742E841-E5F2-4B3C-9CC8-72E0D68BE7BF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91166" y="8046087"/>
            <a:ext cx="1488024" cy="1488024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Rounded Rectangle"/>
          <p:cNvSpPr/>
          <p:nvPr/>
        </p:nvSpPr>
        <p:spPr>
          <a:xfrm>
            <a:off x="7980888" y="3341277"/>
            <a:ext cx="3555307" cy="4261951"/>
          </a:xfrm>
          <a:prstGeom prst="roundRect">
            <a:avLst>
              <a:gd name="adj" fmla="val 10806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0" name="Visionary…"/>
          <p:cNvSpPr txBox="1"/>
          <p:nvPr/>
        </p:nvSpPr>
        <p:spPr>
          <a:xfrm>
            <a:off x="8331118" y="3548202"/>
            <a:ext cx="2854847" cy="384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Visionary </a:t>
            </a:r>
          </a:p>
          <a:p>
            <a:pPr/>
            <a:r>
              <a:t>Catalyst </a:t>
            </a:r>
          </a:p>
          <a:p>
            <a:pPr/>
            <a:r>
              <a:t>Inventor</a:t>
            </a:r>
          </a:p>
          <a:p>
            <a:pPr/>
            <a:r>
              <a:t>Charismatic </a:t>
            </a:r>
          </a:p>
          <a:p>
            <a:pPr/>
            <a:r>
              <a:t>Leader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he Ruler"/>
          <p:cNvSpPr txBox="1"/>
          <p:nvPr>
            <p:ph type="ctrTitle"/>
          </p:nvPr>
        </p:nvSpPr>
        <p:spPr>
          <a:xfrm>
            <a:off x="1270000" y="-308468"/>
            <a:ext cx="10464800" cy="20865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30EB"/>
                </a:solidFill>
                <a:latin typeface="Party LET"/>
                <a:ea typeface="Party LET"/>
                <a:cs typeface="Party LET"/>
                <a:sym typeface="Party LET"/>
              </a:defRPr>
            </a:lvl1pPr>
          </a:lstStyle>
          <a:p>
            <a:pPr/>
            <a:r>
              <a:t>The Ruler</a:t>
            </a:r>
          </a:p>
        </p:txBody>
      </p:sp>
      <p:sp>
        <p:nvSpPr>
          <p:cNvPr id="243" name="Power Isn’t Everything is the Only thing"/>
          <p:cNvSpPr txBox="1"/>
          <p:nvPr>
            <p:ph type="subTitle" sz="quarter" idx="1"/>
          </p:nvPr>
        </p:nvSpPr>
        <p:spPr>
          <a:xfrm>
            <a:off x="1270000" y="1491420"/>
            <a:ext cx="10464800" cy="1130301"/>
          </a:xfrm>
          <a:prstGeom prst="rect">
            <a:avLst/>
          </a:prstGeom>
        </p:spPr>
        <p:txBody>
          <a:bodyPr/>
          <a:lstStyle>
            <a:lvl1pPr>
              <a:defRPr sz="35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Power Isn’t Everything is the Only thing </a:t>
            </a:r>
          </a:p>
        </p:txBody>
      </p:sp>
      <p:pic>
        <p:nvPicPr>
          <p:cNvPr id="244" name="EA8A55E8-1CBC-4477-BEC7-9E25171F2970-L0-001.jpeg" descr="EA8A55E8-1CBC-4477-BEC7-9E25171F2970-L0-001.jpeg"/>
          <p:cNvPicPr>
            <a:picLocks noChangeAspect="1"/>
          </p:cNvPicPr>
          <p:nvPr/>
        </p:nvPicPr>
        <p:blipFill>
          <a:blip r:embed="rId2">
            <a:extLst/>
          </a:blip>
          <a:srcRect l="10009" t="0" r="10009" b="0"/>
          <a:stretch>
            <a:fillRect/>
          </a:stretch>
        </p:blipFill>
        <p:spPr>
          <a:xfrm>
            <a:off x="1921661" y="2685436"/>
            <a:ext cx="4912189" cy="6141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E742E841-E5F2-4B3C-9CC8-72E0D68BE7BF-L0-001.png" descr="E742E841-E5F2-4B3C-9CC8-72E0D68BE7BF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91166" y="8046087"/>
            <a:ext cx="1488024" cy="1488024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Rounded Rectangle"/>
          <p:cNvSpPr/>
          <p:nvPr/>
        </p:nvSpPr>
        <p:spPr>
          <a:xfrm>
            <a:off x="7980888" y="3341277"/>
            <a:ext cx="3555307" cy="4261951"/>
          </a:xfrm>
          <a:prstGeom prst="roundRect">
            <a:avLst>
              <a:gd name="adj" fmla="val 10806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7" name="Boss…"/>
          <p:cNvSpPr txBox="1"/>
          <p:nvPr/>
        </p:nvSpPr>
        <p:spPr>
          <a:xfrm>
            <a:off x="8701198" y="3548202"/>
            <a:ext cx="2114687" cy="384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Boss</a:t>
            </a:r>
          </a:p>
          <a:p>
            <a:pPr/>
            <a:r>
              <a:t>Leader</a:t>
            </a:r>
          </a:p>
          <a:p>
            <a:pPr/>
            <a:r>
              <a:t>King</a:t>
            </a:r>
          </a:p>
          <a:p>
            <a:pPr/>
            <a:r>
              <a:t>Queen  </a:t>
            </a:r>
          </a:p>
          <a:p>
            <a:pPr/>
            <a:r>
              <a:t>Politician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he 12 Common Archetypes"/>
          <p:cNvSpPr txBox="1"/>
          <p:nvPr>
            <p:ph type="ctrTitle"/>
          </p:nvPr>
        </p:nvSpPr>
        <p:spPr>
          <a:xfrm>
            <a:off x="1270000" y="-308468"/>
            <a:ext cx="10464800" cy="20865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30EB"/>
                </a:solidFill>
                <a:latin typeface="Party LET"/>
                <a:ea typeface="Party LET"/>
                <a:cs typeface="Party LET"/>
                <a:sym typeface="Party LET"/>
              </a:defRPr>
            </a:lvl1pPr>
          </a:lstStyle>
          <a:p>
            <a:pPr/>
            <a:r>
              <a:t>The 12 Common Archetypes </a:t>
            </a:r>
          </a:p>
        </p:txBody>
      </p:sp>
      <p:sp>
        <p:nvSpPr>
          <p:cNvPr id="250" name="By Sylvia Love  Johnson"/>
          <p:cNvSpPr txBox="1"/>
          <p:nvPr>
            <p:ph type="subTitle" sz="quarter" idx="1"/>
          </p:nvPr>
        </p:nvSpPr>
        <p:spPr>
          <a:xfrm>
            <a:off x="1408348" y="1768117"/>
            <a:ext cx="10464801" cy="1130301"/>
          </a:xfrm>
          <a:prstGeom prst="rect">
            <a:avLst/>
          </a:prstGeom>
        </p:spPr>
        <p:txBody>
          <a:bodyPr/>
          <a:lstStyle>
            <a:lvl1pPr>
              <a:defRPr sz="35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By Sylvia Love  Johnson </a:t>
            </a:r>
          </a:p>
        </p:txBody>
      </p:sp>
      <p:pic>
        <p:nvPicPr>
          <p:cNvPr id="251" name="8A052E70-9B1A-42C6-9B57-0C0AF67D7326-L0-001.jpeg" descr="8A052E70-9B1A-42C6-9B57-0C0AF67D7326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95716" y="2618687"/>
            <a:ext cx="5208651" cy="6512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E742E841-E5F2-4B3C-9CC8-72E0D68BE7BF-L0-001.png" descr="E742E841-E5F2-4B3C-9CC8-72E0D68BE7BF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91166" y="8046087"/>
            <a:ext cx="1488024" cy="14880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18C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FC36369A-B8C4-40CA-AAEB-CB3CC805A313-L0-001.jpeg" descr="FC36369A-B8C4-40CA-AAEB-CB3CC805A313-L0-001.jpeg"/>
          <p:cNvPicPr>
            <a:picLocks noChangeAspect="1"/>
          </p:cNvPicPr>
          <p:nvPr>
            <p:ph type="pic" idx="13"/>
          </p:nvPr>
        </p:nvPicPr>
        <p:blipFill>
          <a:blip r:embed="rId2">
            <a:alphaModFix amt="24000"/>
            <a:extLst/>
          </a:blip>
          <a:srcRect l="2556" t="20202" r="0" b="20202"/>
          <a:stretch>
            <a:fillRect/>
          </a:stretch>
        </p:blipFill>
        <p:spPr>
          <a:xfrm>
            <a:off x="9921" y="-19845"/>
            <a:ext cx="12807121" cy="9793129"/>
          </a:xfrm>
          <a:prstGeom prst="rect">
            <a:avLst/>
          </a:prstGeom>
        </p:spPr>
      </p:pic>
      <p:sp>
        <p:nvSpPr>
          <p:cNvPr id="129" name="Archetypes…"/>
          <p:cNvSpPr txBox="1"/>
          <p:nvPr/>
        </p:nvSpPr>
        <p:spPr>
          <a:xfrm>
            <a:off x="3055484" y="2786144"/>
            <a:ext cx="6893832" cy="374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>
                <a:solidFill>
                  <a:srgbClr val="FFFFFF"/>
                </a:solidFill>
              </a:defRPr>
            </a:pPr>
            <a:r>
              <a:t> </a:t>
            </a:r>
            <a:r>
              <a:rPr sz="9600"/>
              <a:t>Archetypes</a:t>
            </a:r>
            <a:endParaRPr sz="9600"/>
          </a:p>
          <a:p>
            <a:pPr>
              <a:defRPr sz="5000">
                <a:solidFill>
                  <a:srgbClr val="FFFFFF"/>
                </a:solidFill>
              </a:defRPr>
            </a:pPr>
            <a:r>
              <a:t>  for </a:t>
            </a:r>
            <a:r>
              <a:rPr sz="9000"/>
              <a:t>Actors</a:t>
            </a:r>
            <a:r>
              <a:t> </a:t>
            </a:r>
          </a:p>
        </p:txBody>
      </p:sp>
      <p:pic>
        <p:nvPicPr>
          <p:cNvPr id="130" name="E742E841-E5F2-4B3C-9CC8-72E0D68BE7BF-L0-001.png" descr="E742E841-E5F2-4B3C-9CC8-72E0D68BE7BF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91166" y="8046087"/>
            <a:ext cx="1488024" cy="14880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18C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03FA1AD5-2FA8-42B8-A1FC-7B263055D3DD-L0-001.jpeg" descr="03FA1AD5-2FA8-42B8-A1FC-7B263055D3DD-L0-001.jpeg"/>
          <p:cNvPicPr>
            <a:picLocks noChangeAspect="1"/>
          </p:cNvPicPr>
          <p:nvPr>
            <p:ph type="pic" idx="13"/>
          </p:nvPr>
        </p:nvPicPr>
        <p:blipFill>
          <a:blip r:embed="rId2">
            <a:alphaModFix amt="24000"/>
            <a:extLst/>
          </a:blip>
          <a:srcRect l="0" t="23418" r="0" b="16987"/>
          <a:stretch>
            <a:fillRect/>
          </a:stretch>
        </p:blipFill>
        <p:spPr>
          <a:xfrm>
            <a:off x="9921" y="-19845"/>
            <a:ext cx="13143151" cy="9793129"/>
          </a:xfrm>
          <a:prstGeom prst="rect">
            <a:avLst/>
          </a:prstGeom>
        </p:spPr>
      </p:pic>
      <p:pic>
        <p:nvPicPr>
          <p:cNvPr id="133" name="IMG_1338.mp4" descr="IMG_1338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014496" y="-69834"/>
            <a:ext cx="5599963" cy="9893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E742E841-E5F2-4B3C-9CC8-72E0D68BE7BF-L0-001.png" descr="E742E841-E5F2-4B3C-9CC8-72E0D68BE7BF-L0-00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391166" y="8046087"/>
            <a:ext cx="1488024" cy="1488024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Actions"/>
          <p:cNvSpPr txBox="1"/>
          <p:nvPr/>
        </p:nvSpPr>
        <p:spPr>
          <a:xfrm>
            <a:off x="7465883" y="831097"/>
            <a:ext cx="3795831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500">
                <a:solidFill>
                  <a:srgbClr val="FFFFFF"/>
                </a:solidFill>
              </a:defRPr>
            </a:lvl1pPr>
          </a:lstStyle>
          <a:p>
            <a:pPr/>
            <a:r>
              <a:t>Actions </a:t>
            </a:r>
          </a:p>
        </p:txBody>
      </p:sp>
      <p:sp>
        <p:nvSpPr>
          <p:cNvPr id="136" name="Thoughts"/>
          <p:cNvSpPr txBox="1"/>
          <p:nvPr/>
        </p:nvSpPr>
        <p:spPr>
          <a:xfrm>
            <a:off x="7465883" y="2511048"/>
            <a:ext cx="3795831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500">
                <a:solidFill>
                  <a:srgbClr val="FFFFFF"/>
                </a:solidFill>
              </a:defRPr>
            </a:lvl1pPr>
          </a:lstStyle>
          <a:p>
            <a:pPr/>
            <a:r>
              <a:t>Thoughts</a:t>
            </a:r>
          </a:p>
        </p:txBody>
      </p:sp>
      <p:sp>
        <p:nvSpPr>
          <p:cNvPr id="137" name="Words"/>
          <p:cNvSpPr txBox="1"/>
          <p:nvPr/>
        </p:nvSpPr>
        <p:spPr>
          <a:xfrm>
            <a:off x="7248478" y="4467697"/>
            <a:ext cx="3795831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500">
                <a:solidFill>
                  <a:srgbClr val="FFFFFF"/>
                </a:solidFill>
              </a:defRPr>
            </a:lvl1pPr>
          </a:lstStyle>
          <a:p>
            <a:pPr/>
            <a:r>
              <a:t>Words</a:t>
            </a:r>
          </a:p>
        </p:txBody>
      </p:sp>
      <p:sp>
        <p:nvSpPr>
          <p:cNvPr id="138" name="Why"/>
          <p:cNvSpPr txBox="1"/>
          <p:nvPr/>
        </p:nvSpPr>
        <p:spPr>
          <a:xfrm>
            <a:off x="7248478" y="6424347"/>
            <a:ext cx="3795831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500">
                <a:solidFill>
                  <a:srgbClr val="FFFFFF"/>
                </a:solidFill>
              </a:defRPr>
            </a:lvl1pPr>
          </a:lstStyle>
          <a:p>
            <a:pPr/>
            <a:r>
              <a:t>Why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63998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xit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box(out)" transition="out">
                                      <p:cBhvr>
                                        <p:cTn id="15" dur="1000" fill="hold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xit" nodeType="click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box(out)" transition="out">
                                      <p:cBhvr>
                                        <p:cTn id="25" dur="1000" fill="hold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xit" nodeType="clickEffect" presetSubtype="32" presetID="4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box(out)" transition="out">
                                      <p:cBhvr>
                                        <p:cTn id="35" dur="1000" fill="hold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8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xit" nodeType="clickEffect" presetSubtype="32" presetID="4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box(out)" transition="out">
                                      <p:cBhvr>
                                        <p:cTn id="45" dur="1000" fill="hold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47" fill="hold" display="0">
                  <p:stCondLst>
                    <p:cond delay="indefinite"/>
                  </p:stCondLst>
                </p:cTn>
                <p:tgtEl>
                  <p:spTgt spid="133"/>
                </p:tgtEl>
              </p:cMediaNode>
            </p:video>
          </p:childTnLst>
        </p:cTn>
      </p:par>
    </p:tnLst>
    <p:bldLst>
      <p:bldP build="whole" bldLvl="1" animBg="1" rev="0" advAuto="0" spid="138" grpId="9"/>
      <p:bldP build="whole" bldLvl="1" animBg="1" rev="0" advAuto="0" spid="137" grpId="6"/>
      <p:bldP build="whole" bldLvl="1" animBg="1" rev="0" advAuto="0" spid="137" grpId="7"/>
      <p:bldP build="whole" bldLvl="1" animBg="1" rev="0" advAuto="0" spid="136" grpId="4"/>
      <p:bldP build="whole" bldLvl="1" animBg="1" rev="0" advAuto="0" spid="136" grpId="5"/>
      <p:bldP build="whole" bldLvl="1" animBg="1" rev="0" advAuto="0" spid="135" grpId="2"/>
      <p:bldP build="whole" bldLvl="1" animBg="1" rev="0" advAuto="0" spid="135" grpId="3"/>
      <p:bldP build="whole" bldLvl="1" animBg="1" rev="0" advAuto="0" spid="138" grpId="8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18C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03FA1AD5-2FA8-42B8-A1FC-7B263055D3DD-L0-001.jpeg" descr="03FA1AD5-2FA8-42B8-A1FC-7B263055D3DD-L0-001.jpeg"/>
          <p:cNvPicPr>
            <a:picLocks noChangeAspect="1"/>
          </p:cNvPicPr>
          <p:nvPr>
            <p:ph type="pic" idx="13"/>
          </p:nvPr>
        </p:nvPicPr>
        <p:blipFill>
          <a:blip r:embed="rId2">
            <a:alphaModFix amt="24000"/>
            <a:extLst/>
          </a:blip>
          <a:srcRect l="0" t="23418" r="0" b="16987"/>
          <a:stretch>
            <a:fillRect/>
          </a:stretch>
        </p:blipFill>
        <p:spPr>
          <a:xfrm>
            <a:off x="9921" y="-19845"/>
            <a:ext cx="13143151" cy="9793129"/>
          </a:xfrm>
          <a:prstGeom prst="rect">
            <a:avLst/>
          </a:prstGeom>
        </p:spPr>
      </p:pic>
      <p:pic>
        <p:nvPicPr>
          <p:cNvPr id="141" name="E742E841-E5F2-4B3C-9CC8-72E0D68BE7BF-L0-001.png" descr="E742E841-E5F2-4B3C-9CC8-72E0D68BE7BF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91166" y="8046087"/>
            <a:ext cx="1488024" cy="1488024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Their Inner Being"/>
          <p:cNvSpPr txBox="1"/>
          <p:nvPr/>
        </p:nvSpPr>
        <p:spPr>
          <a:xfrm>
            <a:off x="2629732" y="714326"/>
            <a:ext cx="7389582" cy="322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000">
                <a:solidFill>
                  <a:srgbClr val="FFFFFF"/>
                </a:solidFill>
              </a:defRPr>
            </a:lvl1pPr>
          </a:lstStyle>
          <a:p>
            <a:pPr/>
            <a:r>
              <a:t>Their Inner Being </a:t>
            </a:r>
          </a:p>
        </p:txBody>
      </p:sp>
      <p:pic>
        <p:nvPicPr>
          <p:cNvPr id="143" name="49EFAFA3-3C17-4FC4-BF7B-3288B0F59A8D-L0-001.jpeg" descr="49EFAFA3-3C17-4FC4-BF7B-3288B0F59A8D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70604" y="4290522"/>
            <a:ext cx="5763916" cy="38746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2" grpId="1"/>
      <p:bldP build="whole" bldLvl="1" animBg="1" rev="0" advAuto="0" spid="143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18C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FC36369A-B8C4-40CA-AAEB-CB3CC805A313-L0-001.jpeg" descr="FC36369A-B8C4-40CA-AAEB-CB3CC805A313-L0-001.jpeg"/>
          <p:cNvPicPr>
            <a:picLocks noChangeAspect="1"/>
          </p:cNvPicPr>
          <p:nvPr>
            <p:ph type="pic" idx="13"/>
          </p:nvPr>
        </p:nvPicPr>
        <p:blipFill>
          <a:blip r:embed="rId2">
            <a:alphaModFix amt="24000"/>
            <a:extLst/>
          </a:blip>
          <a:srcRect l="2556" t="20202" r="0" b="20202"/>
          <a:stretch>
            <a:fillRect/>
          </a:stretch>
        </p:blipFill>
        <p:spPr>
          <a:xfrm>
            <a:off x="9921" y="-19845"/>
            <a:ext cx="12807121" cy="9793129"/>
          </a:xfrm>
          <a:prstGeom prst="rect">
            <a:avLst/>
          </a:prstGeom>
        </p:spPr>
      </p:pic>
      <p:pic>
        <p:nvPicPr>
          <p:cNvPr id="146" name="E742E841-E5F2-4B3C-9CC8-72E0D68BE7BF-L0-001.png" descr="E742E841-E5F2-4B3C-9CC8-72E0D68BE7BF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91166" y="8046087"/>
            <a:ext cx="1488024" cy="1488024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Motto…"/>
          <p:cNvSpPr txBox="1"/>
          <p:nvPr/>
        </p:nvSpPr>
        <p:spPr>
          <a:xfrm>
            <a:off x="4212983" y="449344"/>
            <a:ext cx="4578834" cy="842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500">
                <a:solidFill>
                  <a:srgbClr val="FFFFFF"/>
                </a:solidFill>
              </a:defRPr>
            </a:pPr>
            <a:r>
              <a:t>Motto </a:t>
            </a:r>
          </a:p>
          <a:p>
            <a:pPr>
              <a:defRPr sz="8500">
                <a:solidFill>
                  <a:srgbClr val="FFFFFF"/>
                </a:solidFill>
              </a:defRPr>
            </a:pPr>
            <a:r>
              <a:t>Motifs </a:t>
            </a:r>
          </a:p>
          <a:p>
            <a:pPr>
              <a:defRPr sz="8500">
                <a:solidFill>
                  <a:srgbClr val="FFFFFF"/>
                </a:solidFill>
              </a:defRPr>
            </a:pPr>
            <a:r>
              <a:t>Dreams </a:t>
            </a:r>
          </a:p>
          <a:p>
            <a:pPr>
              <a:defRPr sz="8500">
                <a:solidFill>
                  <a:srgbClr val="FFFFFF"/>
                </a:solidFill>
              </a:defRPr>
            </a:pPr>
            <a:r>
              <a:t>Fears </a:t>
            </a:r>
          </a:p>
          <a:p>
            <a:pPr>
              <a:defRPr sz="8500">
                <a:solidFill>
                  <a:srgbClr val="FFFFFF"/>
                </a:solidFill>
              </a:defRPr>
            </a:pPr>
            <a:r>
              <a:t>Strategy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18C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8A052E70-9B1A-42C6-9B57-0C0AF67D7326-L0-001.jpeg" descr="8A052E70-9B1A-42C6-9B57-0C0AF67D7326-L0-001.jpeg"/>
          <p:cNvPicPr>
            <a:picLocks noChangeAspect="1"/>
          </p:cNvPicPr>
          <p:nvPr>
            <p:ph type="pic" idx="13"/>
          </p:nvPr>
        </p:nvPicPr>
        <p:blipFill>
          <a:blip r:embed="rId2">
            <a:alphaModFix amt="24000"/>
            <a:extLst/>
          </a:blip>
          <a:srcRect l="151" t="17729" r="0" b="22042"/>
          <a:stretch>
            <a:fillRect/>
          </a:stretch>
        </p:blipFill>
        <p:spPr>
          <a:xfrm>
            <a:off x="9921" y="-19844"/>
            <a:ext cx="12985037" cy="9793128"/>
          </a:xfrm>
          <a:prstGeom prst="rect">
            <a:avLst/>
          </a:prstGeom>
        </p:spPr>
      </p:pic>
      <p:pic>
        <p:nvPicPr>
          <p:cNvPr id="150" name="E742E841-E5F2-4B3C-9CC8-72E0D68BE7BF-L0-001.png" descr="E742E841-E5F2-4B3C-9CC8-72E0D68BE7BF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91166" y="8046087"/>
            <a:ext cx="1488024" cy="1488024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There are many character Archetypes…"/>
          <p:cNvSpPr txBox="1"/>
          <p:nvPr/>
        </p:nvSpPr>
        <p:spPr>
          <a:xfrm>
            <a:off x="780088" y="3103644"/>
            <a:ext cx="11444624" cy="311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100">
                <a:solidFill>
                  <a:srgbClr val="FFFFFF"/>
                </a:solidFill>
              </a:defRPr>
            </a:pPr>
            <a:r>
              <a:t> There are many character Archetypes </a:t>
            </a:r>
          </a:p>
          <a:p>
            <a:pPr>
              <a:defRPr sz="5100">
                <a:solidFill>
                  <a:srgbClr val="FFFFFF"/>
                </a:solidFill>
              </a:defRPr>
            </a:pPr>
            <a:r>
              <a:t>But there are a few that are the most common and dominant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18C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FC36369A-B8C4-40CA-AAEB-CB3CC805A313-L0-001.jpeg" descr="FC36369A-B8C4-40CA-AAEB-CB3CC805A313-L0-001.jpeg"/>
          <p:cNvPicPr>
            <a:picLocks noChangeAspect="1"/>
          </p:cNvPicPr>
          <p:nvPr>
            <p:ph type="pic" idx="13"/>
          </p:nvPr>
        </p:nvPicPr>
        <p:blipFill>
          <a:blip r:embed="rId2">
            <a:alphaModFix amt="24000"/>
            <a:extLst/>
          </a:blip>
          <a:srcRect l="2556" t="20202" r="0" b="20202"/>
          <a:stretch>
            <a:fillRect/>
          </a:stretch>
        </p:blipFill>
        <p:spPr>
          <a:xfrm>
            <a:off x="9921" y="-19845"/>
            <a:ext cx="12807121" cy="9793129"/>
          </a:xfrm>
          <a:prstGeom prst="rect">
            <a:avLst/>
          </a:prstGeom>
        </p:spPr>
      </p:pic>
      <p:pic>
        <p:nvPicPr>
          <p:cNvPr id="154" name="E742E841-E5F2-4B3C-9CC8-72E0D68BE7BF-L0-001.png" descr="E742E841-E5F2-4B3C-9CC8-72E0D68BE7BF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91166" y="8046087"/>
            <a:ext cx="1488024" cy="1488024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Knowledge of your character Archetype…"/>
          <p:cNvSpPr txBox="1"/>
          <p:nvPr/>
        </p:nvSpPr>
        <p:spPr>
          <a:xfrm>
            <a:off x="-25400" y="2100344"/>
            <a:ext cx="13055601" cy="511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100">
                <a:solidFill>
                  <a:srgbClr val="FFFFFF"/>
                </a:solidFill>
              </a:defRPr>
            </a:pPr>
            <a:r>
              <a:t> Knowledge of your character Archetype </a:t>
            </a:r>
          </a:p>
          <a:p>
            <a:pPr>
              <a:defRPr sz="5100">
                <a:solidFill>
                  <a:srgbClr val="FFFFFF"/>
                </a:solidFill>
              </a:defRPr>
            </a:pPr>
            <a:r>
              <a:t>is very useful when building a role.</a:t>
            </a:r>
          </a:p>
          <a:p>
            <a:pPr>
              <a:defRPr sz="5100">
                <a:solidFill>
                  <a:srgbClr val="FFFFFF"/>
                </a:solidFill>
              </a:defRPr>
            </a:pPr>
            <a:r>
              <a:t>It allows you to connect deeply in a fundamental manner with your character and </a:t>
            </a:r>
          </a:p>
          <a:p>
            <a:pPr>
              <a:defRPr sz="5100">
                <a:solidFill>
                  <a:srgbClr val="FFFFFF"/>
                </a:solidFill>
              </a:defRPr>
            </a:pPr>
            <a:r>
              <a:t>almost instantly.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18C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8A052E70-9B1A-42C6-9B57-0C0AF67D7326-L0-001.jpeg" descr="8A052E70-9B1A-42C6-9B57-0C0AF67D7326-L0-001.jpeg"/>
          <p:cNvPicPr>
            <a:picLocks noChangeAspect="1"/>
          </p:cNvPicPr>
          <p:nvPr>
            <p:ph type="pic" idx="13"/>
          </p:nvPr>
        </p:nvPicPr>
        <p:blipFill>
          <a:blip r:embed="rId2">
            <a:alphaModFix amt="24000"/>
            <a:extLst/>
          </a:blip>
          <a:srcRect l="151" t="17729" r="0" b="22042"/>
          <a:stretch>
            <a:fillRect/>
          </a:stretch>
        </p:blipFill>
        <p:spPr>
          <a:xfrm>
            <a:off x="9921" y="-19844"/>
            <a:ext cx="12985037" cy="9793128"/>
          </a:xfrm>
          <a:prstGeom prst="rect">
            <a:avLst/>
          </a:prstGeom>
        </p:spPr>
      </p:pic>
      <p:pic>
        <p:nvPicPr>
          <p:cNvPr id="158" name="E742E841-E5F2-4B3C-9CC8-72E0D68BE7BF-L0-001.png" descr="E742E841-E5F2-4B3C-9CC8-72E0D68BE7BF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91166" y="8046087"/>
            <a:ext cx="1488024" cy="1488024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You learn about their universal character traits, their motivations, their mission,…"/>
          <p:cNvSpPr txBox="1"/>
          <p:nvPr/>
        </p:nvSpPr>
        <p:spPr>
          <a:xfrm>
            <a:off x="510951" y="2601994"/>
            <a:ext cx="11982898" cy="411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100">
                <a:solidFill>
                  <a:srgbClr val="FFFFFF"/>
                </a:solidFill>
              </a:defRPr>
            </a:pPr>
            <a:r>
              <a:t> You learn about their universal character traits, their motivations, their mission, </a:t>
            </a:r>
          </a:p>
          <a:p>
            <a:pPr>
              <a:defRPr sz="5100">
                <a:solidFill>
                  <a:srgbClr val="FFFFFF"/>
                </a:solidFill>
              </a:defRPr>
            </a:pPr>
            <a:r>
              <a:t>their fears, their dreams, and their </a:t>
            </a:r>
          </a:p>
          <a:p>
            <a:pPr>
              <a:defRPr sz="5100">
                <a:solidFill>
                  <a:srgbClr val="FFFFFF"/>
                </a:solidFill>
              </a:defRPr>
            </a:pPr>
            <a:r>
              <a:t>strategy to get all they want in life.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9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371A94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371A94"/>
            </a:solidFill>
            <a:effectLst/>
            <a:uFillTx/>
            <a:latin typeface="Papyrus"/>
            <a:ea typeface="Papyrus"/>
            <a:cs typeface="Papyru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371A94"/>
            </a:solidFill>
            <a:effectLst/>
            <a:uFillTx/>
            <a:latin typeface="Papyrus"/>
            <a:ea typeface="Papyrus"/>
            <a:cs typeface="Papyru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