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5" r:id="rId50"/>
    <p:sldId id="306" r:id="rId51"/>
    <p:sldId id="304"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974" y="2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69B5-9006-4EDD-84EB-E8B74A81C0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DF2B874-38C4-4A06-969E-F1B2E9744C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1D99F63-7D15-4676-9179-4F35BBFCE917}"/>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E939F55E-140C-4B50-BBE2-181BCD89D0C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8C50C4-D91D-4F2A-9BE5-FD9DD49A7B02}"/>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376695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C1FB9-9287-4BB0-B49C-4FD9F888AAC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6FC654F-5915-4259-9DC0-75B1570833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4A61781-CB3B-4891-824A-365EE9CA735D}"/>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F9955357-2AF7-4C8A-A0A9-1047D1AE98A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3EC78F-CB47-4161-861D-4AFB1280068F}"/>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185293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B91CBF-4A75-4BC4-947C-EBA5A89CE7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99EDD13-A570-4861-BC90-8923C17189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24E27BF-2208-4A15-AF25-A13772DD2FEE}"/>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119B9EDD-9A67-4DEE-AA71-6CC6E008E82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3279972-B4A6-4BBB-9C0B-E3CBE749FA5A}"/>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2900833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A98F-FB0D-494E-A5C0-4B4DB0504C8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8F0E863-A47E-41CD-9C6B-4BB3EEE602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739BFD2-7321-4C08-A507-162B824F2BEA}"/>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7FD992E8-BF7B-42CF-A420-F142B4E85AC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F2E7859-D2E4-4DF6-B62A-7C987CDF6F75}"/>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2453251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BD109-3AFF-4960-915E-891374329E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328A225-0FC2-42A6-9614-09D9621120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EBE865-42DA-453C-BDE9-57D279105509}"/>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F9F33BBC-4BA4-468A-9735-67428BA1584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E9A9D88-67DB-4B15-AB50-0802A9AAED58}"/>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189769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F661B-2E50-4C6D-BD68-AF16786BF5A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9CA0416-2ACD-42FF-8961-EF6267D168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8BEFE67-32CF-411B-BE08-CFD85F6149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19BBA88-456E-48E5-BB84-6E9DAFA31E07}"/>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6" name="Footer Placeholder 5">
            <a:extLst>
              <a:ext uri="{FF2B5EF4-FFF2-40B4-BE49-F238E27FC236}">
                <a16:creationId xmlns:a16="http://schemas.microsoft.com/office/drawing/2014/main" id="{321BE20E-18E7-4398-90DF-17A57EA8747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E4FE37-EE8A-4903-9A83-18ADCE3ACC8A}"/>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361715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DB36C-DD46-4BDE-86F1-B2873257539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9EC025A-6BE3-4CDB-8903-56F0622914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0A2968-5D92-4716-9CAA-FD934ED62E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24C6D00-F869-4324-9AEF-F586F493AC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C08084-8C55-4780-A985-AF31C670D3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D0DECBA-0710-4E97-AE95-1370261A30FB}"/>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8" name="Footer Placeholder 7">
            <a:extLst>
              <a:ext uri="{FF2B5EF4-FFF2-40B4-BE49-F238E27FC236}">
                <a16:creationId xmlns:a16="http://schemas.microsoft.com/office/drawing/2014/main" id="{D4377D3E-7540-43D0-A35D-A09C5A2F1FF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125864C-C6D7-4772-BCC1-EA0D8E5FE18D}"/>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64213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B898-0B10-4F86-808E-8F2DCAEE2ED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D4F983A-9178-4A21-B2A4-EAA8259A5AFA}"/>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4" name="Footer Placeholder 3">
            <a:extLst>
              <a:ext uri="{FF2B5EF4-FFF2-40B4-BE49-F238E27FC236}">
                <a16:creationId xmlns:a16="http://schemas.microsoft.com/office/drawing/2014/main" id="{A173B0DF-901F-4E85-A573-B01ED3BED3D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1A8DD6D-0467-40C6-A50C-EF09B441B4DA}"/>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857682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2C4BDF-3C42-4193-8F86-39AECBFF4F52}"/>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3" name="Footer Placeholder 2">
            <a:extLst>
              <a:ext uri="{FF2B5EF4-FFF2-40B4-BE49-F238E27FC236}">
                <a16:creationId xmlns:a16="http://schemas.microsoft.com/office/drawing/2014/main" id="{9C69EB0C-A781-4167-910E-512DDDAA853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2C7116-761A-4A82-BEB5-61CF82AC8115}"/>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241466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D9EA-D008-4E41-A88B-3AE9DD2D03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9656600-6B71-4881-9C06-8FFFC48724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F2E7647-0FAD-4773-BC48-5EB44B5172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1AC950-482C-4DA0-9D0E-5BC6E720F9FB}"/>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6" name="Footer Placeholder 5">
            <a:extLst>
              <a:ext uri="{FF2B5EF4-FFF2-40B4-BE49-F238E27FC236}">
                <a16:creationId xmlns:a16="http://schemas.microsoft.com/office/drawing/2014/main" id="{973BCD2D-8CAF-47D7-B478-63E4D3A5253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88342AB-562F-4256-B34D-581708FFDC1B}"/>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242714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A5B6-5215-4D98-BC62-4F662B32D6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3A7E1DD-96B3-4D94-BB20-F85F9785A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EDD85DD-347A-4FF8-A376-D54DBDDAD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40122E-4F1F-4635-8564-0B657C0452EE}"/>
              </a:ext>
            </a:extLst>
          </p:cNvPr>
          <p:cNvSpPr>
            <a:spLocks noGrp="1"/>
          </p:cNvSpPr>
          <p:nvPr>
            <p:ph type="dt" sz="half" idx="10"/>
          </p:nvPr>
        </p:nvSpPr>
        <p:spPr/>
        <p:txBody>
          <a:bodyPr/>
          <a:lstStyle/>
          <a:p>
            <a:fld id="{1D03A51A-3BA9-447B-AF73-DA4CCA80C3E1}" type="datetimeFigureOut">
              <a:rPr lang="en-CA" smtClean="0"/>
              <a:t>2021-01-02</a:t>
            </a:fld>
            <a:endParaRPr lang="en-CA"/>
          </a:p>
        </p:txBody>
      </p:sp>
      <p:sp>
        <p:nvSpPr>
          <p:cNvPr id="6" name="Footer Placeholder 5">
            <a:extLst>
              <a:ext uri="{FF2B5EF4-FFF2-40B4-BE49-F238E27FC236}">
                <a16:creationId xmlns:a16="http://schemas.microsoft.com/office/drawing/2014/main" id="{7312C721-29F7-4AB6-9C32-333F06E2D30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A8EA53-DEA1-4E62-A187-2BB349E9682B}"/>
              </a:ext>
            </a:extLst>
          </p:cNvPr>
          <p:cNvSpPr>
            <a:spLocks noGrp="1"/>
          </p:cNvSpPr>
          <p:nvPr>
            <p:ph type="sldNum" sz="quarter" idx="12"/>
          </p:nvPr>
        </p:nvSpPr>
        <p:spPr/>
        <p:txBody>
          <a:bodyPr/>
          <a:lstStyle/>
          <a:p>
            <a:fld id="{AA5AB126-E27E-4F54-A358-6932DCE273E6}" type="slidenum">
              <a:rPr lang="en-CA" smtClean="0"/>
              <a:t>‹#›</a:t>
            </a:fld>
            <a:endParaRPr lang="en-CA"/>
          </a:p>
        </p:txBody>
      </p:sp>
    </p:spTree>
    <p:extLst>
      <p:ext uri="{BB962C8B-B14F-4D97-AF65-F5344CB8AC3E}">
        <p14:creationId xmlns:p14="http://schemas.microsoft.com/office/powerpoint/2010/main" val="247882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572994-B27D-4EAD-930E-8D08393433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53DE66-AFDE-4A5D-9DE8-2534345C1F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87C031-54E6-4B09-A2CB-F2BC3CF024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3A51A-3BA9-447B-AF73-DA4CCA80C3E1}" type="datetimeFigureOut">
              <a:rPr lang="en-CA" smtClean="0"/>
              <a:t>2021-01-02</a:t>
            </a:fld>
            <a:endParaRPr lang="en-CA"/>
          </a:p>
        </p:txBody>
      </p:sp>
      <p:sp>
        <p:nvSpPr>
          <p:cNvPr id="5" name="Footer Placeholder 4">
            <a:extLst>
              <a:ext uri="{FF2B5EF4-FFF2-40B4-BE49-F238E27FC236}">
                <a16:creationId xmlns:a16="http://schemas.microsoft.com/office/drawing/2014/main" id="{1E6214F5-1F1A-4FE7-9BAB-FA16D083B4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B3FDC74-C8A2-44AE-9304-013297FC74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AB126-E27E-4F54-A358-6932DCE273E6}" type="slidenum">
              <a:rPr lang="en-CA" smtClean="0"/>
              <a:t>‹#›</a:t>
            </a:fld>
            <a:endParaRPr lang="en-CA"/>
          </a:p>
        </p:txBody>
      </p:sp>
    </p:spTree>
    <p:extLst>
      <p:ext uri="{BB962C8B-B14F-4D97-AF65-F5344CB8AC3E}">
        <p14:creationId xmlns:p14="http://schemas.microsoft.com/office/powerpoint/2010/main" val="690960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ortal.aws.amazon.com/billing/signup" TargetMode="External"/><Relationship Id="rId2" Type="http://schemas.openxmlformats.org/officeDocument/2006/relationships/hyperlink" Target="https://aws.amazon.com/free/"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4879D-0421-4FFD-B1F4-BD81D27E40DE}"/>
              </a:ext>
            </a:extLst>
          </p:cNvPr>
          <p:cNvSpPr>
            <a:spLocks noGrp="1"/>
          </p:cNvSpPr>
          <p:nvPr>
            <p:ph type="ctrTitle"/>
          </p:nvPr>
        </p:nvSpPr>
        <p:spPr/>
        <p:txBody>
          <a:bodyPr/>
          <a:lstStyle/>
          <a:p>
            <a:r>
              <a:rPr lang="en-CA" dirty="0"/>
              <a:t>Amazon Web Services</a:t>
            </a:r>
          </a:p>
        </p:txBody>
      </p:sp>
      <p:sp>
        <p:nvSpPr>
          <p:cNvPr id="3" name="Subtitle 2">
            <a:extLst>
              <a:ext uri="{FF2B5EF4-FFF2-40B4-BE49-F238E27FC236}">
                <a16:creationId xmlns:a16="http://schemas.microsoft.com/office/drawing/2014/main" id="{BDFC2468-8401-4577-BEC7-31800865EACC}"/>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1915057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FB2B1-A3C9-457A-A644-F2332D063CD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BEAC0E7-ECD8-4E45-86ED-7030872F6C04}"/>
              </a:ext>
            </a:extLst>
          </p:cNvPr>
          <p:cNvSpPr>
            <a:spLocks noGrp="1"/>
          </p:cNvSpPr>
          <p:nvPr>
            <p:ph idx="1"/>
          </p:nvPr>
        </p:nvSpPr>
        <p:spPr/>
        <p:txBody>
          <a:bodyPr>
            <a:normAutofit fontScale="85000" lnSpcReduction="20000"/>
          </a:bodyPr>
          <a:lstStyle/>
          <a:p>
            <a:r>
              <a:rPr lang="en-US" dirty="0"/>
              <a:t>Choose Create security group.</a:t>
            </a:r>
          </a:p>
          <a:p>
            <a:r>
              <a:rPr lang="en-US" dirty="0"/>
              <a:t>In the Basic details section, do the following:</a:t>
            </a:r>
          </a:p>
          <a:p>
            <a:r>
              <a:rPr lang="en-US" dirty="0"/>
              <a:t>Enter a name for the new security group and a description. Use a name that is easy for you to remember, </a:t>
            </a:r>
            <a:r>
              <a:rPr lang="en-US" b="1" dirty="0"/>
              <a:t>such as your user name, followed by _SG_, plus the Region name. For example, me_SG_uswest2.</a:t>
            </a:r>
          </a:p>
          <a:p>
            <a:r>
              <a:rPr lang="en-US" dirty="0"/>
              <a:t>    In the VPC list, select your default VPC for the Region.</a:t>
            </a:r>
          </a:p>
          <a:p>
            <a:r>
              <a:rPr lang="en-US" dirty="0"/>
              <a:t>In the Inbound rules section, create the following rules (choose Add rule for each new rule):</a:t>
            </a:r>
          </a:p>
          <a:p>
            <a:r>
              <a:rPr lang="en-US" dirty="0"/>
              <a:t>Choose HTTP from the Type list, and make sure that Source is set to Anywhere (0.0.0.0/0).</a:t>
            </a:r>
          </a:p>
          <a:p>
            <a:r>
              <a:rPr lang="en-US" dirty="0"/>
              <a:t>Choose HTTPS from the Type list, and make sure that Source is set to Anywhere (0.0.0.0/0).</a:t>
            </a:r>
          </a:p>
          <a:p>
            <a:pPr marL="0" indent="0">
              <a:buNone/>
            </a:pPr>
            <a:endParaRPr lang="en-CA" dirty="0"/>
          </a:p>
        </p:txBody>
      </p:sp>
    </p:spTree>
    <p:extLst>
      <p:ext uri="{BB962C8B-B14F-4D97-AF65-F5344CB8AC3E}">
        <p14:creationId xmlns:p14="http://schemas.microsoft.com/office/powerpoint/2010/main" val="241250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A57BD-CCD6-42FD-A22D-5A01B514AFF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E38922C-01E3-449A-AC0F-A4A7F4A35DBD}"/>
              </a:ext>
            </a:extLst>
          </p:cNvPr>
          <p:cNvSpPr>
            <a:spLocks noGrp="1"/>
          </p:cNvSpPr>
          <p:nvPr>
            <p:ph idx="1"/>
          </p:nvPr>
        </p:nvSpPr>
        <p:spPr/>
        <p:txBody>
          <a:bodyPr>
            <a:normAutofit fontScale="92500"/>
          </a:bodyPr>
          <a:lstStyle/>
          <a:p>
            <a:r>
              <a:rPr lang="en-US" dirty="0"/>
              <a:t>Choose SSH from the Type list. In the Source box, choose My IP to automatically populate the field with the public IPv4 address of your local computer. Alternatively, choose Custom and specify the public IPv4 address of your computer or network in CIDR notation</a:t>
            </a:r>
            <a:r>
              <a:rPr lang="en-US" b="1" dirty="0"/>
              <a:t>. To specify an individual IP address in CIDR notation, add the routing suffix /32, for example, 203.0.113.25/32. If your company allocates addresses from a range, specify the entire range, such as 203.0.113.0/24.</a:t>
            </a:r>
          </a:p>
          <a:p>
            <a:r>
              <a:rPr lang="en-US" dirty="0"/>
              <a:t>    </a:t>
            </a:r>
            <a:r>
              <a:rPr lang="en-US" b="1" dirty="0"/>
              <a:t>Warning </a:t>
            </a:r>
            <a:r>
              <a:rPr lang="en-US" dirty="0"/>
              <a:t>-    For security reasons, do not allow SSH access from all IPv4 addresses (0.0.0.0/0) to your instance, except for testing purposes and only for a short time.</a:t>
            </a:r>
          </a:p>
          <a:p>
            <a:r>
              <a:rPr lang="en-US" dirty="0"/>
              <a:t>Choose Create security group.</a:t>
            </a:r>
          </a:p>
          <a:p>
            <a:endParaRPr lang="en-CA" dirty="0"/>
          </a:p>
        </p:txBody>
      </p:sp>
    </p:spTree>
    <p:extLst>
      <p:ext uri="{BB962C8B-B14F-4D97-AF65-F5344CB8AC3E}">
        <p14:creationId xmlns:p14="http://schemas.microsoft.com/office/powerpoint/2010/main" val="2103399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3BC4-FCDC-4396-B33D-FCC985B7998C}"/>
              </a:ext>
            </a:extLst>
          </p:cNvPr>
          <p:cNvSpPr>
            <a:spLocks noGrp="1"/>
          </p:cNvSpPr>
          <p:nvPr>
            <p:ph type="title"/>
          </p:nvPr>
        </p:nvSpPr>
        <p:spPr/>
        <p:txBody>
          <a:bodyPr/>
          <a:lstStyle/>
          <a:p>
            <a:r>
              <a:rPr lang="en-US" i="1" dirty="0"/>
              <a:t>Amazon Machine Image (AMI)</a:t>
            </a:r>
            <a:endParaRPr lang="en-CA" dirty="0"/>
          </a:p>
        </p:txBody>
      </p:sp>
      <p:sp>
        <p:nvSpPr>
          <p:cNvPr id="3" name="Content Placeholder 2">
            <a:extLst>
              <a:ext uri="{FF2B5EF4-FFF2-40B4-BE49-F238E27FC236}">
                <a16:creationId xmlns:a16="http://schemas.microsoft.com/office/drawing/2014/main" id="{4AACF7DB-3BB0-4310-82F4-12F7D82E2004}"/>
              </a:ext>
            </a:extLst>
          </p:cNvPr>
          <p:cNvSpPr>
            <a:spLocks noGrp="1"/>
          </p:cNvSpPr>
          <p:nvPr>
            <p:ph idx="1"/>
          </p:nvPr>
        </p:nvSpPr>
        <p:spPr/>
        <p:txBody>
          <a:bodyPr/>
          <a:lstStyle/>
          <a:p>
            <a:r>
              <a:rPr lang="en-US" dirty="0"/>
              <a:t>An </a:t>
            </a:r>
            <a:r>
              <a:rPr lang="en-US" i="1" dirty="0"/>
              <a:t>Amazon Machine Image (AMI)</a:t>
            </a:r>
            <a:r>
              <a:rPr lang="en-US" dirty="0"/>
              <a:t> is a </a:t>
            </a:r>
            <a:r>
              <a:rPr lang="en-US" b="1" dirty="0"/>
              <a:t>template</a:t>
            </a:r>
            <a:r>
              <a:rPr lang="en-US" dirty="0"/>
              <a:t> that contains a software configuration (for example, an operating system, an application server, and applications). </a:t>
            </a:r>
          </a:p>
          <a:p>
            <a:r>
              <a:rPr lang="en-US" dirty="0"/>
              <a:t>From an AMI, you launch an </a:t>
            </a:r>
            <a:r>
              <a:rPr lang="en-US" i="1" dirty="0"/>
              <a:t>instance</a:t>
            </a:r>
            <a:r>
              <a:rPr lang="en-US" dirty="0"/>
              <a:t>, which is a copy of the AMI running as a virtual server in the cloud.  </a:t>
            </a:r>
          </a:p>
          <a:p>
            <a:endParaRPr lang="en-US" dirty="0"/>
          </a:p>
          <a:p>
            <a:endParaRPr lang="en-CA" dirty="0"/>
          </a:p>
        </p:txBody>
      </p:sp>
    </p:spTree>
    <p:extLst>
      <p:ext uri="{BB962C8B-B14F-4D97-AF65-F5344CB8AC3E}">
        <p14:creationId xmlns:p14="http://schemas.microsoft.com/office/powerpoint/2010/main" val="3885373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BEA40-4301-467F-9FD1-178267819FF4}"/>
              </a:ext>
            </a:extLst>
          </p:cNvPr>
          <p:cNvSpPr>
            <a:spLocks noGrp="1"/>
          </p:cNvSpPr>
          <p:nvPr>
            <p:ph type="title"/>
          </p:nvPr>
        </p:nvSpPr>
        <p:spPr/>
        <p:txBody>
          <a:bodyPr/>
          <a:lstStyle/>
          <a:p>
            <a:endParaRPr lang="en-CA"/>
          </a:p>
        </p:txBody>
      </p:sp>
      <p:pic>
        <p:nvPicPr>
          <p:cNvPr id="4" name="Content Placeholder 3">
            <a:extLst>
              <a:ext uri="{FF2B5EF4-FFF2-40B4-BE49-F238E27FC236}">
                <a16:creationId xmlns:a16="http://schemas.microsoft.com/office/drawing/2014/main" id="{A24F42FD-A533-4CA2-ABC5-2A07C0FCC223}"/>
              </a:ext>
            </a:extLst>
          </p:cNvPr>
          <p:cNvPicPr>
            <a:picLocks noGrp="1" noChangeAspect="1"/>
          </p:cNvPicPr>
          <p:nvPr>
            <p:ph idx="1"/>
          </p:nvPr>
        </p:nvPicPr>
        <p:blipFill>
          <a:blip r:embed="rId2"/>
          <a:stretch>
            <a:fillRect/>
          </a:stretch>
        </p:blipFill>
        <p:spPr>
          <a:xfrm>
            <a:off x="2209800" y="2359041"/>
            <a:ext cx="7886699" cy="3284505"/>
          </a:xfrm>
          <a:prstGeom prst="rect">
            <a:avLst/>
          </a:prstGeom>
        </p:spPr>
      </p:pic>
    </p:spTree>
    <p:extLst>
      <p:ext uri="{BB962C8B-B14F-4D97-AF65-F5344CB8AC3E}">
        <p14:creationId xmlns:p14="http://schemas.microsoft.com/office/powerpoint/2010/main" val="2694841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1DEC-4C0E-461B-98DB-3BBE31F2E5A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8DC1BBA-472B-4BBE-A790-1B78A95EEEAE}"/>
              </a:ext>
            </a:extLst>
          </p:cNvPr>
          <p:cNvSpPr>
            <a:spLocks noGrp="1"/>
          </p:cNvSpPr>
          <p:nvPr>
            <p:ph idx="1"/>
          </p:nvPr>
        </p:nvSpPr>
        <p:spPr/>
        <p:txBody>
          <a:bodyPr/>
          <a:lstStyle/>
          <a:p>
            <a:r>
              <a:rPr lang="en-US" dirty="0"/>
              <a:t>Your instances keep running until you</a:t>
            </a:r>
          </a:p>
          <a:p>
            <a:r>
              <a:rPr lang="en-US" dirty="0"/>
              <a:t>Stop</a:t>
            </a:r>
          </a:p>
          <a:p>
            <a:r>
              <a:rPr lang="en-US" dirty="0"/>
              <a:t>Hibernate</a:t>
            </a:r>
          </a:p>
          <a:p>
            <a:r>
              <a:rPr lang="en-US" dirty="0"/>
              <a:t>or terminate them, </a:t>
            </a:r>
          </a:p>
          <a:p>
            <a:r>
              <a:rPr lang="en-US" dirty="0"/>
              <a:t>or until they fail. </a:t>
            </a:r>
          </a:p>
          <a:p>
            <a:r>
              <a:rPr lang="en-US" dirty="0"/>
              <a:t>If an instance fails, you can launch a new one from the AMI. </a:t>
            </a:r>
            <a:endParaRPr lang="en-CA" dirty="0"/>
          </a:p>
        </p:txBody>
      </p:sp>
    </p:spTree>
    <p:extLst>
      <p:ext uri="{BB962C8B-B14F-4D97-AF65-F5344CB8AC3E}">
        <p14:creationId xmlns:p14="http://schemas.microsoft.com/office/powerpoint/2010/main" val="2172224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2012-3482-460C-8FFC-BD35B85AA473}"/>
              </a:ext>
            </a:extLst>
          </p:cNvPr>
          <p:cNvSpPr>
            <a:spLocks noGrp="1"/>
          </p:cNvSpPr>
          <p:nvPr>
            <p:ph type="title"/>
          </p:nvPr>
        </p:nvSpPr>
        <p:spPr/>
        <p:txBody>
          <a:bodyPr/>
          <a:lstStyle/>
          <a:p>
            <a:r>
              <a:rPr lang="en-US" dirty="0"/>
              <a:t>Instances</a:t>
            </a:r>
            <a:endParaRPr lang="en-CA" dirty="0"/>
          </a:p>
        </p:txBody>
      </p:sp>
      <p:sp>
        <p:nvSpPr>
          <p:cNvPr id="3" name="Content Placeholder 2">
            <a:extLst>
              <a:ext uri="{FF2B5EF4-FFF2-40B4-BE49-F238E27FC236}">
                <a16:creationId xmlns:a16="http://schemas.microsoft.com/office/drawing/2014/main" id="{C8D66914-8DBA-4F39-974C-E0BF44D5906D}"/>
              </a:ext>
            </a:extLst>
          </p:cNvPr>
          <p:cNvSpPr>
            <a:spLocks noGrp="1"/>
          </p:cNvSpPr>
          <p:nvPr>
            <p:ph idx="1"/>
          </p:nvPr>
        </p:nvSpPr>
        <p:spPr/>
        <p:txBody>
          <a:bodyPr>
            <a:normAutofit fontScale="92500"/>
          </a:bodyPr>
          <a:lstStyle/>
          <a:p>
            <a:endParaRPr lang="en-US" dirty="0"/>
          </a:p>
          <a:p>
            <a:r>
              <a:rPr lang="en-US" dirty="0"/>
              <a:t>An instance is a virtual server in the cloud. Its configuration at launch is </a:t>
            </a:r>
            <a:r>
              <a:rPr lang="en-US" b="1" dirty="0"/>
              <a:t>a copy of the AMI </a:t>
            </a:r>
            <a:r>
              <a:rPr lang="en-US" dirty="0"/>
              <a:t>that you specified when you launched the instance.</a:t>
            </a:r>
          </a:p>
          <a:p>
            <a:r>
              <a:rPr lang="en-US" dirty="0"/>
              <a:t>You can launch different types of instances from a single AMI. </a:t>
            </a:r>
          </a:p>
          <a:p>
            <a:r>
              <a:rPr lang="en-US" dirty="0"/>
              <a:t>An </a:t>
            </a:r>
            <a:r>
              <a:rPr lang="en-US" b="1" dirty="0"/>
              <a:t>instance type essentially determines the hardware of the host computer used for your instance.</a:t>
            </a:r>
            <a:r>
              <a:rPr lang="en-US" dirty="0"/>
              <a:t> </a:t>
            </a:r>
          </a:p>
          <a:p>
            <a:r>
              <a:rPr lang="en-US" dirty="0"/>
              <a:t>Each instance type offers different compute and memory capabilities. Select an instance type based on the amount of memory and computing power that you need for the application or software that you plan to run on the instance.</a:t>
            </a:r>
            <a:endParaRPr lang="en-CA" dirty="0"/>
          </a:p>
        </p:txBody>
      </p:sp>
    </p:spTree>
    <p:extLst>
      <p:ext uri="{BB962C8B-B14F-4D97-AF65-F5344CB8AC3E}">
        <p14:creationId xmlns:p14="http://schemas.microsoft.com/office/powerpoint/2010/main" val="377972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8D2C-DA0E-4052-8A73-09A03B215A3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8CE8D83-76FC-4A18-BD68-ABF7D9897B46}"/>
              </a:ext>
            </a:extLst>
          </p:cNvPr>
          <p:cNvSpPr>
            <a:spLocks noGrp="1"/>
          </p:cNvSpPr>
          <p:nvPr>
            <p:ph idx="1"/>
          </p:nvPr>
        </p:nvSpPr>
        <p:spPr/>
        <p:txBody>
          <a:bodyPr/>
          <a:lstStyle/>
          <a:p>
            <a:r>
              <a:rPr lang="en-US" dirty="0"/>
              <a:t>After you launch an instance, it looks like a traditional host, and you can interact with it as you would any computer. </a:t>
            </a:r>
          </a:p>
          <a:p>
            <a:r>
              <a:rPr lang="en-US" dirty="0"/>
              <a:t>You have complete control of your instances; you can use </a:t>
            </a:r>
            <a:r>
              <a:rPr lang="en-US" dirty="0" err="1"/>
              <a:t>sudo</a:t>
            </a:r>
            <a:r>
              <a:rPr lang="en-US" dirty="0"/>
              <a:t> to run commands that require root privileges.</a:t>
            </a:r>
          </a:p>
          <a:p>
            <a:r>
              <a:rPr lang="en-US" b="1" dirty="0"/>
              <a:t>Your AWS account has a limit on the number of instances that you can have running</a:t>
            </a:r>
            <a:r>
              <a:rPr lang="en-US" dirty="0"/>
              <a:t>. </a:t>
            </a:r>
            <a:endParaRPr lang="en-CA" dirty="0"/>
          </a:p>
        </p:txBody>
      </p:sp>
    </p:spTree>
    <p:extLst>
      <p:ext uri="{BB962C8B-B14F-4D97-AF65-F5344CB8AC3E}">
        <p14:creationId xmlns:p14="http://schemas.microsoft.com/office/powerpoint/2010/main" val="618932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EF0F5-8347-4599-9717-C083EB1C26BD}"/>
              </a:ext>
            </a:extLst>
          </p:cNvPr>
          <p:cNvSpPr>
            <a:spLocks noGrp="1"/>
          </p:cNvSpPr>
          <p:nvPr>
            <p:ph type="title"/>
          </p:nvPr>
        </p:nvSpPr>
        <p:spPr/>
        <p:txBody>
          <a:bodyPr/>
          <a:lstStyle/>
          <a:p>
            <a:r>
              <a:rPr lang="en-US" b="1" dirty="0"/>
              <a:t>Storage for your instance</a:t>
            </a:r>
            <a:endParaRPr lang="en-CA" dirty="0"/>
          </a:p>
        </p:txBody>
      </p:sp>
      <p:sp>
        <p:nvSpPr>
          <p:cNvPr id="3" name="Content Placeholder 2">
            <a:extLst>
              <a:ext uri="{FF2B5EF4-FFF2-40B4-BE49-F238E27FC236}">
                <a16:creationId xmlns:a16="http://schemas.microsoft.com/office/drawing/2014/main" id="{63F44EDB-FD18-4AB1-A75A-4C9504BCD174}"/>
              </a:ext>
            </a:extLst>
          </p:cNvPr>
          <p:cNvSpPr>
            <a:spLocks noGrp="1"/>
          </p:cNvSpPr>
          <p:nvPr>
            <p:ph idx="1"/>
          </p:nvPr>
        </p:nvSpPr>
        <p:spPr/>
        <p:txBody>
          <a:bodyPr>
            <a:normAutofit fontScale="92500" lnSpcReduction="20000"/>
          </a:bodyPr>
          <a:lstStyle/>
          <a:p>
            <a:r>
              <a:rPr lang="en-US" dirty="0"/>
              <a:t>The root device for your instance contains the image used to boot the instance. </a:t>
            </a:r>
          </a:p>
          <a:p>
            <a:r>
              <a:rPr lang="en-US" dirty="0"/>
              <a:t>Your instance may include local storage volumes, known as </a:t>
            </a:r>
            <a:r>
              <a:rPr lang="en-US" b="1" dirty="0"/>
              <a:t>instance store volumes,</a:t>
            </a:r>
            <a:r>
              <a:rPr lang="en-US" dirty="0"/>
              <a:t> which you can configure at launch time with block device mapping. </a:t>
            </a:r>
          </a:p>
          <a:p>
            <a:r>
              <a:rPr lang="en-US" dirty="0"/>
              <a:t>After these volumes have been added to and mapped on your instance, they are available for you to mount and use. </a:t>
            </a:r>
          </a:p>
          <a:p>
            <a:r>
              <a:rPr lang="en-US" b="1" dirty="0"/>
              <a:t>If your instance fails, or if your instance is stopped or terminated, the data on these volumes is lost; </a:t>
            </a:r>
            <a:r>
              <a:rPr lang="en-US" dirty="0"/>
              <a:t>therefore, these volumes are best used for temporary data. </a:t>
            </a:r>
          </a:p>
          <a:p>
            <a:r>
              <a:rPr lang="en-US" b="1" dirty="0"/>
              <a:t>To keep important data safe, you should use a replication strategy across multiple instances, or store your persistent data in Amazon S3 or Amazon EBS volumes. </a:t>
            </a:r>
          </a:p>
          <a:p>
            <a:endParaRPr lang="en-CA" dirty="0"/>
          </a:p>
        </p:txBody>
      </p:sp>
    </p:spTree>
    <p:extLst>
      <p:ext uri="{BB962C8B-B14F-4D97-AF65-F5344CB8AC3E}">
        <p14:creationId xmlns:p14="http://schemas.microsoft.com/office/powerpoint/2010/main" val="398285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499D3-02D4-4054-B3C1-4340457F03FB}"/>
              </a:ext>
            </a:extLst>
          </p:cNvPr>
          <p:cNvSpPr>
            <a:spLocks noGrp="1"/>
          </p:cNvSpPr>
          <p:nvPr>
            <p:ph type="title"/>
          </p:nvPr>
        </p:nvSpPr>
        <p:spPr/>
        <p:txBody>
          <a:bodyPr/>
          <a:lstStyle/>
          <a:p>
            <a:r>
              <a:rPr lang="en-US" b="1" dirty="0"/>
              <a:t>Security best practices</a:t>
            </a:r>
            <a:endParaRPr lang="en-CA" dirty="0"/>
          </a:p>
        </p:txBody>
      </p:sp>
      <p:sp>
        <p:nvSpPr>
          <p:cNvPr id="3" name="Content Placeholder 2">
            <a:extLst>
              <a:ext uri="{FF2B5EF4-FFF2-40B4-BE49-F238E27FC236}">
                <a16:creationId xmlns:a16="http://schemas.microsoft.com/office/drawing/2014/main" id="{C738095E-621F-4D6A-BE52-9FDEE6B59D2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Use AWS Identity and Access Management (IAM) to control access to your AWS resources, including your instances. </a:t>
            </a:r>
          </a:p>
          <a:p>
            <a:pPr>
              <a:buFont typeface="Arial" panose="020B0604020202020204" pitchFamily="34" charset="0"/>
              <a:buChar char="•"/>
            </a:pPr>
            <a:r>
              <a:rPr lang="en-US" dirty="0"/>
              <a:t>You can create IAM users and groups under your AWS account, assign security credentials to each, and control the access that each has to resources and services in AWS. </a:t>
            </a:r>
          </a:p>
          <a:p>
            <a:pPr>
              <a:buFont typeface="Arial" panose="020B0604020202020204" pitchFamily="34" charset="0"/>
              <a:buChar char="•"/>
            </a:pPr>
            <a:r>
              <a:rPr lang="en-US" dirty="0"/>
              <a:t>Restrict access by only allowing trusted hosts or networks to access ports on your instance. For example, you can restrict SSH access by restricting incoming traffic on port 22. </a:t>
            </a:r>
          </a:p>
          <a:p>
            <a:pPr>
              <a:buFont typeface="Arial" panose="020B0604020202020204" pitchFamily="34" charset="0"/>
              <a:buChar char="•"/>
            </a:pPr>
            <a:r>
              <a:rPr lang="en-US" dirty="0"/>
              <a:t>Review the rules in your security groups regularly, and ensure that you apply the principle of </a:t>
            </a:r>
            <a:r>
              <a:rPr lang="en-US" i="1" dirty="0"/>
              <a:t>least privilege</a:t>
            </a:r>
            <a:r>
              <a:rPr lang="en-US" dirty="0"/>
              <a:t>—only open up permissions that you require. </a:t>
            </a:r>
          </a:p>
          <a:p>
            <a:pPr>
              <a:buFont typeface="Arial" panose="020B0604020202020204" pitchFamily="34" charset="0"/>
              <a:buChar char="•"/>
            </a:pPr>
            <a:r>
              <a:rPr lang="en-US" dirty="0"/>
              <a:t>You can also create different security groups to deal with instances that have different security requirements. </a:t>
            </a:r>
          </a:p>
          <a:p>
            <a:endParaRPr lang="en-CA" dirty="0"/>
          </a:p>
        </p:txBody>
      </p:sp>
    </p:spTree>
    <p:extLst>
      <p:ext uri="{BB962C8B-B14F-4D97-AF65-F5344CB8AC3E}">
        <p14:creationId xmlns:p14="http://schemas.microsoft.com/office/powerpoint/2010/main" val="2475692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FE9FC-16A2-4C81-91AB-CBC37F9BC03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BB256DE-B5FD-440A-BBA0-69B8ACF3494E}"/>
              </a:ext>
            </a:extLst>
          </p:cNvPr>
          <p:cNvSpPr>
            <a:spLocks noGrp="1"/>
          </p:cNvSpPr>
          <p:nvPr>
            <p:ph idx="1"/>
          </p:nvPr>
        </p:nvSpPr>
        <p:spPr/>
        <p:txBody>
          <a:bodyPr/>
          <a:lstStyle/>
          <a:p>
            <a:pPr>
              <a:buFont typeface="Arial" panose="020B0604020202020204" pitchFamily="34" charset="0"/>
              <a:buChar char="•"/>
            </a:pPr>
            <a:r>
              <a:rPr lang="en-US" dirty="0"/>
              <a:t>Consider creating a bastion security group that allows external logins, and keep the remainder of your instances in a group that does not allow external logins. </a:t>
            </a:r>
          </a:p>
          <a:p>
            <a:pPr>
              <a:buFont typeface="Arial" panose="020B0604020202020204" pitchFamily="34" charset="0"/>
              <a:buChar char="•"/>
            </a:pPr>
            <a:r>
              <a:rPr lang="en-US" dirty="0"/>
              <a:t>Disable password-based logins for instances launched from your AMI. Passwords can be found or cracked, and are a security risk. </a:t>
            </a:r>
          </a:p>
          <a:p>
            <a:pPr marL="0" indent="0">
              <a:buNone/>
            </a:pPr>
            <a:endParaRPr lang="en-CA" dirty="0"/>
          </a:p>
        </p:txBody>
      </p:sp>
    </p:spTree>
    <p:extLst>
      <p:ext uri="{BB962C8B-B14F-4D97-AF65-F5344CB8AC3E}">
        <p14:creationId xmlns:p14="http://schemas.microsoft.com/office/powerpoint/2010/main" val="2847324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A39B4-262F-4CC2-99BF-5B103A3E78CF}"/>
              </a:ext>
            </a:extLst>
          </p:cNvPr>
          <p:cNvSpPr>
            <a:spLocks noGrp="1"/>
          </p:cNvSpPr>
          <p:nvPr>
            <p:ph type="title"/>
          </p:nvPr>
        </p:nvSpPr>
        <p:spPr/>
        <p:txBody>
          <a:bodyPr/>
          <a:lstStyle/>
          <a:p>
            <a:r>
              <a:rPr lang="en-US" sz="1800" b="1" dirty="0">
                <a:effectLst/>
                <a:latin typeface="Times New Roman" panose="02020603050405020304" pitchFamily="18" charset="0"/>
                <a:ea typeface="Times New Roman" panose="02020603050405020304" pitchFamily="18" charset="0"/>
              </a:rPr>
              <a:t>What Is Amazon EC2?</a:t>
            </a:r>
            <a:br>
              <a:rPr lang="en-CA" sz="1800" b="1" dirty="0">
                <a:effectLst/>
                <a:latin typeface="Times New Roman" panose="02020603050405020304" pitchFamily="18" charset="0"/>
                <a:ea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2599D30C-3D50-446D-B84A-B6DABE09DFD0}"/>
              </a:ext>
            </a:extLst>
          </p:cNvPr>
          <p:cNvSpPr>
            <a:spLocks noGrp="1"/>
          </p:cNvSpPr>
          <p:nvPr>
            <p:ph idx="1"/>
          </p:nvPr>
        </p:nvSpPr>
        <p:spPr/>
        <p:txBody>
          <a:bodyPr/>
          <a:lstStyle/>
          <a:p>
            <a:r>
              <a:rPr lang="en-US" sz="1800" dirty="0">
                <a:solidFill>
                  <a:srgbClr val="444444"/>
                </a:solidFill>
                <a:effectLst/>
                <a:latin typeface="Helvetica" panose="020B0604020202020204" pitchFamily="34" charset="0"/>
                <a:ea typeface="Times New Roman" panose="02020603050405020304" pitchFamily="18" charset="0"/>
              </a:rPr>
              <a:t>Amazon Elastic Compute Cloud (Amazon EC2) provides scalable computing capacity in the Amazon Web Services (AWS) cloud. </a:t>
            </a:r>
          </a:p>
          <a:p>
            <a:r>
              <a:rPr lang="en-US" sz="1800" dirty="0">
                <a:solidFill>
                  <a:srgbClr val="444444"/>
                </a:solidFill>
                <a:latin typeface="Helvetica" panose="020B0604020202020204" pitchFamily="34" charset="0"/>
                <a:ea typeface="Times New Roman" panose="02020603050405020304" pitchFamily="18" charset="0"/>
              </a:rPr>
              <a:t>A</a:t>
            </a:r>
            <a:r>
              <a:rPr lang="en-US" sz="1800" dirty="0">
                <a:solidFill>
                  <a:srgbClr val="444444"/>
                </a:solidFill>
                <a:effectLst/>
                <a:latin typeface="Helvetica" panose="020B0604020202020204" pitchFamily="34" charset="0"/>
                <a:ea typeface="Times New Roman" panose="02020603050405020304" pitchFamily="18" charset="0"/>
              </a:rPr>
              <a:t>mazon EC2 eliminates your need to invest in hardware up front</a:t>
            </a:r>
          </a:p>
          <a:p>
            <a:r>
              <a:rPr lang="en-US" sz="1800" dirty="0">
                <a:solidFill>
                  <a:srgbClr val="444444"/>
                </a:solidFill>
                <a:latin typeface="Helvetica" panose="020B0604020202020204" pitchFamily="34" charset="0"/>
                <a:ea typeface="Times New Roman" panose="02020603050405020304" pitchFamily="18" charset="0"/>
              </a:rPr>
              <a:t>D</a:t>
            </a:r>
            <a:r>
              <a:rPr lang="en-US" sz="1800" dirty="0">
                <a:solidFill>
                  <a:srgbClr val="444444"/>
                </a:solidFill>
                <a:effectLst/>
                <a:latin typeface="Helvetica" panose="020B0604020202020204" pitchFamily="34" charset="0"/>
                <a:ea typeface="Times New Roman" panose="02020603050405020304" pitchFamily="18" charset="0"/>
              </a:rPr>
              <a:t>evelop and deploy applications faster. </a:t>
            </a:r>
          </a:p>
          <a:p>
            <a:r>
              <a:rPr lang="en-US" sz="1800" dirty="0">
                <a:solidFill>
                  <a:srgbClr val="444444"/>
                </a:solidFill>
                <a:latin typeface="Helvetica" panose="020B0604020202020204" pitchFamily="34" charset="0"/>
                <a:ea typeface="Times New Roman" panose="02020603050405020304" pitchFamily="18" charset="0"/>
              </a:rPr>
              <a:t>L</a:t>
            </a:r>
            <a:r>
              <a:rPr lang="en-US" sz="1800" dirty="0">
                <a:solidFill>
                  <a:srgbClr val="444444"/>
                </a:solidFill>
                <a:effectLst/>
                <a:latin typeface="Helvetica" panose="020B0604020202020204" pitchFamily="34" charset="0"/>
                <a:ea typeface="Times New Roman" panose="02020603050405020304" pitchFamily="18" charset="0"/>
              </a:rPr>
              <a:t>aunch as many or as few virtual servers as you need</a:t>
            </a:r>
          </a:p>
          <a:p>
            <a:r>
              <a:rPr lang="en-US" sz="1800" dirty="0">
                <a:solidFill>
                  <a:srgbClr val="444444"/>
                </a:solidFill>
                <a:latin typeface="Helvetica" panose="020B0604020202020204" pitchFamily="34" charset="0"/>
                <a:ea typeface="Times New Roman" panose="02020603050405020304" pitchFamily="18" charset="0"/>
              </a:rPr>
              <a:t>C</a:t>
            </a:r>
            <a:r>
              <a:rPr lang="en-US" sz="1800" dirty="0">
                <a:solidFill>
                  <a:srgbClr val="444444"/>
                </a:solidFill>
                <a:effectLst/>
                <a:latin typeface="Helvetica" panose="020B0604020202020204" pitchFamily="34" charset="0"/>
                <a:ea typeface="Times New Roman" panose="02020603050405020304" pitchFamily="18" charset="0"/>
              </a:rPr>
              <a:t>onfigure security and networking, and manage storage. </a:t>
            </a:r>
          </a:p>
          <a:p>
            <a:r>
              <a:rPr lang="en-US" sz="1800" dirty="0">
                <a:solidFill>
                  <a:srgbClr val="444444"/>
                </a:solidFill>
                <a:latin typeface="Helvetica" panose="020B0604020202020204" pitchFamily="34" charset="0"/>
                <a:ea typeface="Times New Roman" panose="02020603050405020304" pitchFamily="18" charset="0"/>
              </a:rPr>
              <a:t>S</a:t>
            </a:r>
            <a:r>
              <a:rPr lang="en-US" sz="1800" dirty="0">
                <a:solidFill>
                  <a:srgbClr val="444444"/>
                </a:solidFill>
                <a:effectLst/>
                <a:latin typeface="Helvetica" panose="020B0604020202020204" pitchFamily="34" charset="0"/>
                <a:ea typeface="Times New Roman" panose="02020603050405020304" pitchFamily="18" charset="0"/>
              </a:rPr>
              <a:t>cale up or down to handle changes in requirements or spikes in demand, reducing your need to forecast traffic</a:t>
            </a:r>
            <a:endParaRPr lang="en-CA" dirty="0"/>
          </a:p>
        </p:txBody>
      </p:sp>
    </p:spTree>
    <p:extLst>
      <p:ext uri="{BB962C8B-B14F-4D97-AF65-F5344CB8AC3E}">
        <p14:creationId xmlns:p14="http://schemas.microsoft.com/office/powerpoint/2010/main" val="4011135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0809-2EE5-4C39-8E29-867391E2B77C}"/>
              </a:ext>
            </a:extLst>
          </p:cNvPr>
          <p:cNvSpPr>
            <a:spLocks noGrp="1"/>
          </p:cNvSpPr>
          <p:nvPr>
            <p:ph type="title"/>
          </p:nvPr>
        </p:nvSpPr>
        <p:spPr/>
        <p:txBody>
          <a:bodyPr/>
          <a:lstStyle/>
          <a:p>
            <a:r>
              <a:rPr lang="en-US" dirty="0"/>
              <a:t>Stopping and terminating instances</a:t>
            </a:r>
            <a:endParaRPr lang="en-CA" dirty="0"/>
          </a:p>
        </p:txBody>
      </p:sp>
      <p:sp>
        <p:nvSpPr>
          <p:cNvPr id="3" name="Content Placeholder 2">
            <a:extLst>
              <a:ext uri="{FF2B5EF4-FFF2-40B4-BE49-F238E27FC236}">
                <a16:creationId xmlns:a16="http://schemas.microsoft.com/office/drawing/2014/main" id="{9E1679CB-7668-4CC6-83F0-C1C0CF5E97CD}"/>
              </a:ext>
            </a:extLst>
          </p:cNvPr>
          <p:cNvSpPr>
            <a:spLocks noGrp="1"/>
          </p:cNvSpPr>
          <p:nvPr>
            <p:ph idx="1"/>
          </p:nvPr>
        </p:nvSpPr>
        <p:spPr/>
        <p:txBody>
          <a:bodyPr>
            <a:normAutofit fontScale="85000" lnSpcReduction="20000"/>
          </a:bodyPr>
          <a:lstStyle/>
          <a:p>
            <a:endParaRPr lang="en-US" dirty="0"/>
          </a:p>
          <a:p>
            <a:r>
              <a:rPr lang="en-US" dirty="0"/>
              <a:t>You can stop or terminate a running instance at any time.</a:t>
            </a:r>
          </a:p>
          <a:p>
            <a:r>
              <a:rPr lang="en-US" b="1" dirty="0"/>
              <a:t>Stopping an instance</a:t>
            </a:r>
          </a:p>
          <a:p>
            <a:r>
              <a:rPr lang="en-US" dirty="0"/>
              <a:t>When an instance is stopped, the instance performs a normal shutdown, and then transitions to a stopped state. </a:t>
            </a:r>
            <a:r>
              <a:rPr lang="en-US" b="1" dirty="0"/>
              <a:t>All of its Amazon EBS volumes remain attached, and you can start the instance again at a later time.</a:t>
            </a:r>
          </a:p>
          <a:p>
            <a:r>
              <a:rPr lang="en-US" b="1" dirty="0"/>
              <a:t>You are not charged for additional instance usage while the instance is in a stopped state</a:t>
            </a:r>
            <a:r>
              <a:rPr lang="en-US" dirty="0"/>
              <a:t>. </a:t>
            </a:r>
          </a:p>
          <a:p>
            <a:r>
              <a:rPr lang="en-US" dirty="0"/>
              <a:t>A minimum of one minute is charged for every transition from a stopped state to a running state</a:t>
            </a:r>
          </a:p>
          <a:p>
            <a:r>
              <a:rPr lang="en-US" dirty="0"/>
              <a:t>If the instance type was changed while the instance was stopped, you will be charged the rate for the new instance type after the instance is started.</a:t>
            </a:r>
          </a:p>
        </p:txBody>
      </p:sp>
    </p:spTree>
    <p:extLst>
      <p:ext uri="{BB962C8B-B14F-4D97-AF65-F5344CB8AC3E}">
        <p14:creationId xmlns:p14="http://schemas.microsoft.com/office/powerpoint/2010/main" val="649238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7A1E4-ACE9-4C2F-927B-B0269F20559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FEBAC00-B9E5-4EDD-AA46-2E7923C987DB}"/>
              </a:ext>
            </a:extLst>
          </p:cNvPr>
          <p:cNvSpPr>
            <a:spLocks noGrp="1"/>
          </p:cNvSpPr>
          <p:nvPr>
            <p:ph idx="1"/>
          </p:nvPr>
        </p:nvSpPr>
        <p:spPr/>
        <p:txBody>
          <a:bodyPr/>
          <a:lstStyle/>
          <a:p>
            <a:r>
              <a:rPr lang="en-US" dirty="0"/>
              <a:t>All of the associated Amazon EBS usage of your instance, including root device usage, is billed using typical Amazon EBS prices.</a:t>
            </a:r>
          </a:p>
          <a:p>
            <a:r>
              <a:rPr lang="en-US" dirty="0"/>
              <a:t>When an instance is in a stopped state, you can attach or detach Amazon EBS volumes. You can also create an AMI from the instance, and you can change the kernel, RAM disk, and instance type. </a:t>
            </a:r>
            <a:endParaRPr lang="en-CA" dirty="0"/>
          </a:p>
          <a:p>
            <a:pPr marL="0" indent="0">
              <a:buNone/>
            </a:pPr>
            <a:endParaRPr lang="en-CA" dirty="0"/>
          </a:p>
        </p:txBody>
      </p:sp>
    </p:spTree>
    <p:extLst>
      <p:ext uri="{BB962C8B-B14F-4D97-AF65-F5344CB8AC3E}">
        <p14:creationId xmlns:p14="http://schemas.microsoft.com/office/powerpoint/2010/main" val="345863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7B50-AEED-4C20-AC03-F07CEB69FB1A}"/>
              </a:ext>
            </a:extLst>
          </p:cNvPr>
          <p:cNvSpPr>
            <a:spLocks noGrp="1"/>
          </p:cNvSpPr>
          <p:nvPr>
            <p:ph type="title"/>
          </p:nvPr>
        </p:nvSpPr>
        <p:spPr/>
        <p:txBody>
          <a:bodyPr/>
          <a:lstStyle/>
          <a:p>
            <a:r>
              <a:rPr lang="en-US" dirty="0"/>
              <a:t>Terminating an instance</a:t>
            </a:r>
            <a:endParaRPr lang="en-CA" dirty="0"/>
          </a:p>
        </p:txBody>
      </p:sp>
      <p:sp>
        <p:nvSpPr>
          <p:cNvPr id="3" name="Content Placeholder 2">
            <a:extLst>
              <a:ext uri="{FF2B5EF4-FFF2-40B4-BE49-F238E27FC236}">
                <a16:creationId xmlns:a16="http://schemas.microsoft.com/office/drawing/2014/main" id="{B5AD8278-3BC5-40B4-AA38-14BBDC735768}"/>
              </a:ext>
            </a:extLst>
          </p:cNvPr>
          <p:cNvSpPr>
            <a:spLocks noGrp="1"/>
          </p:cNvSpPr>
          <p:nvPr>
            <p:ph idx="1"/>
          </p:nvPr>
        </p:nvSpPr>
        <p:spPr/>
        <p:txBody>
          <a:bodyPr>
            <a:normAutofit/>
          </a:bodyPr>
          <a:lstStyle/>
          <a:p>
            <a:endParaRPr lang="en-US" dirty="0"/>
          </a:p>
          <a:p>
            <a:r>
              <a:rPr lang="en-US" dirty="0"/>
              <a:t>When an instance is terminated, the instance performs a normal shutdown. </a:t>
            </a:r>
          </a:p>
          <a:p>
            <a:r>
              <a:rPr lang="en-US" dirty="0"/>
              <a:t>The root device volume is deleted by default, but any attached Amazon EBS volumes are preserved by default, determined by each volume's </a:t>
            </a:r>
            <a:r>
              <a:rPr lang="en-US" dirty="0" err="1"/>
              <a:t>deleteOnTermination</a:t>
            </a:r>
            <a:r>
              <a:rPr lang="en-US" dirty="0"/>
              <a:t> attribute setting. </a:t>
            </a:r>
          </a:p>
          <a:p>
            <a:r>
              <a:rPr lang="en-US" dirty="0"/>
              <a:t>The instance itself is also deleted, and you can't start the instance again at a later time.</a:t>
            </a:r>
          </a:p>
          <a:p>
            <a:pPr marL="0" indent="0">
              <a:buNone/>
            </a:pPr>
            <a:endParaRPr lang="en-US" dirty="0"/>
          </a:p>
        </p:txBody>
      </p:sp>
    </p:spTree>
    <p:extLst>
      <p:ext uri="{BB962C8B-B14F-4D97-AF65-F5344CB8AC3E}">
        <p14:creationId xmlns:p14="http://schemas.microsoft.com/office/powerpoint/2010/main" val="936942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5CF8F-9720-48AE-9FED-DC00F9170AA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AB0A053-DE1C-4405-A547-B2F732856FEC}"/>
              </a:ext>
            </a:extLst>
          </p:cNvPr>
          <p:cNvSpPr>
            <a:spLocks noGrp="1"/>
          </p:cNvSpPr>
          <p:nvPr>
            <p:ph idx="1"/>
          </p:nvPr>
        </p:nvSpPr>
        <p:spPr/>
        <p:txBody>
          <a:bodyPr>
            <a:normAutofit fontScale="92500" lnSpcReduction="10000"/>
          </a:bodyPr>
          <a:lstStyle/>
          <a:p>
            <a:r>
              <a:rPr lang="en-US" dirty="0"/>
              <a:t>To prevent accidental termination, you can disable instance termination. </a:t>
            </a:r>
          </a:p>
          <a:p>
            <a:r>
              <a:rPr lang="en-US" dirty="0"/>
              <a:t>If you do so, ensure that the </a:t>
            </a:r>
            <a:r>
              <a:rPr lang="en-US" b="1" dirty="0" err="1"/>
              <a:t>disableApiTermination</a:t>
            </a:r>
            <a:r>
              <a:rPr lang="en-US" dirty="0"/>
              <a:t> attribute is set to true for the instance. </a:t>
            </a:r>
          </a:p>
          <a:p>
            <a:r>
              <a:rPr lang="en-US" dirty="0"/>
              <a:t>To control the behavior of an instance shutdown, such as shutdown -h in Linux or shutdown in Windows, set the </a:t>
            </a:r>
            <a:r>
              <a:rPr lang="en-US" b="1" dirty="0" err="1"/>
              <a:t>instanceInitiatedShutdownBehavior</a:t>
            </a:r>
            <a:r>
              <a:rPr lang="en-US" dirty="0"/>
              <a:t> instance attribute </a:t>
            </a:r>
            <a:r>
              <a:rPr lang="en-US" b="1" dirty="0"/>
              <a:t>to stop or terminate as desired. </a:t>
            </a:r>
          </a:p>
          <a:p>
            <a:r>
              <a:rPr lang="en-US" b="1" dirty="0"/>
              <a:t>Instances with Amazon EBS volumes for the root device default to stop</a:t>
            </a:r>
            <a:r>
              <a:rPr lang="en-US" dirty="0"/>
              <a:t>, and </a:t>
            </a:r>
          </a:p>
          <a:p>
            <a:r>
              <a:rPr lang="en-US" dirty="0"/>
              <a:t>instances with </a:t>
            </a:r>
            <a:r>
              <a:rPr lang="en-US" b="1" dirty="0"/>
              <a:t>instance-store root devices are always terminated </a:t>
            </a:r>
            <a:r>
              <a:rPr lang="en-US" dirty="0"/>
              <a:t>as the result of an instance shutdown. </a:t>
            </a:r>
            <a:endParaRPr lang="en-CA" dirty="0"/>
          </a:p>
          <a:p>
            <a:endParaRPr lang="en-CA" dirty="0"/>
          </a:p>
        </p:txBody>
      </p:sp>
    </p:spTree>
    <p:extLst>
      <p:ext uri="{BB962C8B-B14F-4D97-AF65-F5344CB8AC3E}">
        <p14:creationId xmlns:p14="http://schemas.microsoft.com/office/powerpoint/2010/main" val="2662271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DFA6-6F83-4B55-9174-9F41EF297C53}"/>
              </a:ext>
            </a:extLst>
          </p:cNvPr>
          <p:cNvSpPr>
            <a:spLocks noGrp="1"/>
          </p:cNvSpPr>
          <p:nvPr>
            <p:ph type="title"/>
          </p:nvPr>
        </p:nvSpPr>
        <p:spPr/>
        <p:txBody>
          <a:bodyPr/>
          <a:lstStyle/>
          <a:p>
            <a:r>
              <a:rPr lang="en-US" dirty="0"/>
              <a:t>AMIs</a:t>
            </a:r>
            <a:endParaRPr lang="en-CA" dirty="0"/>
          </a:p>
        </p:txBody>
      </p:sp>
      <p:sp>
        <p:nvSpPr>
          <p:cNvPr id="3" name="Content Placeholder 2">
            <a:extLst>
              <a:ext uri="{FF2B5EF4-FFF2-40B4-BE49-F238E27FC236}">
                <a16:creationId xmlns:a16="http://schemas.microsoft.com/office/drawing/2014/main" id="{1400367A-9AF7-4A67-B000-3C112F2BD071}"/>
              </a:ext>
            </a:extLst>
          </p:cNvPr>
          <p:cNvSpPr>
            <a:spLocks noGrp="1"/>
          </p:cNvSpPr>
          <p:nvPr>
            <p:ph idx="1"/>
          </p:nvPr>
        </p:nvSpPr>
        <p:spPr/>
        <p:txBody>
          <a:bodyPr>
            <a:normAutofit fontScale="92500" lnSpcReduction="10000"/>
          </a:bodyPr>
          <a:lstStyle/>
          <a:p>
            <a:endParaRPr lang="en-US" dirty="0"/>
          </a:p>
          <a:p>
            <a:r>
              <a:rPr lang="en-US" dirty="0"/>
              <a:t>Amazon Web Services (AWS) publishes many Amazon Machine Images (AMIs) that contain common software configurations for public use. </a:t>
            </a:r>
          </a:p>
          <a:p>
            <a:r>
              <a:rPr lang="en-US" dirty="0"/>
              <a:t>In addition, members of the AWS developer community have published their own custom AMIs. </a:t>
            </a:r>
          </a:p>
          <a:p>
            <a:r>
              <a:rPr lang="en-US" dirty="0"/>
              <a:t>You can also create your own custom AMI or AMIs; doing so enables you to quickly and easily start new instances that have everything you need. For example, if your application is a website or a web service, your AMI could include a web server, the associated static content, and the code for the dynamic pages. As a result, after you launch an instance from this AMI, your web server starts, and your application is ready to accept requests.</a:t>
            </a:r>
          </a:p>
          <a:p>
            <a:endParaRPr lang="en-US" dirty="0"/>
          </a:p>
          <a:p>
            <a:endParaRPr lang="en-US" dirty="0"/>
          </a:p>
        </p:txBody>
      </p:sp>
    </p:spTree>
    <p:extLst>
      <p:ext uri="{BB962C8B-B14F-4D97-AF65-F5344CB8AC3E}">
        <p14:creationId xmlns:p14="http://schemas.microsoft.com/office/powerpoint/2010/main" val="569766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A8321-6807-4455-8BD9-6A6BE3473D5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BF772DD-1623-4AFA-89F1-98AE6DC2A006}"/>
              </a:ext>
            </a:extLst>
          </p:cNvPr>
          <p:cNvSpPr>
            <a:spLocks noGrp="1"/>
          </p:cNvSpPr>
          <p:nvPr>
            <p:ph idx="1"/>
          </p:nvPr>
        </p:nvSpPr>
        <p:spPr/>
        <p:txBody>
          <a:bodyPr>
            <a:normAutofit/>
          </a:bodyPr>
          <a:lstStyle/>
          <a:p>
            <a:r>
              <a:rPr lang="en-US" dirty="0"/>
              <a:t>All AMIs are categorized as either backed by Amazon EBS, which means that the root device for an instance launched from the AMI is an Amazon EBS volume, or backed by instance store, which means that the root device for an instance launched from the AMI is an instance store volume created from a template stored in Amazon S3.</a:t>
            </a:r>
          </a:p>
          <a:p>
            <a:r>
              <a:rPr lang="en-US" dirty="0"/>
              <a:t>The description of an AMI indicates the type of root device (either </a:t>
            </a:r>
            <a:r>
              <a:rPr lang="en-US" dirty="0" err="1"/>
              <a:t>ebs</a:t>
            </a:r>
            <a:r>
              <a:rPr lang="en-US" dirty="0"/>
              <a:t> or instance store). This is important because there are significant differences in what you can do with each type of AMI. </a:t>
            </a:r>
          </a:p>
          <a:p>
            <a:endParaRPr lang="en-CA" dirty="0"/>
          </a:p>
        </p:txBody>
      </p:sp>
    </p:spTree>
    <p:extLst>
      <p:ext uri="{BB962C8B-B14F-4D97-AF65-F5344CB8AC3E}">
        <p14:creationId xmlns:p14="http://schemas.microsoft.com/office/powerpoint/2010/main" val="890486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C466A-3462-4994-A636-5CF2A1BE451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1FBE2DF-8551-4724-B1BE-69D700CB79E3}"/>
              </a:ext>
            </a:extLst>
          </p:cNvPr>
          <p:cNvSpPr>
            <a:spLocks noGrp="1"/>
          </p:cNvSpPr>
          <p:nvPr>
            <p:ph idx="1"/>
          </p:nvPr>
        </p:nvSpPr>
        <p:spPr/>
        <p:txBody>
          <a:bodyPr/>
          <a:lstStyle/>
          <a:p>
            <a:r>
              <a:rPr lang="en-US" dirty="0"/>
              <a:t>You can deregister an AMI when you have finished using it. After you deregister an AMI, you can't use it to launch new instances. Existing instances launched from the AMI are not affected. Therefore, if you are also finished with the instances launched from these AMIs, you should terminate them. </a:t>
            </a:r>
            <a:endParaRPr lang="en-CA" dirty="0"/>
          </a:p>
          <a:p>
            <a:endParaRPr lang="en-CA" dirty="0"/>
          </a:p>
        </p:txBody>
      </p:sp>
    </p:spTree>
    <p:extLst>
      <p:ext uri="{BB962C8B-B14F-4D97-AF65-F5344CB8AC3E}">
        <p14:creationId xmlns:p14="http://schemas.microsoft.com/office/powerpoint/2010/main" val="3625323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B9E24-F7A0-488F-A5C6-84FF63C171A7}"/>
              </a:ext>
            </a:extLst>
          </p:cNvPr>
          <p:cNvSpPr>
            <a:spLocks noGrp="1"/>
          </p:cNvSpPr>
          <p:nvPr>
            <p:ph type="title"/>
          </p:nvPr>
        </p:nvSpPr>
        <p:spPr/>
        <p:txBody>
          <a:bodyPr/>
          <a:lstStyle/>
          <a:p>
            <a:r>
              <a:rPr lang="en-CA" b="1" dirty="0"/>
              <a:t>Regions and Zones</a:t>
            </a:r>
            <a:endParaRPr lang="en-CA" dirty="0"/>
          </a:p>
        </p:txBody>
      </p:sp>
      <p:sp>
        <p:nvSpPr>
          <p:cNvPr id="3" name="Content Placeholder 2">
            <a:extLst>
              <a:ext uri="{FF2B5EF4-FFF2-40B4-BE49-F238E27FC236}">
                <a16:creationId xmlns:a16="http://schemas.microsoft.com/office/drawing/2014/main" id="{997A8BEC-9EAB-4EEF-84EC-91A74ED3EA9E}"/>
              </a:ext>
            </a:extLst>
          </p:cNvPr>
          <p:cNvSpPr>
            <a:spLocks noGrp="1"/>
          </p:cNvSpPr>
          <p:nvPr>
            <p:ph idx="1"/>
          </p:nvPr>
        </p:nvSpPr>
        <p:spPr/>
        <p:txBody>
          <a:bodyPr>
            <a:normAutofit lnSpcReduction="10000"/>
          </a:bodyPr>
          <a:lstStyle/>
          <a:p>
            <a:r>
              <a:rPr lang="en-US" dirty="0"/>
              <a:t>Amazon EC2 is hosted in multiple locations world-wide. These locations are composed of </a:t>
            </a:r>
          </a:p>
          <a:p>
            <a:r>
              <a:rPr lang="en-US" b="1" dirty="0"/>
              <a:t>Regions</a:t>
            </a:r>
            <a:r>
              <a:rPr lang="en-US" dirty="0"/>
              <a:t>, </a:t>
            </a:r>
          </a:p>
          <a:p>
            <a:r>
              <a:rPr lang="en-US" dirty="0"/>
              <a:t>Availability Zones, </a:t>
            </a:r>
          </a:p>
          <a:p>
            <a:r>
              <a:rPr lang="en-US" dirty="0"/>
              <a:t>Local Zones, </a:t>
            </a:r>
          </a:p>
          <a:p>
            <a:r>
              <a:rPr lang="en-US" dirty="0"/>
              <a:t>AWS Outposts, </a:t>
            </a:r>
          </a:p>
          <a:p>
            <a:r>
              <a:rPr lang="en-US" dirty="0"/>
              <a:t>and Wavelength Zones. </a:t>
            </a:r>
          </a:p>
          <a:p>
            <a:r>
              <a:rPr lang="en-US" dirty="0"/>
              <a:t>Each Region is a separate geographic area.</a:t>
            </a:r>
          </a:p>
          <a:p>
            <a:r>
              <a:rPr lang="en-US" dirty="0"/>
              <a:t> Availability Zones are multiple, isolated locations within each Region.</a:t>
            </a:r>
          </a:p>
          <a:p>
            <a:pPr marL="0" indent="0">
              <a:buNone/>
            </a:pPr>
            <a:endParaRPr lang="en-US" dirty="0"/>
          </a:p>
        </p:txBody>
      </p:sp>
    </p:spTree>
    <p:extLst>
      <p:ext uri="{BB962C8B-B14F-4D97-AF65-F5344CB8AC3E}">
        <p14:creationId xmlns:p14="http://schemas.microsoft.com/office/powerpoint/2010/main" val="2366918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90F80-F9CA-429C-AF40-4930EC9E1F3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36EF87C-50E8-43C6-BAD4-E25706606E92}"/>
              </a:ext>
            </a:extLst>
          </p:cNvPr>
          <p:cNvSpPr>
            <a:spLocks noGrp="1"/>
          </p:cNvSpPr>
          <p:nvPr>
            <p:ph idx="1"/>
          </p:nvPr>
        </p:nvSpPr>
        <p:spPr/>
        <p:txBody>
          <a:bodyPr>
            <a:normAutofit/>
          </a:bodyPr>
          <a:lstStyle/>
          <a:p>
            <a:r>
              <a:rPr lang="en-US" dirty="0"/>
              <a:t> Local Zones provide you the ability to place resources, such as compute and storage, in multiple locations closer to your end users.</a:t>
            </a:r>
          </a:p>
          <a:p>
            <a:r>
              <a:rPr lang="en-US" dirty="0"/>
              <a:t> AWS Outposts brings native AWS services, infrastructure, and operating models to virtually any data center, co-location space, or on-premises facility.</a:t>
            </a:r>
          </a:p>
          <a:p>
            <a:endParaRPr lang="en-CA" dirty="0"/>
          </a:p>
        </p:txBody>
      </p:sp>
    </p:spTree>
    <p:extLst>
      <p:ext uri="{BB962C8B-B14F-4D97-AF65-F5344CB8AC3E}">
        <p14:creationId xmlns:p14="http://schemas.microsoft.com/office/powerpoint/2010/main" val="3835574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FE96-87B4-4BEE-9F4E-1AE67728CA6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B4DF1F-0F1C-4C04-8701-7EF772BC7E82}"/>
              </a:ext>
            </a:extLst>
          </p:cNvPr>
          <p:cNvSpPr>
            <a:spLocks noGrp="1"/>
          </p:cNvSpPr>
          <p:nvPr>
            <p:ph idx="1"/>
          </p:nvPr>
        </p:nvSpPr>
        <p:spPr/>
        <p:txBody>
          <a:bodyPr/>
          <a:lstStyle/>
          <a:p>
            <a:pPr>
              <a:buFont typeface="Arial" panose="020B0604020202020204" pitchFamily="34" charset="0"/>
              <a:buChar char="•"/>
            </a:pPr>
            <a:r>
              <a:rPr lang="en-US" dirty="0"/>
              <a:t>Wavelength Zones allow developers to build applications that deliver ultra-low latencies to 5G devices and end users. Wavelength deploys standard AWS compute and storage services to the edge of telecommunication carriers' 5G networks. </a:t>
            </a:r>
          </a:p>
          <a:p>
            <a:r>
              <a:rPr lang="en-US" dirty="0"/>
              <a:t>AWS operates state-of-the-art, highly available data centers. Although rare, failures can occur that affect the availability of instances that are in the same location. If you host all of your instances in a single location that is affected by a failure, none of your instances would be available. </a:t>
            </a:r>
          </a:p>
          <a:p>
            <a:endParaRPr lang="en-CA" dirty="0"/>
          </a:p>
        </p:txBody>
      </p:sp>
    </p:spTree>
    <p:extLst>
      <p:ext uri="{BB962C8B-B14F-4D97-AF65-F5344CB8AC3E}">
        <p14:creationId xmlns:p14="http://schemas.microsoft.com/office/powerpoint/2010/main" val="12206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8B08-563D-4833-9AB6-5221155C22AB}"/>
              </a:ext>
            </a:extLst>
          </p:cNvPr>
          <p:cNvSpPr>
            <a:spLocks noGrp="1"/>
          </p:cNvSpPr>
          <p:nvPr>
            <p:ph type="title"/>
          </p:nvPr>
        </p:nvSpPr>
        <p:spPr/>
        <p:txBody>
          <a:bodyPr/>
          <a:lstStyle/>
          <a:p>
            <a:r>
              <a:rPr lang="en-US" b="1" dirty="0">
                <a:latin typeface="Times New Roman" panose="02020603050405020304" pitchFamily="18" charset="0"/>
              </a:rPr>
              <a:t>Features of Amazon EC2</a:t>
            </a:r>
            <a:endParaRPr lang="en-CA" b="1" dirty="0">
              <a:latin typeface="Times New Roman" panose="02020603050405020304" pitchFamily="18" charset="0"/>
            </a:endParaRPr>
          </a:p>
        </p:txBody>
      </p:sp>
      <p:sp>
        <p:nvSpPr>
          <p:cNvPr id="3" name="Content Placeholder 2">
            <a:extLst>
              <a:ext uri="{FF2B5EF4-FFF2-40B4-BE49-F238E27FC236}">
                <a16:creationId xmlns:a16="http://schemas.microsoft.com/office/drawing/2014/main" id="{6148AB79-C872-42CA-A08F-FABEF8548FE0}"/>
              </a:ext>
            </a:extLst>
          </p:cNvPr>
          <p:cNvSpPr>
            <a:spLocks noGrp="1"/>
          </p:cNvSpPr>
          <p:nvPr>
            <p:ph idx="1"/>
          </p:nvPr>
        </p:nvSpPr>
        <p:spPr/>
        <p:txBody>
          <a:bodyPr>
            <a:normAutofit/>
          </a:bodyPr>
          <a:lstStyle/>
          <a:p>
            <a:pPr marL="342900" lvl="0" indent="-342900">
              <a:lnSpc>
                <a:spcPts val="1800"/>
              </a:lnSpc>
              <a:spcAft>
                <a:spcPts val="800"/>
              </a:spcAft>
              <a:buSzPts val="1000"/>
              <a:buFont typeface="Symbol" panose="05050102010706020507" pitchFamily="18" charset="2"/>
              <a:buChar char=""/>
              <a:tabLst>
                <a:tab pos="457200" algn="l"/>
              </a:tabLst>
            </a:pP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Virtual computing environments, known as </a:t>
            </a:r>
            <a:r>
              <a:rPr lang="en-US" sz="1800" b="1" i="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instances</a:t>
            </a:r>
            <a:endParaRPr lang="en-CA" sz="1800" b="1"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1800" b="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Preconfigured templates </a:t>
            </a: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for your instances, known as </a:t>
            </a:r>
            <a:r>
              <a:rPr lang="en-US" sz="1800" b="1" i="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Amazon Machine Images (AMIs)</a:t>
            </a:r>
            <a:r>
              <a:rPr lang="en-US" sz="1800" b="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that package the bits you need for your server (including the operating system and additional software)</a:t>
            </a:r>
            <a:endParaRPr lang="en-CA"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Various configurations of CPU, memory, storage, and networking capacity for your instances, known as </a:t>
            </a:r>
            <a:r>
              <a:rPr lang="en-US" sz="1800" b="1" i="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instance types</a:t>
            </a:r>
            <a:endParaRPr lang="en-CA" sz="1800" b="1"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Secure login information for your instances using </a:t>
            </a:r>
            <a:r>
              <a:rPr lang="en-US" sz="1800" b="1" i="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key pairs</a:t>
            </a:r>
            <a:r>
              <a:rPr lang="en-US" sz="1800" b="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(AWS stores the public key, and you store the private key in a secure place)</a:t>
            </a:r>
            <a:endParaRPr lang="en-CA"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1800"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Storage volumes for temporary data that's deleted when you stop or terminate your instance, known as </a:t>
            </a:r>
            <a:r>
              <a:rPr lang="en-US" sz="1800" b="1" i="1" dirty="0">
                <a:solidFill>
                  <a:srgbClr val="444444"/>
                </a:solidFill>
                <a:effectLst/>
                <a:latin typeface="Helvetica" panose="020B0604020202020204" pitchFamily="34" charset="0"/>
                <a:ea typeface="Times New Roman" panose="02020603050405020304" pitchFamily="18" charset="0"/>
                <a:cs typeface="Times New Roman" panose="02020603050405020304" pitchFamily="18" charset="0"/>
              </a:rPr>
              <a:t>instance store volumes</a:t>
            </a:r>
            <a:endParaRPr lang="en-CA" sz="1800" b="1"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6905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9D88-D5A6-4403-8CCC-3E51FEE29E5F}"/>
              </a:ext>
            </a:extLst>
          </p:cNvPr>
          <p:cNvSpPr>
            <a:spLocks noGrp="1"/>
          </p:cNvSpPr>
          <p:nvPr>
            <p:ph type="title"/>
          </p:nvPr>
        </p:nvSpPr>
        <p:spPr/>
        <p:txBody>
          <a:bodyPr/>
          <a:lstStyle/>
          <a:p>
            <a:r>
              <a:rPr lang="en-US" dirty="0"/>
              <a:t>Regions</a:t>
            </a:r>
            <a:endParaRPr lang="en-CA" dirty="0"/>
          </a:p>
        </p:txBody>
      </p:sp>
      <p:sp>
        <p:nvSpPr>
          <p:cNvPr id="3" name="Content Placeholder 2">
            <a:extLst>
              <a:ext uri="{FF2B5EF4-FFF2-40B4-BE49-F238E27FC236}">
                <a16:creationId xmlns:a16="http://schemas.microsoft.com/office/drawing/2014/main" id="{7DB2F981-B135-43AB-9B23-DE8F42B3C57C}"/>
              </a:ext>
            </a:extLst>
          </p:cNvPr>
          <p:cNvSpPr>
            <a:spLocks noGrp="1"/>
          </p:cNvSpPr>
          <p:nvPr>
            <p:ph idx="1"/>
          </p:nvPr>
        </p:nvSpPr>
        <p:spPr/>
        <p:txBody>
          <a:bodyPr>
            <a:normAutofit/>
          </a:bodyPr>
          <a:lstStyle/>
          <a:p>
            <a:endParaRPr lang="en-US" dirty="0"/>
          </a:p>
          <a:p>
            <a:r>
              <a:rPr lang="en-US" dirty="0"/>
              <a:t>Each Amazon EC2 Region is designed to be isolated from the other Amazon EC2 Regions. This achieves the greatest possible fault tolerance and stability.</a:t>
            </a:r>
          </a:p>
          <a:p>
            <a:r>
              <a:rPr lang="en-US" dirty="0"/>
              <a:t>The following diagram illustrates multiple AWS Regions.</a:t>
            </a:r>
          </a:p>
          <a:p>
            <a:endParaRPr lang="en-US" dirty="0"/>
          </a:p>
          <a:p>
            <a:endParaRPr lang="en-CA" dirty="0"/>
          </a:p>
        </p:txBody>
      </p:sp>
      <p:pic>
        <p:nvPicPr>
          <p:cNvPr id="5" name="Picture 4">
            <a:extLst>
              <a:ext uri="{FF2B5EF4-FFF2-40B4-BE49-F238E27FC236}">
                <a16:creationId xmlns:a16="http://schemas.microsoft.com/office/drawing/2014/main" id="{9BAD54F8-E7C0-4FF9-8B24-BFF6C556F947}"/>
              </a:ext>
            </a:extLst>
          </p:cNvPr>
          <p:cNvPicPr>
            <a:picLocks noChangeAspect="1"/>
          </p:cNvPicPr>
          <p:nvPr/>
        </p:nvPicPr>
        <p:blipFill>
          <a:blip r:embed="rId2"/>
          <a:stretch>
            <a:fillRect/>
          </a:stretch>
        </p:blipFill>
        <p:spPr>
          <a:xfrm>
            <a:off x="1452881" y="4001295"/>
            <a:ext cx="7559040" cy="2033746"/>
          </a:xfrm>
          <a:prstGeom prst="rect">
            <a:avLst/>
          </a:prstGeom>
        </p:spPr>
      </p:pic>
    </p:spTree>
    <p:extLst>
      <p:ext uri="{BB962C8B-B14F-4D97-AF65-F5344CB8AC3E}">
        <p14:creationId xmlns:p14="http://schemas.microsoft.com/office/powerpoint/2010/main" val="2172786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6E76B-67C2-47F9-9D00-0B36D43F34F4}"/>
              </a:ext>
            </a:extLst>
          </p:cNvPr>
          <p:cNvSpPr>
            <a:spLocks noGrp="1"/>
          </p:cNvSpPr>
          <p:nvPr>
            <p:ph type="title"/>
          </p:nvPr>
        </p:nvSpPr>
        <p:spPr/>
        <p:txBody>
          <a:bodyPr/>
          <a:lstStyle/>
          <a:p>
            <a:r>
              <a:rPr lang="en-US" dirty="0"/>
              <a:t> Regions</a:t>
            </a:r>
            <a:endParaRPr lang="en-CA" dirty="0"/>
          </a:p>
        </p:txBody>
      </p:sp>
      <p:sp>
        <p:nvSpPr>
          <p:cNvPr id="3" name="Content Placeholder 2">
            <a:extLst>
              <a:ext uri="{FF2B5EF4-FFF2-40B4-BE49-F238E27FC236}">
                <a16:creationId xmlns:a16="http://schemas.microsoft.com/office/drawing/2014/main" id="{DBBA88C8-B94E-43B9-8629-D65F54191270}"/>
              </a:ext>
            </a:extLst>
          </p:cNvPr>
          <p:cNvSpPr>
            <a:spLocks noGrp="1"/>
          </p:cNvSpPr>
          <p:nvPr>
            <p:ph idx="1"/>
          </p:nvPr>
        </p:nvSpPr>
        <p:spPr/>
        <p:txBody>
          <a:bodyPr>
            <a:normAutofit fontScale="92500" lnSpcReduction="20000"/>
          </a:bodyPr>
          <a:lstStyle/>
          <a:p>
            <a:r>
              <a:rPr lang="en-US" dirty="0"/>
              <a:t>When you view your resources, you see only the resources that are tied to the Region that you specified. This is because Regions are isolated from each other, and we don't automatically replicate resources across Regions.</a:t>
            </a:r>
          </a:p>
          <a:p>
            <a:r>
              <a:rPr lang="en-US" dirty="0"/>
              <a:t>When you launch an instance, you must select an AMI that's in the same Region. If the AMI is in another Region, you can copy the AMI to the Region you're using. </a:t>
            </a:r>
          </a:p>
          <a:p>
            <a:r>
              <a:rPr lang="en-US" dirty="0"/>
              <a:t>Note that there is a charge for data transfer between Regions</a:t>
            </a:r>
          </a:p>
          <a:p>
            <a:r>
              <a:rPr lang="en-US" dirty="0"/>
              <a:t> Available Regions</a:t>
            </a:r>
          </a:p>
          <a:p>
            <a:r>
              <a:rPr lang="en-US" dirty="0"/>
              <a:t>    Regions and endpoints</a:t>
            </a:r>
          </a:p>
          <a:p>
            <a:r>
              <a:rPr lang="en-US" dirty="0"/>
              <a:t>    Describing your Regions</a:t>
            </a:r>
          </a:p>
          <a:p>
            <a:r>
              <a:rPr lang="en-US" dirty="0"/>
              <a:t>    Getting the Region name</a:t>
            </a:r>
          </a:p>
          <a:p>
            <a:r>
              <a:rPr lang="en-US" dirty="0"/>
              <a:t>    Specifying the Region for a resource</a:t>
            </a:r>
          </a:p>
          <a:p>
            <a:endParaRPr lang="en-US" dirty="0"/>
          </a:p>
          <a:p>
            <a:endParaRPr lang="en-CA" dirty="0"/>
          </a:p>
        </p:txBody>
      </p:sp>
    </p:spTree>
    <p:extLst>
      <p:ext uri="{BB962C8B-B14F-4D97-AF65-F5344CB8AC3E}">
        <p14:creationId xmlns:p14="http://schemas.microsoft.com/office/powerpoint/2010/main" val="1163824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B5048-2BD2-4AFF-B2F6-7F6FBC719EEE}"/>
              </a:ext>
            </a:extLst>
          </p:cNvPr>
          <p:cNvSpPr>
            <a:spLocks noGrp="1"/>
          </p:cNvSpPr>
          <p:nvPr>
            <p:ph type="title"/>
          </p:nvPr>
        </p:nvSpPr>
        <p:spPr/>
        <p:txBody>
          <a:bodyPr/>
          <a:lstStyle/>
          <a:p>
            <a:r>
              <a:rPr lang="en-US" dirty="0"/>
              <a:t>Available Regions</a:t>
            </a:r>
            <a:endParaRPr lang="en-CA" dirty="0"/>
          </a:p>
        </p:txBody>
      </p:sp>
      <p:sp>
        <p:nvSpPr>
          <p:cNvPr id="3" name="Content Placeholder 2">
            <a:extLst>
              <a:ext uri="{FF2B5EF4-FFF2-40B4-BE49-F238E27FC236}">
                <a16:creationId xmlns:a16="http://schemas.microsoft.com/office/drawing/2014/main" id="{A73D0838-B103-426A-A787-34D00292DADD}"/>
              </a:ext>
            </a:extLst>
          </p:cNvPr>
          <p:cNvSpPr>
            <a:spLocks noGrp="1"/>
          </p:cNvSpPr>
          <p:nvPr>
            <p:ph idx="1"/>
          </p:nvPr>
        </p:nvSpPr>
        <p:spPr/>
        <p:txBody>
          <a:bodyPr>
            <a:normAutofit fontScale="70000" lnSpcReduction="20000"/>
          </a:bodyPr>
          <a:lstStyle/>
          <a:p>
            <a:endParaRPr lang="en-US" dirty="0"/>
          </a:p>
          <a:p>
            <a:r>
              <a:rPr lang="en-US" dirty="0"/>
              <a:t>Your account determines the Regions that are available to you.</a:t>
            </a:r>
          </a:p>
          <a:p>
            <a:r>
              <a:rPr lang="en-US" dirty="0"/>
              <a:t>An AWS account provides multiple Regions so that you can launch Amazon EC2 instances in locations that meet your requirements. For example, you might want to launch instances in Europe to be closer to your European customers or to meet legal requirements.</a:t>
            </a:r>
          </a:p>
          <a:p>
            <a:r>
              <a:rPr lang="en-US" dirty="0"/>
              <a:t>An AWS GovCloud (US-West) account provides access to the AWS GovCloud (US-West) Region and the AWS GovCloud (US-East) Region. </a:t>
            </a:r>
          </a:p>
          <a:p>
            <a:r>
              <a:rPr lang="en-US" dirty="0"/>
              <a:t>An Amazon AWS (China) account provides access to the Beijing and Ningxia Regions only. </a:t>
            </a:r>
          </a:p>
          <a:p>
            <a:r>
              <a:rPr lang="en-US" dirty="0"/>
              <a:t>The following table lists the Regions provided by an AWS account. You can't describe or access additional Regions from an AWS account, such as AWS GovCloud (US) Region or the China Regions. To use a Region introduced after March 20, 2019, you must enable the Region. </a:t>
            </a:r>
          </a:p>
          <a:p>
            <a:r>
              <a:rPr lang="en-US" dirty="0"/>
              <a:t>For information about available Wavelength Zones, see Available Wavelength Zones in the AWS Wavelength Developer Guide. </a:t>
            </a:r>
            <a:endParaRPr lang="en-CA" dirty="0"/>
          </a:p>
        </p:txBody>
      </p:sp>
    </p:spTree>
    <p:extLst>
      <p:ext uri="{BB962C8B-B14F-4D97-AF65-F5344CB8AC3E}">
        <p14:creationId xmlns:p14="http://schemas.microsoft.com/office/powerpoint/2010/main" val="3603853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F4B01-081C-4475-8F0B-BAF16A12A36B}"/>
              </a:ext>
            </a:extLst>
          </p:cNvPr>
          <p:cNvSpPr>
            <a:spLocks noGrp="1"/>
          </p:cNvSpPr>
          <p:nvPr>
            <p:ph type="title"/>
          </p:nvPr>
        </p:nvSpPr>
        <p:spPr/>
        <p:txBody>
          <a:bodyPr/>
          <a:lstStyle/>
          <a:p>
            <a:endParaRPr lang="en-CA" dirty="0"/>
          </a:p>
        </p:txBody>
      </p:sp>
      <p:pic>
        <p:nvPicPr>
          <p:cNvPr id="5" name="Content Placeholder 4">
            <a:extLst>
              <a:ext uri="{FF2B5EF4-FFF2-40B4-BE49-F238E27FC236}">
                <a16:creationId xmlns:a16="http://schemas.microsoft.com/office/drawing/2014/main" id="{6041BEDA-6B2C-4842-95D7-D98C9724A29F}"/>
              </a:ext>
            </a:extLst>
          </p:cNvPr>
          <p:cNvPicPr>
            <a:picLocks noGrp="1" noChangeAspect="1"/>
          </p:cNvPicPr>
          <p:nvPr>
            <p:ph idx="1"/>
          </p:nvPr>
        </p:nvPicPr>
        <p:blipFill>
          <a:blip r:embed="rId2"/>
          <a:stretch>
            <a:fillRect/>
          </a:stretch>
        </p:blipFill>
        <p:spPr>
          <a:xfrm>
            <a:off x="2380928" y="2111370"/>
            <a:ext cx="7430144" cy="3779848"/>
          </a:xfrm>
        </p:spPr>
      </p:pic>
    </p:spTree>
    <p:extLst>
      <p:ext uri="{BB962C8B-B14F-4D97-AF65-F5344CB8AC3E}">
        <p14:creationId xmlns:p14="http://schemas.microsoft.com/office/powerpoint/2010/main" val="1685824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193B1-9D82-44A9-ADB4-74F59C99B022}"/>
              </a:ext>
            </a:extLst>
          </p:cNvPr>
          <p:cNvSpPr>
            <a:spLocks noGrp="1"/>
          </p:cNvSpPr>
          <p:nvPr>
            <p:ph type="title"/>
          </p:nvPr>
        </p:nvSpPr>
        <p:spPr/>
        <p:txBody>
          <a:bodyPr/>
          <a:lstStyle/>
          <a:p>
            <a:endParaRPr lang="en-CA"/>
          </a:p>
        </p:txBody>
      </p:sp>
      <p:pic>
        <p:nvPicPr>
          <p:cNvPr id="5" name="Content Placeholder 4">
            <a:extLst>
              <a:ext uri="{FF2B5EF4-FFF2-40B4-BE49-F238E27FC236}">
                <a16:creationId xmlns:a16="http://schemas.microsoft.com/office/drawing/2014/main" id="{C485AAF9-E713-4654-9893-0685DB2A0485}"/>
              </a:ext>
            </a:extLst>
          </p:cNvPr>
          <p:cNvPicPr>
            <a:picLocks noGrp="1" noChangeAspect="1"/>
          </p:cNvPicPr>
          <p:nvPr>
            <p:ph idx="1"/>
          </p:nvPr>
        </p:nvPicPr>
        <p:blipFill>
          <a:blip r:embed="rId2"/>
          <a:stretch>
            <a:fillRect/>
          </a:stretch>
        </p:blipFill>
        <p:spPr>
          <a:xfrm>
            <a:off x="2251377" y="2016112"/>
            <a:ext cx="7689246" cy="3970364"/>
          </a:xfrm>
        </p:spPr>
      </p:pic>
    </p:spTree>
    <p:extLst>
      <p:ext uri="{BB962C8B-B14F-4D97-AF65-F5344CB8AC3E}">
        <p14:creationId xmlns:p14="http://schemas.microsoft.com/office/powerpoint/2010/main" val="3579204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A7CEB-3084-48CD-B5BF-87A97C0D265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4C7808C-A9DB-4CEF-ADE4-5B8C0B42DA48}"/>
              </a:ext>
            </a:extLst>
          </p:cNvPr>
          <p:cNvSpPr>
            <a:spLocks noGrp="1"/>
          </p:cNvSpPr>
          <p:nvPr>
            <p:ph idx="1"/>
          </p:nvPr>
        </p:nvSpPr>
        <p:spPr/>
        <p:txBody>
          <a:bodyPr/>
          <a:lstStyle/>
          <a:p>
            <a:r>
              <a:rPr lang="en-US" dirty="0"/>
              <a:t>The number and mapping of Availability Zones per Region may vary between AWS accounts. To get a list of the Availability Zones that are available to your account, you can use the Amazon EC2 console or the command line interface. </a:t>
            </a:r>
            <a:endParaRPr lang="en-CA" dirty="0"/>
          </a:p>
        </p:txBody>
      </p:sp>
    </p:spTree>
    <p:extLst>
      <p:ext uri="{BB962C8B-B14F-4D97-AF65-F5344CB8AC3E}">
        <p14:creationId xmlns:p14="http://schemas.microsoft.com/office/powerpoint/2010/main" val="4258711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B54A2-8819-43DA-ACF1-114996AC40F6}"/>
              </a:ext>
            </a:extLst>
          </p:cNvPr>
          <p:cNvSpPr>
            <a:spLocks noGrp="1"/>
          </p:cNvSpPr>
          <p:nvPr>
            <p:ph type="title"/>
          </p:nvPr>
        </p:nvSpPr>
        <p:spPr/>
        <p:txBody>
          <a:bodyPr/>
          <a:lstStyle/>
          <a:p>
            <a:r>
              <a:rPr lang="en-US" dirty="0"/>
              <a:t>Regions and endpoints</a:t>
            </a:r>
            <a:endParaRPr lang="en-CA" dirty="0"/>
          </a:p>
        </p:txBody>
      </p:sp>
      <p:sp>
        <p:nvSpPr>
          <p:cNvPr id="3" name="Content Placeholder 2">
            <a:extLst>
              <a:ext uri="{FF2B5EF4-FFF2-40B4-BE49-F238E27FC236}">
                <a16:creationId xmlns:a16="http://schemas.microsoft.com/office/drawing/2014/main" id="{6C2EECB6-3550-4DF3-B0DF-8BE327300D4F}"/>
              </a:ext>
            </a:extLst>
          </p:cNvPr>
          <p:cNvSpPr>
            <a:spLocks noGrp="1"/>
          </p:cNvSpPr>
          <p:nvPr>
            <p:ph idx="1"/>
          </p:nvPr>
        </p:nvSpPr>
        <p:spPr/>
        <p:txBody>
          <a:bodyPr>
            <a:normAutofit/>
          </a:bodyPr>
          <a:lstStyle/>
          <a:p>
            <a:endParaRPr lang="en-US" dirty="0"/>
          </a:p>
          <a:p>
            <a:r>
              <a:rPr lang="en-US" dirty="0"/>
              <a:t>When you work with an instance using the command line interface or API actions, you must specify its Regional endpoint. </a:t>
            </a:r>
          </a:p>
          <a:p>
            <a:r>
              <a:rPr lang="en-US" dirty="0"/>
              <a:t>For more information about endpoints and protocols in AWS GovCloud (US-West), see AWS GovCloud (US-West) Endpoints in the AWS GovCloud (US) User Guide. </a:t>
            </a:r>
            <a:endParaRPr lang="en-CA" dirty="0"/>
          </a:p>
        </p:txBody>
      </p:sp>
    </p:spTree>
    <p:extLst>
      <p:ext uri="{BB962C8B-B14F-4D97-AF65-F5344CB8AC3E}">
        <p14:creationId xmlns:p14="http://schemas.microsoft.com/office/powerpoint/2010/main" val="968745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137DA-4AA8-430B-AAA1-BD7666413BEA}"/>
              </a:ext>
            </a:extLst>
          </p:cNvPr>
          <p:cNvSpPr>
            <a:spLocks noGrp="1"/>
          </p:cNvSpPr>
          <p:nvPr>
            <p:ph type="title"/>
          </p:nvPr>
        </p:nvSpPr>
        <p:spPr/>
        <p:txBody>
          <a:bodyPr/>
          <a:lstStyle/>
          <a:p>
            <a:r>
              <a:rPr lang="en-US" dirty="0"/>
              <a:t>Describing your Regions</a:t>
            </a:r>
            <a:endParaRPr lang="en-CA" dirty="0"/>
          </a:p>
        </p:txBody>
      </p:sp>
      <p:sp>
        <p:nvSpPr>
          <p:cNvPr id="3" name="Content Placeholder 2">
            <a:extLst>
              <a:ext uri="{FF2B5EF4-FFF2-40B4-BE49-F238E27FC236}">
                <a16:creationId xmlns:a16="http://schemas.microsoft.com/office/drawing/2014/main" id="{0CD7B3A8-E7C3-407F-80B3-9022B1CCA848}"/>
              </a:ext>
            </a:extLst>
          </p:cNvPr>
          <p:cNvSpPr>
            <a:spLocks noGrp="1"/>
          </p:cNvSpPr>
          <p:nvPr>
            <p:ph idx="1"/>
          </p:nvPr>
        </p:nvSpPr>
        <p:spPr/>
        <p:txBody>
          <a:bodyPr>
            <a:normAutofit/>
          </a:bodyPr>
          <a:lstStyle/>
          <a:p>
            <a:endParaRPr lang="en-US" dirty="0"/>
          </a:p>
          <a:p>
            <a:r>
              <a:rPr lang="en-US" dirty="0"/>
              <a:t>You can use the Amazon EC2 console or the command line interface to determine which Regions are available for your account. For more information about these command line interfaces, see Accessing Amazon EC2.</a:t>
            </a:r>
          </a:p>
          <a:p>
            <a:r>
              <a:rPr lang="en-US" dirty="0"/>
              <a:t>To find your Regions using the console</a:t>
            </a:r>
          </a:p>
          <a:p>
            <a:r>
              <a:rPr lang="en-US" dirty="0"/>
              <a:t>    Open the Amazon EC2 console at https://console.aws.amazon.com/ec2/</a:t>
            </a:r>
          </a:p>
          <a:p>
            <a:r>
              <a:rPr lang="en-US" dirty="0"/>
              <a:t>From the navigation bar, view the options in the Region selector.</a:t>
            </a:r>
          </a:p>
          <a:p>
            <a:endParaRPr lang="en-CA" dirty="0"/>
          </a:p>
        </p:txBody>
      </p:sp>
    </p:spTree>
    <p:extLst>
      <p:ext uri="{BB962C8B-B14F-4D97-AF65-F5344CB8AC3E}">
        <p14:creationId xmlns:p14="http://schemas.microsoft.com/office/powerpoint/2010/main" val="4076625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36E00-0EB1-4586-BCCD-BA9F79652521}"/>
              </a:ext>
            </a:extLst>
          </p:cNvPr>
          <p:cNvSpPr>
            <a:spLocks noGrp="1"/>
          </p:cNvSpPr>
          <p:nvPr>
            <p:ph type="title"/>
          </p:nvPr>
        </p:nvSpPr>
        <p:spPr/>
        <p:txBody>
          <a:bodyPr/>
          <a:lstStyle/>
          <a:p>
            <a:endParaRPr lang="en-CA" dirty="0"/>
          </a:p>
        </p:txBody>
      </p:sp>
      <p:pic>
        <p:nvPicPr>
          <p:cNvPr id="5" name="Content Placeholder 4">
            <a:extLst>
              <a:ext uri="{FF2B5EF4-FFF2-40B4-BE49-F238E27FC236}">
                <a16:creationId xmlns:a16="http://schemas.microsoft.com/office/drawing/2014/main" id="{3147AF92-6FBE-41CB-9771-0029C2347122}"/>
              </a:ext>
            </a:extLst>
          </p:cNvPr>
          <p:cNvPicPr>
            <a:picLocks noGrp="1" noChangeAspect="1"/>
          </p:cNvPicPr>
          <p:nvPr>
            <p:ph idx="1"/>
          </p:nvPr>
        </p:nvPicPr>
        <p:blipFill>
          <a:blip r:embed="rId2"/>
          <a:stretch>
            <a:fillRect/>
          </a:stretch>
        </p:blipFill>
        <p:spPr>
          <a:xfrm>
            <a:off x="4079604" y="1825625"/>
            <a:ext cx="4032792" cy="4351338"/>
          </a:xfrm>
        </p:spPr>
      </p:pic>
    </p:spTree>
    <p:extLst>
      <p:ext uri="{BB962C8B-B14F-4D97-AF65-F5344CB8AC3E}">
        <p14:creationId xmlns:p14="http://schemas.microsoft.com/office/powerpoint/2010/main" val="3980841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5A16E-0007-4CF7-A1AD-42F8F48B53F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48016E-D9DB-4832-A3C0-6404BA874CF9}"/>
              </a:ext>
            </a:extLst>
          </p:cNvPr>
          <p:cNvSpPr>
            <a:spLocks noGrp="1"/>
          </p:cNvSpPr>
          <p:nvPr>
            <p:ph idx="1"/>
          </p:nvPr>
        </p:nvSpPr>
        <p:spPr/>
        <p:txBody>
          <a:bodyPr>
            <a:normAutofit fontScale="77500" lnSpcReduction="20000"/>
          </a:bodyPr>
          <a:lstStyle/>
          <a:p>
            <a:r>
              <a:rPr lang="en-US" dirty="0"/>
              <a:t>Your EC2 resources for this Region are displayed on the EC2 Dashboard in the Resources section.</a:t>
            </a:r>
          </a:p>
          <a:p>
            <a:r>
              <a:rPr lang="en-US" b="1" dirty="0"/>
              <a:t>To find your Regions using the AWS CLI</a:t>
            </a:r>
          </a:p>
          <a:p>
            <a:r>
              <a:rPr lang="en-US" dirty="0"/>
              <a:t>    Use the describe-regions command as follows to describe the Regions that are enabled for your account.</a:t>
            </a:r>
          </a:p>
          <a:p>
            <a:r>
              <a:rPr lang="en-US" dirty="0" err="1"/>
              <a:t>aws</a:t>
            </a:r>
            <a:r>
              <a:rPr lang="en-US" dirty="0"/>
              <a:t> ec2 describe-regions</a:t>
            </a:r>
          </a:p>
          <a:p>
            <a:r>
              <a:rPr lang="en-US" b="1" dirty="0"/>
              <a:t>To describe all Regions, including any Regions that are disabled for y</a:t>
            </a:r>
            <a:r>
              <a:rPr lang="en-US" dirty="0"/>
              <a:t>our account, add the --all-regions option as follows.</a:t>
            </a:r>
          </a:p>
          <a:p>
            <a:r>
              <a:rPr lang="en-US" dirty="0"/>
              <a:t>    </a:t>
            </a:r>
            <a:r>
              <a:rPr lang="en-US" dirty="0" err="1"/>
              <a:t>aws</a:t>
            </a:r>
            <a:r>
              <a:rPr lang="en-US" dirty="0"/>
              <a:t> ec2 describe-regions --all-regions</a:t>
            </a:r>
          </a:p>
          <a:p>
            <a:r>
              <a:rPr lang="en-US" b="1" dirty="0"/>
              <a:t>To find your Regions using the AWS Tools for Windows PowerShell</a:t>
            </a:r>
          </a:p>
          <a:p>
            <a:r>
              <a:rPr lang="en-US" dirty="0"/>
              <a:t>    Use the Get-EC2Region command as follows to describe the Regions for your account.</a:t>
            </a:r>
          </a:p>
          <a:p>
            <a:r>
              <a:rPr lang="en-US" dirty="0"/>
              <a:t>PS C:\&gt; Get-EC2Region</a:t>
            </a:r>
            <a:endParaRPr lang="en-CA" dirty="0"/>
          </a:p>
        </p:txBody>
      </p:sp>
    </p:spTree>
    <p:extLst>
      <p:ext uri="{BB962C8B-B14F-4D97-AF65-F5344CB8AC3E}">
        <p14:creationId xmlns:p14="http://schemas.microsoft.com/office/powerpoint/2010/main" val="187844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A8D2-87C6-4994-8CDB-1D2227B1F971}"/>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Features of Amazon EC2</a:t>
            </a:r>
            <a:endParaRPr lang="en-CA" dirty="0"/>
          </a:p>
        </p:txBody>
      </p:sp>
      <p:sp>
        <p:nvSpPr>
          <p:cNvPr id="3" name="Content Placeholder 2">
            <a:extLst>
              <a:ext uri="{FF2B5EF4-FFF2-40B4-BE49-F238E27FC236}">
                <a16:creationId xmlns:a16="http://schemas.microsoft.com/office/drawing/2014/main" id="{422C364E-A77E-46FA-A014-7D16F1260618}"/>
              </a:ext>
            </a:extLst>
          </p:cNvPr>
          <p:cNvSpPr>
            <a:spLocks noGrp="1"/>
          </p:cNvSpPr>
          <p:nvPr>
            <p:ph idx="1"/>
          </p:nvPr>
        </p:nvSpPr>
        <p:spPr/>
        <p:txBody>
          <a:bodyPr>
            <a:normAutofit/>
          </a:bodyPr>
          <a:lstStyle/>
          <a:p>
            <a:pPr marL="342900" lvl="0" indent="-342900">
              <a:lnSpc>
                <a:spcPts val="1800"/>
              </a:lnSpc>
              <a:spcAft>
                <a:spcPts val="800"/>
              </a:spcAft>
              <a:buSzPts val="1000"/>
              <a:buFont typeface="Symbol" panose="05050102010706020507" pitchFamily="18" charset="2"/>
              <a:buChar char=""/>
              <a:tabLst>
                <a:tab pos="457200" algn="l"/>
              </a:tabLst>
            </a:pPr>
            <a:r>
              <a:rPr lang="en-US" sz="2100" dirty="0">
                <a:solidFill>
                  <a:srgbClr val="444444"/>
                </a:solidFill>
                <a:latin typeface="Helvetica" panose="020B0604020202020204" pitchFamily="34" charset="0"/>
                <a:cs typeface="Times New Roman" panose="02020603050405020304" pitchFamily="18" charset="0"/>
              </a:rPr>
              <a:t>Persistent storage volumes for your data using Amazon Elastic Block Store (Amazon EBS), known as </a:t>
            </a:r>
            <a:r>
              <a:rPr lang="en-US" sz="2100" b="1" dirty="0">
                <a:solidFill>
                  <a:srgbClr val="444444"/>
                </a:solidFill>
                <a:latin typeface="Helvetica" panose="020B0604020202020204" pitchFamily="34" charset="0"/>
                <a:cs typeface="Times New Roman" panose="02020603050405020304" pitchFamily="18" charset="0"/>
              </a:rPr>
              <a:t>Amazon EBS volumes</a:t>
            </a:r>
            <a:endParaRPr lang="en-CA" sz="2100" b="1" dirty="0">
              <a:solidFill>
                <a:srgbClr val="444444"/>
              </a:solidFill>
              <a:latin typeface="Helvetica" panose="020B060402020202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2100" dirty="0">
                <a:solidFill>
                  <a:srgbClr val="444444"/>
                </a:solidFill>
                <a:latin typeface="Helvetica" panose="020B0604020202020204" pitchFamily="34" charset="0"/>
                <a:cs typeface="Times New Roman" panose="02020603050405020304" pitchFamily="18" charset="0"/>
              </a:rPr>
              <a:t>Multiple physical locations for your resources, such as instances and Amazon EBS volumes, </a:t>
            </a:r>
            <a:r>
              <a:rPr lang="en-US" sz="2100" b="1" dirty="0">
                <a:solidFill>
                  <a:srgbClr val="444444"/>
                </a:solidFill>
                <a:latin typeface="Helvetica" panose="020B0604020202020204" pitchFamily="34" charset="0"/>
                <a:cs typeface="Times New Roman" panose="02020603050405020304" pitchFamily="18" charset="0"/>
              </a:rPr>
              <a:t>known as regions and Availability Zones</a:t>
            </a:r>
            <a:endParaRPr lang="en-CA" sz="2100" b="1" dirty="0">
              <a:solidFill>
                <a:srgbClr val="444444"/>
              </a:solidFill>
              <a:latin typeface="Helvetica" panose="020B060402020202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2100" dirty="0">
                <a:solidFill>
                  <a:srgbClr val="444444"/>
                </a:solidFill>
                <a:latin typeface="Helvetica" panose="020B0604020202020204" pitchFamily="34" charset="0"/>
                <a:cs typeface="Times New Roman" panose="02020603050405020304" pitchFamily="18" charset="0"/>
              </a:rPr>
              <a:t>A firewall that enables you to specify the protocols, ports, and source IP ranges that can reach your instances using security groups</a:t>
            </a:r>
            <a:endParaRPr lang="en-CA" sz="2100" dirty="0">
              <a:solidFill>
                <a:srgbClr val="444444"/>
              </a:solidFill>
              <a:latin typeface="Helvetica" panose="020B060402020202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2100" b="1" dirty="0">
                <a:solidFill>
                  <a:srgbClr val="444444"/>
                </a:solidFill>
                <a:latin typeface="Helvetica" panose="020B0604020202020204" pitchFamily="34" charset="0"/>
                <a:cs typeface="Times New Roman" panose="02020603050405020304" pitchFamily="18" charset="0"/>
              </a:rPr>
              <a:t>Static IPv4 addresses </a:t>
            </a:r>
            <a:r>
              <a:rPr lang="en-US" sz="2100" dirty="0">
                <a:solidFill>
                  <a:srgbClr val="444444"/>
                </a:solidFill>
                <a:latin typeface="Helvetica" panose="020B0604020202020204" pitchFamily="34" charset="0"/>
                <a:cs typeface="Times New Roman" panose="02020603050405020304" pitchFamily="18" charset="0"/>
              </a:rPr>
              <a:t>for dynamic cloud computing, </a:t>
            </a:r>
            <a:r>
              <a:rPr lang="en-US" sz="2100" b="1" dirty="0">
                <a:solidFill>
                  <a:srgbClr val="444444"/>
                </a:solidFill>
                <a:latin typeface="Helvetica" panose="020B0604020202020204" pitchFamily="34" charset="0"/>
                <a:cs typeface="Times New Roman" panose="02020603050405020304" pitchFamily="18" charset="0"/>
              </a:rPr>
              <a:t>known as Elastic IP addresses</a:t>
            </a:r>
            <a:endParaRPr lang="en-CA" sz="2100" b="1" dirty="0">
              <a:solidFill>
                <a:srgbClr val="444444"/>
              </a:solidFill>
              <a:latin typeface="Helvetica" panose="020B060402020202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2100" b="1" dirty="0">
                <a:solidFill>
                  <a:srgbClr val="444444"/>
                </a:solidFill>
                <a:latin typeface="Helvetica" panose="020B0604020202020204" pitchFamily="34" charset="0"/>
                <a:cs typeface="Times New Roman" panose="02020603050405020304" pitchFamily="18" charset="0"/>
              </a:rPr>
              <a:t>Metadata, known as tags</a:t>
            </a:r>
            <a:r>
              <a:rPr lang="en-US" sz="2100" dirty="0">
                <a:solidFill>
                  <a:srgbClr val="444444"/>
                </a:solidFill>
                <a:latin typeface="Helvetica" panose="020B0604020202020204" pitchFamily="34" charset="0"/>
                <a:cs typeface="Times New Roman" panose="02020603050405020304" pitchFamily="18" charset="0"/>
              </a:rPr>
              <a:t>, that you can create and assign to your Amazon EC2 resources</a:t>
            </a:r>
            <a:endParaRPr lang="en-CA" sz="2100" dirty="0">
              <a:solidFill>
                <a:srgbClr val="444444"/>
              </a:solidFill>
              <a:latin typeface="Helvetica" panose="020B0604020202020204" pitchFamily="34" charset="0"/>
              <a:cs typeface="Times New Roman" panose="02020603050405020304" pitchFamily="18" charset="0"/>
            </a:endParaRPr>
          </a:p>
          <a:p>
            <a:pPr marL="342900" lvl="0" indent="-342900">
              <a:lnSpc>
                <a:spcPts val="1800"/>
              </a:lnSpc>
              <a:spcAft>
                <a:spcPts val="800"/>
              </a:spcAft>
              <a:buSzPts val="1000"/>
              <a:buFont typeface="Symbol" panose="05050102010706020507" pitchFamily="18" charset="2"/>
              <a:buChar char=""/>
              <a:tabLst>
                <a:tab pos="457200" algn="l"/>
              </a:tabLst>
            </a:pPr>
            <a:r>
              <a:rPr lang="en-US" sz="2100" dirty="0">
                <a:solidFill>
                  <a:srgbClr val="444444"/>
                </a:solidFill>
                <a:latin typeface="Helvetica" panose="020B0604020202020204" pitchFamily="34" charset="0"/>
                <a:cs typeface="Times New Roman" panose="02020603050405020304" pitchFamily="18" charset="0"/>
              </a:rPr>
              <a:t>Virtual networks you can create that are logically isolated from the rest of the AWS cloud, and that you can optionally connect to your own network, known as </a:t>
            </a:r>
            <a:r>
              <a:rPr lang="en-US" sz="2100" b="1" dirty="0">
                <a:solidFill>
                  <a:srgbClr val="444444"/>
                </a:solidFill>
                <a:latin typeface="Helvetica" panose="020B0604020202020204" pitchFamily="34" charset="0"/>
                <a:cs typeface="Times New Roman" panose="02020603050405020304" pitchFamily="18" charset="0"/>
              </a:rPr>
              <a:t>virtual private clouds(VPCs)</a:t>
            </a:r>
            <a:endParaRPr lang="en-CA" sz="2100" b="1" dirty="0">
              <a:solidFill>
                <a:srgbClr val="444444"/>
              </a:solidFill>
              <a:latin typeface="Helvetica" panose="020B060402020202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477369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A4BF-5B07-4CD3-A9F0-8EA99C897032}"/>
              </a:ext>
            </a:extLst>
          </p:cNvPr>
          <p:cNvSpPr>
            <a:spLocks noGrp="1"/>
          </p:cNvSpPr>
          <p:nvPr>
            <p:ph type="title"/>
          </p:nvPr>
        </p:nvSpPr>
        <p:spPr/>
        <p:txBody>
          <a:bodyPr/>
          <a:lstStyle/>
          <a:p>
            <a:r>
              <a:rPr lang="en-US" dirty="0"/>
              <a:t>Getting the Region name</a:t>
            </a:r>
            <a:br>
              <a:rPr lang="en-US" dirty="0"/>
            </a:br>
            <a:endParaRPr lang="en-CA" dirty="0"/>
          </a:p>
        </p:txBody>
      </p:sp>
      <p:sp>
        <p:nvSpPr>
          <p:cNvPr id="3" name="Content Placeholder 2">
            <a:extLst>
              <a:ext uri="{FF2B5EF4-FFF2-40B4-BE49-F238E27FC236}">
                <a16:creationId xmlns:a16="http://schemas.microsoft.com/office/drawing/2014/main" id="{C0302D00-0C26-45CB-B6AB-15D7AAC161EA}"/>
              </a:ext>
            </a:extLst>
          </p:cNvPr>
          <p:cNvSpPr>
            <a:spLocks noGrp="1"/>
          </p:cNvSpPr>
          <p:nvPr>
            <p:ph idx="1"/>
          </p:nvPr>
        </p:nvSpPr>
        <p:spPr/>
        <p:txBody>
          <a:bodyPr>
            <a:normAutofit fontScale="77500" lnSpcReduction="20000"/>
          </a:bodyPr>
          <a:lstStyle/>
          <a:p>
            <a:endParaRPr lang="en-US" dirty="0"/>
          </a:p>
          <a:p>
            <a:r>
              <a:rPr lang="en-US" dirty="0"/>
              <a:t>You can use the Amazon </a:t>
            </a:r>
            <a:r>
              <a:rPr lang="en-US" dirty="0" err="1"/>
              <a:t>Lightsail</a:t>
            </a:r>
            <a:r>
              <a:rPr lang="en-US" dirty="0"/>
              <a:t> API to view the name of a Region.</a:t>
            </a:r>
          </a:p>
          <a:p>
            <a:r>
              <a:rPr lang="en-US" dirty="0"/>
              <a:t>To view the Region name using the AWS CLI</a:t>
            </a:r>
          </a:p>
          <a:p>
            <a:r>
              <a:rPr lang="en-US" dirty="0"/>
              <a:t>    Use the get-regions command as follows to describe the name of the specified Region.</a:t>
            </a:r>
          </a:p>
          <a:p>
            <a:r>
              <a:rPr lang="en-US" dirty="0" err="1"/>
              <a:t>aws</a:t>
            </a:r>
            <a:r>
              <a:rPr lang="en-US" dirty="0"/>
              <a:t> </a:t>
            </a:r>
            <a:r>
              <a:rPr lang="en-US" dirty="0" err="1"/>
              <a:t>lightsail</a:t>
            </a:r>
            <a:r>
              <a:rPr lang="en-US" dirty="0"/>
              <a:t> get-regions --query "regions[?name=='region-name'].</a:t>
            </a:r>
            <a:r>
              <a:rPr lang="en-US" dirty="0" err="1"/>
              <a:t>displayName</a:t>
            </a:r>
            <a:r>
              <a:rPr lang="en-US" dirty="0"/>
              <a:t>" --output text</a:t>
            </a:r>
          </a:p>
          <a:p>
            <a:pPr marL="0" indent="0">
              <a:buNone/>
            </a:pPr>
            <a:endParaRPr lang="en-US" dirty="0"/>
          </a:p>
          <a:p>
            <a:r>
              <a:rPr lang="en-US" dirty="0"/>
              <a:t>The following example returns the name of the us-east-2 Region.</a:t>
            </a:r>
          </a:p>
          <a:p>
            <a:pPr marL="0" indent="0">
              <a:buNone/>
            </a:pPr>
            <a:r>
              <a:rPr lang="en-US" dirty="0" err="1"/>
              <a:t>aws</a:t>
            </a:r>
            <a:r>
              <a:rPr lang="en-US" dirty="0"/>
              <a:t> </a:t>
            </a:r>
            <a:r>
              <a:rPr lang="en-US" dirty="0" err="1"/>
              <a:t>lightsail</a:t>
            </a:r>
            <a:r>
              <a:rPr lang="en-US" dirty="0"/>
              <a:t> get-regions --query "regions[?name=='us-east-2'].</a:t>
            </a:r>
            <a:r>
              <a:rPr lang="en-US" dirty="0" err="1"/>
              <a:t>displayName</a:t>
            </a:r>
            <a:r>
              <a:rPr lang="en-US" dirty="0"/>
              <a:t>" --output text</a:t>
            </a:r>
          </a:p>
          <a:p>
            <a:endParaRPr lang="en-US" dirty="0"/>
          </a:p>
          <a:p>
            <a:r>
              <a:rPr lang="en-US" dirty="0"/>
              <a:t>The following is the output:</a:t>
            </a:r>
          </a:p>
          <a:p>
            <a:pPr marL="0" indent="0">
              <a:buNone/>
            </a:pPr>
            <a:r>
              <a:rPr lang="en-US" dirty="0"/>
              <a:t>Ohio</a:t>
            </a:r>
            <a:endParaRPr lang="en-CA" dirty="0"/>
          </a:p>
        </p:txBody>
      </p:sp>
    </p:spTree>
    <p:extLst>
      <p:ext uri="{BB962C8B-B14F-4D97-AF65-F5344CB8AC3E}">
        <p14:creationId xmlns:p14="http://schemas.microsoft.com/office/powerpoint/2010/main" val="335598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8E9B7-998D-4C81-AFC0-34FEF3D69163}"/>
              </a:ext>
            </a:extLst>
          </p:cNvPr>
          <p:cNvSpPr>
            <a:spLocks noGrp="1"/>
          </p:cNvSpPr>
          <p:nvPr>
            <p:ph type="title"/>
          </p:nvPr>
        </p:nvSpPr>
        <p:spPr/>
        <p:txBody>
          <a:bodyPr/>
          <a:lstStyle/>
          <a:p>
            <a:r>
              <a:rPr lang="en-US" dirty="0"/>
              <a:t>Specifying the Region for a resource</a:t>
            </a:r>
            <a:endParaRPr lang="en-CA" dirty="0"/>
          </a:p>
        </p:txBody>
      </p:sp>
      <p:sp>
        <p:nvSpPr>
          <p:cNvPr id="3" name="Content Placeholder 2">
            <a:extLst>
              <a:ext uri="{FF2B5EF4-FFF2-40B4-BE49-F238E27FC236}">
                <a16:creationId xmlns:a16="http://schemas.microsoft.com/office/drawing/2014/main" id="{09F047E2-3007-4F34-ABF5-A6E0AFA09701}"/>
              </a:ext>
            </a:extLst>
          </p:cNvPr>
          <p:cNvSpPr>
            <a:spLocks noGrp="1"/>
          </p:cNvSpPr>
          <p:nvPr>
            <p:ph idx="1"/>
          </p:nvPr>
        </p:nvSpPr>
        <p:spPr>
          <a:xfrm>
            <a:off x="838200" y="1845945"/>
            <a:ext cx="10515600" cy="4351338"/>
          </a:xfrm>
        </p:spPr>
        <p:txBody>
          <a:bodyPr>
            <a:normAutofit fontScale="70000" lnSpcReduction="20000"/>
          </a:bodyPr>
          <a:lstStyle/>
          <a:p>
            <a:endParaRPr lang="en-US" dirty="0"/>
          </a:p>
          <a:p>
            <a:r>
              <a:rPr lang="en-US" dirty="0"/>
              <a:t>Every time you create an Amazon EC2 resource, you can specify the Region for the resource. You can specify the Region for a resource using the AWS Management Console or the command line.</a:t>
            </a:r>
          </a:p>
          <a:p>
            <a:r>
              <a:rPr lang="en-US" dirty="0"/>
              <a:t>Considerations</a:t>
            </a:r>
          </a:p>
          <a:p>
            <a:r>
              <a:rPr lang="en-US" dirty="0"/>
              <a:t>Some AWS resources might not be available in all Regions. Ensure that you can create the resources that you need in the desired Regions before you launch an instance.</a:t>
            </a:r>
          </a:p>
          <a:p>
            <a:r>
              <a:rPr lang="en-US" dirty="0"/>
              <a:t>To specify the Region for a resource using the console</a:t>
            </a:r>
          </a:p>
          <a:p>
            <a:r>
              <a:rPr lang="en-US" dirty="0"/>
              <a:t>    Open the Amazon EC2 console at https://console.aws.amazon.com/ec2/</a:t>
            </a:r>
          </a:p>
          <a:p>
            <a:r>
              <a:rPr lang="en-US" dirty="0"/>
              <a:t>    Use the Region selector in the navigation bar.</a:t>
            </a:r>
          </a:p>
          <a:p>
            <a:r>
              <a:rPr lang="en-US" dirty="0"/>
              <a:t>To specify the default Region using the command line</a:t>
            </a:r>
          </a:p>
          <a:p>
            <a:r>
              <a:rPr lang="en-US" dirty="0"/>
              <a:t>You can set the value of an environment variable to the desired Regional endpoint (for example, https://ec2.us-east-2.amazonaws.com):</a:t>
            </a:r>
          </a:p>
          <a:p>
            <a:r>
              <a:rPr lang="en-US" dirty="0"/>
              <a:t>    AWS_DEFAULT_REGION (AWS CLI)</a:t>
            </a:r>
          </a:p>
        </p:txBody>
      </p:sp>
    </p:spTree>
    <p:extLst>
      <p:ext uri="{BB962C8B-B14F-4D97-AF65-F5344CB8AC3E}">
        <p14:creationId xmlns:p14="http://schemas.microsoft.com/office/powerpoint/2010/main" val="3690940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95926-C14A-44B6-A4AE-509C4EB6A7C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10C034F-6874-4415-8503-9E4F244FA7ED}"/>
              </a:ext>
            </a:extLst>
          </p:cNvPr>
          <p:cNvSpPr>
            <a:spLocks noGrp="1"/>
          </p:cNvSpPr>
          <p:nvPr>
            <p:ph idx="1"/>
          </p:nvPr>
        </p:nvSpPr>
        <p:spPr/>
        <p:txBody>
          <a:bodyPr/>
          <a:lstStyle/>
          <a:p>
            <a:r>
              <a:rPr lang="en-US" dirty="0"/>
              <a:t>Set-</a:t>
            </a:r>
            <a:r>
              <a:rPr lang="en-US" dirty="0" err="1"/>
              <a:t>AWSDefaultRegion</a:t>
            </a:r>
            <a:r>
              <a:rPr lang="en-US" dirty="0"/>
              <a:t> (AWS Tools for Windows PowerShell)</a:t>
            </a:r>
          </a:p>
          <a:p>
            <a:r>
              <a:rPr lang="en-US" dirty="0"/>
              <a:t>Alternatively, you can use the --region (AWS CLI) or -Region (AWS Tools for Windows PowerShell) command line option with each individual command. For example, --region us-east-2.</a:t>
            </a:r>
          </a:p>
        </p:txBody>
      </p:sp>
    </p:spTree>
    <p:extLst>
      <p:ext uri="{BB962C8B-B14F-4D97-AF65-F5344CB8AC3E}">
        <p14:creationId xmlns:p14="http://schemas.microsoft.com/office/powerpoint/2010/main" val="1797488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77693-F910-40C2-A7A6-AF97434B44E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9CADAB7-33C0-4DDB-8251-FD70137DC0D5}"/>
              </a:ext>
            </a:extLst>
          </p:cNvPr>
          <p:cNvSpPr>
            <a:spLocks noGrp="1"/>
          </p:cNvSpPr>
          <p:nvPr>
            <p:ph idx="1"/>
          </p:nvPr>
        </p:nvSpPr>
        <p:spPr/>
        <p:txBody>
          <a:bodyPr/>
          <a:lstStyle/>
          <a:p>
            <a:r>
              <a:rPr lang="en-US" b="1" dirty="0"/>
              <a:t>Availability Zones</a:t>
            </a:r>
          </a:p>
          <a:p>
            <a:r>
              <a:rPr lang="en-US" dirty="0"/>
              <a:t>Each Region has multiple, isolated locations known as </a:t>
            </a:r>
            <a:r>
              <a:rPr lang="en-US" i="1" dirty="0"/>
              <a:t>Availability Zones</a:t>
            </a:r>
            <a:r>
              <a:rPr lang="en-US" dirty="0"/>
              <a:t>. When you launch an instance, you can select an Availability Zone or let us choose one for you. If you distribute your instances across multiple Availability Zones and one instance fails, you can design your application so that an instance in another Availability Zone can handle requests. </a:t>
            </a:r>
          </a:p>
        </p:txBody>
      </p:sp>
    </p:spTree>
    <p:extLst>
      <p:ext uri="{BB962C8B-B14F-4D97-AF65-F5344CB8AC3E}">
        <p14:creationId xmlns:p14="http://schemas.microsoft.com/office/powerpoint/2010/main" val="2699860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AC21E-B9D0-4095-9C8E-F6F1183E7B9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1B23FEE-816F-4A0E-B138-52FC66D78630}"/>
              </a:ext>
            </a:extLst>
          </p:cNvPr>
          <p:cNvSpPr>
            <a:spLocks noGrp="1"/>
          </p:cNvSpPr>
          <p:nvPr>
            <p:ph idx="1"/>
          </p:nvPr>
        </p:nvSpPr>
        <p:spPr/>
        <p:txBody>
          <a:bodyPr/>
          <a:lstStyle/>
          <a:p>
            <a:r>
              <a:rPr lang="en-US" dirty="0"/>
              <a:t>The following diagram illustrates multiple Availability Zones in an AWS Region.</a:t>
            </a:r>
          </a:p>
          <a:p>
            <a:endParaRPr lang="en-CA" dirty="0"/>
          </a:p>
        </p:txBody>
      </p:sp>
      <p:pic>
        <p:nvPicPr>
          <p:cNvPr id="5" name="Picture 4">
            <a:extLst>
              <a:ext uri="{FF2B5EF4-FFF2-40B4-BE49-F238E27FC236}">
                <a16:creationId xmlns:a16="http://schemas.microsoft.com/office/drawing/2014/main" id="{DB92AACE-093A-46C9-88E1-57193D44155F}"/>
              </a:ext>
            </a:extLst>
          </p:cNvPr>
          <p:cNvPicPr>
            <a:picLocks noChangeAspect="1"/>
          </p:cNvPicPr>
          <p:nvPr/>
        </p:nvPicPr>
        <p:blipFill>
          <a:blip r:embed="rId2"/>
          <a:stretch>
            <a:fillRect/>
          </a:stretch>
        </p:blipFill>
        <p:spPr>
          <a:xfrm>
            <a:off x="2499360" y="2467488"/>
            <a:ext cx="7823200" cy="3394831"/>
          </a:xfrm>
          <a:prstGeom prst="rect">
            <a:avLst/>
          </a:prstGeom>
        </p:spPr>
      </p:pic>
    </p:spTree>
    <p:extLst>
      <p:ext uri="{BB962C8B-B14F-4D97-AF65-F5344CB8AC3E}">
        <p14:creationId xmlns:p14="http://schemas.microsoft.com/office/powerpoint/2010/main" val="3032374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AE5D0-D151-4A2D-A0F2-37B7EDA3E71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E11281-739A-4457-B4F6-69BD4627E7CA}"/>
              </a:ext>
            </a:extLst>
          </p:cNvPr>
          <p:cNvSpPr>
            <a:spLocks noGrp="1"/>
          </p:cNvSpPr>
          <p:nvPr>
            <p:ph idx="1"/>
          </p:nvPr>
        </p:nvSpPr>
        <p:spPr/>
        <p:txBody>
          <a:bodyPr>
            <a:normAutofit fontScale="85000" lnSpcReduction="20000"/>
          </a:bodyPr>
          <a:lstStyle/>
          <a:p>
            <a:r>
              <a:rPr lang="en-US" dirty="0"/>
              <a:t>You can also use Elastic IP addresses to mask the failure of an instance in one Availability Zone by rapidly remapping the address to an instance in another Availability Zone. </a:t>
            </a:r>
          </a:p>
          <a:p>
            <a:r>
              <a:rPr lang="en-US" dirty="0"/>
              <a:t>An Availability Zone is represented by a Region code followed by a letter identifier; for example, us-east-1a. </a:t>
            </a:r>
          </a:p>
          <a:p>
            <a:r>
              <a:rPr lang="en-US" dirty="0"/>
              <a:t>To ensure that resources are distributed across the Availability Zones for a Region, we independently map Availability Zones to names for each AWS account. </a:t>
            </a:r>
          </a:p>
          <a:p>
            <a:r>
              <a:rPr lang="en-US" dirty="0"/>
              <a:t>For example, the Availability Zone us-east-1a for your AWS account might not be the same location as us-east-1a for another AWS account.</a:t>
            </a:r>
          </a:p>
          <a:p>
            <a:r>
              <a:rPr lang="en-US" dirty="0"/>
              <a:t>To coordinate Availability Zones across accounts, you must use the AZ ID, which is a unique and consistent identifier for an Availability Zone. For example, use1-az1 is an AZ ID for the us-east-1 Region and it has the same location in every AWS account. </a:t>
            </a:r>
            <a:endParaRPr lang="en-CA" dirty="0"/>
          </a:p>
        </p:txBody>
      </p:sp>
    </p:spTree>
    <p:extLst>
      <p:ext uri="{BB962C8B-B14F-4D97-AF65-F5344CB8AC3E}">
        <p14:creationId xmlns:p14="http://schemas.microsoft.com/office/powerpoint/2010/main" val="11231710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F6B6-273B-41C9-82AF-C66A996BFCF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09C781D-45BE-44B8-AAD1-81D120EBF286}"/>
              </a:ext>
            </a:extLst>
          </p:cNvPr>
          <p:cNvSpPr>
            <a:spLocks noGrp="1"/>
          </p:cNvSpPr>
          <p:nvPr>
            <p:ph idx="1"/>
          </p:nvPr>
        </p:nvSpPr>
        <p:spPr/>
        <p:txBody>
          <a:bodyPr>
            <a:normAutofit fontScale="92500" lnSpcReduction="10000"/>
          </a:bodyPr>
          <a:lstStyle/>
          <a:p>
            <a:r>
              <a:rPr lang="en-US" dirty="0"/>
              <a:t>You can view AZ IDs to determine the location of resources in one account relative to the resources in another account. For example, if you share a subnet in the Availability Zone with the AZ ID use-az2 with another account, this subnet is available to that account in the Availability Zone whose AZ ID is also use-az2. The AZ ID for each VPC and subnet is displayed in the Amazon VPC console. </a:t>
            </a:r>
          </a:p>
          <a:p>
            <a:r>
              <a:rPr lang="en-US" dirty="0"/>
              <a:t>As Availability Zones grow over time, our ability to expand them can become constrained. If this happens, we might restrict you from launching an instance in a constrained Availability Zone unless you already have an instance in that Availability Zone. Eventually, we might also remove the constrained Availability Zone from the list of Availability Zones for new accounts. Therefore, your account might have a different number of available Availability Zones in a Region than another account. </a:t>
            </a:r>
            <a:endParaRPr lang="en-CA" dirty="0"/>
          </a:p>
        </p:txBody>
      </p:sp>
    </p:spTree>
    <p:extLst>
      <p:ext uri="{BB962C8B-B14F-4D97-AF65-F5344CB8AC3E}">
        <p14:creationId xmlns:p14="http://schemas.microsoft.com/office/powerpoint/2010/main" val="11519330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1BD95-1049-4C59-86C3-C9E64E60CFE7}"/>
              </a:ext>
            </a:extLst>
          </p:cNvPr>
          <p:cNvSpPr>
            <a:spLocks noGrp="1"/>
          </p:cNvSpPr>
          <p:nvPr>
            <p:ph type="title"/>
          </p:nvPr>
        </p:nvSpPr>
        <p:spPr/>
        <p:txBody>
          <a:bodyPr/>
          <a:lstStyle/>
          <a:p>
            <a:r>
              <a:rPr lang="en-US" dirty="0"/>
              <a:t>Describing your Availability Zones</a:t>
            </a:r>
            <a:br>
              <a:rPr lang="en-US" dirty="0"/>
            </a:br>
            <a:endParaRPr lang="en-CA" dirty="0"/>
          </a:p>
        </p:txBody>
      </p:sp>
      <p:sp>
        <p:nvSpPr>
          <p:cNvPr id="3" name="Content Placeholder 2">
            <a:extLst>
              <a:ext uri="{FF2B5EF4-FFF2-40B4-BE49-F238E27FC236}">
                <a16:creationId xmlns:a16="http://schemas.microsoft.com/office/drawing/2014/main" id="{C8D3EE2D-C590-4638-96FF-5104FA2D651F}"/>
              </a:ext>
            </a:extLst>
          </p:cNvPr>
          <p:cNvSpPr>
            <a:spLocks noGrp="1"/>
          </p:cNvSpPr>
          <p:nvPr>
            <p:ph idx="1"/>
          </p:nvPr>
        </p:nvSpPr>
        <p:spPr/>
        <p:txBody>
          <a:bodyPr>
            <a:normAutofit fontScale="92500" lnSpcReduction="10000"/>
          </a:bodyPr>
          <a:lstStyle/>
          <a:p>
            <a:endParaRPr lang="en-US" dirty="0"/>
          </a:p>
          <a:p>
            <a:r>
              <a:rPr lang="en-US" dirty="0"/>
              <a:t>You can use the Amazon EC2 console or the command line interface to determine which Availability Zones are available for your account. For more information about these command line interfaces, see Accessing Amazon EC2.</a:t>
            </a:r>
          </a:p>
          <a:p>
            <a:r>
              <a:rPr lang="en-US" dirty="0"/>
              <a:t>To find your Availability Zones using the console</a:t>
            </a:r>
          </a:p>
          <a:p>
            <a:r>
              <a:rPr lang="en-US" dirty="0"/>
              <a:t>    Open the Amazon EC2 console at https://console.aws.amazon.com/ec2/</a:t>
            </a:r>
          </a:p>
          <a:p>
            <a:r>
              <a:rPr lang="en-US" dirty="0"/>
              <a:t>    From the navigation bar, view the options in the Region selector.</a:t>
            </a:r>
          </a:p>
          <a:p>
            <a:r>
              <a:rPr lang="en-US" dirty="0"/>
              <a:t>    On the navigation pane, choose EC2 Dashboard.</a:t>
            </a:r>
          </a:p>
          <a:p>
            <a:r>
              <a:rPr lang="en-US" dirty="0"/>
              <a:t>    The Availability Zones are listed under Service health, Zone status.</a:t>
            </a:r>
          </a:p>
        </p:txBody>
      </p:sp>
    </p:spTree>
    <p:extLst>
      <p:ext uri="{BB962C8B-B14F-4D97-AF65-F5344CB8AC3E}">
        <p14:creationId xmlns:p14="http://schemas.microsoft.com/office/powerpoint/2010/main" val="38041631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2BD0A-5375-4D24-B58C-B860D3B4ADF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8AB0D38-7301-409D-8CE6-60ADE82EF0EF}"/>
              </a:ext>
            </a:extLst>
          </p:cNvPr>
          <p:cNvSpPr>
            <a:spLocks noGrp="1"/>
          </p:cNvSpPr>
          <p:nvPr>
            <p:ph idx="1"/>
          </p:nvPr>
        </p:nvSpPr>
        <p:spPr/>
        <p:txBody>
          <a:bodyPr>
            <a:normAutofit/>
          </a:bodyPr>
          <a:lstStyle/>
          <a:p>
            <a:r>
              <a:rPr lang="en-US" b="1" dirty="0"/>
              <a:t>To find your Availability Zones using the AWS CLI</a:t>
            </a:r>
          </a:p>
          <a:p>
            <a:r>
              <a:rPr lang="en-US" dirty="0"/>
              <a:t>    Use the describe-availability-zones command as follows to describe the Availability Zones within the specified Region.</a:t>
            </a:r>
          </a:p>
          <a:p>
            <a:r>
              <a:rPr lang="en-US" dirty="0" err="1"/>
              <a:t>aws</a:t>
            </a:r>
            <a:r>
              <a:rPr lang="en-US" dirty="0"/>
              <a:t> ec2 describe-availability-zones --region region-name</a:t>
            </a:r>
          </a:p>
          <a:p>
            <a:r>
              <a:rPr lang="en-US" dirty="0"/>
              <a:t>Use the describe-availability-zones command as follows to describe the Availability Zones regardless of the opt-in status.</a:t>
            </a:r>
          </a:p>
          <a:p>
            <a:r>
              <a:rPr lang="en-US" dirty="0"/>
              <a:t>    </a:t>
            </a:r>
            <a:r>
              <a:rPr lang="en-US" dirty="0" err="1"/>
              <a:t>aws</a:t>
            </a:r>
            <a:r>
              <a:rPr lang="en-US" dirty="0"/>
              <a:t> ec2 describe-availability-zones --all-availability-zones</a:t>
            </a:r>
          </a:p>
        </p:txBody>
      </p:sp>
    </p:spTree>
    <p:extLst>
      <p:ext uri="{BB962C8B-B14F-4D97-AF65-F5344CB8AC3E}">
        <p14:creationId xmlns:p14="http://schemas.microsoft.com/office/powerpoint/2010/main" val="2577904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DE24-1DDA-4625-90E6-5798BC9CD5A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D270146-9E70-47E8-AC0E-445B9DDED36C}"/>
              </a:ext>
            </a:extLst>
          </p:cNvPr>
          <p:cNvSpPr>
            <a:spLocks noGrp="1"/>
          </p:cNvSpPr>
          <p:nvPr>
            <p:ph idx="1"/>
          </p:nvPr>
        </p:nvSpPr>
        <p:spPr/>
        <p:txBody>
          <a:bodyPr/>
          <a:lstStyle/>
          <a:p>
            <a:r>
              <a:rPr lang="en-US" b="1" dirty="0"/>
              <a:t>To find your Availability Zones using the AWS Tools for Windows PowerShell</a:t>
            </a:r>
          </a:p>
          <a:p>
            <a:r>
              <a:rPr lang="en-US" dirty="0"/>
              <a:t>Use the Get-EC2AvailabilityZone command as follows to describe the Availability Zones within the specified Region.</a:t>
            </a:r>
          </a:p>
          <a:p>
            <a:r>
              <a:rPr lang="en-US" dirty="0"/>
              <a:t>PS C:\&gt; Get-EC2AvailabilityZone -Region region-name</a:t>
            </a:r>
            <a:endParaRPr lang="en-CA" dirty="0"/>
          </a:p>
          <a:p>
            <a:pPr marL="0" indent="0">
              <a:buNone/>
            </a:pPr>
            <a:endParaRPr lang="en-CA" dirty="0"/>
          </a:p>
        </p:txBody>
      </p:sp>
    </p:spTree>
    <p:extLst>
      <p:ext uri="{BB962C8B-B14F-4D97-AF65-F5344CB8AC3E}">
        <p14:creationId xmlns:p14="http://schemas.microsoft.com/office/powerpoint/2010/main" val="60201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2E19-1F55-4147-865F-EE917CA1CB08}"/>
              </a:ext>
            </a:extLst>
          </p:cNvPr>
          <p:cNvSpPr>
            <a:spLocks noGrp="1"/>
          </p:cNvSpPr>
          <p:nvPr>
            <p:ph type="title"/>
          </p:nvPr>
        </p:nvSpPr>
        <p:spPr/>
        <p:txBody>
          <a:bodyPr/>
          <a:lstStyle/>
          <a:p>
            <a:r>
              <a:rPr lang="en-US" sz="1800" b="1" dirty="0">
                <a:effectLst/>
                <a:latin typeface="Times New Roman" panose="02020603050405020304" pitchFamily="18" charset="0"/>
                <a:ea typeface="Times New Roman" panose="02020603050405020304" pitchFamily="18" charset="0"/>
              </a:rPr>
              <a:t>How to Get Started with Amazon EC2</a:t>
            </a:r>
            <a:br>
              <a:rPr lang="en-CA" sz="1800" b="1" dirty="0">
                <a:effectLst/>
                <a:latin typeface="Times New Roman" panose="02020603050405020304" pitchFamily="18" charset="0"/>
                <a:ea typeface="Times New Roman" panose="02020603050405020304" pitchFamily="18" charset="0"/>
              </a:rPr>
            </a:br>
            <a:endParaRPr lang="en-CA" dirty="0"/>
          </a:p>
        </p:txBody>
      </p:sp>
      <p:sp>
        <p:nvSpPr>
          <p:cNvPr id="4" name="Rectangle 1">
            <a:extLst>
              <a:ext uri="{FF2B5EF4-FFF2-40B4-BE49-F238E27FC236}">
                <a16:creationId xmlns:a16="http://schemas.microsoft.com/office/drawing/2014/main" id="{C8848D1F-1F32-4BA8-A401-56F3E9F7EA2F}"/>
              </a:ext>
            </a:extLst>
          </p:cNvPr>
          <p:cNvSpPr>
            <a:spLocks noGrp="1" noChangeArrowheads="1"/>
          </p:cNvSpPr>
          <p:nvPr>
            <p:ph idx="1"/>
          </p:nvPr>
        </p:nvSpPr>
        <p:spPr bwMode="auto">
          <a:xfrm>
            <a:off x="780473" y="1969876"/>
            <a:ext cx="11217563"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100" dirty="0">
                <a:solidFill>
                  <a:srgbClr val="444444"/>
                </a:solidFill>
                <a:latin typeface="Helvetica" panose="020B0604020202020204" pitchFamily="34" charset="0"/>
                <a:cs typeface="Times New Roman" panose="02020603050405020304" pitchFamily="18" charset="0"/>
              </a:rPr>
              <a:t>Sign up for AWS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AWS account is automatically signed up for all services in AWS, including Amazon EC2. </a:t>
            </a: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You are charged only for the services that you use. </a:t>
            </a: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If you are a new AWS customer, you can get started with Amazon EC2 for free. </a:t>
            </a:r>
            <a:r>
              <a:rPr lang="en-US" altLang="en-US" sz="2100" dirty="0">
                <a:solidFill>
                  <a:srgbClr val="444444"/>
                </a:solidFill>
                <a:latin typeface="Helvetica" panose="020B06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Free Tier</a:t>
            </a:r>
            <a:endParaRPr lang="en-US" altLang="en-US" sz="2100" dirty="0">
              <a:solidFill>
                <a:srgbClr val="444444"/>
              </a:solidFill>
              <a:latin typeface="Helvetica" panose="020B0604020202020204" pitchFamily="34" charset="0"/>
              <a:cs typeface="Times New Roman" panose="02020603050405020304" pitchFamily="18" charset="0"/>
            </a:endParaRPr>
          </a:p>
          <a:p>
            <a:pPr marL="0" indent="0" eaLnBrk="0" fontAlgn="base" hangingPunct="0">
              <a:lnSpc>
                <a:spcPct val="100000"/>
              </a:lnSpc>
              <a:spcBef>
                <a:spcPct val="0"/>
              </a:spcBef>
              <a:spcAft>
                <a:spcPct val="0"/>
              </a:spcAft>
              <a:buNone/>
            </a:pPr>
            <a:r>
              <a:rPr lang="en-US" altLang="en-US" sz="2100" dirty="0">
                <a:solidFill>
                  <a:srgbClr val="444444"/>
                </a:solidFill>
                <a:latin typeface="Helvetica" panose="020B0604020202020204" pitchFamily="34" charset="0"/>
                <a:cs typeface="Times New Roman" panose="02020603050405020304" pitchFamily="18" charset="0"/>
              </a:rPr>
              <a:t> </a:t>
            </a:r>
          </a:p>
          <a:p>
            <a:pPr marL="0" indent="0" eaLnBrk="0" fontAlgn="base" hangingPunct="0">
              <a:lnSpc>
                <a:spcPct val="100000"/>
              </a:lnSpc>
              <a:spcBef>
                <a:spcPct val="0"/>
              </a:spcBef>
              <a:spcAft>
                <a:spcPct val="0"/>
              </a:spcAft>
              <a:buNone/>
            </a:pPr>
            <a:r>
              <a:rPr lang="en-US" altLang="en-US" sz="2100" dirty="0">
                <a:solidFill>
                  <a:srgbClr val="444444"/>
                </a:solidFill>
                <a:latin typeface="Helvetica" panose="020B0604020202020204" pitchFamily="34" charset="0"/>
                <a:cs typeface="Times New Roman" panose="02020603050405020304" pitchFamily="18" charset="0"/>
              </a:rPr>
              <a:t>To create an AWS account</a:t>
            </a: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Open </a:t>
            </a:r>
            <a:r>
              <a:rPr lang="en-US" altLang="en-US" sz="2100" dirty="0">
                <a:solidFill>
                  <a:srgbClr val="444444"/>
                </a:solidFill>
                <a:latin typeface="Helvetica" panose="020B06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https://portal.aws.amazon.com/billing/signup</a:t>
            </a:r>
            <a:endParaRPr lang="en-US" altLang="en-US" sz="2100" dirty="0">
              <a:solidFill>
                <a:srgbClr val="444444"/>
              </a:solidFill>
              <a:latin typeface="Helvetica" panose="020B0604020202020204" pitchFamily="34" charset="0"/>
              <a:cs typeface="Times New Roman" panose="02020603050405020304" pitchFamily="18" charset="0"/>
            </a:endParaRP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Follow the online instructions.</a:t>
            </a:r>
          </a:p>
          <a:p>
            <a:pPr eaLnBrk="0" fontAlgn="base" hangingPunct="0">
              <a:lnSpc>
                <a:spcPct val="100000"/>
              </a:lnSpc>
              <a:spcBef>
                <a:spcPct val="0"/>
              </a:spcBef>
              <a:spcAft>
                <a:spcPct val="0"/>
              </a:spcAft>
            </a:pPr>
            <a:r>
              <a:rPr lang="en-US" altLang="en-US" sz="2100" dirty="0">
                <a:solidFill>
                  <a:srgbClr val="444444"/>
                </a:solidFill>
                <a:latin typeface="Helvetica" panose="020B0604020202020204" pitchFamily="34" charset="0"/>
                <a:cs typeface="Times New Roman" panose="02020603050405020304" pitchFamily="18" charset="0"/>
              </a:rPr>
              <a:t>Part of the sign-up procedure involves receiving a phone call and entering a verification code </a:t>
            </a:r>
          </a:p>
        </p:txBody>
      </p:sp>
    </p:spTree>
    <p:extLst>
      <p:ext uri="{BB962C8B-B14F-4D97-AF65-F5344CB8AC3E}">
        <p14:creationId xmlns:p14="http://schemas.microsoft.com/office/powerpoint/2010/main" val="23308123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DF696-0C6C-4F90-A7C6-DDFFFD5C9EED}"/>
              </a:ext>
            </a:extLst>
          </p:cNvPr>
          <p:cNvSpPr>
            <a:spLocks noGrp="1"/>
          </p:cNvSpPr>
          <p:nvPr>
            <p:ph type="title"/>
          </p:nvPr>
        </p:nvSpPr>
        <p:spPr/>
        <p:txBody>
          <a:bodyPr/>
          <a:lstStyle/>
          <a:p>
            <a:r>
              <a:rPr lang="en-US" dirty="0"/>
              <a:t>Launching instances in an Availability Zone</a:t>
            </a:r>
            <a:endParaRPr lang="en-CA" dirty="0"/>
          </a:p>
        </p:txBody>
      </p:sp>
      <p:sp>
        <p:nvSpPr>
          <p:cNvPr id="3" name="Content Placeholder 2">
            <a:extLst>
              <a:ext uri="{FF2B5EF4-FFF2-40B4-BE49-F238E27FC236}">
                <a16:creationId xmlns:a16="http://schemas.microsoft.com/office/drawing/2014/main" id="{E13DDA5D-C066-4BD4-8172-D2606C1D8C2D}"/>
              </a:ext>
            </a:extLst>
          </p:cNvPr>
          <p:cNvSpPr>
            <a:spLocks noGrp="1"/>
          </p:cNvSpPr>
          <p:nvPr>
            <p:ph idx="1"/>
          </p:nvPr>
        </p:nvSpPr>
        <p:spPr/>
        <p:txBody>
          <a:bodyPr>
            <a:normAutofit fontScale="85000" lnSpcReduction="20000"/>
          </a:bodyPr>
          <a:lstStyle/>
          <a:p>
            <a:endParaRPr lang="en-US" dirty="0"/>
          </a:p>
          <a:p>
            <a:r>
              <a:rPr lang="en-US" dirty="0"/>
              <a:t>When you launch an instance, select a Region that puts your instances closer to specific customers, or meets the legal or other requirements that you have. By launching your instances in separate Availability Zones, you can protect your applications from the failure of a single location.</a:t>
            </a:r>
          </a:p>
          <a:p>
            <a:r>
              <a:rPr lang="en-US" dirty="0"/>
              <a:t>When you launch an instance, you can optionally specify an Availability Zone in the Region that you are using. </a:t>
            </a:r>
          </a:p>
          <a:p>
            <a:r>
              <a:rPr lang="en-US" dirty="0"/>
              <a:t>If you do not specify an Availability Zone, we select an Availability Zone for you. </a:t>
            </a:r>
          </a:p>
          <a:p>
            <a:r>
              <a:rPr lang="en-US" dirty="0"/>
              <a:t>When you launch your initial instances, we recommend that you accept the default Availability Zone, because this allows us to select the best Availability Zone for you based on system health and available capacity. If you launch additional instances, specify a Zone only if your new instances must be close to, or separated from, your running instances. </a:t>
            </a:r>
            <a:endParaRPr lang="en-CA" dirty="0"/>
          </a:p>
        </p:txBody>
      </p:sp>
    </p:spTree>
    <p:extLst>
      <p:ext uri="{BB962C8B-B14F-4D97-AF65-F5344CB8AC3E}">
        <p14:creationId xmlns:p14="http://schemas.microsoft.com/office/powerpoint/2010/main" val="671894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2BD7E-2AE3-4959-934D-F0240103B9B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864CA42-5F11-4867-93FF-4856E3DF804A}"/>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419068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2187-DB45-4420-A1CA-D4C92BBD822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7E12C7D-BB13-4C2E-A723-630AC23E80F1}"/>
              </a:ext>
            </a:extLst>
          </p:cNvPr>
          <p:cNvSpPr>
            <a:spLocks noGrp="1"/>
          </p:cNvSpPr>
          <p:nvPr>
            <p:ph idx="1"/>
          </p:nvPr>
        </p:nvSpPr>
        <p:spPr/>
        <p:txBody>
          <a:bodyPr>
            <a:normAutofit/>
          </a:bodyPr>
          <a:lstStyle/>
          <a:p>
            <a:r>
              <a:rPr lang="en-US" dirty="0"/>
              <a:t>Create a key pair</a:t>
            </a:r>
          </a:p>
          <a:p>
            <a:r>
              <a:rPr lang="en-US" dirty="0"/>
              <a:t>AWS uses public-key cryptography to secure the login information for your instance. A Linux instance has no password; you use a key pair to log in to your instance securely. You specify the name of the key pair when you launch your instance, then provide the private key when you log in using SSH.</a:t>
            </a:r>
          </a:p>
          <a:p>
            <a:r>
              <a:rPr lang="en-US" dirty="0"/>
              <a:t>If you haven't created a key pair already, you can create one using the Amazon EC2 console. Note that if you plan to launch instances in multiple Regions, you'll need to create a key pair in each Region. For more information about Regions, see Regions and Zones.</a:t>
            </a:r>
          </a:p>
        </p:txBody>
      </p:sp>
    </p:spTree>
    <p:extLst>
      <p:ext uri="{BB962C8B-B14F-4D97-AF65-F5344CB8AC3E}">
        <p14:creationId xmlns:p14="http://schemas.microsoft.com/office/powerpoint/2010/main" val="422078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07CB2-7130-451B-8453-6F30D37B9243}"/>
              </a:ext>
            </a:extLst>
          </p:cNvPr>
          <p:cNvSpPr>
            <a:spLocks noGrp="1"/>
          </p:cNvSpPr>
          <p:nvPr>
            <p:ph type="title"/>
          </p:nvPr>
        </p:nvSpPr>
        <p:spPr/>
        <p:txBody>
          <a:bodyPr/>
          <a:lstStyle/>
          <a:p>
            <a:r>
              <a:rPr lang="en-US" dirty="0"/>
              <a:t>To create your key pair</a:t>
            </a:r>
            <a:endParaRPr lang="en-CA" dirty="0"/>
          </a:p>
        </p:txBody>
      </p:sp>
      <p:sp>
        <p:nvSpPr>
          <p:cNvPr id="3" name="Content Placeholder 2">
            <a:extLst>
              <a:ext uri="{FF2B5EF4-FFF2-40B4-BE49-F238E27FC236}">
                <a16:creationId xmlns:a16="http://schemas.microsoft.com/office/drawing/2014/main" id="{46227060-C58E-421C-B0B2-B8EB2C280B90}"/>
              </a:ext>
            </a:extLst>
          </p:cNvPr>
          <p:cNvSpPr>
            <a:spLocks noGrp="1"/>
          </p:cNvSpPr>
          <p:nvPr>
            <p:ph idx="1"/>
          </p:nvPr>
        </p:nvSpPr>
        <p:spPr/>
        <p:txBody>
          <a:bodyPr>
            <a:normAutofit/>
          </a:bodyPr>
          <a:lstStyle/>
          <a:p>
            <a:r>
              <a:rPr lang="en-US" dirty="0"/>
              <a:t>Open the Amazon EC2 console at https://console.aws.amazon.com/ec2/</a:t>
            </a:r>
          </a:p>
          <a:p>
            <a:r>
              <a:rPr lang="en-US" dirty="0"/>
              <a:t>In the navigation pane, choose Key Pairs.</a:t>
            </a:r>
          </a:p>
          <a:p>
            <a:r>
              <a:rPr lang="en-US" dirty="0"/>
              <a:t>Choose Create key pair.</a:t>
            </a:r>
          </a:p>
          <a:p>
            <a:r>
              <a:rPr lang="en-US" dirty="0"/>
              <a:t>For Name, enter a descriptive name for the key pair. Amazon EC2 associates the public key with the name that you specify as the key name. A key name can include up to 255 ASCII characters. It can’t include leading or trailing spaces.</a:t>
            </a:r>
          </a:p>
        </p:txBody>
      </p:sp>
    </p:spTree>
    <p:extLst>
      <p:ext uri="{BB962C8B-B14F-4D97-AF65-F5344CB8AC3E}">
        <p14:creationId xmlns:p14="http://schemas.microsoft.com/office/powerpoint/2010/main" val="422204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7A6EC-5BA2-4D85-A37B-2047FEF48FE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ABB326F-6C53-448C-82D6-E4411C15CC0E}"/>
              </a:ext>
            </a:extLst>
          </p:cNvPr>
          <p:cNvSpPr>
            <a:spLocks noGrp="1"/>
          </p:cNvSpPr>
          <p:nvPr>
            <p:ph idx="1"/>
          </p:nvPr>
        </p:nvSpPr>
        <p:spPr/>
        <p:txBody>
          <a:bodyPr>
            <a:normAutofit fontScale="85000" lnSpcReduction="20000"/>
          </a:bodyPr>
          <a:lstStyle/>
          <a:p>
            <a:r>
              <a:rPr lang="en-US" dirty="0"/>
              <a:t>For File format, choose the format in which to save the private key. To save the private key in a format that can be used with </a:t>
            </a:r>
            <a:r>
              <a:rPr lang="en-US" b="1" dirty="0"/>
              <a:t>OpenSSH, choose </a:t>
            </a:r>
            <a:r>
              <a:rPr lang="en-US" b="1" dirty="0" err="1"/>
              <a:t>pem</a:t>
            </a:r>
            <a:r>
              <a:rPr lang="en-US" dirty="0"/>
              <a:t>. </a:t>
            </a:r>
          </a:p>
          <a:p>
            <a:r>
              <a:rPr lang="en-US" dirty="0"/>
              <a:t>To save the private key in a format that can be used with </a:t>
            </a:r>
            <a:r>
              <a:rPr lang="en-US" b="1" dirty="0"/>
              <a:t>PuTTY, choose </a:t>
            </a:r>
            <a:r>
              <a:rPr lang="en-US" b="1" dirty="0" err="1"/>
              <a:t>ppk</a:t>
            </a:r>
            <a:r>
              <a:rPr lang="en-US" dirty="0"/>
              <a:t>.</a:t>
            </a:r>
          </a:p>
          <a:p>
            <a:r>
              <a:rPr lang="en-US" dirty="0"/>
              <a:t>Choose Create key pair.</a:t>
            </a:r>
          </a:p>
          <a:p>
            <a:r>
              <a:rPr lang="en-US" dirty="0"/>
              <a:t>The private key file is automatically downloaded by your browser. The base file name is the name you specified as the name of your key pair, and the file name extension is determined by the file format you chose. Save the private key file in a safe place.</a:t>
            </a:r>
          </a:p>
          <a:p>
            <a:r>
              <a:rPr lang="en-US" b="1" dirty="0"/>
              <a:t>Important -This is the only chance for you to save the private key file</a:t>
            </a:r>
            <a:r>
              <a:rPr lang="en-US" dirty="0"/>
              <a:t>.</a:t>
            </a:r>
          </a:p>
          <a:p>
            <a:r>
              <a:rPr lang="en-US" dirty="0"/>
              <a:t>If you will use an SSH client on a macOS or Linux computer to connect to your Linux instance, use the following command to set the permissions of your private key file so that only you can read it.</a:t>
            </a:r>
          </a:p>
          <a:p>
            <a:r>
              <a:rPr lang="en-US" dirty="0" err="1"/>
              <a:t>chmod</a:t>
            </a:r>
            <a:r>
              <a:rPr lang="en-US" dirty="0"/>
              <a:t> 400 my-key-</a:t>
            </a:r>
            <a:r>
              <a:rPr lang="en-US" dirty="0" err="1"/>
              <a:t>pair.pem</a:t>
            </a:r>
            <a:endParaRPr lang="en-US" dirty="0"/>
          </a:p>
          <a:p>
            <a:endParaRPr lang="en-CA" dirty="0"/>
          </a:p>
        </p:txBody>
      </p:sp>
    </p:spTree>
    <p:extLst>
      <p:ext uri="{BB962C8B-B14F-4D97-AF65-F5344CB8AC3E}">
        <p14:creationId xmlns:p14="http://schemas.microsoft.com/office/powerpoint/2010/main" val="103075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4E2A2-1567-4EE4-8CF8-EC60823D6166}"/>
              </a:ext>
            </a:extLst>
          </p:cNvPr>
          <p:cNvSpPr>
            <a:spLocks noGrp="1"/>
          </p:cNvSpPr>
          <p:nvPr>
            <p:ph type="title"/>
          </p:nvPr>
        </p:nvSpPr>
        <p:spPr/>
        <p:txBody>
          <a:bodyPr/>
          <a:lstStyle/>
          <a:p>
            <a:r>
              <a:rPr lang="en-US" dirty="0"/>
              <a:t>To create a security group with least privilege</a:t>
            </a:r>
            <a:endParaRPr lang="en-CA" dirty="0"/>
          </a:p>
        </p:txBody>
      </p:sp>
      <p:sp>
        <p:nvSpPr>
          <p:cNvPr id="3" name="Content Placeholder 2">
            <a:extLst>
              <a:ext uri="{FF2B5EF4-FFF2-40B4-BE49-F238E27FC236}">
                <a16:creationId xmlns:a16="http://schemas.microsoft.com/office/drawing/2014/main" id="{BA4A1084-C93F-4ADD-B465-225B55B23A20}"/>
              </a:ext>
            </a:extLst>
          </p:cNvPr>
          <p:cNvSpPr>
            <a:spLocks noGrp="1"/>
          </p:cNvSpPr>
          <p:nvPr>
            <p:ph idx="1"/>
          </p:nvPr>
        </p:nvSpPr>
        <p:spPr/>
        <p:txBody>
          <a:bodyPr>
            <a:normAutofit/>
          </a:bodyPr>
          <a:lstStyle/>
          <a:p>
            <a:endParaRPr lang="en-US" dirty="0"/>
          </a:p>
          <a:p>
            <a:r>
              <a:rPr lang="en-US" dirty="0"/>
              <a:t>    Open the Amazon EC2 console at https://console.aws.amazon.com/ec2/</a:t>
            </a:r>
          </a:p>
          <a:p>
            <a:r>
              <a:rPr lang="en-US" dirty="0"/>
              <a:t>From the navigation bar, select a Region for the security group. </a:t>
            </a:r>
            <a:r>
              <a:rPr lang="en-US" b="1" dirty="0"/>
              <a:t>Security groups are specific to a Region</a:t>
            </a:r>
            <a:r>
              <a:rPr lang="en-US" dirty="0"/>
              <a:t>, so you should select the same Region in which you created your key pair.</a:t>
            </a:r>
          </a:p>
          <a:p>
            <a:r>
              <a:rPr lang="en-US" dirty="0"/>
              <a:t>In the navigation pane, choose Security Groups.</a:t>
            </a:r>
            <a:endParaRPr lang="en-CA" dirty="0"/>
          </a:p>
        </p:txBody>
      </p:sp>
    </p:spTree>
    <p:extLst>
      <p:ext uri="{BB962C8B-B14F-4D97-AF65-F5344CB8AC3E}">
        <p14:creationId xmlns:p14="http://schemas.microsoft.com/office/powerpoint/2010/main" val="2339534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4177</Words>
  <Application>Microsoft Office PowerPoint</Application>
  <PresentationFormat>Widescreen</PresentationFormat>
  <Paragraphs>233</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Calibri Light</vt:lpstr>
      <vt:lpstr>Helvetica</vt:lpstr>
      <vt:lpstr>Symbol</vt:lpstr>
      <vt:lpstr>Times New Roman</vt:lpstr>
      <vt:lpstr>Office Theme</vt:lpstr>
      <vt:lpstr>Amazon Web Services</vt:lpstr>
      <vt:lpstr>What Is Amazon EC2? </vt:lpstr>
      <vt:lpstr>Features of Amazon EC2</vt:lpstr>
      <vt:lpstr>Features of Amazon EC2</vt:lpstr>
      <vt:lpstr>How to Get Started with Amazon EC2 </vt:lpstr>
      <vt:lpstr>PowerPoint Presentation</vt:lpstr>
      <vt:lpstr>To create your key pair</vt:lpstr>
      <vt:lpstr>PowerPoint Presentation</vt:lpstr>
      <vt:lpstr>To create a security group with least privilege</vt:lpstr>
      <vt:lpstr>PowerPoint Presentation</vt:lpstr>
      <vt:lpstr>PowerPoint Presentation</vt:lpstr>
      <vt:lpstr>Amazon Machine Image (AMI)</vt:lpstr>
      <vt:lpstr>PowerPoint Presentation</vt:lpstr>
      <vt:lpstr>PowerPoint Presentation</vt:lpstr>
      <vt:lpstr>Instances</vt:lpstr>
      <vt:lpstr>PowerPoint Presentation</vt:lpstr>
      <vt:lpstr>Storage for your instance</vt:lpstr>
      <vt:lpstr>Security best practices</vt:lpstr>
      <vt:lpstr>PowerPoint Presentation</vt:lpstr>
      <vt:lpstr>Stopping and terminating instances</vt:lpstr>
      <vt:lpstr>PowerPoint Presentation</vt:lpstr>
      <vt:lpstr>Terminating an instance</vt:lpstr>
      <vt:lpstr>PowerPoint Presentation</vt:lpstr>
      <vt:lpstr>AMIs</vt:lpstr>
      <vt:lpstr>PowerPoint Presentation</vt:lpstr>
      <vt:lpstr>PowerPoint Presentation</vt:lpstr>
      <vt:lpstr>Regions and Zones</vt:lpstr>
      <vt:lpstr>PowerPoint Presentation</vt:lpstr>
      <vt:lpstr>PowerPoint Presentation</vt:lpstr>
      <vt:lpstr>Regions</vt:lpstr>
      <vt:lpstr> Regions</vt:lpstr>
      <vt:lpstr>Available Regions</vt:lpstr>
      <vt:lpstr>PowerPoint Presentation</vt:lpstr>
      <vt:lpstr>PowerPoint Presentation</vt:lpstr>
      <vt:lpstr>PowerPoint Presentation</vt:lpstr>
      <vt:lpstr>Regions and endpoints</vt:lpstr>
      <vt:lpstr>Describing your Regions</vt:lpstr>
      <vt:lpstr>PowerPoint Presentation</vt:lpstr>
      <vt:lpstr>PowerPoint Presentation</vt:lpstr>
      <vt:lpstr>Getting the Region name </vt:lpstr>
      <vt:lpstr>Specifying the Region for a resource</vt:lpstr>
      <vt:lpstr>PowerPoint Presentation</vt:lpstr>
      <vt:lpstr>PowerPoint Presentation</vt:lpstr>
      <vt:lpstr>PowerPoint Presentation</vt:lpstr>
      <vt:lpstr>PowerPoint Presentation</vt:lpstr>
      <vt:lpstr>PowerPoint Presentation</vt:lpstr>
      <vt:lpstr>Describing your Availability Zones </vt:lpstr>
      <vt:lpstr>PowerPoint Presentation</vt:lpstr>
      <vt:lpstr>PowerPoint Presentation</vt:lpstr>
      <vt:lpstr>Launching instances in an Availability Zone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Amazon Web Services</dc:title>
  <dc:creator>Mike Hughes</dc:creator>
  <cp:lastModifiedBy>Mike Hughes</cp:lastModifiedBy>
  <cp:revision>21</cp:revision>
  <dcterms:created xsi:type="dcterms:W3CDTF">2021-01-02T20:12:42Z</dcterms:created>
  <dcterms:modified xsi:type="dcterms:W3CDTF">2021-01-03T00:09:14Z</dcterms:modified>
</cp:coreProperties>
</file>