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EED866B-2FC3-456C-95BB-807CD090F60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9E1E19-1FFE-41E3-9E44-D05AEFB47B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08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66B-2FC3-456C-95BB-807CD090F60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E19-1FFE-41E3-9E44-D05AEFB4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9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66B-2FC3-456C-95BB-807CD090F60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E19-1FFE-41E3-9E44-D05AEFB47B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102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66B-2FC3-456C-95BB-807CD090F60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E19-1FFE-41E3-9E44-D05AEFB47BB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566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66B-2FC3-456C-95BB-807CD090F60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E19-1FFE-41E3-9E44-D05AEFB4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29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66B-2FC3-456C-95BB-807CD090F60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E19-1FFE-41E3-9E44-D05AEFB47BB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282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66B-2FC3-456C-95BB-807CD090F60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E19-1FFE-41E3-9E44-D05AEFB47B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443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66B-2FC3-456C-95BB-807CD090F60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E19-1FFE-41E3-9E44-D05AEFB47BB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192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66B-2FC3-456C-95BB-807CD090F60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E19-1FFE-41E3-9E44-D05AEFB47BB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9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66B-2FC3-456C-95BB-807CD090F60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E19-1FFE-41E3-9E44-D05AEFB4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2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66B-2FC3-456C-95BB-807CD090F60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E19-1FFE-41E3-9E44-D05AEFB47BB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51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66B-2FC3-456C-95BB-807CD090F60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E19-1FFE-41E3-9E44-D05AEFB4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4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66B-2FC3-456C-95BB-807CD090F60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E19-1FFE-41E3-9E44-D05AEFB47BB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04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66B-2FC3-456C-95BB-807CD090F60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E19-1FFE-41E3-9E44-D05AEFB47BB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41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66B-2FC3-456C-95BB-807CD090F60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E19-1FFE-41E3-9E44-D05AEFB4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9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66B-2FC3-456C-95BB-807CD090F60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E19-1FFE-41E3-9E44-D05AEFB47BB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2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866B-2FC3-456C-95BB-807CD090F60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1E19-1FFE-41E3-9E44-D05AEFB4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3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ED866B-2FC3-456C-95BB-807CD090F60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9E1E19-1FFE-41E3-9E44-D05AEFB47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OSPF</a:t>
            </a:r>
          </a:p>
        </p:txBody>
      </p:sp>
    </p:spTree>
    <p:extLst>
      <p:ext uri="{BB962C8B-B14F-4D97-AF65-F5344CB8AC3E}">
        <p14:creationId xmlns:p14="http://schemas.microsoft.com/office/powerpoint/2010/main" val="207747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about OSPF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Link State Routing Protocol</a:t>
            </a:r>
          </a:p>
          <a:p>
            <a:r>
              <a:rPr lang="en-US" dirty="0"/>
              <a:t>Uses the Dijkstra Algorithm</a:t>
            </a:r>
          </a:p>
          <a:p>
            <a:r>
              <a:rPr lang="en-US" dirty="0"/>
              <a:t>Uses Cost</a:t>
            </a:r>
          </a:p>
          <a:p>
            <a:r>
              <a:rPr lang="en-US" dirty="0"/>
              <a:t>Based on Areas</a:t>
            </a:r>
          </a:p>
          <a:p>
            <a:r>
              <a:rPr lang="en-US" dirty="0"/>
              <a:t>Uses a Process ID Number</a:t>
            </a:r>
          </a:p>
          <a:p>
            <a:r>
              <a:rPr lang="en-US" dirty="0"/>
              <a:t>Configurations include</a:t>
            </a:r>
          </a:p>
          <a:p>
            <a:pPr lvl="1"/>
            <a:r>
              <a:rPr lang="en-US" dirty="0"/>
              <a:t>Single area and Multi-Area </a:t>
            </a:r>
          </a:p>
          <a:p>
            <a:r>
              <a:rPr lang="en-US" dirty="0"/>
              <a:t>Uses Designated Routers and Backup Designated Routers</a:t>
            </a:r>
          </a:p>
        </p:txBody>
      </p:sp>
    </p:spTree>
    <p:extLst>
      <p:ext uri="{BB962C8B-B14F-4D97-AF65-F5344CB8AC3E}">
        <p14:creationId xmlns:p14="http://schemas.microsoft.com/office/powerpoint/2010/main" val="155226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about OSPF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limitation on routers</a:t>
            </a:r>
          </a:p>
          <a:p>
            <a:r>
              <a:rPr lang="en-US" dirty="0"/>
              <a:t>Does not summarize automatically</a:t>
            </a:r>
          </a:p>
          <a:p>
            <a:r>
              <a:rPr lang="en-US" dirty="0"/>
              <a:t>Uses Hello and Dead timers</a:t>
            </a:r>
          </a:p>
          <a:p>
            <a:r>
              <a:rPr lang="en-US" dirty="0"/>
              <a:t>Creates the following tables</a:t>
            </a:r>
          </a:p>
          <a:p>
            <a:pPr lvl="1"/>
            <a:r>
              <a:rPr lang="en-US" dirty="0"/>
              <a:t>Routing table</a:t>
            </a:r>
          </a:p>
          <a:p>
            <a:pPr lvl="1"/>
            <a:r>
              <a:rPr lang="en-US" dirty="0"/>
              <a:t>Neighbor table</a:t>
            </a:r>
          </a:p>
          <a:p>
            <a:pPr lvl="1"/>
            <a:r>
              <a:rPr lang="en-US" dirty="0"/>
              <a:t>Database table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3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5808"/>
            <a:ext cx="10515600" cy="651912"/>
          </a:xfrm>
        </p:spPr>
        <p:txBody>
          <a:bodyPr>
            <a:normAutofit fontScale="90000"/>
          </a:bodyPr>
          <a:lstStyle/>
          <a:p>
            <a:r>
              <a:rPr lang="en-US" dirty="0"/>
              <a:t>All about OSPF 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416840"/>
              </p:ext>
            </p:extLst>
          </p:nvPr>
        </p:nvGraphicFramePr>
        <p:xfrm>
          <a:off x="1192763" y="1137720"/>
          <a:ext cx="9806473" cy="4952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318">
                  <a:extLst>
                    <a:ext uri="{9D8B030D-6E8A-4147-A177-3AD203B41FA5}">
                      <a16:colId xmlns:a16="http://schemas.microsoft.com/office/drawing/2014/main" val="952231766"/>
                    </a:ext>
                  </a:extLst>
                </a:gridCol>
                <a:gridCol w="7864155">
                  <a:extLst>
                    <a:ext uri="{9D8B030D-6E8A-4147-A177-3AD203B41FA5}">
                      <a16:colId xmlns:a16="http://schemas.microsoft.com/office/drawing/2014/main" val="3666642155"/>
                    </a:ext>
                  </a:extLst>
                </a:gridCol>
              </a:tblGrid>
              <a:tr h="273647">
                <a:tc>
                  <a:txBody>
                    <a:bodyPr/>
                    <a:lstStyle/>
                    <a:p>
                      <a:r>
                        <a:rPr lang="en-US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967924"/>
                  </a:ext>
                </a:extLst>
              </a:tr>
              <a:tr h="472322">
                <a:tc>
                  <a:txBody>
                    <a:bodyPr/>
                    <a:lstStyle/>
                    <a:p>
                      <a:r>
                        <a:rPr lang="en-US" dirty="0"/>
                        <a:t>LSDB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data</a:t>
                      </a:r>
                      <a:r>
                        <a:rPr lang="en-US" baseline="0" dirty="0"/>
                        <a:t> structure held by an OSPF router for the purpose of storing topology data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053136"/>
                  </a:ext>
                </a:extLst>
              </a:tr>
              <a:tr h="273647">
                <a:tc>
                  <a:txBody>
                    <a:bodyPr/>
                    <a:lstStyle/>
                    <a:p>
                      <a:r>
                        <a:rPr lang="en-US" dirty="0"/>
                        <a:t>SPF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name of the algorithm</a:t>
                      </a:r>
                      <a:r>
                        <a:rPr lang="en-US" baseline="0" dirty="0"/>
                        <a:t> OSPF uses to analyze the LSDB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799001"/>
                  </a:ext>
                </a:extLst>
              </a:tr>
              <a:tr h="273647">
                <a:tc>
                  <a:txBody>
                    <a:bodyPr/>
                    <a:lstStyle/>
                    <a:p>
                      <a:r>
                        <a:rPr lang="en-US" dirty="0"/>
                        <a:t>LSU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name of the OSPF</a:t>
                      </a:r>
                      <a:r>
                        <a:rPr lang="en-US" baseline="0" dirty="0"/>
                        <a:t> packet that holds the detailed topology information.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783382"/>
                  </a:ext>
                </a:extLst>
              </a:tr>
              <a:tr h="273647">
                <a:tc>
                  <a:txBody>
                    <a:bodyPr/>
                    <a:lstStyle/>
                    <a:p>
                      <a:r>
                        <a:rPr lang="en-US" dirty="0"/>
                        <a:t>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name of class of OSPF data structures</a:t>
                      </a:r>
                      <a:r>
                        <a:rPr lang="en-US" baseline="0" dirty="0"/>
                        <a:t> that hold topology information.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057707"/>
                  </a:ext>
                </a:extLst>
              </a:tr>
              <a:tr h="273647">
                <a:tc>
                  <a:txBody>
                    <a:bodyPr/>
                    <a:lstStyle/>
                    <a:p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Contiguous grouping of routers and router interfaces.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443741"/>
                  </a:ext>
                </a:extLst>
              </a:tr>
              <a:tr h="273647">
                <a:tc>
                  <a:txBody>
                    <a:bodyPr/>
                    <a:lstStyle/>
                    <a:p>
                      <a:r>
                        <a:rPr lang="en-US" dirty="0"/>
                        <a:t>ABR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router that has interfaces connected to at least</a:t>
                      </a:r>
                      <a:r>
                        <a:rPr lang="en-US" baseline="0" dirty="0"/>
                        <a:t> two different OSPF areas.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350588"/>
                  </a:ext>
                </a:extLst>
              </a:tr>
              <a:tr h="273647">
                <a:tc>
                  <a:txBody>
                    <a:bodyPr/>
                    <a:lstStyle/>
                    <a:p>
                      <a:r>
                        <a:rPr lang="en-US" dirty="0"/>
                        <a:t>Backbone Router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 router that has  a t least one interface connected</a:t>
                      </a:r>
                      <a:r>
                        <a:rPr lang="en-US" baseline="0" dirty="0"/>
                        <a:t> to the backbone area.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638007"/>
                  </a:ext>
                </a:extLst>
              </a:tr>
              <a:tr h="472322">
                <a:tc>
                  <a:txBody>
                    <a:bodyPr/>
                    <a:lstStyle/>
                    <a:p>
                      <a:r>
                        <a:rPr lang="en-US" dirty="0"/>
                        <a:t>Internal Router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router that has interfaces connected to  only one area, making the router completely internal</a:t>
                      </a:r>
                      <a:r>
                        <a:rPr lang="en-US" baseline="0" dirty="0"/>
                        <a:t> to that one area.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16616"/>
                  </a:ext>
                </a:extLst>
              </a:tr>
              <a:tr h="472322">
                <a:tc>
                  <a:txBody>
                    <a:bodyPr/>
                    <a:lstStyle/>
                    <a:p>
                      <a:r>
                        <a:rPr lang="en-US" dirty="0"/>
                        <a:t>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a multi-access</a:t>
                      </a:r>
                      <a:r>
                        <a:rPr lang="en-US" baseline="0" dirty="0"/>
                        <a:t> data links like LANs an OSPF router elected by the routers on that data link to perform special functions.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061364"/>
                  </a:ext>
                </a:extLst>
              </a:tr>
              <a:tr h="472322">
                <a:tc>
                  <a:txBody>
                    <a:bodyPr/>
                    <a:lstStyle/>
                    <a:p>
                      <a:r>
                        <a:rPr lang="en-US" dirty="0"/>
                        <a:t>BDR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router on a multi-access</a:t>
                      </a:r>
                      <a:r>
                        <a:rPr lang="en-US" baseline="0" dirty="0"/>
                        <a:t> data link that monitors the DR and becomes prepared  to take over for the DR, if it fails.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470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374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/>
              <a:t>OSPF Authentication Types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612229"/>
              </p:ext>
            </p:extLst>
          </p:nvPr>
        </p:nvGraphicFramePr>
        <p:xfrm>
          <a:off x="1612979" y="1752599"/>
          <a:ext cx="854839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6338">
                  <a:extLst>
                    <a:ext uri="{9D8B030D-6E8A-4147-A177-3AD203B41FA5}">
                      <a16:colId xmlns:a16="http://schemas.microsoft.com/office/drawing/2014/main" val="1177670201"/>
                    </a:ext>
                  </a:extLst>
                </a:gridCol>
                <a:gridCol w="5652058">
                  <a:extLst>
                    <a:ext uri="{9D8B030D-6E8A-4147-A177-3AD203B41FA5}">
                      <a16:colId xmlns:a16="http://schemas.microsoft.com/office/drawing/2014/main" val="3902842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OSPF</a:t>
                      </a:r>
                      <a:r>
                        <a:rPr lang="en-US" sz="2400" baseline="0" dirty="0"/>
                        <a:t> Authentication Type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521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Type</a:t>
                      </a:r>
                      <a:r>
                        <a:rPr lang="en-US" sz="2400" baseline="0" dirty="0"/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  <a:r>
                        <a:rPr lang="en-US" sz="2400" baseline="0" dirty="0"/>
                        <a:t> authentication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94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Type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Plain</a:t>
                      </a:r>
                      <a:r>
                        <a:rPr lang="en-US" sz="2400" baseline="0" dirty="0"/>
                        <a:t> text authentication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734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Type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Hashing</a:t>
                      </a:r>
                      <a:r>
                        <a:rPr lang="en-US" sz="2400" baseline="0" dirty="0"/>
                        <a:t> authentication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808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012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591" y="0"/>
            <a:ext cx="10018713" cy="1752599"/>
          </a:xfrm>
        </p:spPr>
        <p:txBody>
          <a:bodyPr/>
          <a:lstStyle/>
          <a:p>
            <a:r>
              <a:rPr lang="en-US" dirty="0"/>
              <a:t>Authentication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033" y="1425537"/>
            <a:ext cx="10018713" cy="4237326"/>
          </a:xfrm>
        </p:spPr>
        <p:txBody>
          <a:bodyPr>
            <a:noAutofit/>
          </a:bodyPr>
          <a:lstStyle/>
          <a:p>
            <a:r>
              <a:rPr lang="en-US" dirty="0"/>
              <a:t>Plain text authentication</a:t>
            </a:r>
          </a:p>
          <a:p>
            <a:r>
              <a:rPr lang="en-US" dirty="0"/>
              <a:t>R1 </a:t>
            </a:r>
            <a:r>
              <a:rPr lang="en-US" dirty="0" err="1"/>
              <a:t>Int</a:t>
            </a:r>
            <a:r>
              <a:rPr lang="en-US" dirty="0"/>
              <a:t> g0/1  </a:t>
            </a:r>
          </a:p>
          <a:p>
            <a:r>
              <a:rPr lang="en-US" dirty="0" err="1"/>
              <a:t>ip</a:t>
            </a:r>
            <a:r>
              <a:rPr lang="en-US" dirty="0"/>
              <a:t> ospf message-digest-key 1 md5 Spiderman</a:t>
            </a:r>
          </a:p>
          <a:p>
            <a:r>
              <a:rPr lang="en-US" dirty="0"/>
              <a:t>Router ospf 1</a:t>
            </a:r>
          </a:p>
          <a:p>
            <a:r>
              <a:rPr lang="en-US" dirty="0"/>
              <a:t>area 0 authentication message-digest</a:t>
            </a:r>
          </a:p>
          <a:p>
            <a:r>
              <a:rPr lang="en-US" b="1" dirty="0">
                <a:solidFill>
                  <a:schemeClr val="accent1"/>
                </a:solidFill>
              </a:rPr>
              <a:t>R2 </a:t>
            </a:r>
            <a:r>
              <a:rPr lang="en-US" b="1" dirty="0" err="1">
                <a:solidFill>
                  <a:schemeClr val="accent1"/>
                </a:solidFill>
              </a:rPr>
              <a:t>Int</a:t>
            </a:r>
            <a:r>
              <a:rPr lang="en-US" b="1" dirty="0">
                <a:solidFill>
                  <a:schemeClr val="accent1"/>
                </a:solidFill>
              </a:rPr>
              <a:t> g0/2</a:t>
            </a:r>
          </a:p>
          <a:p>
            <a:r>
              <a:rPr lang="en-US" b="1" dirty="0" err="1">
                <a:solidFill>
                  <a:schemeClr val="accent1"/>
                </a:solidFill>
              </a:rPr>
              <a:t>ip</a:t>
            </a:r>
            <a:r>
              <a:rPr lang="en-US" b="1" dirty="0">
                <a:solidFill>
                  <a:schemeClr val="accent1"/>
                </a:solidFill>
              </a:rPr>
              <a:t> ospf message-digest-key 1 md5 Spiderman</a:t>
            </a:r>
          </a:p>
          <a:p>
            <a:r>
              <a:rPr lang="en-US" b="1" dirty="0" err="1">
                <a:solidFill>
                  <a:schemeClr val="accent1"/>
                </a:solidFill>
              </a:rPr>
              <a:t>ip</a:t>
            </a:r>
            <a:r>
              <a:rPr lang="en-US" b="1" dirty="0">
                <a:solidFill>
                  <a:schemeClr val="accent1"/>
                </a:solidFill>
              </a:rPr>
              <a:t> ospf authentication message-digest</a:t>
            </a:r>
          </a:p>
        </p:txBody>
      </p:sp>
    </p:spTree>
    <p:extLst>
      <p:ext uri="{BB962C8B-B14F-4D97-AF65-F5344CB8AC3E}">
        <p14:creationId xmlns:p14="http://schemas.microsoft.com/office/powerpoint/2010/main" val="102153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287" y="97971"/>
            <a:ext cx="10018713" cy="1752599"/>
          </a:xfrm>
        </p:spPr>
        <p:txBody>
          <a:bodyPr/>
          <a:lstStyle/>
          <a:p>
            <a:r>
              <a:rPr lang="en-US" dirty="0"/>
              <a:t>Requirements to create Neighbors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93642" y="1677956"/>
          <a:ext cx="1001871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5141">
                  <a:extLst>
                    <a:ext uri="{9D8B030D-6E8A-4147-A177-3AD203B41FA5}">
                      <a16:colId xmlns:a16="http://schemas.microsoft.com/office/drawing/2014/main" val="848054452"/>
                    </a:ext>
                  </a:extLst>
                </a:gridCol>
                <a:gridCol w="853571">
                  <a:extLst>
                    <a:ext uri="{9D8B030D-6E8A-4147-A177-3AD203B41FA5}">
                      <a16:colId xmlns:a16="http://schemas.microsoft.com/office/drawing/2014/main" val="1179642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Requirement</a:t>
                      </a:r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Yes/No</a:t>
                      </a:r>
                    </a:p>
                  </a:txBody>
                  <a:tcPr marL="87119" marR="87119"/>
                </a:tc>
                <a:extLst>
                  <a:ext uri="{0D108BD9-81ED-4DB2-BD59-A6C34878D82A}">
                    <a16:rowId xmlns:a16="http://schemas.microsoft.com/office/drawing/2014/main" val="462033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Interfaces</a:t>
                      </a:r>
                      <a:r>
                        <a:rPr lang="en-US" sz="2400" baseline="0" dirty="0"/>
                        <a:t> primary IP addresses must be in same subnet</a:t>
                      </a:r>
                      <a:endParaRPr lang="en-US" sz="2400" dirty="0"/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 marL="87119" marR="87119"/>
                </a:tc>
                <a:extLst>
                  <a:ext uri="{0D108BD9-81ED-4DB2-BD59-A6C34878D82A}">
                    <a16:rowId xmlns:a16="http://schemas.microsoft.com/office/drawing/2014/main" val="1564213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Must</a:t>
                      </a:r>
                      <a:r>
                        <a:rPr lang="en-US" sz="2400" baseline="0" dirty="0"/>
                        <a:t> not be passive on the connected interface</a:t>
                      </a:r>
                      <a:endParaRPr lang="en-US" sz="2400" dirty="0"/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 marL="87119" marR="87119"/>
                </a:tc>
                <a:extLst>
                  <a:ext uri="{0D108BD9-81ED-4DB2-BD59-A6C34878D82A}">
                    <a16:rowId xmlns:a16="http://schemas.microsoft.com/office/drawing/2014/main" val="386830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Must be in sam</a:t>
                      </a:r>
                      <a:r>
                        <a:rPr lang="en-US" sz="2400" baseline="0" dirty="0"/>
                        <a:t>e area</a:t>
                      </a:r>
                      <a:endParaRPr lang="en-US" sz="2400" dirty="0"/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 marL="87119" marR="87119"/>
                </a:tc>
                <a:extLst>
                  <a:ext uri="{0D108BD9-81ED-4DB2-BD59-A6C34878D82A}">
                    <a16:rowId xmlns:a16="http://schemas.microsoft.com/office/drawing/2014/main" val="253334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Hello</a:t>
                      </a:r>
                      <a:r>
                        <a:rPr lang="en-US" sz="2400" baseline="0" dirty="0"/>
                        <a:t> and Dead timers must be the same</a:t>
                      </a:r>
                      <a:endParaRPr lang="en-US" sz="2400" dirty="0"/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 marL="87119" marR="87119"/>
                </a:tc>
                <a:extLst>
                  <a:ext uri="{0D108BD9-81ED-4DB2-BD59-A6C34878D82A}">
                    <a16:rowId xmlns:a16="http://schemas.microsoft.com/office/drawing/2014/main" val="2918286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Router ID must be unique</a:t>
                      </a:r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 marL="87119" marR="87119"/>
                </a:tc>
                <a:extLst>
                  <a:ext uri="{0D108BD9-81ED-4DB2-BD59-A6C34878D82A}">
                    <a16:rowId xmlns:a16="http://schemas.microsoft.com/office/drawing/2014/main" val="273290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Must</a:t>
                      </a:r>
                      <a:r>
                        <a:rPr lang="en-US" sz="2400" baseline="0" dirty="0"/>
                        <a:t> pass neighbor authentication (Optional)</a:t>
                      </a:r>
                      <a:endParaRPr lang="en-US" sz="2400" dirty="0"/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Yes</a:t>
                      </a:r>
                    </a:p>
                  </a:txBody>
                  <a:tcPr marL="87119" marR="87119"/>
                </a:tc>
                <a:extLst>
                  <a:ext uri="{0D108BD9-81ED-4DB2-BD59-A6C34878D82A}">
                    <a16:rowId xmlns:a16="http://schemas.microsoft.com/office/drawing/2014/main" val="1102046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K-values</a:t>
                      </a:r>
                      <a:r>
                        <a:rPr lang="en-US" sz="2400" baseline="0" dirty="0"/>
                        <a:t> must match</a:t>
                      </a:r>
                      <a:endParaRPr lang="en-US" sz="2400" dirty="0"/>
                    </a:p>
                  </a:txBody>
                  <a:tcPr marL="87119" marR="8711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N/A</a:t>
                      </a:r>
                    </a:p>
                  </a:txBody>
                  <a:tcPr marL="87119" marR="87119"/>
                </a:tc>
                <a:extLst>
                  <a:ext uri="{0D108BD9-81ED-4DB2-BD59-A6C34878D82A}">
                    <a16:rowId xmlns:a16="http://schemas.microsoft.com/office/drawing/2014/main" val="1173474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126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Becoming Neighbors Detail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- Hello Sent from R1 to R2 (down state)</a:t>
            </a:r>
          </a:p>
          <a:p>
            <a:r>
              <a:rPr lang="en-US" dirty="0"/>
              <a:t>  - Hello Received on R2 (init state)</a:t>
            </a:r>
          </a:p>
          <a:p>
            <a:r>
              <a:rPr lang="en-US" dirty="0"/>
              <a:t>  - Hello Reply to R1 (2way state)</a:t>
            </a:r>
          </a:p>
          <a:p>
            <a:r>
              <a:rPr lang="en-US" dirty="0"/>
              <a:t>  - Routers begin to exchange LSDB/DBD (exstart state)</a:t>
            </a:r>
          </a:p>
          <a:p>
            <a:r>
              <a:rPr lang="en-US" dirty="0"/>
              <a:t>  - DBD's Acknowledged (loading state)</a:t>
            </a:r>
          </a:p>
          <a:p>
            <a:r>
              <a:rPr lang="en-US" dirty="0"/>
              <a:t>     -LSRequest</a:t>
            </a:r>
          </a:p>
          <a:p>
            <a:r>
              <a:rPr lang="en-US" dirty="0"/>
              <a:t>     -LSupdates (one router at a time)</a:t>
            </a:r>
          </a:p>
          <a:p>
            <a:r>
              <a:rPr lang="en-US" dirty="0"/>
              <a:t>  - Once both routers know about all the routes.</a:t>
            </a:r>
          </a:p>
          <a:p>
            <a:r>
              <a:rPr lang="en-US" dirty="0"/>
              <a:t>    (Full State)</a:t>
            </a:r>
          </a:p>
          <a:p>
            <a:endParaRPr lang="en-US" dirty="0"/>
          </a:p>
          <a:p>
            <a:r>
              <a:rPr lang="en-US" dirty="0"/>
              <a:t>     NOW OSPF CAN BEGIN SPF CALCULATIONS</a:t>
            </a:r>
          </a:p>
        </p:txBody>
      </p:sp>
    </p:spTree>
    <p:extLst>
      <p:ext uri="{BB962C8B-B14F-4D97-AF65-F5344CB8AC3E}">
        <p14:creationId xmlns:p14="http://schemas.microsoft.com/office/powerpoint/2010/main" val="2397537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379</TotalTime>
  <Words>439</Words>
  <Application>Microsoft Office PowerPoint</Application>
  <PresentationFormat>Widescreen</PresentationFormat>
  <Paragraphs>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Welcome to OSPF</vt:lpstr>
      <vt:lpstr>All about OSPF</vt:lpstr>
      <vt:lpstr>All about OSPF</vt:lpstr>
      <vt:lpstr>All about OSPF </vt:lpstr>
      <vt:lpstr>OSPF Authentication Types</vt:lpstr>
      <vt:lpstr>Authentication Configuration</vt:lpstr>
      <vt:lpstr>Requirements to create Neighbors</vt:lpstr>
      <vt:lpstr>Becoming Neighbors Detail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OSPF</dc:title>
  <dc:creator>Digna Diaz</dc:creator>
  <cp:lastModifiedBy>Digna Diaz</cp:lastModifiedBy>
  <cp:revision>9</cp:revision>
  <dcterms:created xsi:type="dcterms:W3CDTF">2016-09-19T11:58:22Z</dcterms:created>
  <dcterms:modified xsi:type="dcterms:W3CDTF">2016-09-19T20:03:28Z</dcterms:modified>
</cp:coreProperties>
</file>