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256" r:id="rId2"/>
    <p:sldId id="258" r:id="rId3"/>
    <p:sldId id="279" r:id="rId4"/>
    <p:sldId id="280" r:id="rId5"/>
    <p:sldId id="259" r:id="rId6"/>
    <p:sldId id="275" r:id="rId7"/>
    <p:sldId id="260" r:id="rId8"/>
    <p:sldId id="278" r:id="rId9"/>
    <p:sldId id="277" r:id="rId10"/>
  </p:sldIdLst>
  <p:sldSz cx="12192000" cy="6858000"/>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14" d="100"/>
          <a:sy n="114" d="100"/>
        </p:scale>
        <p:origin x="30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7072"/>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sz="quarter" idx="1"/>
          </p:nvPr>
        </p:nvSpPr>
        <p:spPr>
          <a:xfrm>
            <a:off x="3939466" y="0"/>
            <a:ext cx="3013763" cy="467072"/>
          </a:xfrm>
          <a:prstGeom prst="rect">
            <a:avLst/>
          </a:prstGeom>
        </p:spPr>
        <p:txBody>
          <a:bodyPr vert="horz" lIns="92930" tIns="46465" rIns="92930" bIns="46465" rtlCol="0"/>
          <a:lstStyle>
            <a:lvl1pPr algn="r">
              <a:defRPr sz="1200"/>
            </a:lvl1pPr>
          </a:lstStyle>
          <a:p>
            <a:fld id="{F7279A9A-6471-403F-9D03-3B4CD2AA7A89}" type="datetimeFigureOut">
              <a:rPr lang="en-US" smtClean="0"/>
              <a:t>1/17/2019</a:t>
            </a:fld>
            <a:endParaRPr lang="en-US"/>
          </a:p>
        </p:txBody>
      </p:sp>
      <p:sp>
        <p:nvSpPr>
          <p:cNvPr id="4" name="Footer Placeholder 3"/>
          <p:cNvSpPr>
            <a:spLocks noGrp="1"/>
          </p:cNvSpPr>
          <p:nvPr>
            <p:ph type="ftr" sz="quarter" idx="2"/>
          </p:nvPr>
        </p:nvSpPr>
        <p:spPr>
          <a:xfrm>
            <a:off x="0" y="8842030"/>
            <a:ext cx="3013763" cy="467071"/>
          </a:xfrm>
          <a:prstGeom prst="rect">
            <a:avLst/>
          </a:prstGeom>
        </p:spPr>
        <p:txBody>
          <a:bodyPr vert="horz" lIns="92930" tIns="46465" rIns="92930" bIns="46465" rtlCol="0" anchor="b"/>
          <a:lstStyle>
            <a:lvl1pPr algn="l">
              <a:defRPr sz="1200"/>
            </a:lvl1pPr>
          </a:lstStyle>
          <a:p>
            <a:endParaRPr lang="en-US"/>
          </a:p>
        </p:txBody>
      </p:sp>
      <p:sp>
        <p:nvSpPr>
          <p:cNvPr id="5" name="Slide Number Placeholder 4"/>
          <p:cNvSpPr>
            <a:spLocks noGrp="1"/>
          </p:cNvSpPr>
          <p:nvPr>
            <p:ph type="sldNum" sz="quarter" idx="3"/>
          </p:nvPr>
        </p:nvSpPr>
        <p:spPr>
          <a:xfrm>
            <a:off x="3939466" y="8842030"/>
            <a:ext cx="3013763" cy="467071"/>
          </a:xfrm>
          <a:prstGeom prst="rect">
            <a:avLst/>
          </a:prstGeom>
        </p:spPr>
        <p:txBody>
          <a:bodyPr vert="horz" lIns="92930" tIns="46465" rIns="92930" bIns="46465" rtlCol="0" anchor="b"/>
          <a:lstStyle>
            <a:lvl1pPr algn="r">
              <a:defRPr sz="1200"/>
            </a:lvl1pPr>
          </a:lstStyle>
          <a:p>
            <a:fld id="{B4776A98-BAEA-46B6-8E0E-DBE1E952E126}" type="slidenum">
              <a:rPr lang="en-US" smtClean="0"/>
              <a:t>‹#›</a:t>
            </a:fld>
            <a:endParaRPr lang="en-US"/>
          </a:p>
        </p:txBody>
      </p:sp>
    </p:spTree>
    <p:extLst>
      <p:ext uri="{BB962C8B-B14F-4D97-AF65-F5344CB8AC3E}">
        <p14:creationId xmlns:p14="http://schemas.microsoft.com/office/powerpoint/2010/main" val="19041846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40175" y="0"/>
            <a:ext cx="3013075" cy="466725"/>
          </a:xfrm>
          <a:prstGeom prst="rect">
            <a:avLst/>
          </a:prstGeom>
        </p:spPr>
        <p:txBody>
          <a:bodyPr vert="horz" lIns="91440" tIns="45720" rIns="91440" bIns="45720" rtlCol="0"/>
          <a:lstStyle>
            <a:lvl1pPr algn="r">
              <a:defRPr sz="1200"/>
            </a:lvl1pPr>
          </a:lstStyle>
          <a:p>
            <a:fld id="{BFEA6A15-BAF1-43EE-BBC9-0F93414C96BE}" type="datetimeFigureOut">
              <a:rPr lang="en-US" smtClean="0"/>
              <a:t>1/17/2019</a:t>
            </a:fld>
            <a:endParaRPr lang="en-US"/>
          </a:p>
        </p:txBody>
      </p:sp>
      <p:sp>
        <p:nvSpPr>
          <p:cNvPr id="4" name="Slide Image Placeholder 3"/>
          <p:cNvSpPr>
            <a:spLocks noGrp="1" noRot="1" noChangeAspect="1"/>
          </p:cNvSpPr>
          <p:nvPr>
            <p:ph type="sldImg" idx="2"/>
          </p:nvPr>
        </p:nvSpPr>
        <p:spPr>
          <a:xfrm>
            <a:off x="685800" y="1163638"/>
            <a:ext cx="5583238"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5325" y="4479925"/>
            <a:ext cx="5564188" cy="366553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130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40175" y="8842375"/>
            <a:ext cx="3013075" cy="466725"/>
          </a:xfrm>
          <a:prstGeom prst="rect">
            <a:avLst/>
          </a:prstGeom>
        </p:spPr>
        <p:txBody>
          <a:bodyPr vert="horz" lIns="91440" tIns="45720" rIns="91440" bIns="45720" rtlCol="0" anchor="b"/>
          <a:lstStyle>
            <a:lvl1pPr algn="r">
              <a:defRPr sz="1200"/>
            </a:lvl1pPr>
          </a:lstStyle>
          <a:p>
            <a:fld id="{54301218-633B-488C-A7D6-7814C9091571}" type="slidenum">
              <a:rPr lang="en-US" smtClean="0"/>
              <a:t>‹#›</a:t>
            </a:fld>
            <a:endParaRPr lang="en-US"/>
          </a:p>
        </p:txBody>
      </p:sp>
    </p:spTree>
    <p:extLst>
      <p:ext uri="{BB962C8B-B14F-4D97-AF65-F5344CB8AC3E}">
        <p14:creationId xmlns:p14="http://schemas.microsoft.com/office/powerpoint/2010/main" val="5733097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4301218-633B-488C-A7D6-7814C9091571}" type="slidenum">
              <a:rPr lang="en-US" smtClean="0"/>
              <a:t>1</a:t>
            </a:fld>
            <a:endParaRPr lang="en-US"/>
          </a:p>
        </p:txBody>
      </p:sp>
    </p:spTree>
    <p:extLst>
      <p:ext uri="{BB962C8B-B14F-4D97-AF65-F5344CB8AC3E}">
        <p14:creationId xmlns:p14="http://schemas.microsoft.com/office/powerpoint/2010/main" val="41629502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4301218-633B-488C-A7D6-7814C9091571}" type="slidenum">
              <a:rPr lang="en-US" smtClean="0"/>
              <a:t>2</a:t>
            </a:fld>
            <a:endParaRPr lang="en-US"/>
          </a:p>
        </p:txBody>
      </p:sp>
    </p:spTree>
    <p:extLst>
      <p:ext uri="{BB962C8B-B14F-4D97-AF65-F5344CB8AC3E}">
        <p14:creationId xmlns:p14="http://schemas.microsoft.com/office/powerpoint/2010/main" val="36471744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4301218-633B-488C-A7D6-7814C9091571}" type="slidenum">
              <a:rPr lang="en-US" smtClean="0"/>
              <a:t>3</a:t>
            </a:fld>
            <a:endParaRPr lang="en-US"/>
          </a:p>
        </p:txBody>
      </p:sp>
    </p:spTree>
    <p:extLst>
      <p:ext uri="{BB962C8B-B14F-4D97-AF65-F5344CB8AC3E}">
        <p14:creationId xmlns:p14="http://schemas.microsoft.com/office/powerpoint/2010/main" val="36175274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4301218-633B-488C-A7D6-7814C9091571}" type="slidenum">
              <a:rPr lang="en-US" smtClean="0"/>
              <a:t>4</a:t>
            </a:fld>
            <a:endParaRPr lang="en-US"/>
          </a:p>
        </p:txBody>
      </p:sp>
    </p:spTree>
    <p:extLst>
      <p:ext uri="{BB962C8B-B14F-4D97-AF65-F5344CB8AC3E}">
        <p14:creationId xmlns:p14="http://schemas.microsoft.com/office/powerpoint/2010/main" val="2950207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4301218-633B-488C-A7D6-7814C9091571}" type="slidenum">
              <a:rPr lang="en-US" smtClean="0"/>
              <a:t>5</a:t>
            </a:fld>
            <a:endParaRPr lang="en-US"/>
          </a:p>
        </p:txBody>
      </p:sp>
    </p:spTree>
    <p:extLst>
      <p:ext uri="{BB962C8B-B14F-4D97-AF65-F5344CB8AC3E}">
        <p14:creationId xmlns:p14="http://schemas.microsoft.com/office/powerpoint/2010/main" val="27396036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4301218-633B-488C-A7D6-7814C9091571}" type="slidenum">
              <a:rPr lang="en-US" smtClean="0"/>
              <a:t>6</a:t>
            </a:fld>
            <a:endParaRPr lang="en-US"/>
          </a:p>
        </p:txBody>
      </p:sp>
    </p:spTree>
    <p:extLst>
      <p:ext uri="{BB962C8B-B14F-4D97-AF65-F5344CB8AC3E}">
        <p14:creationId xmlns:p14="http://schemas.microsoft.com/office/powerpoint/2010/main" val="10303400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4301218-633B-488C-A7D6-7814C9091571}" type="slidenum">
              <a:rPr lang="en-US" smtClean="0"/>
              <a:t>7</a:t>
            </a:fld>
            <a:endParaRPr lang="en-US"/>
          </a:p>
        </p:txBody>
      </p:sp>
    </p:spTree>
    <p:extLst>
      <p:ext uri="{BB962C8B-B14F-4D97-AF65-F5344CB8AC3E}">
        <p14:creationId xmlns:p14="http://schemas.microsoft.com/office/powerpoint/2010/main" val="25230566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4301218-633B-488C-A7D6-7814C9091571}" type="slidenum">
              <a:rPr lang="en-US" smtClean="0"/>
              <a:t>8</a:t>
            </a:fld>
            <a:endParaRPr lang="en-US"/>
          </a:p>
        </p:txBody>
      </p:sp>
    </p:spTree>
    <p:extLst>
      <p:ext uri="{BB962C8B-B14F-4D97-AF65-F5344CB8AC3E}">
        <p14:creationId xmlns:p14="http://schemas.microsoft.com/office/powerpoint/2010/main" val="3743528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4301218-633B-488C-A7D6-7814C9091571}" type="slidenum">
              <a:rPr lang="en-US" smtClean="0"/>
              <a:t>9</a:t>
            </a:fld>
            <a:endParaRPr lang="en-US"/>
          </a:p>
        </p:txBody>
      </p:sp>
    </p:spTree>
    <p:extLst>
      <p:ext uri="{BB962C8B-B14F-4D97-AF65-F5344CB8AC3E}">
        <p14:creationId xmlns:p14="http://schemas.microsoft.com/office/powerpoint/2010/main" val="2660171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56B3742-F0D8-46D6-A29C-BDC6312D61A2}"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BB7FC3-4242-4CE2-8E31-1812B2903346}" type="slidenum">
              <a:rPr lang="en-US" smtClean="0"/>
              <a:t>‹#›</a:t>
            </a:fld>
            <a:endParaRPr lang="en-US"/>
          </a:p>
        </p:txBody>
      </p:sp>
    </p:spTree>
    <p:extLst>
      <p:ext uri="{BB962C8B-B14F-4D97-AF65-F5344CB8AC3E}">
        <p14:creationId xmlns:p14="http://schemas.microsoft.com/office/powerpoint/2010/main" val="1092771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56B3742-F0D8-46D6-A29C-BDC6312D61A2}" type="datetimeFigureOut">
              <a:rPr lang="en-US" smtClean="0"/>
              <a:t>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BB7FC3-4242-4CE2-8E31-1812B2903346}" type="slidenum">
              <a:rPr lang="en-US" smtClean="0"/>
              <a:t>‹#›</a:t>
            </a:fld>
            <a:endParaRPr lang="en-US"/>
          </a:p>
        </p:txBody>
      </p:sp>
    </p:spTree>
    <p:extLst>
      <p:ext uri="{BB962C8B-B14F-4D97-AF65-F5344CB8AC3E}">
        <p14:creationId xmlns:p14="http://schemas.microsoft.com/office/powerpoint/2010/main" val="808365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56B3742-F0D8-46D6-A29C-BDC6312D61A2}" type="datetimeFigureOut">
              <a:rPr lang="en-US" smtClean="0"/>
              <a:t>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BB7FC3-4242-4CE2-8E31-1812B2903346}" type="slidenum">
              <a:rPr lang="en-US" smtClean="0"/>
              <a:t>‹#›</a:t>
            </a:fld>
            <a:endParaRPr lang="en-US"/>
          </a:p>
        </p:txBody>
      </p:sp>
    </p:spTree>
    <p:extLst>
      <p:ext uri="{BB962C8B-B14F-4D97-AF65-F5344CB8AC3E}">
        <p14:creationId xmlns:p14="http://schemas.microsoft.com/office/powerpoint/2010/main" val="25620642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56B3742-F0D8-46D6-A29C-BDC6312D61A2}" type="datetimeFigureOut">
              <a:rPr lang="en-US" smtClean="0"/>
              <a:t>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BB7FC3-4242-4CE2-8E31-1812B2903346}" type="slidenum">
              <a:rPr lang="en-US" smtClean="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7845417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56B3742-F0D8-46D6-A29C-BDC6312D61A2}" type="datetimeFigureOut">
              <a:rPr lang="en-US" smtClean="0"/>
              <a:t>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BB7FC3-4242-4CE2-8E31-1812B2903346}" type="slidenum">
              <a:rPr lang="en-US" smtClean="0"/>
              <a:t>‹#›</a:t>
            </a:fld>
            <a:endParaRPr lang="en-US"/>
          </a:p>
        </p:txBody>
      </p:sp>
    </p:spTree>
    <p:extLst>
      <p:ext uri="{BB962C8B-B14F-4D97-AF65-F5344CB8AC3E}">
        <p14:creationId xmlns:p14="http://schemas.microsoft.com/office/powerpoint/2010/main" val="28030068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56B3742-F0D8-46D6-A29C-BDC6312D61A2}" type="datetimeFigureOut">
              <a:rPr lang="en-US" smtClean="0"/>
              <a:t>1/17/2019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BB7FC3-4242-4CE2-8E31-1812B2903346}" type="slidenum">
              <a:rPr lang="en-US" smtClean="0"/>
              <a:t>‹#›</a:t>
            </a:fld>
            <a:endParaRPr lang="en-US"/>
          </a:p>
        </p:txBody>
      </p:sp>
    </p:spTree>
    <p:extLst>
      <p:ext uri="{BB962C8B-B14F-4D97-AF65-F5344CB8AC3E}">
        <p14:creationId xmlns:p14="http://schemas.microsoft.com/office/powerpoint/2010/main" val="17753857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56B3742-F0D8-46D6-A29C-BDC6312D61A2}" type="datetimeFigureOut">
              <a:rPr lang="en-US" smtClean="0"/>
              <a:t>1/17/2019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BB7FC3-4242-4CE2-8E31-1812B2903346}" type="slidenum">
              <a:rPr lang="en-US" smtClean="0"/>
              <a:t>‹#›</a:t>
            </a:fld>
            <a:endParaRPr lang="en-US"/>
          </a:p>
        </p:txBody>
      </p:sp>
    </p:spTree>
    <p:extLst>
      <p:ext uri="{BB962C8B-B14F-4D97-AF65-F5344CB8AC3E}">
        <p14:creationId xmlns:p14="http://schemas.microsoft.com/office/powerpoint/2010/main" val="23382684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6B3742-F0D8-46D6-A29C-BDC6312D61A2}"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BB7FC3-4242-4CE2-8E31-1812B2903346}" type="slidenum">
              <a:rPr lang="en-US" smtClean="0"/>
              <a:t>‹#›</a:t>
            </a:fld>
            <a:endParaRPr lang="en-US"/>
          </a:p>
        </p:txBody>
      </p:sp>
    </p:spTree>
    <p:extLst>
      <p:ext uri="{BB962C8B-B14F-4D97-AF65-F5344CB8AC3E}">
        <p14:creationId xmlns:p14="http://schemas.microsoft.com/office/powerpoint/2010/main" val="40267764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6B3742-F0D8-46D6-A29C-BDC6312D61A2}"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BB7FC3-4242-4CE2-8E31-1812B2903346}" type="slidenum">
              <a:rPr lang="en-US" smtClean="0"/>
              <a:t>‹#›</a:t>
            </a:fld>
            <a:endParaRPr lang="en-US"/>
          </a:p>
        </p:txBody>
      </p:sp>
    </p:spTree>
    <p:extLst>
      <p:ext uri="{BB962C8B-B14F-4D97-AF65-F5344CB8AC3E}">
        <p14:creationId xmlns:p14="http://schemas.microsoft.com/office/powerpoint/2010/main" val="3952247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6B3742-F0D8-46D6-A29C-BDC6312D61A2}"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BB7FC3-4242-4CE2-8E31-1812B2903346}" type="slidenum">
              <a:rPr lang="en-US" smtClean="0"/>
              <a:t>‹#›</a:t>
            </a:fld>
            <a:endParaRPr lang="en-US"/>
          </a:p>
        </p:txBody>
      </p:sp>
    </p:spTree>
    <p:extLst>
      <p:ext uri="{BB962C8B-B14F-4D97-AF65-F5344CB8AC3E}">
        <p14:creationId xmlns:p14="http://schemas.microsoft.com/office/powerpoint/2010/main" val="3302800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56B3742-F0D8-46D6-A29C-BDC6312D61A2}"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BB7FC3-4242-4CE2-8E31-1812B2903346}" type="slidenum">
              <a:rPr lang="en-US" smtClean="0"/>
              <a:t>‹#›</a:t>
            </a:fld>
            <a:endParaRPr lang="en-US"/>
          </a:p>
        </p:txBody>
      </p:sp>
    </p:spTree>
    <p:extLst>
      <p:ext uri="{BB962C8B-B14F-4D97-AF65-F5344CB8AC3E}">
        <p14:creationId xmlns:p14="http://schemas.microsoft.com/office/powerpoint/2010/main" val="1414486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56B3742-F0D8-46D6-A29C-BDC6312D61A2}" type="datetimeFigureOut">
              <a:rPr lang="en-US" smtClean="0"/>
              <a:t>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BB7FC3-4242-4CE2-8E31-1812B2903346}" type="slidenum">
              <a:rPr lang="en-US" smtClean="0"/>
              <a:t>‹#›</a:t>
            </a:fld>
            <a:endParaRPr lang="en-US"/>
          </a:p>
        </p:txBody>
      </p:sp>
    </p:spTree>
    <p:extLst>
      <p:ext uri="{BB962C8B-B14F-4D97-AF65-F5344CB8AC3E}">
        <p14:creationId xmlns:p14="http://schemas.microsoft.com/office/powerpoint/2010/main" val="508076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56B3742-F0D8-46D6-A29C-BDC6312D61A2}" type="datetimeFigureOut">
              <a:rPr lang="en-US" smtClean="0"/>
              <a:t>1/17/2019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BB7FC3-4242-4CE2-8E31-1812B2903346}" type="slidenum">
              <a:rPr lang="en-US" smtClean="0"/>
              <a:t>‹#›</a:t>
            </a:fld>
            <a:endParaRPr lang="en-US"/>
          </a:p>
        </p:txBody>
      </p:sp>
    </p:spTree>
    <p:extLst>
      <p:ext uri="{BB962C8B-B14F-4D97-AF65-F5344CB8AC3E}">
        <p14:creationId xmlns:p14="http://schemas.microsoft.com/office/powerpoint/2010/main" val="3872221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56B3742-F0D8-46D6-A29C-BDC6312D61A2}" type="datetimeFigureOut">
              <a:rPr lang="en-US" smtClean="0"/>
              <a:t>1/17/2019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BB7FC3-4242-4CE2-8E31-1812B2903346}" type="slidenum">
              <a:rPr lang="en-US" smtClean="0"/>
              <a:t>‹#›</a:t>
            </a:fld>
            <a:endParaRPr lang="en-US"/>
          </a:p>
        </p:txBody>
      </p:sp>
    </p:spTree>
    <p:extLst>
      <p:ext uri="{BB962C8B-B14F-4D97-AF65-F5344CB8AC3E}">
        <p14:creationId xmlns:p14="http://schemas.microsoft.com/office/powerpoint/2010/main" val="2853744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6B3742-F0D8-46D6-A29C-BDC6312D61A2}" type="datetimeFigureOut">
              <a:rPr lang="en-US" smtClean="0"/>
              <a:t>1/17/2019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BB7FC3-4242-4CE2-8E31-1812B2903346}" type="slidenum">
              <a:rPr lang="en-US" smtClean="0"/>
              <a:t>‹#›</a:t>
            </a:fld>
            <a:endParaRPr lang="en-US"/>
          </a:p>
        </p:txBody>
      </p:sp>
    </p:spTree>
    <p:extLst>
      <p:ext uri="{BB962C8B-B14F-4D97-AF65-F5344CB8AC3E}">
        <p14:creationId xmlns:p14="http://schemas.microsoft.com/office/powerpoint/2010/main" val="843968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56B3742-F0D8-46D6-A29C-BDC6312D61A2}" type="datetimeFigureOut">
              <a:rPr lang="en-US" smtClean="0"/>
              <a:t>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BB7FC3-4242-4CE2-8E31-1812B2903346}" type="slidenum">
              <a:rPr lang="en-US" smtClean="0"/>
              <a:t>‹#›</a:t>
            </a:fld>
            <a:endParaRPr lang="en-US"/>
          </a:p>
        </p:txBody>
      </p:sp>
    </p:spTree>
    <p:extLst>
      <p:ext uri="{BB962C8B-B14F-4D97-AF65-F5344CB8AC3E}">
        <p14:creationId xmlns:p14="http://schemas.microsoft.com/office/powerpoint/2010/main" val="1534422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56B3742-F0D8-46D6-A29C-BDC6312D61A2}" type="datetimeFigureOut">
              <a:rPr lang="en-US" smtClean="0"/>
              <a:t>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BB7FC3-4242-4CE2-8E31-1812B2903346}" type="slidenum">
              <a:rPr lang="en-US" smtClean="0"/>
              <a:t>‹#›</a:t>
            </a:fld>
            <a:endParaRPr lang="en-US"/>
          </a:p>
        </p:txBody>
      </p:sp>
    </p:spTree>
    <p:extLst>
      <p:ext uri="{BB962C8B-B14F-4D97-AF65-F5344CB8AC3E}">
        <p14:creationId xmlns:p14="http://schemas.microsoft.com/office/powerpoint/2010/main" val="3606630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356B3742-F0D8-46D6-A29C-BDC6312D61A2}" type="datetimeFigureOut">
              <a:rPr lang="en-US" smtClean="0"/>
              <a:t>1/17/2019</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DBB7FC3-4242-4CE2-8E31-1812B2903346}" type="slidenum">
              <a:rPr lang="en-US" smtClean="0"/>
              <a:t>‹#›</a:t>
            </a:fld>
            <a:endParaRPr lang="en-US"/>
          </a:p>
        </p:txBody>
      </p:sp>
    </p:spTree>
    <p:extLst>
      <p:ext uri="{BB962C8B-B14F-4D97-AF65-F5344CB8AC3E}">
        <p14:creationId xmlns:p14="http://schemas.microsoft.com/office/powerpoint/2010/main" val="341282753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Reconstruction and Recreation</a:t>
            </a:r>
          </a:p>
        </p:txBody>
      </p:sp>
      <p:sp>
        <p:nvSpPr>
          <p:cNvPr id="3" name="Subtitle 2"/>
          <p:cNvSpPr>
            <a:spLocks noGrp="1"/>
          </p:cNvSpPr>
          <p:nvPr>
            <p:ph type="subTitle" idx="1"/>
          </p:nvPr>
        </p:nvSpPr>
        <p:spPr/>
        <p:txBody>
          <a:bodyPr/>
          <a:lstStyle/>
          <a:p>
            <a:r>
              <a:rPr lang="en-US" dirty="0"/>
              <a:t>Presentation 1:</a:t>
            </a:r>
          </a:p>
          <a:p>
            <a:r>
              <a:rPr lang="en-US" dirty="0"/>
              <a:t>Overview</a:t>
            </a:r>
          </a:p>
        </p:txBody>
      </p:sp>
    </p:spTree>
    <p:extLst>
      <p:ext uri="{BB962C8B-B14F-4D97-AF65-F5344CB8AC3E}">
        <p14:creationId xmlns:p14="http://schemas.microsoft.com/office/powerpoint/2010/main" val="2574932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a:xfrm>
            <a:off x="913795" y="1931437"/>
            <a:ext cx="10353762" cy="4679088"/>
          </a:xfrm>
        </p:spPr>
        <p:txBody>
          <a:bodyPr>
            <a:normAutofit/>
          </a:bodyPr>
          <a:lstStyle/>
          <a:p>
            <a:pPr eaLnBrk="1" hangingPunct="1">
              <a:lnSpc>
                <a:spcPct val="90000"/>
              </a:lnSpc>
              <a:defRPr/>
            </a:pPr>
            <a:r>
              <a:rPr lang="en-US" dirty="0"/>
              <a:t>1861-present?</a:t>
            </a:r>
          </a:p>
          <a:p>
            <a:pPr lvl="1">
              <a:lnSpc>
                <a:spcPct val="90000"/>
              </a:lnSpc>
              <a:defRPr/>
            </a:pPr>
            <a:r>
              <a:rPr lang="en-US" dirty="0"/>
              <a:t>The different phases of Reconstruction.</a:t>
            </a:r>
          </a:p>
          <a:p>
            <a:pPr lvl="2">
              <a:lnSpc>
                <a:spcPct val="90000"/>
              </a:lnSpc>
              <a:defRPr/>
            </a:pPr>
            <a:r>
              <a:rPr lang="en-US" dirty="0"/>
              <a:t>Political</a:t>
            </a:r>
          </a:p>
          <a:p>
            <a:pPr lvl="2">
              <a:lnSpc>
                <a:spcPct val="90000"/>
              </a:lnSpc>
              <a:defRPr/>
            </a:pPr>
            <a:r>
              <a:rPr lang="en-US" dirty="0"/>
              <a:t>Economic</a:t>
            </a:r>
          </a:p>
          <a:p>
            <a:pPr lvl="2">
              <a:lnSpc>
                <a:spcPct val="90000"/>
              </a:lnSpc>
              <a:defRPr/>
            </a:pPr>
            <a:r>
              <a:rPr lang="en-US" dirty="0"/>
              <a:t>Legal</a:t>
            </a:r>
          </a:p>
          <a:p>
            <a:pPr lvl="2">
              <a:lnSpc>
                <a:spcPct val="90000"/>
              </a:lnSpc>
              <a:defRPr/>
            </a:pPr>
            <a:r>
              <a:rPr lang="en-US" dirty="0"/>
              <a:t>Diplomatic</a:t>
            </a:r>
          </a:p>
          <a:p>
            <a:pPr lvl="2">
              <a:lnSpc>
                <a:spcPct val="90000"/>
              </a:lnSpc>
              <a:defRPr/>
            </a:pPr>
            <a:r>
              <a:rPr lang="en-US" dirty="0"/>
              <a:t>Social</a:t>
            </a:r>
          </a:p>
          <a:p>
            <a:pPr eaLnBrk="1" hangingPunct="1">
              <a:lnSpc>
                <a:spcPct val="90000"/>
              </a:lnSpc>
              <a:defRPr/>
            </a:pPr>
            <a:r>
              <a:rPr lang="en-US" dirty="0"/>
              <a:t>Process by which the United States was “recreated,” not “reconstructed.” Modern historians (both Left and Neoconservative) admit this was the goal from the beginning.</a:t>
            </a:r>
          </a:p>
          <a:p>
            <a:pPr eaLnBrk="1" hangingPunct="1">
              <a:lnSpc>
                <a:spcPct val="90000"/>
              </a:lnSpc>
              <a:defRPr/>
            </a:pPr>
            <a:r>
              <a:rPr lang="en-US" dirty="0"/>
              <a:t>Eric Foner calls it a “second founding.”</a:t>
            </a:r>
          </a:p>
          <a:p>
            <a:pPr eaLnBrk="1" hangingPunct="1">
              <a:lnSpc>
                <a:spcPct val="90000"/>
              </a:lnSpc>
              <a:defRPr/>
            </a:pPr>
            <a:r>
              <a:rPr lang="en-US" dirty="0"/>
              <a:t>Most of the focus by historians has generally been on the South, but the whole Union (now “nation”) was affected by Reconstruction and Republican Party policies.</a:t>
            </a:r>
          </a:p>
        </p:txBody>
      </p:sp>
      <p:sp>
        <p:nvSpPr>
          <p:cNvPr id="8194" name="Rectangle 2"/>
          <p:cNvSpPr>
            <a:spLocks noGrp="1" noChangeArrowheads="1"/>
          </p:cNvSpPr>
          <p:nvPr>
            <p:ph type="title"/>
          </p:nvPr>
        </p:nvSpPr>
        <p:spPr>
          <a:xfrm>
            <a:off x="913795" y="0"/>
            <a:ext cx="10353761" cy="2043404"/>
          </a:xfrm>
        </p:spPr>
        <p:txBody>
          <a:bodyPr/>
          <a:lstStyle/>
          <a:p>
            <a:pPr algn="ctr" eaLnBrk="1" hangingPunct="1">
              <a:defRPr/>
            </a:pPr>
            <a:r>
              <a:rPr lang="en-US" dirty="0"/>
              <a:t>Reconstruction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5DC27-DE6E-439F-82EF-5167EE4C0146}"/>
              </a:ext>
            </a:extLst>
          </p:cNvPr>
          <p:cNvSpPr>
            <a:spLocks noGrp="1"/>
          </p:cNvSpPr>
          <p:nvPr>
            <p:ph type="title"/>
          </p:nvPr>
        </p:nvSpPr>
        <p:spPr/>
        <p:txBody>
          <a:bodyPr/>
          <a:lstStyle/>
          <a:p>
            <a:r>
              <a:rPr lang="en-US" dirty="0"/>
              <a:t>Historiography</a:t>
            </a:r>
          </a:p>
        </p:txBody>
      </p:sp>
      <p:sp>
        <p:nvSpPr>
          <p:cNvPr id="3" name="Content Placeholder 2">
            <a:extLst>
              <a:ext uri="{FF2B5EF4-FFF2-40B4-BE49-F238E27FC236}">
                <a16:creationId xmlns:a16="http://schemas.microsoft.com/office/drawing/2014/main" id="{EAA8CAFC-D511-40B2-B36D-B7398FEAE201}"/>
              </a:ext>
            </a:extLst>
          </p:cNvPr>
          <p:cNvSpPr>
            <a:spLocks noGrp="1"/>
          </p:cNvSpPr>
          <p:nvPr>
            <p:ph idx="1"/>
          </p:nvPr>
        </p:nvSpPr>
        <p:spPr>
          <a:xfrm>
            <a:off x="913795" y="2030136"/>
            <a:ext cx="10353762" cy="4018326"/>
          </a:xfrm>
        </p:spPr>
        <p:txBody>
          <a:bodyPr>
            <a:normAutofit fontScale="92500" lnSpcReduction="10000"/>
          </a:bodyPr>
          <a:lstStyle/>
          <a:p>
            <a:r>
              <a:rPr lang="en-US" dirty="0"/>
              <a:t>The “Dunning School:” The dominant interpretation of Reconstruction until the 1940s and 50s. Reconstruction, in the words of Claude Bowers, was a “Tragic Era” where corruption ruled and the Radical Republicans sought to run roughshod over the Southern States. Pro-reconciliation.</a:t>
            </a:r>
          </a:p>
          <a:p>
            <a:pPr lvl="1"/>
            <a:r>
              <a:rPr lang="en-US" dirty="0"/>
              <a:t>Criticized for being anti-black or “white supremacist,” for seeing black Southerners as “child like,” passive victims who were violent, ignorant, and easily manipulated and for taking white Southerners at their word without any critical review of other perspectives.</a:t>
            </a:r>
          </a:p>
          <a:p>
            <a:pPr lvl="1"/>
            <a:r>
              <a:rPr lang="en-US" dirty="0"/>
              <a:t>Is this a valid critique? Has the Dunning School been “discredited” or simply reinterpreted?</a:t>
            </a:r>
          </a:p>
          <a:p>
            <a:r>
              <a:rPr lang="en-US" dirty="0"/>
              <a:t>Progressive critics charged that the Dunning School was too hard on Johnson, and during the 1920s and 30s there was an attempt to revitalize Johnson’s reputation as a man dedicated to a </a:t>
            </a:r>
            <a:r>
              <a:rPr lang="en-US"/>
              <a:t>firm understanding </a:t>
            </a:r>
            <a:r>
              <a:rPr lang="en-US" dirty="0"/>
              <a:t>of the Constitution. These historians also sought to attach a Hamiltonian economic agenda to congressional efforts to “reconstruct” the South.</a:t>
            </a:r>
          </a:p>
        </p:txBody>
      </p:sp>
    </p:spTree>
    <p:extLst>
      <p:ext uri="{BB962C8B-B14F-4D97-AF65-F5344CB8AC3E}">
        <p14:creationId xmlns:p14="http://schemas.microsoft.com/office/powerpoint/2010/main" val="4136001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606E3-D7AC-4D70-BAB0-B7903A72362F}"/>
              </a:ext>
            </a:extLst>
          </p:cNvPr>
          <p:cNvSpPr>
            <a:spLocks noGrp="1"/>
          </p:cNvSpPr>
          <p:nvPr>
            <p:ph type="title"/>
          </p:nvPr>
        </p:nvSpPr>
        <p:spPr/>
        <p:txBody>
          <a:bodyPr/>
          <a:lstStyle/>
          <a:p>
            <a:r>
              <a:rPr lang="en-US" dirty="0"/>
              <a:t>Historiography</a:t>
            </a:r>
          </a:p>
        </p:txBody>
      </p:sp>
      <p:sp>
        <p:nvSpPr>
          <p:cNvPr id="3" name="Content Placeholder 2">
            <a:extLst>
              <a:ext uri="{FF2B5EF4-FFF2-40B4-BE49-F238E27FC236}">
                <a16:creationId xmlns:a16="http://schemas.microsoft.com/office/drawing/2014/main" id="{9D9AF237-7C5A-441E-9A83-295E7C165B72}"/>
              </a:ext>
            </a:extLst>
          </p:cNvPr>
          <p:cNvSpPr>
            <a:spLocks noGrp="1"/>
          </p:cNvSpPr>
          <p:nvPr>
            <p:ph idx="1"/>
          </p:nvPr>
        </p:nvSpPr>
        <p:spPr/>
        <p:txBody>
          <a:bodyPr>
            <a:normAutofit fontScale="85000" lnSpcReduction="10000"/>
          </a:bodyPr>
          <a:lstStyle/>
          <a:p>
            <a:r>
              <a:rPr lang="en-US" dirty="0"/>
              <a:t>W.E.B. Dubois: </a:t>
            </a:r>
            <a:r>
              <a:rPr lang="en-US" i="1" dirty="0"/>
              <a:t>Black Reconstruction in America</a:t>
            </a:r>
          </a:p>
          <a:p>
            <a:pPr lvl="1"/>
            <a:r>
              <a:rPr lang="en-US" dirty="0"/>
              <a:t>The opening salvo in an attempt to place the freedman at the center of the drama, to claim that Reconstruction was in fact a political revolution that had Marxist overtones (labor and capital conflicts). Claimed all histories of the subject to that period were racist.</a:t>
            </a:r>
          </a:p>
          <a:p>
            <a:r>
              <a:rPr lang="en-US" dirty="0"/>
              <a:t>Race and racism became the central focus of Reconstruction literature in the 1950s:</a:t>
            </a:r>
          </a:p>
          <a:p>
            <a:pPr lvl="1"/>
            <a:r>
              <a:rPr lang="en-US" dirty="0"/>
              <a:t>Johnson was a racist and a bigot who simply wanted to keep blacks from voting.</a:t>
            </a:r>
          </a:p>
          <a:p>
            <a:pPr lvl="1"/>
            <a:r>
              <a:rPr lang="en-US" dirty="0"/>
              <a:t>Radical Republican leaders were true egalitarian revolutionaries who had broad support from all sectors of Northern society.</a:t>
            </a:r>
          </a:p>
          <a:p>
            <a:pPr lvl="1"/>
            <a:r>
              <a:rPr lang="en-US" dirty="0"/>
              <a:t>Black Southerners were active, eager, and enlightened participants in the process rather than passive victims; Black Southerners are the central figures in the period.</a:t>
            </a:r>
          </a:p>
          <a:p>
            <a:pPr lvl="1"/>
            <a:r>
              <a:rPr lang="en-US" dirty="0"/>
              <a:t>Reconstruction thwarted by “persistent racism” of the North and South.</a:t>
            </a:r>
          </a:p>
          <a:p>
            <a:pPr lvl="1"/>
            <a:r>
              <a:rPr lang="en-US" dirty="0"/>
              <a:t>Eric Foner, James McPherson, Hans </a:t>
            </a:r>
            <a:r>
              <a:rPr lang="en-US" dirty="0" err="1"/>
              <a:t>Trefousse</a:t>
            </a:r>
            <a:r>
              <a:rPr lang="en-US" dirty="0"/>
              <a:t>, Kenneth </a:t>
            </a:r>
            <a:r>
              <a:rPr lang="en-US" dirty="0" err="1"/>
              <a:t>Stampp</a:t>
            </a:r>
            <a:endParaRPr lang="en-US" dirty="0"/>
          </a:p>
        </p:txBody>
      </p:sp>
    </p:spTree>
    <p:extLst>
      <p:ext uri="{BB962C8B-B14F-4D97-AF65-F5344CB8AC3E}">
        <p14:creationId xmlns:p14="http://schemas.microsoft.com/office/powerpoint/2010/main" val="3297429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654340" y="2174033"/>
            <a:ext cx="10620464" cy="4444880"/>
          </a:xfrm>
        </p:spPr>
        <p:txBody>
          <a:bodyPr>
            <a:normAutofit/>
          </a:bodyPr>
          <a:lstStyle/>
          <a:p>
            <a:pPr>
              <a:lnSpc>
                <a:spcPct val="90000"/>
              </a:lnSpc>
              <a:defRPr/>
            </a:pPr>
            <a:r>
              <a:rPr lang="en-US" dirty="0"/>
              <a:t>Political and governmental consolidation: </a:t>
            </a:r>
          </a:p>
          <a:p>
            <a:pPr lvl="1">
              <a:lnSpc>
                <a:spcPct val="90000"/>
              </a:lnSpc>
              <a:defRPr/>
            </a:pPr>
            <a:r>
              <a:rPr lang="en-US" dirty="0"/>
              <a:t>The centralization of power in Washington D.C. and a loss of federalism or State power.</a:t>
            </a:r>
          </a:p>
          <a:p>
            <a:pPr lvl="1">
              <a:lnSpc>
                <a:spcPct val="90000"/>
              </a:lnSpc>
              <a:defRPr/>
            </a:pPr>
            <a:r>
              <a:rPr lang="en-US" dirty="0"/>
              <a:t>The creation of the American “national” government; the legal challenge of secession.</a:t>
            </a:r>
          </a:p>
          <a:p>
            <a:pPr lvl="1">
              <a:lnSpc>
                <a:spcPct val="90000"/>
              </a:lnSpc>
              <a:defRPr/>
            </a:pPr>
            <a:r>
              <a:rPr lang="en-US" dirty="0"/>
              <a:t>The rise of executive government. </a:t>
            </a:r>
          </a:p>
          <a:p>
            <a:pPr eaLnBrk="1" hangingPunct="1">
              <a:lnSpc>
                <a:spcPct val="90000"/>
              </a:lnSpc>
              <a:defRPr/>
            </a:pPr>
            <a:r>
              <a:rPr lang="en-US" dirty="0"/>
              <a:t>Economic reconstruction: </a:t>
            </a:r>
          </a:p>
          <a:p>
            <a:pPr lvl="1">
              <a:lnSpc>
                <a:spcPct val="90000"/>
              </a:lnSpc>
              <a:defRPr/>
            </a:pPr>
            <a:r>
              <a:rPr lang="en-US" dirty="0"/>
              <a:t>Central government promotion of industry, commerce, and finance (Hamiltonian or “American System”).</a:t>
            </a:r>
          </a:p>
          <a:p>
            <a:pPr lvl="1">
              <a:lnSpc>
                <a:spcPct val="90000"/>
              </a:lnSpc>
              <a:defRPr/>
            </a:pPr>
            <a:r>
              <a:rPr lang="en-US" dirty="0"/>
              <a:t>“Gilded Age” and “The New South”</a:t>
            </a:r>
          </a:p>
          <a:p>
            <a:pPr lvl="1">
              <a:lnSpc>
                <a:spcPct val="90000"/>
              </a:lnSpc>
              <a:defRPr/>
            </a:pPr>
            <a:r>
              <a:rPr lang="en-US" dirty="0"/>
              <a:t>Punished by poverty; populism vs. the new American economic order.</a:t>
            </a:r>
          </a:p>
          <a:p>
            <a:pPr>
              <a:lnSpc>
                <a:spcPct val="90000"/>
              </a:lnSpc>
              <a:defRPr/>
            </a:pPr>
            <a:r>
              <a:rPr lang="en-US" dirty="0"/>
              <a:t>Legal Reconstruction:</a:t>
            </a:r>
          </a:p>
          <a:p>
            <a:pPr lvl="1">
              <a:lnSpc>
                <a:spcPct val="90000"/>
              </a:lnSpc>
              <a:defRPr/>
            </a:pPr>
            <a:r>
              <a:rPr lang="en-US" dirty="0"/>
              <a:t>“Civil War Amendments”</a:t>
            </a:r>
          </a:p>
          <a:p>
            <a:pPr lvl="1">
              <a:lnSpc>
                <a:spcPct val="90000"/>
              </a:lnSpc>
              <a:defRPr/>
            </a:pPr>
            <a:r>
              <a:rPr lang="en-US" dirty="0"/>
              <a:t>“Progressive Amendments”</a:t>
            </a:r>
          </a:p>
          <a:p>
            <a:pPr lvl="1">
              <a:lnSpc>
                <a:spcPct val="90000"/>
              </a:lnSpc>
              <a:defRPr/>
            </a:pPr>
            <a:r>
              <a:rPr lang="en-US" dirty="0"/>
              <a:t>Judicial revolution</a:t>
            </a:r>
          </a:p>
        </p:txBody>
      </p:sp>
      <p:sp>
        <p:nvSpPr>
          <p:cNvPr id="7170" name="Rectangle 2"/>
          <p:cNvSpPr>
            <a:spLocks noGrp="1" noChangeArrowheads="1"/>
          </p:cNvSpPr>
          <p:nvPr>
            <p:ph type="title"/>
          </p:nvPr>
        </p:nvSpPr>
        <p:spPr>
          <a:xfrm>
            <a:off x="1" y="373224"/>
            <a:ext cx="12191999" cy="1800809"/>
          </a:xfrm>
        </p:spPr>
        <p:txBody>
          <a:bodyPr>
            <a:normAutofit/>
          </a:bodyPr>
          <a:lstStyle/>
          <a:p>
            <a:pPr algn="ctr" eaLnBrk="1" hangingPunct="1">
              <a:defRPr/>
            </a:pPr>
            <a:r>
              <a:rPr lang="en-US" dirty="0"/>
              <a:t>From Federal Republic (Union)</a:t>
            </a:r>
            <a:br>
              <a:rPr lang="en-US" dirty="0"/>
            </a:br>
            <a:r>
              <a:rPr lang="en-US" dirty="0"/>
              <a:t> to Empire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From Federal Republic (Union)</a:t>
            </a:r>
            <a:br>
              <a:rPr lang="en-US" dirty="0"/>
            </a:br>
            <a:r>
              <a:rPr lang="en-US" dirty="0"/>
              <a:t> to Empire</a:t>
            </a:r>
          </a:p>
        </p:txBody>
      </p:sp>
      <p:sp>
        <p:nvSpPr>
          <p:cNvPr id="3" name="Content Placeholder 2"/>
          <p:cNvSpPr>
            <a:spLocks noGrp="1"/>
          </p:cNvSpPr>
          <p:nvPr>
            <p:ph idx="1"/>
          </p:nvPr>
        </p:nvSpPr>
        <p:spPr/>
        <p:txBody>
          <a:bodyPr/>
          <a:lstStyle/>
          <a:p>
            <a:pPr>
              <a:lnSpc>
                <a:spcPct val="90000"/>
              </a:lnSpc>
              <a:defRPr/>
            </a:pPr>
            <a:r>
              <a:rPr lang="en-US" dirty="0"/>
              <a:t>Diplomatic Reconstruction:</a:t>
            </a:r>
          </a:p>
          <a:p>
            <a:pPr lvl="1">
              <a:lnSpc>
                <a:spcPct val="90000"/>
              </a:lnSpc>
              <a:defRPr/>
            </a:pPr>
            <a:r>
              <a:rPr lang="en-US" dirty="0"/>
              <a:t>Aggressive foreign policy and the spread of American “liberty and democracy.”</a:t>
            </a:r>
          </a:p>
          <a:p>
            <a:pPr lvl="1">
              <a:lnSpc>
                <a:spcPct val="90000"/>
              </a:lnSpc>
              <a:defRPr/>
            </a:pPr>
            <a:r>
              <a:rPr lang="en-US" dirty="0"/>
              <a:t>American Imperialism</a:t>
            </a:r>
          </a:p>
          <a:p>
            <a:pPr>
              <a:lnSpc>
                <a:spcPct val="90000"/>
              </a:lnSpc>
              <a:defRPr/>
            </a:pPr>
            <a:r>
              <a:rPr lang="en-US" dirty="0"/>
              <a:t>Social Reconstruction:</a:t>
            </a:r>
          </a:p>
          <a:p>
            <a:pPr lvl="1">
              <a:lnSpc>
                <a:spcPct val="90000"/>
              </a:lnSpc>
              <a:defRPr/>
            </a:pPr>
            <a:r>
              <a:rPr lang="en-US" dirty="0"/>
              <a:t>The changing role for minorities in America (American Indians).</a:t>
            </a:r>
          </a:p>
          <a:p>
            <a:pPr lvl="1">
              <a:lnSpc>
                <a:spcPct val="90000"/>
              </a:lnSpc>
              <a:defRPr/>
            </a:pPr>
            <a:r>
              <a:rPr lang="en-US" dirty="0"/>
              <a:t>Civil Rights and civil liberties</a:t>
            </a:r>
          </a:p>
          <a:p>
            <a:pPr lvl="1">
              <a:lnSpc>
                <a:spcPct val="90000"/>
              </a:lnSpc>
              <a:defRPr/>
            </a:pPr>
            <a:r>
              <a:rPr lang="en-US" dirty="0"/>
              <a:t>Art and Culture</a:t>
            </a:r>
          </a:p>
          <a:p>
            <a:pPr>
              <a:lnSpc>
                <a:spcPct val="90000"/>
              </a:lnSpc>
              <a:defRPr/>
            </a:pPr>
            <a:r>
              <a:rPr lang="en-US" dirty="0"/>
              <a:t>A “progressive” America</a:t>
            </a:r>
          </a:p>
          <a:p>
            <a:endParaRPr lang="en-US" dirty="0"/>
          </a:p>
        </p:txBody>
      </p:sp>
    </p:spTree>
    <p:extLst>
      <p:ext uri="{BB962C8B-B14F-4D97-AF65-F5344CB8AC3E}">
        <p14:creationId xmlns:p14="http://schemas.microsoft.com/office/powerpoint/2010/main" val="2356412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a:xfrm>
            <a:off x="486561" y="1568742"/>
            <a:ext cx="11241248" cy="5159230"/>
          </a:xfrm>
        </p:spPr>
        <p:txBody>
          <a:bodyPr>
            <a:normAutofit fontScale="70000" lnSpcReduction="20000"/>
          </a:bodyPr>
          <a:lstStyle/>
          <a:p>
            <a:pPr eaLnBrk="1" hangingPunct="1">
              <a:defRPr/>
            </a:pPr>
            <a:r>
              <a:rPr lang="en-US" sz="2800" dirty="0"/>
              <a:t>Once the South was “out” of the Union in 1861, the Republican Party could operate the general government with little interference.</a:t>
            </a:r>
          </a:p>
          <a:p>
            <a:pPr lvl="1">
              <a:lnSpc>
                <a:spcPct val="90000"/>
              </a:lnSpc>
              <a:defRPr/>
            </a:pPr>
            <a:r>
              <a:rPr lang="en-US" dirty="0"/>
              <a:t>A righteous cause to forge a “new Union.” To avenge the Union men who died in the War. To punish the South. To remake the South.</a:t>
            </a:r>
          </a:p>
          <a:p>
            <a:pPr lvl="1">
              <a:lnSpc>
                <a:spcPct val="90000"/>
              </a:lnSpc>
              <a:defRPr/>
            </a:pPr>
            <a:r>
              <a:rPr lang="en-US" dirty="0"/>
              <a:t>One party, one branch control of the central government and the tyranny of the Republican Party.</a:t>
            </a:r>
            <a:endParaRPr lang="en-US" sz="2600" dirty="0"/>
          </a:p>
          <a:p>
            <a:pPr eaLnBrk="1" hangingPunct="1">
              <a:defRPr/>
            </a:pPr>
            <a:r>
              <a:rPr lang="en-US" sz="2800" dirty="0"/>
              <a:t>The loss of the agrarian order in the United States.</a:t>
            </a:r>
          </a:p>
          <a:p>
            <a:pPr lvl="1">
              <a:defRPr/>
            </a:pPr>
            <a:r>
              <a:rPr lang="en-US" sz="2600" dirty="0"/>
              <a:t>Decades long process that is only accomplished by the sword and the fusion of government and finance capital.</a:t>
            </a:r>
          </a:p>
          <a:p>
            <a:pPr lvl="1">
              <a:defRPr/>
            </a:pPr>
            <a:r>
              <a:rPr lang="en-US" sz="2600" dirty="0"/>
              <a:t>The Midwest and West as collateral damage.</a:t>
            </a:r>
          </a:p>
          <a:p>
            <a:pPr eaLnBrk="1" hangingPunct="1">
              <a:defRPr/>
            </a:pPr>
            <a:r>
              <a:rPr lang="en-US" sz="2800" dirty="0"/>
              <a:t>Northern ideology dominates; the South is unable to mount a lasting opposition to Reconstruction or the transformation of the United States after returning to the Union in 1865.</a:t>
            </a:r>
          </a:p>
          <a:p>
            <a:pPr lvl="1">
              <a:defRPr/>
            </a:pPr>
            <a:r>
              <a:rPr lang="en-US" dirty="0"/>
              <a:t>Northern view of the War</a:t>
            </a:r>
          </a:p>
          <a:p>
            <a:pPr lvl="1">
              <a:defRPr/>
            </a:pPr>
            <a:r>
              <a:rPr lang="en-US" dirty="0"/>
              <a:t>Northern view of history</a:t>
            </a:r>
          </a:p>
          <a:p>
            <a:pPr lvl="1">
              <a:defRPr/>
            </a:pPr>
            <a:r>
              <a:rPr lang="en-US" dirty="0"/>
              <a:t>Northern economics</a:t>
            </a:r>
          </a:p>
          <a:p>
            <a:pPr lvl="1">
              <a:defRPr/>
            </a:pPr>
            <a:r>
              <a:rPr lang="en-US" dirty="0"/>
              <a:t>Northern mythology</a:t>
            </a:r>
          </a:p>
          <a:p>
            <a:pPr lvl="1">
              <a:defRPr/>
            </a:pPr>
            <a:r>
              <a:rPr lang="en-US" dirty="0"/>
              <a:t>Northern culture (literature, art, values, </a:t>
            </a:r>
            <a:r>
              <a:rPr lang="en-US" dirty="0" err="1"/>
              <a:t>etc</a:t>
            </a:r>
            <a:r>
              <a:rPr lang="en-US" dirty="0"/>
              <a:t>)</a:t>
            </a:r>
          </a:p>
        </p:txBody>
      </p:sp>
      <p:sp>
        <p:nvSpPr>
          <p:cNvPr id="9218" name="Rectangle 2"/>
          <p:cNvSpPr>
            <a:spLocks noGrp="1" noChangeArrowheads="1"/>
          </p:cNvSpPr>
          <p:nvPr>
            <p:ph type="title"/>
          </p:nvPr>
        </p:nvSpPr>
        <p:spPr>
          <a:xfrm>
            <a:off x="913795" y="0"/>
            <a:ext cx="10353761" cy="2006082"/>
          </a:xfrm>
        </p:spPr>
        <p:txBody>
          <a:bodyPr/>
          <a:lstStyle/>
          <a:p>
            <a:pPr algn="ctr" eaLnBrk="1" hangingPunct="1">
              <a:defRPr/>
            </a:pPr>
            <a:r>
              <a:rPr lang="en-US" dirty="0"/>
              <a:t>North Over South (And West and Midwest)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9840F-654E-445E-A365-A9F2C83A99DF}"/>
              </a:ext>
            </a:extLst>
          </p:cNvPr>
          <p:cNvSpPr>
            <a:spLocks noGrp="1"/>
          </p:cNvSpPr>
          <p:nvPr>
            <p:ph type="title"/>
          </p:nvPr>
        </p:nvSpPr>
        <p:spPr/>
        <p:txBody>
          <a:bodyPr/>
          <a:lstStyle/>
          <a:p>
            <a:r>
              <a:rPr lang="en-US" dirty="0"/>
              <a:t>What did They Say About It?</a:t>
            </a:r>
          </a:p>
        </p:txBody>
      </p:sp>
      <p:sp>
        <p:nvSpPr>
          <p:cNvPr id="3" name="Content Placeholder 2">
            <a:extLst>
              <a:ext uri="{FF2B5EF4-FFF2-40B4-BE49-F238E27FC236}">
                <a16:creationId xmlns:a16="http://schemas.microsoft.com/office/drawing/2014/main" id="{6D4597CC-658C-4A69-ADBC-BF3879BF3205}"/>
              </a:ext>
            </a:extLst>
          </p:cNvPr>
          <p:cNvSpPr>
            <a:spLocks noGrp="1"/>
          </p:cNvSpPr>
          <p:nvPr>
            <p:ph idx="1"/>
          </p:nvPr>
        </p:nvSpPr>
        <p:spPr/>
        <p:txBody>
          <a:bodyPr/>
          <a:lstStyle/>
          <a:p>
            <a:r>
              <a:rPr lang="en-US" dirty="0"/>
              <a:t>James Russell Lowell, NE poet: “Is it not time that these men be transplanted at least into the nineteenth century, and, if they cannot be suddenly Americanized, made to understand something of the country which was too good for them..?”</a:t>
            </a:r>
          </a:p>
          <a:p>
            <a:r>
              <a:rPr lang="en-US" dirty="0"/>
              <a:t>One Northern religious paper wrote that the North would have to “teach the South line upon line, precept upon precept, by military garrisons, by Bureau courts, by Congregational churches, by Northern settlers, by constitutional amendments, by Christian missionaries, by free schools, lectures, newspapers and reading rooms, what be the first principles of social order, political eminence, moral worth and industrial success.”</a:t>
            </a:r>
          </a:p>
        </p:txBody>
      </p:sp>
    </p:spTree>
    <p:extLst>
      <p:ext uri="{BB962C8B-B14F-4D97-AF65-F5344CB8AC3E}">
        <p14:creationId xmlns:p14="http://schemas.microsoft.com/office/powerpoint/2010/main" val="2877934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Reading</a:t>
            </a:r>
          </a:p>
        </p:txBody>
      </p:sp>
      <p:sp>
        <p:nvSpPr>
          <p:cNvPr id="3" name="Content Placeholder 2"/>
          <p:cNvSpPr>
            <a:spLocks noGrp="1"/>
          </p:cNvSpPr>
          <p:nvPr>
            <p:ph idx="1"/>
          </p:nvPr>
        </p:nvSpPr>
        <p:spPr>
          <a:xfrm>
            <a:off x="913795" y="1935921"/>
            <a:ext cx="10353762" cy="4481657"/>
          </a:xfrm>
        </p:spPr>
        <p:txBody>
          <a:bodyPr>
            <a:normAutofit fontScale="92500" lnSpcReduction="20000"/>
          </a:bodyPr>
          <a:lstStyle/>
          <a:p>
            <a:r>
              <a:rPr lang="en-US" dirty="0"/>
              <a:t>William A. Dunning, </a:t>
            </a:r>
            <a:r>
              <a:rPr lang="en-US" i="1" dirty="0"/>
              <a:t>Reconstruction: Political and Economic.</a:t>
            </a:r>
          </a:p>
          <a:p>
            <a:r>
              <a:rPr lang="en-US" dirty="0"/>
              <a:t>E. Merton Coulter, </a:t>
            </a:r>
            <a:r>
              <a:rPr lang="en-US" i="1" dirty="0"/>
              <a:t>The South During Reconstruction.</a:t>
            </a:r>
          </a:p>
          <a:p>
            <a:r>
              <a:rPr lang="en-US" dirty="0"/>
              <a:t>Claude Bowers, </a:t>
            </a:r>
            <a:r>
              <a:rPr lang="en-US" i="1" dirty="0"/>
              <a:t>The Tragic Era.</a:t>
            </a:r>
          </a:p>
          <a:p>
            <a:r>
              <a:rPr lang="en-US" dirty="0"/>
              <a:t>Walter Fleming, </a:t>
            </a:r>
            <a:r>
              <a:rPr lang="en-US" i="1" dirty="0"/>
              <a:t>Documentary History of Reconstruction.</a:t>
            </a:r>
            <a:endParaRPr lang="en-US" dirty="0"/>
          </a:p>
          <a:p>
            <a:r>
              <a:rPr lang="en-US" dirty="0"/>
              <a:t>Philip Leigh, </a:t>
            </a:r>
            <a:r>
              <a:rPr lang="en-US" i="1" dirty="0"/>
              <a:t>Southern Reconstruction</a:t>
            </a:r>
            <a:r>
              <a:rPr lang="en-US" dirty="0"/>
              <a:t>.</a:t>
            </a:r>
          </a:p>
          <a:p>
            <a:r>
              <a:rPr lang="en-US" dirty="0"/>
              <a:t>Eric Foner, </a:t>
            </a:r>
            <a:r>
              <a:rPr lang="en-US" i="1" dirty="0"/>
              <a:t>Reconstruction: America’s Unfinished Revolution 1863-1877</a:t>
            </a:r>
            <a:endParaRPr lang="en-US" dirty="0"/>
          </a:p>
          <a:p>
            <a:r>
              <a:rPr lang="en-US" dirty="0"/>
              <a:t>Howard Beale, </a:t>
            </a:r>
            <a:r>
              <a:rPr lang="en-US" i="1" dirty="0"/>
              <a:t>The Critical Year: A Study of Andrew Johnson and Reconstruction</a:t>
            </a:r>
            <a:r>
              <a:rPr lang="en-US" dirty="0"/>
              <a:t>.</a:t>
            </a:r>
          </a:p>
          <a:p>
            <a:r>
              <a:rPr lang="en-US" dirty="0"/>
              <a:t>W.E.B. Dubois, </a:t>
            </a:r>
            <a:r>
              <a:rPr lang="en-US" i="1" dirty="0"/>
              <a:t>Black Reconstruction in America.</a:t>
            </a:r>
          </a:p>
          <a:p>
            <a:r>
              <a:rPr lang="en-US" dirty="0"/>
              <a:t>James M. McPherson, </a:t>
            </a:r>
            <a:r>
              <a:rPr lang="en-US" i="1" dirty="0"/>
              <a:t>The Struggle for Equality: Abolitionists and the Negro in the Civil War and Reconstruction.</a:t>
            </a:r>
          </a:p>
          <a:p>
            <a:r>
              <a:rPr lang="en-US" dirty="0"/>
              <a:t>Kenneth M. </a:t>
            </a:r>
            <a:r>
              <a:rPr lang="en-US" dirty="0" err="1"/>
              <a:t>Stampp</a:t>
            </a:r>
            <a:r>
              <a:rPr lang="en-US" dirty="0"/>
              <a:t>, </a:t>
            </a:r>
            <a:r>
              <a:rPr lang="en-US" i="1" dirty="0"/>
              <a:t>The Era of Reconstruction 1865-1877.</a:t>
            </a:r>
            <a:endParaRPr lang="en-US" dirty="0"/>
          </a:p>
          <a:p>
            <a:endParaRPr lang="en-US" dirty="0"/>
          </a:p>
        </p:txBody>
      </p:sp>
    </p:spTree>
    <p:extLst>
      <p:ext uri="{BB962C8B-B14F-4D97-AF65-F5344CB8AC3E}">
        <p14:creationId xmlns:p14="http://schemas.microsoft.com/office/powerpoint/2010/main" val="2941569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TM04033921[[fn=Damask]]</Template>
  <TotalTime>1316</TotalTime>
  <Words>1012</Words>
  <Application>Microsoft Office PowerPoint</Application>
  <PresentationFormat>Widescreen</PresentationFormat>
  <Paragraphs>86</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Bookman Old Style</vt:lpstr>
      <vt:lpstr>Calibri</vt:lpstr>
      <vt:lpstr>Rockwell</vt:lpstr>
      <vt:lpstr>Damask</vt:lpstr>
      <vt:lpstr>Reconstruction and Recreation</vt:lpstr>
      <vt:lpstr>Reconstruction</vt:lpstr>
      <vt:lpstr>Historiography</vt:lpstr>
      <vt:lpstr>Historiography</vt:lpstr>
      <vt:lpstr>From Federal Republic (Union)  to Empire</vt:lpstr>
      <vt:lpstr>From Federal Republic (Union)  to Empire</vt:lpstr>
      <vt:lpstr>North Over South (And West and Midwest)</vt:lpstr>
      <vt:lpstr>What did They Say About It?</vt:lpstr>
      <vt:lpstr>Reading</vt:lpstr>
    </vt:vector>
  </TitlesOfParts>
  <Company>Chattahoochee Valley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war for southern independence</dc:title>
  <dc:creator>Brion McClanahan</dc:creator>
  <cp:lastModifiedBy>Brion McClanahan</cp:lastModifiedBy>
  <cp:revision>30</cp:revision>
  <cp:lastPrinted>2018-01-23T18:53:20Z</cp:lastPrinted>
  <dcterms:created xsi:type="dcterms:W3CDTF">2018-01-10T18:37:57Z</dcterms:created>
  <dcterms:modified xsi:type="dcterms:W3CDTF">2019-01-17T11:37:29Z</dcterms:modified>
</cp:coreProperties>
</file>