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305" r:id="rId5"/>
    <p:sldId id="308" r:id="rId6"/>
    <p:sldId id="302" r:id="rId7"/>
    <p:sldId id="306" r:id="rId8"/>
    <p:sldId id="307" r:id="rId9"/>
    <p:sldId id="311" r:id="rId10"/>
    <p:sldId id="309" r:id="rId11"/>
    <p:sldId id="312" r:id="rId12"/>
    <p:sldId id="310" r:id="rId13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4384"/>
    <a:srgbClr val="FD39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3268" autoAdjust="0"/>
  </p:normalViewPr>
  <p:slideViewPr>
    <p:cSldViewPr snapToGrid="0">
      <p:cViewPr varScale="1">
        <p:scale>
          <a:sx n="92" d="100"/>
          <a:sy n="92" d="100"/>
        </p:scale>
        <p:origin x="13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A1A1275A-3480-48D5-9C20-FC12BB24147F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8ABE57DD-CAC7-4F11-BCB6-2A2FA0847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814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BE57DD-CAC7-4F11-BCB6-2A2FA08478A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476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BE57DD-CAC7-4F11-BCB6-2A2FA08478A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6135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Fill out the sales process baseline worksheet and follow the directions</a:t>
            </a:r>
          </a:p>
          <a:p>
            <a:r>
              <a:rPr lang="en-US" dirty="0"/>
              <a:t>Directions: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Go through each line in the worksheet and assign a number 1 through 4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metropolis"/>
              </a:rPr>
              <a:t>After going through all of the questions and identifying your highest impact points, look back over lines 1-30.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metropolis"/>
              </a:rPr>
              <a:t>Which lines did you label a 4?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metropolis"/>
              </a:rPr>
              <a:t>Pick your top 3-5 priorities in this category and write out the current state of this point and if what it would look like if resources were not a concern.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BE57DD-CAC7-4F11-BCB6-2A2FA08478A9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0891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Fill out the sales process baseline worksheet and follow the directions</a:t>
            </a:r>
          </a:p>
          <a:p>
            <a:r>
              <a:rPr lang="en-US" dirty="0"/>
              <a:t>Directions: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Go through each line in the worksheet and assign a number 1 through 4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metropolis"/>
              </a:rPr>
              <a:t>After going through all of the questions and identifying your highest impact points, look back over lines 1-30.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metropolis"/>
              </a:rPr>
              <a:t>Which lines did you label a 4?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metropolis"/>
              </a:rPr>
              <a:t>Pick your top 3-5 priorities in this category and write out the current state of this point and if what it would look like if resources were not a concern.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BE57DD-CAC7-4F11-BCB6-2A2FA08478A9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9499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BE57DD-CAC7-4F11-BCB6-2A2FA08478A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1244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Click to activate guarantee badge when talking about guarantees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BE57DD-CAC7-4F11-BCB6-2A2FA08478A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220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BE57DD-CAC7-4F11-BCB6-2A2FA08478A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7558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BE57DD-CAC7-4F11-BCB6-2A2FA08478A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8836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BE57DD-CAC7-4F11-BCB6-2A2FA08478A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5487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BE57DD-CAC7-4F11-BCB6-2A2FA08478A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5108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Available in Digital Downloads on Teachable, or on the resources page of level2consulting.com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BE57DD-CAC7-4F11-BCB6-2A2FA08478A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2211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BE57DD-CAC7-4F11-BCB6-2A2FA08478A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04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BA3FB-F4BB-0E9B-1E37-33AF3C978D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CC8053-A8CF-2602-5AFA-A40977BA7F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B69B4E-40D4-701C-2329-2F9937909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EB6D9-CD18-4708-9FC7-3C1BDD34F0ED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0DF180-A698-7858-BAF1-7201927BF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A1827F-DC74-3EE3-6387-608EBFD88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FAEC2-716F-4538-8E80-DEFF99C155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877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E6201-DE95-1E8E-CA1E-625A7CF03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04263A-11CA-0880-A963-462F994343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1AC840-BBB2-430F-629A-C857639E9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EB6D9-CD18-4708-9FC7-3C1BDD34F0ED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BACC03-9B06-18C9-1323-48A3761DE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83760A-5C55-624C-24EE-EC443250C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FAEC2-716F-4538-8E80-DEFF99C155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031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2B4B2B-2D2F-0475-6E31-0647809474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9A6CD4-3318-A922-9A17-6FFC035071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13C064-35CC-4AA7-1F11-BC6202A16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EB6D9-CD18-4708-9FC7-3C1BDD34F0ED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A7E1C5-B18F-006F-3212-4182819DF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4989AA-6F0D-5B66-EDD0-616A13235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FAEC2-716F-4538-8E80-DEFF99C155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684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3F0AC-A7C3-2FFD-9816-143A20E5B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02972-CA5D-3C1F-3995-AB02EE4217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74A062-7636-5799-6266-B13875B41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EB6D9-CD18-4708-9FC7-3C1BDD34F0ED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A2E4C7-D839-B3F2-19B0-6B1739C56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E6D8F8-4BC6-C301-11BE-8F84F2B09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FAEC2-716F-4538-8E80-DEFF99C155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690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31916-470F-D404-EE9D-F2A855536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9EA6CC-3E8B-E23F-A07F-27F5104488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4ECA7E-5C63-F4EC-7EC3-A0C3C1C6C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EB6D9-CD18-4708-9FC7-3C1BDD34F0ED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7AF456-F406-A38C-E12B-C5C817E0C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ECB4E2-5796-4294-3E26-F2C0C42C9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FAEC2-716F-4538-8E80-DEFF99C155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78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5B29D-6A13-3C6D-65D8-3D7A58D95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9F431-0C42-6724-0C7A-7F63CE2E75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0EC712-1193-0E01-0969-DA8CCB8030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C7D9A5-5388-E73B-EC96-C1336863A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EB6D9-CD18-4708-9FC7-3C1BDD34F0ED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EB9168-558F-1055-1F9E-B554131EF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8A4D88-77E2-124C-28DE-20BF0BE76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FAEC2-716F-4538-8E80-DEFF99C155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318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94EAD-2969-6858-AC3D-74B9D6DFF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820528-6833-AADC-1514-1C8BDC0617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44A942-7470-B7F0-555E-1D7919CE63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F57D06-6A07-FA53-73AB-4D6F716F05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14D7E1-4107-E6DF-0D5E-A8170CD5BB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E50895-05CE-0357-17E3-7BE454023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EB6D9-CD18-4708-9FC7-3C1BDD34F0ED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E56292-8E6C-7207-9AC4-3471FA557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2E573A-E035-91C6-3D92-7A646A7E9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FAEC2-716F-4538-8E80-DEFF99C155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385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DF2C4-2B6D-41AC-C56A-96DE6E115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7D0E24-4BEE-6095-AF65-8ABCB50F7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EB6D9-CD18-4708-9FC7-3C1BDD34F0ED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851D26-E400-3755-B428-89A338BF1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02AD77-6A15-EA4B-31A4-A0346F521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FAEC2-716F-4538-8E80-DEFF99C155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736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A41E44-6D71-3053-FFA1-BCD72B60C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EB6D9-CD18-4708-9FC7-3C1BDD34F0ED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994E34-39BD-EA04-2DFB-7979F1AA8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F0C068-E0DD-1267-066B-E98C58C1D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FAEC2-716F-4538-8E80-DEFF99C155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809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9E5EB-85D1-0030-A52B-8AC6B9562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991BB-9F1A-C959-FD00-A5B25C4C6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978262-F03E-752A-3FE7-08D3694B4F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AE7CD1-2F3A-3971-A270-BB2B0FA35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EB6D9-CD18-4708-9FC7-3C1BDD34F0ED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7C022A-22FD-36AB-6CAB-EEFAFA385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560B7E-F54D-B6EC-1799-3326EF642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FAEC2-716F-4538-8E80-DEFF99C155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336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55F0B-5336-07CB-FDBF-A40D615EB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61D886-5C1F-708F-5380-C43DED7B67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8C2AE5-5231-D03B-6BA4-1BAACCB719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27FDE1-02C8-DE1E-21A6-929A7F6C8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EB6D9-CD18-4708-9FC7-3C1BDD34F0ED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306612-7077-7060-539D-B32A2F058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BF0F92-7133-8F41-26CB-6A9E823C1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FAEC2-716F-4538-8E80-DEFF99C155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71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C87932-8D86-804A-373D-C622EA861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ABEB3A-E4A4-1C9C-77AE-A13DFC8F82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865573-EA44-4E66-35F5-31A3987A05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EB6D9-CD18-4708-9FC7-3C1BDD34F0ED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199AEB-E7E5-5C26-D6AA-956685ABF3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C539EC-C5B0-C540-337D-7C3EF8F03A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FAEC2-716F-4538-8E80-DEFF99C155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386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hyperlink" Target="https://level2consulting.com/resources/" TargetMode="External"/><Relationship Id="rId4" Type="http://schemas.openxmlformats.org/officeDocument/2006/relationships/image" Target="../media/image6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s://www.facebook.com/groups/301207012843839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hyperlink" Target="https://level2consulting.com/resources/" TargetMode="External"/><Relationship Id="rId4" Type="http://schemas.openxmlformats.org/officeDocument/2006/relationships/image" Target="../media/image6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logo with a white background&#10;&#10;Description automatically generated">
            <a:extLst>
              <a:ext uri="{FF2B5EF4-FFF2-40B4-BE49-F238E27FC236}">
                <a16:creationId xmlns:a16="http://schemas.microsoft.com/office/drawing/2014/main" id="{C4ED7E60-A445-DFA8-6B83-9F51E01268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8618" y="2812790"/>
            <a:ext cx="6134764" cy="3607241"/>
          </a:xfrm>
          <a:prstGeom prst="rect">
            <a:avLst/>
          </a:prstGeom>
        </p:spPr>
      </p:pic>
      <p:pic>
        <p:nvPicPr>
          <p:cNvPr id="5" name="Picture 4" descr="A logo of a company&#10;&#10;Description automatically generated">
            <a:extLst>
              <a:ext uri="{FF2B5EF4-FFF2-40B4-BE49-F238E27FC236}">
                <a16:creationId xmlns:a16="http://schemas.microsoft.com/office/drawing/2014/main" id="{3510FD5D-7270-0BA2-90AA-7C6D648F65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6980" y="3551210"/>
            <a:ext cx="2130400" cy="21304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2A828BF-DDE3-AD23-10F5-7D2C0BB460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485470"/>
            <a:ext cx="9144000" cy="2387600"/>
          </a:xfrm>
        </p:spPr>
        <p:txBody>
          <a:bodyPr/>
          <a:lstStyle/>
          <a:p>
            <a:r>
              <a:rPr lang="en-US" dirty="0">
                <a:latin typeface="Grandview" panose="020B0502040204020203" pitchFamily="34" charset="0"/>
                <a:ea typeface="GulimChe" panose="020B0503020000020004" pitchFamily="49" charset="-127"/>
                <a:cs typeface="Vrinda" panose="020B0502040204020203" pitchFamily="34" charset="0"/>
              </a:rPr>
              <a:t>Developing Your Sales Process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E0831C-7626-B79C-54E8-E709BEC567E5}"/>
              </a:ext>
            </a:extLst>
          </p:cNvPr>
          <p:cNvSpPr txBox="1"/>
          <p:nvPr/>
        </p:nvSpPr>
        <p:spPr>
          <a:xfrm>
            <a:off x="4213135" y="2937458"/>
            <a:ext cx="3765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Grandview" panose="020B0502040204020203" pitchFamily="34" charset="0"/>
              </a:rPr>
              <a:t>Presented by: Chuck Wiercinski</a:t>
            </a:r>
          </a:p>
        </p:txBody>
      </p:sp>
    </p:spTree>
    <p:extLst>
      <p:ext uri="{BB962C8B-B14F-4D97-AF65-F5344CB8AC3E}">
        <p14:creationId xmlns:p14="http://schemas.microsoft.com/office/powerpoint/2010/main" val="34397404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alpha val="0"/>
                <a:lumMod val="0"/>
                <a:lumOff val="100000"/>
              </a:schemeClr>
            </a:gs>
            <a:gs pos="89000">
              <a:schemeClr val="accent3">
                <a:lumMod val="45000"/>
                <a:lumOff val="55000"/>
              </a:schemeClr>
            </a:gs>
            <a:gs pos="87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828BF-DDE3-AD23-10F5-7D2C0BB46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800" dirty="0">
                <a:latin typeface="Grandview" panose="020B0502040204020203" pitchFamily="34" charset="0"/>
                <a:ea typeface="GulimChe" panose="020B0503020000020004" pitchFamily="49" charset="-127"/>
                <a:cs typeface="Vrinda" panose="020B0502040204020203" pitchFamily="34" charset="0"/>
              </a:rPr>
              <a:t>Homework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098630-FCDA-DF21-987D-8E15DD6356F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Before you fill out the questionnaire, write down your current sales process.</a:t>
            </a:r>
          </a:p>
          <a:p>
            <a:r>
              <a:rPr lang="en-US" dirty="0"/>
              <a:t>Include: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What methods the customer uses to find your company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How you handle the initial contact(s)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How information flows from CSR to technician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Briefly describe the first visit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What happens with a sale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What happens with NO sale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Follow up?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After the sale</a:t>
            </a:r>
          </a:p>
        </p:txBody>
      </p:sp>
      <p:pic>
        <p:nvPicPr>
          <p:cNvPr id="4" name="Camera 3">
            <a:extLst>
              <a:ext uri="{FF2B5EF4-FFF2-40B4-BE49-F238E27FC236}">
                <a16:creationId xmlns:a16="http://schemas.microsoft.com/office/drawing/2014/main" id="{D00E44A3-23A8-FCAA-97B2-69C28D4A8DCE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341839" y="1407586"/>
            <a:ext cx="6010373" cy="4461402"/>
          </a:xfrm>
          <a:prstGeom prst="roundRect">
            <a:avLst/>
          </a:prstGeom>
          <a:ln>
            <a:solidFill>
              <a:srgbClr val="344384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29163753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alpha val="0"/>
                <a:lumMod val="0"/>
                <a:lumOff val="100000"/>
              </a:schemeClr>
            </a:gs>
            <a:gs pos="89000">
              <a:schemeClr val="accent3">
                <a:lumMod val="45000"/>
                <a:lumOff val="55000"/>
              </a:schemeClr>
            </a:gs>
            <a:gs pos="87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828BF-DDE3-AD23-10F5-7D2C0BB460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49956"/>
            <a:ext cx="9144000" cy="1207911"/>
          </a:xfrm>
        </p:spPr>
        <p:txBody>
          <a:bodyPr>
            <a:normAutofit/>
          </a:bodyPr>
          <a:lstStyle/>
          <a:p>
            <a:pPr algn="l"/>
            <a:r>
              <a:rPr lang="en-US" sz="4800" dirty="0">
                <a:latin typeface="Grandview" panose="020B0502040204020203" pitchFamily="34" charset="0"/>
                <a:ea typeface="GulimChe" panose="020B0503020000020004" pitchFamily="49" charset="-127"/>
                <a:cs typeface="Vrinda" panose="020B0502040204020203" pitchFamily="34" charset="0"/>
              </a:rPr>
              <a:t>Homework</a:t>
            </a:r>
          </a:p>
        </p:txBody>
      </p:sp>
      <p:pic>
        <p:nvPicPr>
          <p:cNvPr id="4" name="Camera 3">
            <a:extLst>
              <a:ext uri="{FF2B5EF4-FFF2-40B4-BE49-F238E27FC236}">
                <a16:creationId xmlns:a16="http://schemas.microsoft.com/office/drawing/2014/main" id="{D00E44A3-23A8-FCAA-97B2-69C28D4A8DCE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80737" y="2046643"/>
            <a:ext cx="6010373" cy="4461402"/>
          </a:xfrm>
          <a:prstGeom prst="roundRect">
            <a:avLst/>
          </a:prstGeom>
          <a:ln>
            <a:solidFill>
              <a:srgbClr val="344384"/>
            </a:solidFill>
          </a:ln>
          <a:effectLst/>
        </p:spPr>
      </p:pic>
      <p:pic>
        <p:nvPicPr>
          <p:cNvPr id="6" name="Picture 5">
            <a:hlinkClick r:id="rId5"/>
            <a:extLst>
              <a:ext uri="{FF2B5EF4-FFF2-40B4-BE49-F238E27FC236}">
                <a16:creationId xmlns:a16="http://schemas.microsoft.com/office/drawing/2014/main" id="{6DC47ECF-1E3B-079B-11F9-7A9CA3A37F0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80464" y="2490922"/>
            <a:ext cx="2801655" cy="361808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7F91F3A-0071-5459-6B3D-7BD16815A43A}"/>
              </a:ext>
            </a:extLst>
          </p:cNvPr>
          <p:cNvSpPr txBox="1"/>
          <p:nvPr/>
        </p:nvSpPr>
        <p:spPr>
          <a:xfrm>
            <a:off x="7980463" y="1618347"/>
            <a:ext cx="2801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Grandview" panose="020B0502040204020203" pitchFamily="34" charset="0"/>
              </a:rPr>
              <a:t>Sales Process Baseline Assessment Worksheet (.docx or .pdf)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51BFFEA-E272-C05C-9FE7-EBD226C9C845}"/>
              </a:ext>
            </a:extLst>
          </p:cNvPr>
          <p:cNvSpPr txBox="1"/>
          <p:nvPr/>
        </p:nvSpPr>
        <p:spPr>
          <a:xfrm>
            <a:off x="7415469" y="6169490"/>
            <a:ext cx="39316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Grandview" panose="020B0502040204020203" pitchFamily="34" charset="0"/>
                <a:hlinkClick r:id="rId5"/>
              </a:rPr>
              <a:t>https://level2consulting.com/resources/</a:t>
            </a:r>
            <a:endParaRPr lang="en-US" sz="1600" dirty="0">
              <a:latin typeface="Grandview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89576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alpha val="0"/>
                <a:lumMod val="0"/>
                <a:lumOff val="100000"/>
              </a:schemeClr>
            </a:gs>
            <a:gs pos="89000">
              <a:schemeClr val="accent3">
                <a:lumMod val="45000"/>
                <a:lumOff val="55000"/>
              </a:schemeClr>
            </a:gs>
            <a:gs pos="87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828BF-DDE3-AD23-10F5-7D2C0BB46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800" dirty="0">
                <a:latin typeface="Grandview" panose="020B0502040204020203" pitchFamily="34" charset="0"/>
                <a:ea typeface="GulimChe" panose="020B0503020000020004" pitchFamily="49" charset="-127"/>
                <a:cs typeface="Vrinda" panose="020B0502040204020203" pitchFamily="34" charset="0"/>
              </a:rPr>
              <a:t>Homework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59B798-00ED-021F-2CDB-51141F663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222067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Grandview" panose="020B0502040204020203" pitchFamily="34" charset="0"/>
              </a:rPr>
              <a:t>Example:</a:t>
            </a:r>
          </a:p>
          <a:p>
            <a:pPr marL="0" indent="0">
              <a:buNone/>
            </a:pPr>
            <a:endParaRPr lang="en-US" sz="2400" dirty="0">
              <a:latin typeface="Grandview" panose="020B0502040204020203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Grandview" panose="020B0502040204020203" pitchFamily="34" charset="0"/>
              </a:rPr>
              <a:t>#7 Online booking services- “Currently, we do not have any form of online booking services. Several customers and friends have told me they love this feature and would use it if we offered it. I love being able to book dinner reservations without disrupting what I am doing. In an ideal world, the customer would be able to look us up on Google and click for available appointment slots and easily pick a time that works for them.”</a:t>
            </a:r>
          </a:p>
        </p:txBody>
      </p:sp>
      <p:pic>
        <p:nvPicPr>
          <p:cNvPr id="4" name="Camera 3">
            <a:extLst>
              <a:ext uri="{FF2B5EF4-FFF2-40B4-BE49-F238E27FC236}">
                <a16:creationId xmlns:a16="http://schemas.microsoft.com/office/drawing/2014/main" id="{D00E44A3-23A8-FCAA-97B2-69C28D4A8DCE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732916" y="4185019"/>
            <a:ext cx="3109129" cy="2307856"/>
          </a:xfrm>
          <a:prstGeom prst="roundRect">
            <a:avLst/>
          </a:prstGeom>
          <a:ln>
            <a:solidFill>
              <a:srgbClr val="344384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689220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logo of a company&#10;&#10;Description automatically generated">
            <a:extLst>
              <a:ext uri="{FF2B5EF4-FFF2-40B4-BE49-F238E27FC236}">
                <a16:creationId xmlns:a16="http://schemas.microsoft.com/office/drawing/2014/main" id="{3510FD5D-7270-0BA2-90AA-7C6D648F6501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9018" y="3122399"/>
            <a:ext cx="3333963" cy="3333963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4FF21393-A23A-9849-D1F7-EDE3165613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latin typeface="Grandview Display" panose="020B0502040204020203" pitchFamily="34" charset="0"/>
              </a:rPr>
              <a:t>This course will walk you through your current, home services sales process. Along the way, you will define, organize, prioritize, and improve your sales process. This will result in a more complete customer experience and equip you with a documented and teachable process to aid you in the growth and scaling of your business.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3331AC2-2A05-0B07-1D87-438B812ADE70}"/>
              </a:ext>
            </a:extLst>
          </p:cNvPr>
          <p:cNvSpPr txBox="1">
            <a:spLocks/>
          </p:cNvSpPr>
          <p:nvPr/>
        </p:nvSpPr>
        <p:spPr>
          <a:xfrm>
            <a:off x="1523999" y="485470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Grandview" panose="020B0502040204020203" pitchFamily="34" charset="0"/>
                <a:ea typeface="GulimChe" panose="020B0503020000020004" pitchFamily="49" charset="-127"/>
                <a:cs typeface="Vrinda" panose="020B0502040204020203" pitchFamily="34" charset="0"/>
              </a:rPr>
              <a:t>Developing Your Sales Process: Lesson 1</a:t>
            </a:r>
          </a:p>
        </p:txBody>
      </p:sp>
    </p:spTree>
    <p:extLst>
      <p:ext uri="{BB962C8B-B14F-4D97-AF65-F5344CB8AC3E}">
        <p14:creationId xmlns:p14="http://schemas.microsoft.com/office/powerpoint/2010/main" val="13574980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logo of a company&#10;&#10;Description automatically generated">
            <a:extLst>
              <a:ext uri="{FF2B5EF4-FFF2-40B4-BE49-F238E27FC236}">
                <a16:creationId xmlns:a16="http://schemas.microsoft.com/office/drawing/2014/main" id="{3510FD5D-7270-0BA2-90AA-7C6D648F6501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6645" y="5540339"/>
            <a:ext cx="1011450" cy="101145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DDB387E4-AC48-1936-DDE1-18E78E5AB497}"/>
              </a:ext>
            </a:extLst>
          </p:cNvPr>
          <p:cNvSpPr txBox="1">
            <a:spLocks/>
          </p:cNvSpPr>
          <p:nvPr/>
        </p:nvSpPr>
        <p:spPr>
          <a:xfrm>
            <a:off x="876693" y="741391"/>
            <a:ext cx="6125042" cy="85979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Grandview" panose="020B0502040204020203" pitchFamily="34" charset="0"/>
                <a:ea typeface="GulimChe" panose="020B0503020000020004" pitchFamily="49" charset="-127"/>
                <a:cs typeface="Vrinda" panose="020B0502040204020203" pitchFamily="34" charset="0"/>
              </a:rPr>
              <a:t>Included with this course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230B7B61-2C65-D7B2-610F-B4529C9B1C0E}"/>
              </a:ext>
            </a:extLst>
          </p:cNvPr>
          <p:cNvSpPr txBox="1">
            <a:spLocks/>
          </p:cNvSpPr>
          <p:nvPr/>
        </p:nvSpPr>
        <p:spPr>
          <a:xfrm>
            <a:off x="815916" y="2112691"/>
            <a:ext cx="6246596" cy="344783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Grandview Display" panose="020B0502040204020203" pitchFamily="34" charset="0"/>
              </a:rPr>
              <a:t>Presentation deck </a:t>
            </a:r>
          </a:p>
          <a:p>
            <a:r>
              <a:rPr lang="en-US" dirty="0">
                <a:latin typeface="Grandview Display" panose="020B0502040204020203" pitchFamily="34" charset="0"/>
              </a:rPr>
              <a:t>Worksheets &amp; homework</a:t>
            </a:r>
          </a:p>
          <a:p>
            <a:r>
              <a:rPr lang="en-US" dirty="0">
                <a:latin typeface="Grandview Display" panose="020B0502040204020203" pitchFamily="34" charset="0"/>
              </a:rPr>
              <a:t>Lesson audio &amp; video files when available</a:t>
            </a:r>
          </a:p>
          <a:p>
            <a:r>
              <a:rPr lang="en-US" dirty="0">
                <a:latin typeface="Grandview Display" panose="020B0502040204020203" pitchFamily="34" charset="0"/>
                <a:hlinkClick r:id="rId4"/>
              </a:rPr>
              <a:t>Facebook Group Access</a:t>
            </a:r>
            <a:endParaRPr lang="en-US" dirty="0">
              <a:latin typeface="Grandview Display" panose="020B0502040204020203" pitchFamily="34" charset="0"/>
            </a:endParaRPr>
          </a:p>
          <a:p>
            <a:r>
              <a:rPr lang="en-US" dirty="0">
                <a:latin typeface="Grandview Display" panose="020B0502040204020203" pitchFamily="34" charset="0"/>
              </a:rPr>
              <a:t>Money back guarantee!</a:t>
            </a:r>
          </a:p>
          <a:p>
            <a:pPr lvl="1"/>
            <a:r>
              <a:rPr lang="en-US" dirty="0">
                <a:latin typeface="Grandview Display" panose="020B0502040204020203" pitchFamily="34" charset="0"/>
              </a:rPr>
              <a:t>Simply contact me within 30 days of course completion, and if we can’t resolve the issue, we will issue a full refund.</a:t>
            </a:r>
          </a:p>
          <a:p>
            <a:pPr lvl="1"/>
            <a:endParaRPr lang="en-US" dirty="0">
              <a:latin typeface="Grandview Display" panose="020B0502040204020203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71B3D4E-FC99-67EE-7FB7-5782A7580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5025" y="6737718"/>
            <a:ext cx="12207200" cy="123363"/>
            <a:chOff x="-5025" y="6737718"/>
            <a:chExt cx="12207200" cy="123363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2E4A4B3-CDF9-E11D-FED1-B5268C234C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 flipH="1">
              <a:off x="6036894" y="695800"/>
              <a:ext cx="123362" cy="12207199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05DB3B0-70B8-58CE-000D-C30B4DC68D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9176406" y="3835311"/>
              <a:ext cx="123362" cy="5928176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C84EC8CB-C242-CC6D-C092-60301E2D5A0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0543" y="3429001"/>
            <a:ext cx="504598" cy="502366"/>
          </a:xfrm>
          <a:prstGeom prst="rect">
            <a:avLst/>
          </a:prstGeom>
        </p:spPr>
      </p:pic>
      <p:pic>
        <p:nvPicPr>
          <p:cNvPr id="16" name="Picture 15" descr="A blue and orange label with white text&#10;&#10;Description automatically generated">
            <a:extLst>
              <a:ext uri="{FF2B5EF4-FFF2-40B4-BE49-F238E27FC236}">
                <a16:creationId xmlns:a16="http://schemas.microsoft.com/office/drawing/2014/main" id="{DB6428CA-0048-5AD1-CC42-5C7B9B06090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0353" y="138943"/>
            <a:ext cx="5215467" cy="5215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54988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alpha val="0"/>
                <a:lumMod val="0"/>
                <a:lumOff val="100000"/>
              </a:schemeClr>
            </a:gs>
            <a:gs pos="89000">
              <a:schemeClr val="accent3">
                <a:lumMod val="45000"/>
                <a:lumOff val="55000"/>
              </a:schemeClr>
            </a:gs>
            <a:gs pos="87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828BF-DDE3-AD23-10F5-7D2C0BB460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2444" y="349956"/>
            <a:ext cx="5915378" cy="1207911"/>
          </a:xfrm>
        </p:spPr>
        <p:txBody>
          <a:bodyPr>
            <a:normAutofit/>
          </a:bodyPr>
          <a:lstStyle/>
          <a:p>
            <a:r>
              <a:rPr lang="en-US" dirty="0" err="1">
                <a:latin typeface="Vivaldi" panose="03020602050506090804" pitchFamily="66" charset="0"/>
                <a:ea typeface="GulimChe" panose="020B0503020000020004" pitchFamily="49" charset="-127"/>
                <a:cs typeface="Vrinda" panose="020B0502040204020203" pitchFamily="34" charset="0"/>
              </a:rPr>
              <a:t>StoryTime</a:t>
            </a:r>
            <a:endParaRPr lang="en-US" dirty="0">
              <a:latin typeface="Vivaldi" panose="03020602050506090804" pitchFamily="66" charset="0"/>
              <a:ea typeface="GulimChe" panose="020B0503020000020004" pitchFamily="49" charset="-127"/>
              <a:cs typeface="Vrinda" panose="020B05020402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F21393-A23A-9849-D1F7-EDE3165613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51974" y="1986844"/>
            <a:ext cx="2467582" cy="4521200"/>
          </a:xfrm>
        </p:spPr>
        <p:txBody>
          <a:bodyPr/>
          <a:lstStyle/>
          <a:p>
            <a:r>
              <a:rPr lang="en-US" b="1" dirty="0">
                <a:latin typeface="Grandview Display" panose="020B0502040204020203" pitchFamily="34" charset="0"/>
              </a:rPr>
              <a:t>Story Topic</a:t>
            </a:r>
          </a:p>
          <a:p>
            <a:endParaRPr lang="en-US" b="1" dirty="0">
              <a:latin typeface="Grandview Display" panose="020B0502040204020203" pitchFamily="34" charset="0"/>
            </a:endParaRPr>
          </a:p>
        </p:txBody>
      </p:sp>
      <p:pic>
        <p:nvPicPr>
          <p:cNvPr id="4" name="Camera 3">
            <a:extLst>
              <a:ext uri="{FF2B5EF4-FFF2-40B4-BE49-F238E27FC236}">
                <a16:creationId xmlns:a16="http://schemas.microsoft.com/office/drawing/2014/main" id="{A1C6C5B0-E447-A3F1-54E1-51AF6DA2467F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72653" y="1557867"/>
            <a:ext cx="5114959" cy="5114959"/>
          </a:xfrm>
          <a:prstGeom prst="roundRect">
            <a:avLst/>
          </a:prstGeom>
        </p:spPr>
      </p:pic>
    </p:spTree>
    <p:extLst>
      <p:ext uri="{BB962C8B-B14F-4D97-AF65-F5344CB8AC3E}">
        <p14:creationId xmlns:p14="http://schemas.microsoft.com/office/powerpoint/2010/main" val="364053887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alpha val="0"/>
                <a:lumMod val="0"/>
                <a:lumOff val="100000"/>
              </a:schemeClr>
            </a:gs>
            <a:gs pos="89000">
              <a:schemeClr val="accent3">
                <a:lumMod val="45000"/>
                <a:lumOff val="55000"/>
              </a:schemeClr>
            </a:gs>
            <a:gs pos="87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828BF-DDE3-AD23-10F5-7D2C0BB460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49956"/>
            <a:ext cx="9144000" cy="1207911"/>
          </a:xfrm>
        </p:spPr>
        <p:txBody>
          <a:bodyPr>
            <a:normAutofit/>
          </a:bodyPr>
          <a:lstStyle/>
          <a:p>
            <a:pPr algn="l"/>
            <a:r>
              <a:rPr lang="en-US" sz="4800" dirty="0">
                <a:latin typeface="Grandview" panose="020B0502040204020203" pitchFamily="34" charset="0"/>
                <a:ea typeface="GulimChe" panose="020B0503020000020004" pitchFamily="49" charset="-127"/>
                <a:cs typeface="Vrinda" panose="020B0502040204020203" pitchFamily="34" charset="0"/>
              </a:rPr>
              <a:t>Lesson 1, Part 1: Introduction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F21393-A23A-9849-D1F7-EDE3165613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86844"/>
            <a:ext cx="6445956" cy="4521200"/>
          </a:xfrm>
        </p:spPr>
        <p:txBody>
          <a:bodyPr/>
          <a:lstStyle/>
          <a:p>
            <a:pPr algn="l"/>
            <a:r>
              <a:rPr lang="en-US" b="1" dirty="0">
                <a:latin typeface="Grandview Display" panose="020B0502040204020203" pitchFamily="34" charset="0"/>
              </a:rPr>
              <a:t>4 Lessons</a:t>
            </a:r>
          </a:p>
          <a:p>
            <a:pPr algn="l"/>
            <a:endParaRPr lang="en-US" b="1" dirty="0">
              <a:latin typeface="Grandview Display" panose="020B0502040204020203" pitchFamily="34" charset="0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US" b="1" dirty="0">
                <a:latin typeface="Grandview Display" panose="020B0502040204020203" pitchFamily="34" charset="0"/>
              </a:rPr>
              <a:t>Introduction:</a:t>
            </a:r>
            <a:r>
              <a:rPr lang="en-US" dirty="0">
                <a:latin typeface="Grandview Display" panose="020B0502040204020203" pitchFamily="34" charset="0"/>
              </a:rPr>
              <a:t> Overview and baseline assessment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b="1" dirty="0">
                <a:latin typeface="Grandview Display" panose="020B0502040204020203" pitchFamily="34" charset="0"/>
              </a:rPr>
              <a:t>Customer Origination: </a:t>
            </a:r>
            <a:r>
              <a:rPr lang="en-US" dirty="0">
                <a:latin typeface="Grandview Display" panose="020B0502040204020203" pitchFamily="34" charset="0"/>
              </a:rPr>
              <a:t>Setting a great first impression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b="1" dirty="0">
                <a:latin typeface="Grandview Display" panose="020B0502040204020203" pitchFamily="34" charset="0"/>
              </a:rPr>
              <a:t>Offering Solutions &amp; Shipping the Work: </a:t>
            </a:r>
            <a:r>
              <a:rPr lang="en-US" dirty="0">
                <a:latin typeface="Grandview Display" panose="020B0502040204020203" pitchFamily="34" charset="0"/>
              </a:rPr>
              <a:t>Creating and delivering your promise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b="1" dirty="0">
                <a:latin typeface="Grandview Display" panose="020B0502040204020203" pitchFamily="34" charset="0"/>
              </a:rPr>
              <a:t>Customer for Life:</a:t>
            </a:r>
            <a:r>
              <a:rPr lang="en-US" dirty="0">
                <a:latin typeface="Grandview Display" panose="020B0502040204020203" pitchFamily="34" charset="0"/>
              </a:rPr>
              <a:t> Keeping the customer engaged after the sale (and if they don’t buy)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>
              <a:latin typeface="Grandview Display" panose="020B0502040204020203" pitchFamily="34" charset="0"/>
            </a:endParaRPr>
          </a:p>
          <a:p>
            <a:pPr algn="l"/>
            <a:endParaRPr lang="en-US" dirty="0">
              <a:latin typeface="Grandview Display" panose="020B0502040204020203" pitchFamily="34" charset="0"/>
            </a:endParaRPr>
          </a:p>
        </p:txBody>
      </p:sp>
      <p:pic>
        <p:nvPicPr>
          <p:cNvPr id="4" name="Camera 3">
            <a:extLst>
              <a:ext uri="{FF2B5EF4-FFF2-40B4-BE49-F238E27FC236}">
                <a16:creationId xmlns:a16="http://schemas.microsoft.com/office/drawing/2014/main" id="{D00E44A3-23A8-FCAA-97B2-69C28D4A8DCE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969956" y="2889955"/>
            <a:ext cx="3657600" cy="2714977"/>
          </a:xfrm>
          <a:prstGeom prst="roundRect">
            <a:avLst/>
          </a:prstGeom>
          <a:ln>
            <a:solidFill>
              <a:srgbClr val="344384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381669845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alpha val="0"/>
                <a:lumMod val="0"/>
                <a:lumOff val="100000"/>
              </a:schemeClr>
            </a:gs>
            <a:gs pos="89000">
              <a:schemeClr val="accent3">
                <a:lumMod val="45000"/>
                <a:lumOff val="55000"/>
              </a:schemeClr>
            </a:gs>
            <a:gs pos="87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828BF-DDE3-AD23-10F5-7D2C0BB460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49956"/>
            <a:ext cx="9144000" cy="1207911"/>
          </a:xfrm>
        </p:spPr>
        <p:txBody>
          <a:bodyPr>
            <a:normAutofit/>
          </a:bodyPr>
          <a:lstStyle/>
          <a:p>
            <a:pPr algn="l"/>
            <a:r>
              <a:rPr lang="en-US" sz="4800" dirty="0">
                <a:latin typeface="Grandview" panose="020B0502040204020203" pitchFamily="34" charset="0"/>
                <a:ea typeface="GulimChe" panose="020B0503020000020004" pitchFamily="49" charset="-127"/>
                <a:cs typeface="Vrinda" panose="020B0502040204020203" pitchFamily="34" charset="0"/>
              </a:rPr>
              <a:t>Lesson 1, Part 1: Introduction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F21393-A23A-9849-D1F7-EDE3165613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86844"/>
            <a:ext cx="6445956" cy="4521200"/>
          </a:xfrm>
        </p:spPr>
        <p:txBody>
          <a:bodyPr/>
          <a:lstStyle/>
          <a:p>
            <a:pPr algn="l"/>
            <a:r>
              <a:rPr lang="en-US" b="1" dirty="0">
                <a:latin typeface="Grandview Display" panose="020B0502040204020203" pitchFamily="34" charset="0"/>
              </a:rPr>
              <a:t>Why define or redefine your sales process?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Grandview Display" panose="020B0502040204020203" pitchFamily="34" charset="0"/>
              </a:rPr>
              <a:t>Understand your customers’ journey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Grandview Display" panose="020B0502040204020203" pitchFamily="34" charset="0"/>
              </a:rPr>
              <a:t>Walk in their shoes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Grandview Display" panose="020B0502040204020203" pitchFamily="34" charset="0"/>
              </a:rPr>
              <a:t>Create your process and improve the parts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Grandview Display" panose="020B0502040204020203" pitchFamily="34" charset="0"/>
              </a:rPr>
              <a:t>Your knowledge and charisma won’t scale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Grandview Display" panose="020B0502040204020203" pitchFamily="34" charset="0"/>
              </a:rPr>
              <a:t>Plug the holes in your sales funnel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>
              <a:latin typeface="Grandview Display" panose="020B0502040204020203" pitchFamily="34" charset="0"/>
            </a:endParaRPr>
          </a:p>
          <a:p>
            <a:pPr algn="l"/>
            <a:endParaRPr lang="en-US" dirty="0">
              <a:latin typeface="Grandview Display" panose="020B0502040204020203" pitchFamily="34" charset="0"/>
            </a:endParaRPr>
          </a:p>
        </p:txBody>
      </p:sp>
      <p:pic>
        <p:nvPicPr>
          <p:cNvPr id="6" name="Video 5">
            <a:hlinkClick r:id="" action="ppaction://media"/>
            <a:extLst>
              <a:ext uri="{FF2B5EF4-FFF2-40B4-BE49-F238E27FC236}">
                <a16:creationId xmlns:a16="http://schemas.microsoft.com/office/drawing/2014/main" id="{82CB56AF-EBD0-7B6C-4AD9-5973202B636B}"/>
              </a:ext>
            </a:extLst>
          </p:cNvPr>
          <p:cNvPicPr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t="514" b="514"/>
          <a:stretch>
            <a:fillRect/>
          </a:stretch>
        </p:blipFill>
        <p:spPr>
          <a:xfrm>
            <a:off x="8123315" y="3793067"/>
            <a:ext cx="3657600" cy="2714977"/>
          </a:xfrm>
          <a:prstGeom prst="roundRect">
            <a:avLst/>
          </a:prstGeom>
          <a:ln>
            <a:solidFill>
              <a:srgbClr val="344384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23840555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alpha val="0"/>
                <a:lumMod val="0"/>
                <a:lumOff val="100000"/>
              </a:schemeClr>
            </a:gs>
            <a:gs pos="89000">
              <a:schemeClr val="accent3">
                <a:lumMod val="45000"/>
                <a:lumOff val="55000"/>
              </a:schemeClr>
            </a:gs>
            <a:gs pos="87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828BF-DDE3-AD23-10F5-7D2C0BB460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49956"/>
            <a:ext cx="9144000" cy="1207911"/>
          </a:xfrm>
        </p:spPr>
        <p:txBody>
          <a:bodyPr>
            <a:normAutofit/>
          </a:bodyPr>
          <a:lstStyle/>
          <a:p>
            <a:pPr algn="l"/>
            <a:r>
              <a:rPr lang="en-US" sz="4800" dirty="0">
                <a:latin typeface="Grandview" panose="020B0502040204020203" pitchFamily="34" charset="0"/>
                <a:ea typeface="GulimChe" panose="020B0503020000020004" pitchFamily="49" charset="-127"/>
                <a:cs typeface="Vrinda" panose="020B0502040204020203" pitchFamily="34" charset="0"/>
              </a:rPr>
              <a:t>Lesson 1, Part 1: Introduction</a:t>
            </a:r>
          </a:p>
        </p:txBody>
      </p:sp>
      <p:pic>
        <p:nvPicPr>
          <p:cNvPr id="4" name="Picture 3" descr="A hand drawing a diagram of a safe&#10;&#10;Description automatically generated">
            <a:extLst>
              <a:ext uri="{FF2B5EF4-FFF2-40B4-BE49-F238E27FC236}">
                <a16:creationId xmlns:a16="http://schemas.microsoft.com/office/drawing/2014/main" id="{221C1720-77D3-6B35-5C9F-055D341A5B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5337" y="1787236"/>
            <a:ext cx="6281325" cy="4720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93033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alpha val="0"/>
                <a:lumMod val="0"/>
                <a:lumOff val="100000"/>
              </a:schemeClr>
            </a:gs>
            <a:gs pos="89000">
              <a:schemeClr val="accent3">
                <a:lumMod val="45000"/>
                <a:lumOff val="55000"/>
              </a:schemeClr>
            </a:gs>
            <a:gs pos="87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828BF-DDE3-AD23-10F5-7D2C0BB460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49956"/>
            <a:ext cx="9144000" cy="1207911"/>
          </a:xfrm>
        </p:spPr>
        <p:txBody>
          <a:bodyPr>
            <a:normAutofit/>
          </a:bodyPr>
          <a:lstStyle/>
          <a:p>
            <a:pPr algn="l"/>
            <a:r>
              <a:rPr lang="en-US" sz="4800" dirty="0">
                <a:latin typeface="Grandview" panose="020B0502040204020203" pitchFamily="34" charset="0"/>
                <a:ea typeface="GulimChe" panose="020B0503020000020004" pitchFamily="49" charset="-127"/>
                <a:cs typeface="Vrinda" panose="020B0502040204020203" pitchFamily="34" charset="0"/>
              </a:rPr>
              <a:t>Self Assessment</a:t>
            </a:r>
          </a:p>
        </p:txBody>
      </p:sp>
      <p:pic>
        <p:nvPicPr>
          <p:cNvPr id="4" name="Camera 3">
            <a:extLst>
              <a:ext uri="{FF2B5EF4-FFF2-40B4-BE49-F238E27FC236}">
                <a16:creationId xmlns:a16="http://schemas.microsoft.com/office/drawing/2014/main" id="{D00E44A3-23A8-FCAA-97B2-69C28D4A8DCE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80737" y="2046643"/>
            <a:ext cx="6010373" cy="4461402"/>
          </a:xfrm>
          <a:prstGeom prst="roundRect">
            <a:avLst/>
          </a:prstGeom>
          <a:ln>
            <a:solidFill>
              <a:srgbClr val="344384"/>
            </a:solidFill>
          </a:ln>
          <a:effectLst/>
        </p:spPr>
      </p:pic>
      <p:pic>
        <p:nvPicPr>
          <p:cNvPr id="6" name="Picture 5">
            <a:hlinkClick r:id="rId5"/>
            <a:extLst>
              <a:ext uri="{FF2B5EF4-FFF2-40B4-BE49-F238E27FC236}">
                <a16:creationId xmlns:a16="http://schemas.microsoft.com/office/drawing/2014/main" id="{6DC47ECF-1E3B-079B-11F9-7A9CA3A37F0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80464" y="2490922"/>
            <a:ext cx="2801655" cy="361808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7F91F3A-0071-5459-6B3D-7BD16815A43A}"/>
              </a:ext>
            </a:extLst>
          </p:cNvPr>
          <p:cNvSpPr txBox="1"/>
          <p:nvPr/>
        </p:nvSpPr>
        <p:spPr>
          <a:xfrm>
            <a:off x="7980463" y="1618347"/>
            <a:ext cx="2801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Grandview" panose="020B0502040204020203" pitchFamily="34" charset="0"/>
              </a:rPr>
              <a:t>Sales Process Baseline Assessment Worksheet (.docx or .pdf)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51BFFEA-E272-C05C-9FE7-EBD226C9C845}"/>
              </a:ext>
            </a:extLst>
          </p:cNvPr>
          <p:cNvSpPr txBox="1"/>
          <p:nvPr/>
        </p:nvSpPr>
        <p:spPr>
          <a:xfrm>
            <a:off x="7415469" y="6169490"/>
            <a:ext cx="39316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Grandview" panose="020B0502040204020203" pitchFamily="34" charset="0"/>
                <a:hlinkClick r:id="rId5"/>
              </a:rPr>
              <a:t>https://level2consulting.com/resources/</a:t>
            </a:r>
            <a:endParaRPr lang="en-US" sz="1600" dirty="0">
              <a:latin typeface="Grandview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2233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alpha val="0"/>
                <a:lumMod val="0"/>
                <a:lumOff val="100000"/>
              </a:schemeClr>
            </a:gs>
            <a:gs pos="89000">
              <a:schemeClr val="accent3">
                <a:lumMod val="45000"/>
                <a:lumOff val="55000"/>
              </a:schemeClr>
            </a:gs>
            <a:gs pos="87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828BF-DDE3-AD23-10F5-7D2C0BB460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49956"/>
            <a:ext cx="9144000" cy="1207911"/>
          </a:xfrm>
        </p:spPr>
        <p:txBody>
          <a:bodyPr>
            <a:normAutofit fontScale="90000"/>
          </a:bodyPr>
          <a:lstStyle/>
          <a:p>
            <a:pPr algn="l"/>
            <a:r>
              <a:rPr lang="en-US" sz="4800" dirty="0">
                <a:latin typeface="Grandview" panose="020B0502040204020203" pitchFamily="34" charset="0"/>
                <a:ea typeface="GulimChe" panose="020B0503020000020004" pitchFamily="49" charset="-127"/>
                <a:cs typeface="Vrinda" panose="020B0502040204020203" pitchFamily="34" charset="0"/>
              </a:rPr>
              <a:t>Lesson 1, Part 2: Define Your Baseline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F21393-A23A-9849-D1F7-EDE3165613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86844"/>
            <a:ext cx="6445956" cy="4521200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latin typeface="Grandview Display" panose="020B0502040204020203" pitchFamily="34" charset="0"/>
              </a:rPr>
              <a:t>In a world of variables, you must create standards and processes wherever you can</a:t>
            </a:r>
          </a:p>
          <a:p>
            <a:pPr algn="l"/>
            <a:endParaRPr lang="en-US" b="1" dirty="0">
              <a:latin typeface="Grandview Display" panose="020B0502040204020203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latin typeface="Grandview Display" panose="020B0502040204020203" pitchFamily="34" charset="0"/>
              </a:rPr>
              <a:t>Start with your sales goals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latin typeface="Grandview Display" panose="020B0502040204020203" pitchFamily="34" charset="0"/>
              </a:rPr>
              <a:t>Walk through your current sales process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>
                <a:latin typeface="Grandview Display" panose="020B0502040204020203" pitchFamily="34" charset="0"/>
              </a:rPr>
              <a:t>Take a moment and write out from beginning to end, what your sales process consists of today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latin typeface="Grandview Display" panose="020B0502040204020203" pitchFamily="34" charset="0"/>
              </a:rPr>
              <a:t>Take the baseline assessment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latin typeface="Grandview Display" panose="020B0502040204020203" pitchFamily="34" charset="0"/>
              </a:rPr>
              <a:t>Look for your highest impact points or biggest holes in your funnel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latin typeface="Grandview Display" panose="020B0502040204020203" pitchFamily="34" charset="0"/>
              </a:rPr>
              <a:t>Set your KPI’s and create dashboards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>
              <a:latin typeface="Grandview Display" panose="020B0502040204020203" pitchFamily="34" charset="0"/>
            </a:endParaRPr>
          </a:p>
          <a:p>
            <a:pPr algn="l"/>
            <a:endParaRPr lang="en-US" dirty="0">
              <a:latin typeface="Grandview Display" panose="020B0502040204020203" pitchFamily="34" charset="0"/>
            </a:endParaRPr>
          </a:p>
        </p:txBody>
      </p:sp>
      <p:pic>
        <p:nvPicPr>
          <p:cNvPr id="4" name="Camera 3">
            <a:extLst>
              <a:ext uri="{FF2B5EF4-FFF2-40B4-BE49-F238E27FC236}">
                <a16:creationId xmlns:a16="http://schemas.microsoft.com/office/drawing/2014/main" id="{D00E44A3-23A8-FCAA-97B2-69C28D4A8DCE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969956" y="2889955"/>
            <a:ext cx="3657600" cy="2714977"/>
          </a:xfrm>
          <a:prstGeom prst="roundRect">
            <a:avLst/>
          </a:prstGeom>
          <a:ln>
            <a:solidFill>
              <a:srgbClr val="344384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37610088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24482</TotalTime>
  <Words>710</Words>
  <Application>Microsoft Office PowerPoint</Application>
  <PresentationFormat>Widescreen</PresentationFormat>
  <Paragraphs>84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Grandview</vt:lpstr>
      <vt:lpstr>Grandview Display</vt:lpstr>
      <vt:lpstr>metropolis</vt:lpstr>
      <vt:lpstr>Vivaldi</vt:lpstr>
      <vt:lpstr>Office Theme</vt:lpstr>
      <vt:lpstr>Developing Your Sales Process</vt:lpstr>
      <vt:lpstr>PowerPoint Presentation</vt:lpstr>
      <vt:lpstr>PowerPoint Presentation</vt:lpstr>
      <vt:lpstr>StoryTime</vt:lpstr>
      <vt:lpstr>Lesson 1, Part 1: Introduction</vt:lpstr>
      <vt:lpstr>Lesson 1, Part 1: Introduction</vt:lpstr>
      <vt:lpstr>Lesson 1, Part 1: Introduction</vt:lpstr>
      <vt:lpstr>Self Assessment</vt:lpstr>
      <vt:lpstr>Lesson 1, Part 2: Define Your Baseline</vt:lpstr>
      <vt:lpstr>Homework</vt:lpstr>
      <vt:lpstr>Homework</vt:lpstr>
      <vt:lpstr>Homework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 2 Exec: Course Title</dc:title>
  <dc:creator>Charles Wiercinski</dc:creator>
  <cp:lastModifiedBy>Charles Wiercinski</cp:lastModifiedBy>
  <cp:revision>73</cp:revision>
  <cp:lastPrinted>2023-10-09T15:02:11Z</cp:lastPrinted>
  <dcterms:created xsi:type="dcterms:W3CDTF">2023-09-03T12:47:15Z</dcterms:created>
  <dcterms:modified xsi:type="dcterms:W3CDTF">2024-04-15T21:46:55Z</dcterms:modified>
</cp:coreProperties>
</file>