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1" r:id="rId1"/>
  </p:sldMasterIdLst>
  <p:notesMasterIdLst>
    <p:notesMasterId r:id="rId96"/>
  </p:notesMasterIdLst>
  <p:handoutMasterIdLst>
    <p:handoutMasterId r:id="rId97"/>
  </p:handoutMasterIdLst>
  <p:sldIdLst>
    <p:sldId id="274" r:id="rId2"/>
    <p:sldId id="350" r:id="rId3"/>
    <p:sldId id="485" r:id="rId4"/>
    <p:sldId id="487" r:id="rId5"/>
    <p:sldId id="351" r:id="rId6"/>
    <p:sldId id="352" r:id="rId7"/>
    <p:sldId id="353" r:id="rId8"/>
    <p:sldId id="347" r:id="rId9"/>
    <p:sldId id="281" r:id="rId10"/>
    <p:sldId id="373" r:id="rId11"/>
    <p:sldId id="442" r:id="rId12"/>
    <p:sldId id="440" r:id="rId13"/>
    <p:sldId id="356" r:id="rId14"/>
    <p:sldId id="354" r:id="rId15"/>
    <p:sldId id="358" r:id="rId16"/>
    <p:sldId id="355" r:id="rId17"/>
    <p:sldId id="357" r:id="rId18"/>
    <p:sldId id="326" r:id="rId19"/>
    <p:sldId id="360" r:id="rId20"/>
    <p:sldId id="361" r:id="rId21"/>
    <p:sldId id="362" r:id="rId22"/>
    <p:sldId id="359" r:id="rId23"/>
    <p:sldId id="345" r:id="rId24"/>
    <p:sldId id="471" r:id="rId25"/>
    <p:sldId id="472" r:id="rId26"/>
    <p:sldId id="349" r:id="rId27"/>
    <p:sldId id="346" r:id="rId28"/>
    <p:sldId id="363" r:id="rId29"/>
    <p:sldId id="365" r:id="rId30"/>
    <p:sldId id="370" r:id="rId31"/>
    <p:sldId id="481" r:id="rId32"/>
    <p:sldId id="377" r:id="rId33"/>
    <p:sldId id="381" r:id="rId34"/>
    <p:sldId id="383" r:id="rId35"/>
    <p:sldId id="401" r:id="rId36"/>
    <p:sldId id="454" r:id="rId37"/>
    <p:sldId id="455" r:id="rId38"/>
    <p:sldId id="411" r:id="rId39"/>
    <p:sldId id="412" r:id="rId40"/>
    <p:sldId id="460" r:id="rId41"/>
    <p:sldId id="456" r:id="rId42"/>
    <p:sldId id="380" r:id="rId43"/>
    <p:sldId id="388" r:id="rId44"/>
    <p:sldId id="386" r:id="rId45"/>
    <p:sldId id="400" r:id="rId46"/>
    <p:sldId id="443" r:id="rId47"/>
    <p:sldId id="464" r:id="rId48"/>
    <p:sldId id="465" r:id="rId49"/>
    <p:sldId id="466" r:id="rId50"/>
    <p:sldId id="467" r:id="rId51"/>
    <p:sldId id="391" r:id="rId52"/>
    <p:sldId id="395" r:id="rId53"/>
    <p:sldId id="394" r:id="rId54"/>
    <p:sldId id="439" r:id="rId55"/>
    <p:sldId id="459" r:id="rId56"/>
    <p:sldId id="403" r:id="rId57"/>
    <p:sldId id="397" r:id="rId58"/>
    <p:sldId id="398" r:id="rId59"/>
    <p:sldId id="399" r:id="rId60"/>
    <p:sldId id="396" r:id="rId61"/>
    <p:sldId id="434" r:id="rId62"/>
    <p:sldId id="404" r:id="rId63"/>
    <p:sldId id="435" r:id="rId64"/>
    <p:sldId id="468" r:id="rId65"/>
    <p:sldId id="432" r:id="rId66"/>
    <p:sldId id="433" r:id="rId67"/>
    <p:sldId id="405" r:id="rId68"/>
    <p:sldId id="406" r:id="rId69"/>
    <p:sldId id="436" r:id="rId70"/>
    <p:sldId id="438" r:id="rId71"/>
    <p:sldId id="469" r:id="rId72"/>
    <p:sldId id="413" r:id="rId73"/>
    <p:sldId id="423" r:id="rId74"/>
    <p:sldId id="424" r:id="rId75"/>
    <p:sldId id="426" r:id="rId76"/>
    <p:sldId id="425" r:id="rId77"/>
    <p:sldId id="414" r:id="rId78"/>
    <p:sldId id="445" r:id="rId79"/>
    <p:sldId id="446" r:id="rId80"/>
    <p:sldId id="448" r:id="rId81"/>
    <p:sldId id="447" r:id="rId82"/>
    <p:sldId id="461" r:id="rId83"/>
    <p:sldId id="444" r:id="rId84"/>
    <p:sldId id="418" r:id="rId85"/>
    <p:sldId id="428" r:id="rId86"/>
    <p:sldId id="427" r:id="rId87"/>
    <p:sldId id="430" r:id="rId88"/>
    <p:sldId id="431" r:id="rId89"/>
    <p:sldId id="462" r:id="rId90"/>
    <p:sldId id="410" r:id="rId91"/>
    <p:sldId id="470" r:id="rId92"/>
    <p:sldId id="488" r:id="rId93"/>
    <p:sldId id="463" r:id="rId94"/>
    <p:sldId id="486" r:id="rId95"/>
  </p:sldIdLst>
  <p:sldSz cx="12971463" cy="729615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40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397"/>
    <a:srgbClr val="2F4FA2"/>
    <a:srgbClr val="7E0001"/>
    <a:srgbClr val="1D70B2"/>
    <a:srgbClr val="FFFFFF"/>
    <a:srgbClr val="317CC1"/>
    <a:srgbClr val="B34223"/>
    <a:srgbClr val="0033CC"/>
    <a:srgbClr val="3333CC"/>
    <a:srgbClr val="9A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15" autoAdjust="0"/>
    <p:restoredTop sz="94243" autoAdjust="0"/>
  </p:normalViewPr>
  <p:slideViewPr>
    <p:cSldViewPr snapToGrid="0">
      <p:cViewPr varScale="1">
        <p:scale>
          <a:sx n="90" d="100"/>
          <a:sy n="90" d="100"/>
        </p:scale>
        <p:origin x="102" y="534"/>
      </p:cViewPr>
      <p:guideLst>
        <p:guide orient="horz" pos="2298"/>
        <p:guide pos="40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486"/>
    </p:cViewPr>
  </p:sorterViewPr>
  <p:notesViewPr>
    <p:cSldViewPr snapToGrid="0">
      <p:cViewPr>
        <p:scale>
          <a:sx n="400" d="100"/>
          <a:sy n="400" d="100"/>
        </p:scale>
        <p:origin x="-78" y="9816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571500" y="8374063"/>
            <a:ext cx="56959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606292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8438" y="615950"/>
            <a:ext cx="6461125" cy="3635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36625" y="8493125"/>
            <a:ext cx="676275" cy="233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4450" tIns="17462" rIns="44450" bIns="17462">
            <a:spAutoFit/>
          </a:bodyPr>
          <a:lstStyle/>
          <a:p>
            <a:pPr defTabSz="850900">
              <a:defRPr/>
            </a:pPr>
            <a:r>
              <a:rPr lang="en-US" sz="1300" dirty="0">
                <a:latin typeface="Tms Rmn" charset="0"/>
              </a:rPr>
              <a:t>10/19/99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283200" y="8512175"/>
            <a:ext cx="663575" cy="233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4450" tIns="17462" rIns="44450" bIns="17462">
            <a:spAutoFit/>
          </a:bodyPr>
          <a:lstStyle/>
          <a:p>
            <a:pPr algn="r" defTabSz="850900">
              <a:defRPr/>
            </a:pPr>
            <a:r>
              <a:rPr lang="en-US" sz="1300" dirty="0">
                <a:latin typeface="Tms Rmn" charset="0"/>
              </a:rPr>
              <a:t>Page </a:t>
            </a:r>
            <a:fld id="{AF4ACF94-EAB8-40B5-9991-E1BE5ABF42B0}" type="slidenum">
              <a:rPr lang="en-US" sz="1300">
                <a:latin typeface="Tms Rmn" charset="0"/>
              </a:rPr>
              <a:pPr algn="r" defTabSz="850900">
                <a:defRPr/>
              </a:pPr>
              <a:t>‹#›</a:t>
            </a:fld>
            <a:endParaRPr lang="en-US" sz="1300" dirty="0">
              <a:latin typeface="Tms Rmn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989013" y="8374063"/>
            <a:ext cx="48593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418592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3910" indent="15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0997" indent="15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084" indent="15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170" indent="15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718" algn="l" defTabSz="9138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61" algn="l" defTabSz="9138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04" algn="l" defTabSz="9138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47" algn="l" defTabSz="9138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8438" y="615950"/>
            <a:ext cx="6461125" cy="3635375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700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8438" y="615950"/>
            <a:ext cx="6461125" cy="3635375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999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8438" y="615950"/>
            <a:ext cx="6461125" cy="3635375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1860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8438" y="615950"/>
            <a:ext cx="6461125" cy="3635375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1276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8438" y="615950"/>
            <a:ext cx="6461125" cy="3635375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789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8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433" y="1194070"/>
            <a:ext cx="9728597" cy="2540141"/>
          </a:xfrm>
        </p:spPr>
        <p:txBody>
          <a:bodyPr anchor="b"/>
          <a:lstStyle>
            <a:lvl1pPr algn="ctr">
              <a:defRPr sz="638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433" y="3832168"/>
            <a:ext cx="9728597" cy="1761547"/>
          </a:xfrm>
        </p:spPr>
        <p:txBody>
          <a:bodyPr/>
          <a:lstStyle>
            <a:lvl1pPr marL="0" indent="0" algn="ctr">
              <a:buNone/>
              <a:defRPr sz="2553"/>
            </a:lvl1pPr>
            <a:lvl2pPr marL="486415" indent="0" algn="ctr">
              <a:buNone/>
              <a:defRPr sz="2128"/>
            </a:lvl2pPr>
            <a:lvl3pPr marL="972830" indent="0" algn="ctr">
              <a:buNone/>
              <a:defRPr sz="1915"/>
            </a:lvl3pPr>
            <a:lvl4pPr marL="1459245" indent="0" algn="ctr">
              <a:buNone/>
              <a:defRPr sz="1702"/>
            </a:lvl4pPr>
            <a:lvl5pPr marL="1945660" indent="0" algn="ctr">
              <a:buNone/>
              <a:defRPr sz="1702"/>
            </a:lvl5pPr>
            <a:lvl6pPr marL="2432075" indent="0" algn="ctr">
              <a:buNone/>
              <a:defRPr sz="1702"/>
            </a:lvl6pPr>
            <a:lvl7pPr marL="2918490" indent="0" algn="ctr">
              <a:buNone/>
              <a:defRPr sz="1702"/>
            </a:lvl7pPr>
            <a:lvl8pPr marL="3404906" indent="0" algn="ctr">
              <a:buNone/>
              <a:defRPr sz="1702"/>
            </a:lvl8pPr>
            <a:lvl9pPr marL="3891321" indent="0" algn="ctr">
              <a:buNone/>
              <a:defRPr sz="170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7955E-5444-4A23-B8DE-4105CB39D4B0}" type="datetime1">
              <a:rPr lang="en-US" smtClean="0"/>
              <a:t>3/20/2020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D4653-B0AC-42E3-AA95-E667D37725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E648E-971C-4F82-9B9C-2BA0CA192E45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1E9A6-6AFE-43F0-93B4-CEC38CDEC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6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2703" y="388452"/>
            <a:ext cx="2796972" cy="6183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788" y="388452"/>
            <a:ext cx="8228772" cy="61831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49C26F-12A2-4EF8-8FDE-154621799CD9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7E5E9-8584-47F2-9C3D-6A0A471C24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4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C09B65-2A49-4E25-951A-3D8EC6596894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171F7-94B9-4733-812F-24F2F0685C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8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032" y="1818972"/>
            <a:ext cx="11187887" cy="3034995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032" y="4882679"/>
            <a:ext cx="11187887" cy="1596032"/>
          </a:xfrm>
        </p:spPr>
        <p:txBody>
          <a:bodyPr/>
          <a:lstStyle>
            <a:lvl1pPr marL="0" indent="0">
              <a:buNone/>
              <a:defRPr sz="2553">
                <a:solidFill>
                  <a:schemeClr val="tx1">
                    <a:tint val="75000"/>
                  </a:schemeClr>
                </a:solidFill>
              </a:defRPr>
            </a:lvl1pPr>
            <a:lvl2pPr marL="486415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2pPr>
            <a:lvl3pPr marL="972830" indent="0">
              <a:buNone/>
              <a:defRPr sz="1915">
                <a:solidFill>
                  <a:schemeClr val="tx1">
                    <a:tint val="75000"/>
                  </a:schemeClr>
                </a:solidFill>
              </a:defRPr>
            </a:lvl3pPr>
            <a:lvl4pPr marL="1459245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4pPr>
            <a:lvl5pPr marL="1945660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5pPr>
            <a:lvl6pPr marL="2432075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6pPr>
            <a:lvl7pPr marL="2918490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7pPr>
            <a:lvl8pPr marL="3404906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8pPr>
            <a:lvl9pPr marL="3891321" indent="0">
              <a:buNone/>
              <a:defRPr sz="17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92F3E-BDF6-40DF-89FA-9AF123A8219E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BFB94-2AAC-4FE4-A03D-22AD10FD5F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5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788" y="1942262"/>
            <a:ext cx="5512872" cy="46293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6803" y="1942262"/>
            <a:ext cx="5512872" cy="46293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5E1192-106E-4874-8B07-DFD9F23D2475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98387-72BB-43D7-95C6-A84C4276F9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478" y="388453"/>
            <a:ext cx="11187887" cy="14102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478" y="1788571"/>
            <a:ext cx="5487536" cy="876551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86415" indent="0">
              <a:buNone/>
              <a:defRPr sz="2128" b="1"/>
            </a:lvl2pPr>
            <a:lvl3pPr marL="972830" indent="0">
              <a:buNone/>
              <a:defRPr sz="1915" b="1"/>
            </a:lvl3pPr>
            <a:lvl4pPr marL="1459245" indent="0">
              <a:buNone/>
              <a:defRPr sz="1702" b="1"/>
            </a:lvl4pPr>
            <a:lvl5pPr marL="1945660" indent="0">
              <a:buNone/>
              <a:defRPr sz="1702" b="1"/>
            </a:lvl5pPr>
            <a:lvl6pPr marL="2432075" indent="0">
              <a:buNone/>
              <a:defRPr sz="1702" b="1"/>
            </a:lvl6pPr>
            <a:lvl7pPr marL="2918490" indent="0">
              <a:buNone/>
              <a:defRPr sz="1702" b="1"/>
            </a:lvl7pPr>
            <a:lvl8pPr marL="3404906" indent="0">
              <a:buNone/>
              <a:defRPr sz="1702" b="1"/>
            </a:lvl8pPr>
            <a:lvl9pPr marL="3891321" indent="0">
              <a:buNone/>
              <a:defRPr sz="17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478" y="2665122"/>
            <a:ext cx="5487536" cy="39199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6803" y="1788571"/>
            <a:ext cx="5514561" cy="876551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86415" indent="0">
              <a:buNone/>
              <a:defRPr sz="2128" b="1"/>
            </a:lvl2pPr>
            <a:lvl3pPr marL="972830" indent="0">
              <a:buNone/>
              <a:defRPr sz="1915" b="1"/>
            </a:lvl3pPr>
            <a:lvl4pPr marL="1459245" indent="0">
              <a:buNone/>
              <a:defRPr sz="1702" b="1"/>
            </a:lvl4pPr>
            <a:lvl5pPr marL="1945660" indent="0">
              <a:buNone/>
              <a:defRPr sz="1702" b="1"/>
            </a:lvl5pPr>
            <a:lvl6pPr marL="2432075" indent="0">
              <a:buNone/>
              <a:defRPr sz="1702" b="1"/>
            </a:lvl6pPr>
            <a:lvl7pPr marL="2918490" indent="0">
              <a:buNone/>
              <a:defRPr sz="1702" b="1"/>
            </a:lvl7pPr>
            <a:lvl8pPr marL="3404906" indent="0">
              <a:buNone/>
              <a:defRPr sz="1702" b="1"/>
            </a:lvl8pPr>
            <a:lvl9pPr marL="3891321" indent="0">
              <a:buNone/>
              <a:defRPr sz="17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6803" y="2665122"/>
            <a:ext cx="5514561" cy="39199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8A401E-ECBB-4269-A7F1-4FBCABE33026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6AA7D-C144-4E90-A5F2-F128404120E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1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499B0-6E47-4D5D-B196-3109391C5805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846E7-08F2-4CB9-8DE9-98AB708F2A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2A401-C144-481C-AE7D-9F22A2B2AB23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AC006-CE9F-42A9-AC6C-80A93F4E27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7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478" y="486410"/>
            <a:ext cx="4183634" cy="1702435"/>
          </a:xfrm>
        </p:spPr>
        <p:txBody>
          <a:bodyPr anchor="b"/>
          <a:lstStyle>
            <a:lvl1pPr>
              <a:defRPr sz="340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4561" y="1050511"/>
            <a:ext cx="6566803" cy="5184995"/>
          </a:xfrm>
        </p:spPr>
        <p:txBody>
          <a:bodyPr/>
          <a:lstStyle>
            <a:lvl1pPr>
              <a:defRPr sz="3404"/>
            </a:lvl1pPr>
            <a:lvl2pPr>
              <a:defRPr sz="2979"/>
            </a:lvl2pPr>
            <a:lvl3pPr>
              <a:defRPr sz="2553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478" y="2188845"/>
            <a:ext cx="4183634" cy="4055106"/>
          </a:xfrm>
        </p:spPr>
        <p:txBody>
          <a:bodyPr/>
          <a:lstStyle>
            <a:lvl1pPr marL="0" indent="0">
              <a:buNone/>
              <a:defRPr sz="1702"/>
            </a:lvl1pPr>
            <a:lvl2pPr marL="486415" indent="0">
              <a:buNone/>
              <a:defRPr sz="1489"/>
            </a:lvl2pPr>
            <a:lvl3pPr marL="972830" indent="0">
              <a:buNone/>
              <a:defRPr sz="1277"/>
            </a:lvl3pPr>
            <a:lvl4pPr marL="1459245" indent="0">
              <a:buNone/>
              <a:defRPr sz="1064"/>
            </a:lvl4pPr>
            <a:lvl5pPr marL="1945660" indent="0">
              <a:buNone/>
              <a:defRPr sz="1064"/>
            </a:lvl5pPr>
            <a:lvl6pPr marL="2432075" indent="0">
              <a:buNone/>
              <a:defRPr sz="1064"/>
            </a:lvl6pPr>
            <a:lvl7pPr marL="2918490" indent="0">
              <a:buNone/>
              <a:defRPr sz="1064"/>
            </a:lvl7pPr>
            <a:lvl8pPr marL="3404906" indent="0">
              <a:buNone/>
              <a:defRPr sz="1064"/>
            </a:lvl8pPr>
            <a:lvl9pPr marL="3891321" indent="0">
              <a:buNone/>
              <a:defRPr sz="106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35722-413F-4753-B3D8-3035C72BE5D9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7592D-A4A2-49FA-9464-7B631CBB69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0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478" y="486410"/>
            <a:ext cx="4183634" cy="1702435"/>
          </a:xfrm>
        </p:spPr>
        <p:txBody>
          <a:bodyPr anchor="b"/>
          <a:lstStyle>
            <a:lvl1pPr>
              <a:defRPr sz="340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4561" y="1050511"/>
            <a:ext cx="6566803" cy="5184995"/>
          </a:xfrm>
        </p:spPr>
        <p:txBody>
          <a:bodyPr/>
          <a:lstStyle>
            <a:lvl1pPr marL="0" indent="0">
              <a:buNone/>
              <a:defRPr sz="3404"/>
            </a:lvl1pPr>
            <a:lvl2pPr marL="486415" indent="0">
              <a:buNone/>
              <a:defRPr sz="2979"/>
            </a:lvl2pPr>
            <a:lvl3pPr marL="972830" indent="0">
              <a:buNone/>
              <a:defRPr sz="2553"/>
            </a:lvl3pPr>
            <a:lvl4pPr marL="1459245" indent="0">
              <a:buNone/>
              <a:defRPr sz="2128"/>
            </a:lvl4pPr>
            <a:lvl5pPr marL="1945660" indent="0">
              <a:buNone/>
              <a:defRPr sz="2128"/>
            </a:lvl5pPr>
            <a:lvl6pPr marL="2432075" indent="0">
              <a:buNone/>
              <a:defRPr sz="2128"/>
            </a:lvl6pPr>
            <a:lvl7pPr marL="2918490" indent="0">
              <a:buNone/>
              <a:defRPr sz="2128"/>
            </a:lvl7pPr>
            <a:lvl8pPr marL="3404906" indent="0">
              <a:buNone/>
              <a:defRPr sz="2128"/>
            </a:lvl8pPr>
            <a:lvl9pPr marL="3891321" indent="0">
              <a:buNone/>
              <a:defRPr sz="21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478" y="2188845"/>
            <a:ext cx="4183634" cy="4055106"/>
          </a:xfrm>
        </p:spPr>
        <p:txBody>
          <a:bodyPr/>
          <a:lstStyle>
            <a:lvl1pPr marL="0" indent="0">
              <a:buNone/>
              <a:defRPr sz="1702"/>
            </a:lvl1pPr>
            <a:lvl2pPr marL="486415" indent="0">
              <a:buNone/>
              <a:defRPr sz="1489"/>
            </a:lvl2pPr>
            <a:lvl3pPr marL="972830" indent="0">
              <a:buNone/>
              <a:defRPr sz="1277"/>
            </a:lvl3pPr>
            <a:lvl4pPr marL="1459245" indent="0">
              <a:buNone/>
              <a:defRPr sz="1064"/>
            </a:lvl4pPr>
            <a:lvl5pPr marL="1945660" indent="0">
              <a:buNone/>
              <a:defRPr sz="1064"/>
            </a:lvl5pPr>
            <a:lvl6pPr marL="2432075" indent="0">
              <a:buNone/>
              <a:defRPr sz="1064"/>
            </a:lvl6pPr>
            <a:lvl7pPr marL="2918490" indent="0">
              <a:buNone/>
              <a:defRPr sz="1064"/>
            </a:lvl7pPr>
            <a:lvl8pPr marL="3404906" indent="0">
              <a:buNone/>
              <a:defRPr sz="1064"/>
            </a:lvl8pPr>
            <a:lvl9pPr marL="3891321" indent="0">
              <a:buNone/>
              <a:defRPr sz="106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BE80C-20B3-4B0F-BCBD-C28D28620804}" type="datetime1">
              <a:rPr lang="en-US" smtClean="0"/>
              <a:t>3/20/2020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19346-068F-4AA7-A22B-2D80CA8676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3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788" y="388453"/>
            <a:ext cx="11187887" cy="1410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788" y="1942262"/>
            <a:ext cx="11187887" cy="462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788" y="6762451"/>
            <a:ext cx="2918579" cy="388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CF671D-6241-45E4-B773-AEAA82905517}" type="datetime1">
              <a:rPr lang="en-US" smtClean="0"/>
              <a:t>3/20/2020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6797" y="6762451"/>
            <a:ext cx="4377869" cy="388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1096" y="6762451"/>
            <a:ext cx="2918579" cy="388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5D4653-B0AC-42E3-AA95-E667D37725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sldNum="0" hdr="0" ftr="0" dt="0"/>
  <p:txStyles>
    <p:titleStyle>
      <a:lvl1pPr algn="l" defTabSz="972830" rtl="0" eaLnBrk="1" latinLnBrk="0" hangingPunct="1">
        <a:lnSpc>
          <a:spcPct val="90000"/>
        </a:lnSpc>
        <a:spcBef>
          <a:spcPct val="0"/>
        </a:spcBef>
        <a:buNone/>
        <a:defRPr sz="46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208" indent="-243208" algn="l" defTabSz="972830" rtl="0" eaLnBrk="1" latinLnBrk="0" hangingPunct="1">
        <a:lnSpc>
          <a:spcPct val="90000"/>
        </a:lnSpc>
        <a:spcBef>
          <a:spcPts val="1064"/>
        </a:spcBef>
        <a:buFont typeface="Arial" panose="020B0604020202020204" pitchFamily="34" charset="0"/>
        <a:buChar char="•"/>
        <a:defRPr sz="2979" kern="1200">
          <a:solidFill>
            <a:schemeClr val="tx1"/>
          </a:solidFill>
          <a:latin typeface="+mn-lt"/>
          <a:ea typeface="+mn-ea"/>
          <a:cs typeface="+mn-cs"/>
        </a:defRPr>
      </a:lvl1pPr>
      <a:lvl2pPr marL="729623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2pPr>
      <a:lvl3pPr marL="1216038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3pPr>
      <a:lvl4pPr marL="1702453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4pPr>
      <a:lvl5pPr marL="2188868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5pPr>
      <a:lvl6pPr marL="2675283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6pPr>
      <a:lvl7pPr marL="3161698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7pPr>
      <a:lvl8pPr marL="3648113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8pPr>
      <a:lvl9pPr marL="4134528" indent="-243208" algn="l" defTabSz="972830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1pPr>
      <a:lvl2pPr marL="486415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2pPr>
      <a:lvl3pPr marL="972830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3pPr>
      <a:lvl4pPr marL="1459245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4pPr>
      <a:lvl5pPr marL="1945660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5pPr>
      <a:lvl6pPr marL="2432075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6pPr>
      <a:lvl7pPr marL="2918490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7pPr>
      <a:lvl8pPr marL="3404906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8pPr>
      <a:lvl9pPr marL="3891321" algn="l" defTabSz="972830" rtl="0" eaLnBrk="1" latinLnBrk="0" hangingPunct="1">
        <a:defRPr sz="19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Documents%20and%20Settings\pcline\Local%20Settings\Temporary%20Internet%20Files\Content.IE5\CKI34QGR\MSj04416580000%5b1%5d.wav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MPj039982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1306" y="0"/>
            <a:ext cx="9848850" cy="7296150"/>
          </a:xfrm>
          <a:prstGeom prst="rect">
            <a:avLst/>
          </a:prstGeom>
          <a:noFill/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57679" y="2563092"/>
            <a:ext cx="9038572" cy="2517681"/>
          </a:xfrm>
        </p:spPr>
        <p:txBody>
          <a:bodyPr/>
          <a:lstStyle/>
          <a:p>
            <a:pPr algn="ctr" eaLnBrk="1" hangingPunct="1"/>
            <a:r>
              <a:rPr lang="en-US" sz="7601" dirty="0">
                <a:solidFill>
                  <a:schemeClr val="bg1"/>
                </a:solidFill>
                <a:latin typeface="Arial Black" pitchFamily="34" charset="0"/>
              </a:rPr>
              <a:t>Dealing With Difficult People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78750" y="1099870"/>
            <a:ext cx="7813962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902" tIns="48951" rIns="97902" bIns="48951" numCol="1" anchor="t" anchorCtr="0" compatLnSpc="1">
            <a:prstTxWarp prst="textNoShape">
              <a:avLst/>
            </a:prstTxWarp>
          </a:bodyPr>
          <a:lstStyle/>
          <a:p>
            <a:pPr marL="292049" indent="-292049" algn="ctr" defTabSz="914468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3601" dirty="0">
                <a:solidFill>
                  <a:schemeClr val="bg1"/>
                </a:solidFill>
                <a:latin typeface="Arial Black" pitchFamily="34" charset="0"/>
              </a:rPr>
              <a:t>Advanced </a:t>
            </a:r>
            <a:r>
              <a:rPr lang="en-US" sz="3601" dirty="0" smtClean="0">
                <a:solidFill>
                  <a:schemeClr val="bg1"/>
                </a:solidFill>
                <a:latin typeface="Arial Black" pitchFamily="34" charset="0"/>
              </a:rPr>
              <a:t>Ideas Presents</a:t>
            </a:r>
            <a:r>
              <a:rPr lang="en-US" sz="3601" dirty="0">
                <a:solidFill>
                  <a:schemeClr val="bg1"/>
                </a:solidFill>
                <a:latin typeface="Arial Black" pitchFamily="34" charset="0"/>
              </a:rPr>
              <a:t>:</a:t>
            </a:r>
            <a:endParaRPr lang="en-US" sz="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2300" y="3657600"/>
            <a:ext cx="9258300" cy="2946400"/>
          </a:xfr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By Gaining Self-Control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And 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Letting Go Of Misconceptions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4743" y="824823"/>
            <a:ext cx="6137564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5"/>
                </a:solidFill>
                <a:latin typeface="Arial Black" panose="020B0A04020102020204" pitchFamily="34" charset="0"/>
                <a:cs typeface="Arial" pitchFamily="34" charset="0"/>
              </a:rPr>
              <a:t>How Do We Stop Resisting Reality?</a:t>
            </a:r>
            <a:endParaRPr lang="en-US" sz="54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0402316.jpg"/>
          <p:cNvPicPr>
            <a:picLocks noChangeAspect="1"/>
          </p:cNvPicPr>
          <p:nvPr/>
        </p:nvPicPr>
        <p:blipFill>
          <a:blip r:embed="rId2" cstate="print">
            <a:lum contrast="25000"/>
          </a:blip>
          <a:stretch>
            <a:fillRect/>
          </a:stretch>
        </p:blipFill>
        <p:spPr>
          <a:xfrm>
            <a:off x="2276916" y="942111"/>
            <a:ext cx="3676283" cy="55365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53199" y="942112"/>
            <a:ext cx="4867201" cy="5536572"/>
          </a:xfrm>
          <a:prstGeom prst="rect">
            <a:avLst/>
          </a:prstGeom>
          <a:solidFill>
            <a:schemeClr val="bg1"/>
          </a:solidFill>
          <a:ln w="10477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7902" tIns="48951" rIns="97902" bIns="48951" numCol="1" anchor="t" anchorCtr="0" compatLnSpc="1">
            <a:prstTxWarp prst="textNoShape">
              <a:avLst/>
            </a:prstTxWarp>
          </a:bodyPr>
          <a:lstStyle/>
          <a:p>
            <a:pPr marL="292049" indent="-292049" algn="ctr" defTabSz="91446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marL="292049" indent="-292049" algn="ctr" defTabSz="91446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46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“Don’t Wish The Other Person Would Get Better…</a:t>
            </a:r>
          </a:p>
          <a:p>
            <a:pPr marL="292049" indent="-292049" algn="ctr" defTabSz="91446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46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Wish </a:t>
            </a:r>
            <a:r>
              <a:rPr lang="en-US" sz="4600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You</a:t>
            </a:r>
            <a:r>
              <a:rPr lang="en-US" sz="46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Had More </a:t>
            </a:r>
            <a:r>
              <a:rPr lang="en-US" sz="4600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Skill</a:t>
            </a:r>
            <a:r>
              <a:rPr lang="en-US" sz="46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”</a:t>
            </a:r>
          </a:p>
          <a:p>
            <a:pPr marL="292049" indent="-292049" algn="ctr" defTabSz="91446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5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marL="292049" indent="-292049" defTabSz="91446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           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                - Jim </a:t>
            </a:r>
            <a:r>
              <a:rPr lang="en-US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Rohn</a:t>
            </a:r>
            <a:endParaRPr lang="en-US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2019" y="-846918"/>
            <a:ext cx="13173482" cy="8438418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834270" y="917167"/>
            <a:ext cx="7595191" cy="1193208"/>
          </a:xfrm>
          <a:solidFill>
            <a:schemeClr val="bg1"/>
          </a:solidFill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>
              <a:bevelT w="38100" h="38100"/>
              <a:extrusionClr>
                <a:schemeClr val="tx2"/>
              </a:extrusionClr>
              <a:contourClr>
                <a:schemeClr val="tx2">
                  <a:lumMod val="50000"/>
                </a:schemeClr>
              </a:contourClr>
            </a:sp3d>
          </a:bodyPr>
          <a:lstStyle/>
          <a:p>
            <a:pPr algn="ctr"/>
            <a:r>
              <a:rPr lang="en-US" sz="4700" b="1" dirty="0">
                <a:solidFill>
                  <a:schemeClr val="accent1"/>
                </a:solidFill>
                <a:latin typeface="Arial Black" pitchFamily="34" charset="0"/>
              </a:rPr>
              <a:t>“All Control Starts With </a:t>
            </a:r>
            <a:br>
              <a:rPr lang="en-US" sz="4700" b="1" dirty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en-US" sz="4700" b="1" dirty="0">
                <a:solidFill>
                  <a:schemeClr val="accent1"/>
                </a:solidFill>
                <a:latin typeface="Arial Black" pitchFamily="34" charset="0"/>
              </a:rPr>
              <a:t>Self-Control”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5661977" y="2589534"/>
            <a:ext cx="6606224" cy="363912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Everyone Thinks </a:t>
            </a:r>
          </a:p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Eliminating Frustration </a:t>
            </a:r>
          </a:p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Is About Controlling The </a:t>
            </a:r>
          </a:p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OTHER Person </a:t>
            </a:r>
          </a:p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… It Really </a:t>
            </a:r>
            <a:r>
              <a:rPr lang="en-US" sz="3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Starts</a:t>
            </a: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With Controlling </a:t>
            </a:r>
            <a:r>
              <a:rPr lang="en-US" sz="3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Yourself</a:t>
            </a: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862" y="765545"/>
            <a:ext cx="8371523" cy="17014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How Do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Control Myself?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8939" y="3765287"/>
            <a:ext cx="7159768" cy="223256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 Black" pitchFamily="34" charset="0"/>
              </a:rPr>
              <a:t>You Start By Letting Go Of Your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Arial Black" pitchFamily="34" charset="0"/>
              </a:rPr>
              <a:t>Crazy Ideas!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40" y="3169163"/>
            <a:ext cx="3774285" cy="3424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03" y="424544"/>
            <a:ext cx="7954614" cy="892627"/>
          </a:xfrm>
        </p:spPr>
        <p:txBody>
          <a:bodyPr>
            <a:normAutofit fontScale="90000"/>
          </a:bodyPr>
          <a:lstStyle/>
          <a:p>
            <a:pPr algn="ctr"/>
            <a:r>
              <a:rPr dirty="0" smtClean="0">
                <a:solidFill>
                  <a:schemeClr val="bg1"/>
                </a:solidFill>
                <a:latin typeface="Arial Black" pitchFamily="34" charset="0"/>
              </a:rPr>
              <a:t>Crazy Ideas: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679" y="1617501"/>
            <a:ext cx="11142996" cy="499970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1) People Should Have The Same Beliefs And Values I Do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2) People Should Do What I Want Them To Do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3) People Shouldn’t Act In Ways That Upset Me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4) People Should Care About The Things I Care About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5) People Shouldn’t Get In My Way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6) People Should Always Treat Me With Kindness &amp; Respect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306" y="542260"/>
            <a:ext cx="9848850" cy="1793477"/>
          </a:xfrm>
        </p:spPr>
        <p:txBody>
          <a:bodyPr/>
          <a:lstStyle/>
          <a:p>
            <a:pPr algn="ctr"/>
            <a:r>
              <a:rPr sz="3601" dirty="0">
                <a:solidFill>
                  <a:schemeClr val="bg1"/>
                </a:solidFill>
                <a:latin typeface="Arial Black" pitchFamily="34" charset="0"/>
              </a:rPr>
              <a:t>(Still More) </a:t>
            </a:r>
            <a:r>
              <a:rPr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dirty="0" smtClean="0">
                <a:solidFill>
                  <a:schemeClr val="bg1"/>
                </a:solidFill>
                <a:latin typeface="Arial Black" pitchFamily="34" charset="0"/>
              </a:rPr>
              <a:t>Crazy Ideas: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5004" y="2626927"/>
            <a:ext cx="9875626" cy="42327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1) People make me Angry, Upset, Sad, etc.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2) People should understand me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3) I feel Guilty when______________________.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4) People should be there for me when I need them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5) Inanimate objects are out to get me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6) Life should be Fair</a:t>
            </a:r>
            <a:endParaRPr lang="en-US" sz="32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5731" y="3641481"/>
            <a:ext cx="429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33CC"/>
                </a:solidFill>
              </a:rPr>
              <a:t>“Insert Neurosis Here”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637" y="3601408"/>
            <a:ext cx="7219507" cy="2474298"/>
          </a:xfrm>
          <a:solidFill>
            <a:schemeClr val="bg1"/>
          </a:solidFill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22712"/>
                </a:solidFill>
              </a:rPr>
              <a:t/>
            </a:r>
            <a:br>
              <a:rPr lang="en-US" dirty="0" smtClean="0">
                <a:solidFill>
                  <a:srgbClr val="A22712"/>
                </a:solidFill>
              </a:rPr>
            </a:br>
            <a:r>
              <a:rPr lang="en-US" dirty="0" smtClean="0">
                <a:solidFill>
                  <a:srgbClr val="A22712"/>
                </a:solidFill>
                <a:latin typeface="Arial Black" panose="020B0A04020102020204" pitchFamily="34" charset="0"/>
              </a:rPr>
              <a:t>1) Dispute Them</a:t>
            </a:r>
            <a:br>
              <a:rPr lang="en-US" dirty="0" smtClean="0">
                <a:solidFill>
                  <a:srgbClr val="A22712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A22712"/>
                </a:solidFill>
                <a:latin typeface="Arial Black" panose="020B0A04020102020204" pitchFamily="34" charset="0"/>
              </a:rPr>
              <a:t>2) Replace Them</a:t>
            </a:r>
            <a:br>
              <a:rPr lang="en-US" dirty="0" smtClean="0">
                <a:solidFill>
                  <a:srgbClr val="A22712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A22712"/>
                </a:solidFill>
                <a:latin typeface="Arial Black" panose="020B0A04020102020204" pitchFamily="34" charset="0"/>
              </a:rPr>
              <a:t>3) Let Them Go!</a:t>
            </a:r>
            <a:endParaRPr lang="en-US" dirty="0">
              <a:solidFill>
                <a:srgbClr val="A2271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06649" y="1268361"/>
            <a:ext cx="7005484" cy="1445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9888" y="1356855"/>
            <a:ext cx="6784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How Do We Get Rid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Of These Ideas?</a:t>
            </a:r>
            <a:endParaRPr lang="en-US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68" y="892073"/>
            <a:ext cx="10920726" cy="174023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If You Don't Control Your Mind </a:t>
            </a:r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… Who Does?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9438" y="3156068"/>
            <a:ext cx="9792586" cy="3082622"/>
          </a:xfrm>
          <a:solidFill>
            <a:schemeClr val="bg1"/>
          </a:solidFill>
          <a:ln w="127000">
            <a:solidFill>
              <a:srgbClr val="0033CC"/>
            </a:solidFill>
          </a:ln>
        </p:spPr>
        <p:txBody>
          <a:bodyPr>
            <a:normAutofit fontScale="92500"/>
          </a:bodyPr>
          <a:lstStyle/>
          <a:p>
            <a:pPr algn="ctr"/>
            <a:endParaRPr lang="en-US" sz="800" b="1" dirty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en-US" sz="4000" b="1" i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“The First &amp; Best Victory Is To Conquer Self. </a:t>
            </a:r>
          </a:p>
          <a:p>
            <a:pPr algn="ctr"/>
            <a:r>
              <a:rPr lang="en-US" sz="4000" b="1" i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To Be Conquered By Self Is, Of All Things, The Most Shameful &amp; Vile”</a:t>
            </a:r>
          </a:p>
          <a:p>
            <a:r>
              <a:rPr lang="en-US" sz="2800" b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                                                                          - Plato</a:t>
            </a:r>
            <a:endParaRPr lang="en-US" sz="2800" b="1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3665" y="2593605"/>
            <a:ext cx="4625163" cy="424731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No One Controls You … Unless </a:t>
            </a:r>
            <a:r>
              <a:rPr lang="en-US" sz="5400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You</a:t>
            </a:r>
            <a:r>
              <a:rPr lang="en-US" sz="5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 Allow It </a:t>
            </a:r>
            <a:endParaRPr 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3" y="0"/>
            <a:ext cx="7296150" cy="7296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5731" y="788907"/>
            <a:ext cx="5496234" cy="101579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Remember:</a:t>
            </a:r>
            <a:endParaRPr lang="en-US" sz="600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9969" y="2855650"/>
            <a:ext cx="8371523" cy="176813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6001" b="1" dirty="0">
                <a:solidFill>
                  <a:srgbClr val="FFFFFF"/>
                </a:solidFill>
                <a:latin typeface="Arial Black" pitchFamily="34" charset="0"/>
              </a:rPr>
              <a:t>How Do I Practice </a:t>
            </a:r>
          </a:p>
          <a:p>
            <a:pPr algn="ctr"/>
            <a:r>
              <a:rPr lang="en-US" sz="6001" b="1" dirty="0">
                <a:solidFill>
                  <a:srgbClr val="FFFFFF"/>
                </a:solidFill>
                <a:latin typeface="Arial Black" pitchFamily="34" charset="0"/>
              </a:rPr>
              <a:t>Self-Control?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8194" name="Content Placeholder 3" descr="DSCF08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30561" y="2460808"/>
            <a:ext cx="4095690" cy="4457230"/>
          </a:xfrm>
        </p:spPr>
      </p:pic>
      <p:sp>
        <p:nvSpPr>
          <p:cNvPr id="5" name="Rectangular Callout 4"/>
          <p:cNvSpPr/>
          <p:nvPr/>
        </p:nvSpPr>
        <p:spPr>
          <a:xfrm flipH="1">
            <a:off x="5658742" y="752355"/>
            <a:ext cx="4884518" cy="2324924"/>
          </a:xfrm>
          <a:prstGeom prst="wedgeRectCallout">
            <a:avLst>
              <a:gd name="adj1" fmla="val 38585"/>
              <a:gd name="adj2" fmla="val 740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0" tIns="48975" rIns="97950" bIns="489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77722" y="269824"/>
            <a:ext cx="5058137" cy="275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975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1" dirty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Won’t you please give a warm welcome to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Mr. Paul Cline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9969" y="2757079"/>
            <a:ext cx="8371523" cy="1781991"/>
          </a:xfrm>
        </p:spPr>
        <p:txBody>
          <a:bodyPr/>
          <a:lstStyle/>
          <a:p>
            <a:pPr algn="ctr"/>
            <a:r>
              <a:rPr lang="en-US" sz="6601" b="1" dirty="0">
                <a:solidFill>
                  <a:srgbClr val="FFFFFF"/>
                </a:solidFill>
                <a:latin typeface="Arial Black" pitchFamily="34" charset="0"/>
              </a:rPr>
              <a:t>By Practicing!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latin typeface="Arial Black" pitchFamily="34" charset="0"/>
              </a:rPr>
              <a:t>(Duh!)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8862" y="1469045"/>
            <a:ext cx="8371523" cy="435806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Arial Black" pitchFamily="34" charset="0"/>
              </a:rPr>
              <a:t> Don’t Worry…</a:t>
            </a:r>
            <a:endParaRPr lang="en-US" sz="100" b="1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endParaRPr lang="en-US" sz="100" b="1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endParaRPr lang="en-US" sz="100" b="1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endParaRPr lang="en-US" sz="100" b="1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endParaRPr lang="en-US" sz="100" b="1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Arial Black" pitchFamily="34" charset="0"/>
              </a:rPr>
              <a:t>Life Will Give You </a:t>
            </a:r>
            <a:r>
              <a:rPr lang="en-US" sz="5400" b="1" u="sng" dirty="0" smtClean="0">
                <a:solidFill>
                  <a:srgbClr val="FFFFFF"/>
                </a:solidFill>
                <a:latin typeface="Arial Black" pitchFamily="34" charset="0"/>
              </a:rPr>
              <a:t>Lots</a:t>
            </a:r>
            <a:r>
              <a:rPr lang="en-US" sz="5400" b="1" dirty="0" smtClean="0">
                <a:solidFill>
                  <a:srgbClr val="FFFFFF"/>
                </a:solidFill>
                <a:latin typeface="Arial Black" pitchFamily="34" charset="0"/>
              </a:rPr>
              <a:t> Of Chances To Practice!</a:t>
            </a:r>
            <a:endParaRPr lang="en-US" sz="80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pic>
        <p:nvPicPr>
          <p:cNvPr id="6" name="Picture 2" descr="Image result for giggle emoj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326" y="4844808"/>
            <a:ext cx="1716818" cy="17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714" y="853357"/>
            <a:ext cx="7274909" cy="1812525"/>
          </a:xfrm>
          <a:solidFill>
            <a:srgbClr val="C00000"/>
          </a:solidFill>
        </p:spPr>
        <p:txBody>
          <a:bodyPr>
            <a:normAutofit fontScale="85000" lnSpcReduction="10000"/>
          </a:bodyPr>
          <a:lstStyle/>
          <a:p>
            <a:pPr algn="ctr"/>
            <a:endParaRPr lang="en-US" sz="1600" b="1" dirty="0" smtClean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Some Ways We Allow </a:t>
            </a:r>
          </a:p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People To Control Us:</a:t>
            </a:r>
            <a:endParaRPr lang="en-US" sz="54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311" y="3038169"/>
            <a:ext cx="9824483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Guilt</a:t>
            </a:r>
            <a:r>
              <a:rPr lang="en-US" sz="2800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 – We have been taught to feel bad about ourselves from childhood if we don’t do for others.</a:t>
            </a:r>
          </a:p>
          <a:p>
            <a:endParaRPr lang="en-US" sz="800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r>
              <a:rPr lang="en-US" sz="2800" u="sng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Resentment</a:t>
            </a:r>
            <a:r>
              <a:rPr lang="en-US" sz="2800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 – When others hurt us … we carry the hurt for free!   Why?</a:t>
            </a:r>
          </a:p>
          <a:p>
            <a:endParaRPr lang="en-US" sz="800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r>
              <a:rPr lang="en-US" sz="2800" u="sng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Love</a:t>
            </a:r>
            <a:r>
              <a:rPr lang="en-US" sz="2800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 – When does Love become Manipulation?</a:t>
            </a:r>
            <a:endParaRPr lang="en-US" sz="800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endParaRPr lang="en-US" sz="800" u="sng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endParaRPr lang="en-US" sz="800" u="sng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r>
              <a:rPr lang="en-US" sz="2800" u="sng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EGO</a:t>
            </a:r>
            <a:r>
              <a:rPr lang="en-US" sz="2800" dirty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 – We are our greatest Strength &amp; Weakness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" y="0"/>
            <a:ext cx="12971463" cy="729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009" y="496083"/>
            <a:ext cx="10572866" cy="76941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Allow People To Be Themselves</a:t>
            </a:r>
          </a:p>
        </p:txBody>
      </p:sp>
      <p:pic>
        <p:nvPicPr>
          <p:cNvPr id="4" name="Picture 3" descr="Medit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2609" y="1365522"/>
            <a:ext cx="6618296" cy="4710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339" y="6276110"/>
            <a:ext cx="11376837" cy="584751"/>
          </a:xfrm>
          <a:prstGeom prst="rect">
            <a:avLst/>
          </a:prstGeom>
          <a:solidFill>
            <a:srgbClr val="C00000"/>
          </a:solidFill>
        </p:spPr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(People Are Always Perfectly Being Themselves!!)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CC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33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17307-715852-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731" y="1209676"/>
            <a:ext cx="3276600" cy="4934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7397" y="1937917"/>
            <a:ext cx="3483980" cy="3477875"/>
          </a:xfrm>
          <a:prstGeom prst="rect">
            <a:avLst/>
          </a:prstGeom>
          <a:solidFill>
            <a:schemeClr val="bg1"/>
          </a:solidFill>
          <a:ln w="66675">
            <a:solidFill>
              <a:srgbClr val="2812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2812AE"/>
                </a:solidFill>
                <a:latin typeface="Arial Black" pitchFamily="34" charset="0"/>
              </a:rPr>
              <a:t>See Angry People </a:t>
            </a:r>
            <a:r>
              <a:rPr lang="en-US" sz="4400" dirty="0" smtClean="0">
                <a:solidFill>
                  <a:srgbClr val="2812AE"/>
                </a:solidFill>
                <a:latin typeface="Arial Black" pitchFamily="34" charset="0"/>
              </a:rPr>
              <a:t>As </a:t>
            </a:r>
            <a:r>
              <a:rPr lang="en-US" sz="4400" dirty="0">
                <a:solidFill>
                  <a:srgbClr val="2812AE"/>
                </a:solidFill>
                <a:latin typeface="Arial Black" pitchFamily="34" charset="0"/>
              </a:rPr>
              <a:t>“HURT” Not </a:t>
            </a:r>
          </a:p>
          <a:p>
            <a:pPr algn="ctr"/>
            <a:r>
              <a:rPr lang="en-US" sz="4400" dirty="0">
                <a:solidFill>
                  <a:srgbClr val="2812AE"/>
                </a:solidFill>
                <a:latin typeface="Arial Black" pitchFamily="34" charset="0"/>
              </a:rPr>
              <a:t>“BAD”</a:t>
            </a:r>
            <a:endParaRPr lang="en-US" sz="4400" i="1" dirty="0">
              <a:solidFill>
                <a:srgbClr val="2812A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CC"/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0033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9" y="803596"/>
            <a:ext cx="7801336" cy="1138773"/>
          </a:xfrm>
          <a:prstGeom prst="rect">
            <a:avLst/>
          </a:prstGeom>
          <a:solidFill>
            <a:schemeClr val="bg1"/>
          </a:solidFill>
          <a:ln w="66675">
            <a:solidFill>
              <a:srgbClr val="2812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2812AE"/>
                </a:solidFill>
                <a:latin typeface="Arial Black" pitchFamily="34" charset="0"/>
              </a:rPr>
              <a:t>Sometimes They Are Just Going Through A Difficult Time:</a:t>
            </a:r>
            <a:endParaRPr lang="en-US" sz="3400" i="1" dirty="0">
              <a:solidFill>
                <a:srgbClr val="2812AE"/>
              </a:solidFill>
              <a:latin typeface="Arial Black" pitchFamily="34" charset="0"/>
            </a:endParaRPr>
          </a:p>
        </p:txBody>
      </p:sp>
      <p:pic>
        <p:nvPicPr>
          <p:cNvPr id="6" name="Picture 5" descr="162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074" y="2889621"/>
            <a:ext cx="1954486" cy="2920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45283" y="2368106"/>
            <a:ext cx="5266483" cy="4031873"/>
          </a:xfrm>
          <a:prstGeom prst="rect">
            <a:avLst/>
          </a:prstGeom>
          <a:solidFill>
            <a:schemeClr val="bg1"/>
          </a:solidFill>
          <a:ln w="66675">
            <a:solidFill>
              <a:srgbClr val="2812AE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Divorce or Break-up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Unemployment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Death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Mental Illness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Sick Child or Parent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Injury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Cancer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2812AE"/>
                </a:solidFill>
                <a:latin typeface="Arial Black" pitchFamily="34" charset="0"/>
              </a:rPr>
              <a:t>Other????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CC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33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8516" y="1273216"/>
            <a:ext cx="8209469" cy="5072166"/>
          </a:xfrm>
          <a:solidFill>
            <a:srgbClr val="FFFFFF"/>
          </a:solidFill>
        </p:spPr>
        <p:txBody>
          <a:bodyPr>
            <a:normAutofit fontScale="92500"/>
          </a:bodyPr>
          <a:lstStyle/>
          <a:p>
            <a:pPr algn="ctr"/>
            <a:endParaRPr lang="en-US" sz="1700" b="1" dirty="0" smtClean="0">
              <a:solidFill>
                <a:srgbClr val="0033CC"/>
              </a:solidFill>
              <a:latin typeface="Arial Black" panose="020B0A04020102020204" pitchFamily="34" charset="0"/>
              <a:cs typeface="Narkisim" pitchFamily="34" charset="-79"/>
            </a:endParaRPr>
          </a:p>
          <a:p>
            <a:pPr algn="ctr"/>
            <a:r>
              <a:rPr lang="en-US" sz="5001" b="1" dirty="0" smtClean="0">
                <a:solidFill>
                  <a:srgbClr val="0033CC"/>
                </a:solidFill>
                <a:latin typeface="Arial Black" panose="020B0A04020102020204" pitchFamily="34" charset="0"/>
                <a:cs typeface="Narkisim" pitchFamily="34" charset="-79"/>
              </a:rPr>
              <a:t>“If We Could Read The Secret History Of Our Enemies We Would Find In Their Lives Sorrow &amp; Suffering Enough To Disarm All Hostility”</a:t>
            </a:r>
          </a:p>
          <a:p>
            <a:r>
              <a:rPr lang="en-US" sz="3200" b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                    </a:t>
            </a:r>
            <a:r>
              <a:rPr lang="en-US" sz="2400" b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- Henry Wadsworth Longfellow</a:t>
            </a:r>
            <a:endParaRPr lang="en-US" sz="2400" b="1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Man Under Des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1306" y="0"/>
            <a:ext cx="9848850" cy="7296150"/>
          </a:xfrm>
        </p:spPr>
      </p:pic>
      <p:sp>
        <p:nvSpPr>
          <p:cNvPr id="4" name="TextBox 3"/>
          <p:cNvSpPr txBox="1"/>
          <p:nvPr/>
        </p:nvSpPr>
        <p:spPr>
          <a:xfrm>
            <a:off x="2267890" y="3532911"/>
            <a:ext cx="835429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latin typeface="Arial Black" pitchFamily="34" charset="0"/>
              </a:rPr>
              <a:t>REALITY CHECK!</a:t>
            </a:r>
            <a:endParaRPr lang="en-US" sz="600" i="1" dirty="0">
              <a:latin typeface="Arial Black" pitchFamily="34" charset="0"/>
            </a:endParaRPr>
          </a:p>
          <a:p>
            <a:pPr algn="ctr"/>
            <a:endParaRPr lang="en-US" sz="1600" dirty="0"/>
          </a:p>
          <a:p>
            <a:pPr algn="ctr"/>
            <a:r>
              <a:rPr lang="en-US" sz="4400" dirty="0"/>
              <a:t>People are </a:t>
            </a:r>
            <a:r>
              <a:rPr lang="en-US" sz="4400" dirty="0">
                <a:latin typeface="Arial Black" pitchFamily="34" charset="0"/>
              </a:rPr>
              <a:t>NOT</a:t>
            </a:r>
            <a:r>
              <a:rPr lang="en-US" sz="4400" dirty="0"/>
              <a:t> going to change because you </a:t>
            </a:r>
            <a:r>
              <a:rPr lang="en-US" sz="4400" dirty="0">
                <a:latin typeface="Arial Black" pitchFamily="34" charset="0"/>
              </a:rPr>
              <a:t>WANT</a:t>
            </a:r>
            <a:r>
              <a:rPr lang="en-US" sz="4400" dirty="0"/>
              <a:t> them to </a:t>
            </a:r>
            <a:r>
              <a:rPr lang="en-US" sz="4500" u="sng" dirty="0"/>
              <a:t>or</a:t>
            </a:r>
            <a:r>
              <a:rPr lang="en-US" sz="4400" dirty="0"/>
              <a:t> because they </a:t>
            </a:r>
            <a:r>
              <a:rPr lang="en-US" sz="4400" dirty="0">
                <a:latin typeface="Arial Black" pitchFamily="34" charset="0"/>
              </a:rPr>
              <a:t>SHOULD!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6804" y="1292964"/>
            <a:ext cx="9157853" cy="47102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endParaRPr lang="en-US" sz="700" b="1" dirty="0" smtClean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Our </a:t>
            </a:r>
            <a:r>
              <a:rPr lang="en-US" sz="4800" b="1" dirty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Control Lies in </a:t>
            </a:r>
          </a:p>
          <a:p>
            <a:pPr algn="ctr"/>
            <a:r>
              <a:rPr lang="en-US" sz="4800" b="1" dirty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Changing our</a:t>
            </a:r>
            <a:endParaRPr lang="en-US" sz="2400" b="1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EXPLANATORY STYLE </a:t>
            </a:r>
          </a:p>
          <a:p>
            <a:pPr algn="ctr"/>
            <a:r>
              <a:rPr lang="en-US" sz="4800" b="1" dirty="0"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and Our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RESPONSES</a:t>
            </a:r>
            <a:endParaRPr lang="en-US" sz="4800" b="1" dirty="0">
              <a:solidFill>
                <a:srgbClr val="0033CC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1791" y="573122"/>
            <a:ext cx="6687879" cy="162678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algn="ctr"/>
            <a:endParaRPr lang="en-US" sz="21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en-US" sz="5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EXPLANATORY </a:t>
            </a:r>
            <a:endParaRPr lang="en-US" sz="54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en-US" sz="5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STYLE</a:t>
            </a:r>
            <a:r>
              <a:rPr lang="en-US" sz="5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4400" dirty="0">
              <a:solidFill>
                <a:srgbClr val="0033CC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3493" y="2773026"/>
            <a:ext cx="7384473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b="1" dirty="0" smtClean="0">
                <a:latin typeface="Arial Black" panose="020B0A04020102020204" pitchFamily="34" charset="0"/>
                <a:cs typeface="Arial" pitchFamily="34" charset="0"/>
              </a:rPr>
              <a:t>“The Way In Which We </a:t>
            </a:r>
          </a:p>
          <a:p>
            <a:pPr algn="ctr"/>
            <a:r>
              <a:rPr lang="en-US" sz="4800" b="1" u="sng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EXPLAIN</a:t>
            </a:r>
            <a:r>
              <a:rPr lang="en-US" sz="48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800" b="1" dirty="0" smtClean="0">
                <a:latin typeface="Arial Black" panose="020B0A04020102020204" pitchFamily="34" charset="0"/>
                <a:cs typeface="Arial" pitchFamily="34" charset="0"/>
              </a:rPr>
              <a:t>Things To Ourselves”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1" y="821933"/>
            <a:ext cx="8639424" cy="4859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7281" y="5873108"/>
            <a:ext cx="7263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itchFamily="34" charset="0"/>
              </a:rPr>
              <a:t>Prof. Paul J. Cline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(And Corporate Mascot “JJ”)</a:t>
            </a:r>
          </a:p>
        </p:txBody>
      </p:sp>
    </p:spTree>
    <p:extLst>
      <p:ext uri="{BB962C8B-B14F-4D97-AF65-F5344CB8AC3E}">
        <p14:creationId xmlns:p14="http://schemas.microsoft.com/office/powerpoint/2010/main" val="37569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4276" y="530809"/>
            <a:ext cx="9271591" cy="16061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It Is IMPOSSIBLE To Be Disrespected!!!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Respect Is INTERNAL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Not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EXTERNAL!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9432" y="6172895"/>
            <a:ext cx="9484242" cy="646331"/>
          </a:xfrm>
          <a:prstGeom prst="rect">
            <a:avLst/>
          </a:prstGeom>
          <a:solidFill>
            <a:schemeClr val="bg1"/>
          </a:solidFill>
          <a:ln w="666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>
              <a:solidFill>
                <a:srgbClr val="FF0000"/>
              </a:solidFill>
            </a:endParaRPr>
          </a:p>
          <a:p>
            <a:pPr marL="457234" indent="-457234" algn="ctr"/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Can You Spot The </a:t>
            </a:r>
            <a:r>
              <a:rPr lang="en-US" sz="3200" u="sng" dirty="0">
                <a:solidFill>
                  <a:srgbClr val="FF0000"/>
                </a:solidFill>
                <a:latin typeface="Arial Black" pitchFamily="34" charset="0"/>
              </a:rPr>
              <a:t>Jerk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 In This Picture???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1693" y="2136975"/>
            <a:ext cx="8314660" cy="403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36" y="2136975"/>
            <a:ext cx="6996127" cy="403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8985" y="750474"/>
            <a:ext cx="6933492" cy="1277273"/>
          </a:xfrm>
          <a:prstGeom prst="rect">
            <a:avLst/>
          </a:prstGeom>
          <a:solidFill>
            <a:schemeClr val="bg1"/>
          </a:solidFill>
          <a:ln w="666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dirty="0">
              <a:solidFill>
                <a:srgbClr val="FF0000"/>
              </a:solidFill>
            </a:endParaRPr>
          </a:p>
          <a:p>
            <a:pPr marL="457234" indent="-457234" algn="ctr"/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Can You Spot The </a:t>
            </a:r>
            <a:r>
              <a:rPr lang="en-US" sz="3600" u="sng" dirty="0">
                <a:solidFill>
                  <a:srgbClr val="FF0000"/>
                </a:solidFill>
                <a:latin typeface="Arial Black" pitchFamily="34" charset="0"/>
              </a:rPr>
              <a:t>Jerk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 in </a:t>
            </a:r>
          </a:p>
          <a:p>
            <a:pPr marL="457234" indent="-457234" algn="ctr"/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This Picture???</a:t>
            </a:r>
          </a:p>
          <a:p>
            <a:pPr marL="457234" indent="-457234" algn="ctr"/>
            <a:endParaRPr lang="en-US" sz="100" dirty="0">
              <a:solidFill>
                <a:srgbClr val="FF0000"/>
              </a:solidFill>
            </a:endParaRPr>
          </a:p>
        </p:txBody>
      </p:sp>
      <p:pic>
        <p:nvPicPr>
          <p:cNvPr id="8" name="Picture 7" descr="W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5793" y="2168378"/>
            <a:ext cx="4119876" cy="4700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5" name="Picture 4" descr="Angry 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479" y="1797866"/>
            <a:ext cx="5773290" cy="4641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014" y="693005"/>
            <a:ext cx="8416219" cy="1077218"/>
          </a:xfrm>
          <a:prstGeom prst="rect">
            <a:avLst/>
          </a:prstGeom>
          <a:solidFill>
            <a:schemeClr val="bg1"/>
          </a:solidFill>
          <a:ln w="6985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Arial Black" pitchFamily="34" charset="0"/>
              </a:rPr>
              <a:t>Have A Little Compassion Because We Too Have Bad Days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6456" y="5690057"/>
            <a:ext cx="5308046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A2271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22712"/>
                </a:solidFill>
                <a:latin typeface="Arial Black" pitchFamily="34" charset="0"/>
                <a:cs typeface="Arial" pitchFamily="34" charset="0"/>
              </a:rPr>
              <a:t>… And Not Always All That “Loveable”</a:t>
            </a:r>
            <a:endParaRPr lang="en-US" sz="3200" dirty="0">
              <a:solidFill>
                <a:srgbClr val="A22712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960" y="1246910"/>
            <a:ext cx="6137564" cy="1108124"/>
          </a:xfrm>
          <a:prstGeom prst="rect">
            <a:avLst/>
          </a:prstGeom>
          <a:solidFill>
            <a:schemeClr val="bg1"/>
          </a:solidFill>
          <a:ln w="98425" cap="rnd" cmpd="sng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1" dirty="0">
                <a:solidFill>
                  <a:srgbClr val="A22712"/>
                </a:solidFill>
              </a:rPr>
              <a:t>You Care!</a:t>
            </a:r>
            <a:endParaRPr lang="en-US" sz="6601" dirty="0"/>
          </a:p>
        </p:txBody>
      </p:sp>
      <p:sp>
        <p:nvSpPr>
          <p:cNvPr id="6" name="TextBox 5"/>
          <p:cNvSpPr txBox="1"/>
          <p:nvPr/>
        </p:nvSpPr>
        <p:spPr>
          <a:xfrm rot="20958465">
            <a:off x="2521927" y="3555298"/>
            <a:ext cx="7651894" cy="201593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I Feel Much Better Since I Gave Up </a:t>
            </a:r>
            <a:r>
              <a:rPr lang="en-US" sz="5400" dirty="0">
                <a:solidFill>
                  <a:schemeClr val="bg1"/>
                </a:solidFill>
                <a:latin typeface="Arial Black" pitchFamily="34" charset="0"/>
              </a:rPr>
              <a:t>HOPE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</p:txBody>
      </p:sp>
      <p:sp>
        <p:nvSpPr>
          <p:cNvPr id="7" name="Up Arrow Callout 6"/>
          <p:cNvSpPr/>
          <p:nvPr/>
        </p:nvSpPr>
        <p:spPr>
          <a:xfrm>
            <a:off x="7421526" y="5332528"/>
            <a:ext cx="3902148" cy="1440873"/>
          </a:xfrm>
          <a:prstGeom prst="upArrowCallou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14340" y="6012875"/>
            <a:ext cx="37242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Bumper Sticker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5" name="Picture 4" descr="3184150180_f63f007bfc.jpg"/>
          <p:cNvPicPr>
            <a:picLocks noChangeAspect="1"/>
          </p:cNvPicPr>
          <p:nvPr/>
        </p:nvPicPr>
        <p:blipFill>
          <a:blip r:embed="rId3" cstate="print">
            <a:lum contrast="6000"/>
          </a:blip>
          <a:stretch>
            <a:fillRect/>
          </a:stretch>
        </p:blipFill>
        <p:spPr>
          <a:xfrm>
            <a:off x="2264734" y="668899"/>
            <a:ext cx="5082953" cy="4799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8196" y="959895"/>
            <a:ext cx="3505199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Arial Black" pitchFamily="34" charset="0"/>
              </a:rPr>
              <a:t>Most Of Our “</a:t>
            </a:r>
            <a:r>
              <a:rPr lang="en-US" sz="4000" u="sng" dirty="0">
                <a:solidFill>
                  <a:srgbClr val="0033CC"/>
                </a:solidFill>
                <a:latin typeface="Arial Black" pitchFamily="34" charset="0"/>
              </a:rPr>
              <a:t>Reasons</a:t>
            </a:r>
            <a:r>
              <a:rPr lang="en-US" sz="4000" dirty="0">
                <a:solidFill>
                  <a:srgbClr val="0033CC"/>
                </a:solidFill>
                <a:latin typeface="Arial Black" pitchFamily="34" charset="0"/>
              </a:rPr>
              <a:t>’” For Getting Mad Are </a:t>
            </a:r>
            <a:r>
              <a:rPr lang="en-US" sz="4000" u="sng" dirty="0">
                <a:solidFill>
                  <a:srgbClr val="0033CC"/>
                </a:solidFill>
                <a:latin typeface="Arial Black" pitchFamily="34" charset="0"/>
              </a:rPr>
              <a:t>EXCUSES</a:t>
            </a:r>
            <a:r>
              <a:rPr lang="en-US" sz="4000" dirty="0">
                <a:solidFill>
                  <a:srgbClr val="0033CC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3860" y="5515367"/>
            <a:ext cx="9023091" cy="1138773"/>
          </a:xfrm>
          <a:prstGeom prst="rect">
            <a:avLst/>
          </a:prstGeom>
          <a:solidFill>
            <a:schemeClr val="bg1"/>
          </a:solidFill>
          <a:ln w="8572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u="sng" dirty="0">
                <a:solidFill>
                  <a:srgbClr val="0033CC"/>
                </a:solidFill>
                <a:latin typeface="Arial Black" pitchFamily="34" charset="0"/>
              </a:rPr>
              <a:t>WE</a:t>
            </a:r>
            <a:r>
              <a:rPr lang="en-US" sz="3400" dirty="0">
                <a:solidFill>
                  <a:srgbClr val="0033CC"/>
                </a:solidFill>
                <a:latin typeface="Arial Black" pitchFamily="34" charset="0"/>
              </a:rPr>
              <a:t> Lack Self-control &amp; </a:t>
            </a:r>
            <a:r>
              <a:rPr lang="en-US" sz="3400" u="sng" dirty="0">
                <a:solidFill>
                  <a:srgbClr val="0033CC"/>
                </a:solidFill>
                <a:latin typeface="Arial Black" pitchFamily="34" charset="0"/>
              </a:rPr>
              <a:t>Blame</a:t>
            </a:r>
            <a:r>
              <a:rPr lang="en-US" sz="3400" dirty="0">
                <a:solidFill>
                  <a:srgbClr val="0033CC"/>
                </a:solidFill>
                <a:latin typeface="Arial Black" pitchFamily="34" charset="0"/>
              </a:rPr>
              <a:t> The Other Person For </a:t>
            </a:r>
            <a:r>
              <a:rPr lang="en-US" sz="3400" u="sng" dirty="0">
                <a:solidFill>
                  <a:srgbClr val="0033CC"/>
                </a:solidFill>
                <a:latin typeface="Arial Black" pitchFamily="34" charset="0"/>
              </a:rPr>
              <a:t>OUR</a:t>
            </a:r>
            <a:r>
              <a:rPr lang="en-US" sz="3400" dirty="0">
                <a:solidFill>
                  <a:srgbClr val="0033CC"/>
                </a:solidFill>
                <a:latin typeface="Arial Black" pitchFamily="34" charset="0"/>
              </a:rPr>
              <a:t> Weakness!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2" y="888376"/>
            <a:ext cx="70255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Take Responsibility!</a:t>
            </a:r>
          </a:p>
        </p:txBody>
      </p:sp>
      <p:pic>
        <p:nvPicPr>
          <p:cNvPr id="5" name="Picture 4" descr="Wall.jpg"/>
          <p:cNvPicPr>
            <a:picLocks noChangeAspect="1"/>
          </p:cNvPicPr>
          <p:nvPr/>
        </p:nvPicPr>
        <p:blipFill>
          <a:blip r:embed="rId3" cstate="print">
            <a:lum contrast="8000"/>
          </a:blip>
          <a:stretch>
            <a:fillRect/>
          </a:stretch>
        </p:blipFill>
        <p:spPr>
          <a:xfrm>
            <a:off x="2245422" y="2874909"/>
            <a:ext cx="4308889" cy="395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7704" y="2276381"/>
            <a:ext cx="4359348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How Are You:</a:t>
            </a:r>
          </a:p>
          <a:p>
            <a:pPr algn="ctr"/>
            <a:endParaRPr lang="en-US" sz="1200" dirty="0">
              <a:solidFill>
                <a:srgbClr val="C00000"/>
              </a:solidFill>
              <a:latin typeface="Arial Black" pitchFamily="34" charset="0"/>
            </a:endParaRP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1) </a:t>
            </a:r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Attracting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This</a:t>
            </a: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   Behavior</a:t>
            </a:r>
          </a:p>
          <a:p>
            <a:pPr marL="743005" indent="-743005"/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2) </a:t>
            </a:r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Causing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This</a:t>
            </a: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   Behavior</a:t>
            </a:r>
          </a:p>
          <a:p>
            <a:pPr marL="743005" indent="-743005"/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3) </a:t>
            </a:r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Allowing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This</a:t>
            </a:r>
          </a:p>
          <a:p>
            <a:pPr marL="743005" indent="-743005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   Behavior</a:t>
            </a:r>
          </a:p>
        </p:txBody>
      </p:sp>
      <p:sp>
        <p:nvSpPr>
          <p:cNvPr id="8" name="Cloud Callout 7"/>
          <p:cNvSpPr/>
          <p:nvPr/>
        </p:nvSpPr>
        <p:spPr>
          <a:xfrm rot="245933">
            <a:off x="2690999" y="1771328"/>
            <a:ext cx="3231691" cy="126171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59150" y="2636877"/>
            <a:ext cx="212651" cy="1807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flipH="1">
            <a:off x="5537884" y="2753834"/>
            <a:ext cx="138222" cy="12759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flipH="1">
            <a:off x="5498901" y="2884967"/>
            <a:ext cx="113413" cy="12404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66824" y="2115880"/>
            <a:ext cx="23923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Arial Black" pitchFamily="34" charset="0"/>
              </a:rPr>
              <a:t>Wasn’t </a:t>
            </a:r>
            <a:r>
              <a:rPr lang="en-US" sz="2800" u="sng" dirty="0">
                <a:solidFill>
                  <a:schemeClr val="accent5"/>
                </a:solidFill>
                <a:latin typeface="Arial Black" pitchFamily="34" charset="0"/>
              </a:rPr>
              <a:t>Me</a:t>
            </a:r>
            <a:r>
              <a:rPr lang="en-US" sz="2800" dirty="0">
                <a:solidFill>
                  <a:schemeClr val="accent5"/>
                </a:solidFill>
                <a:latin typeface="Arial Black" pitchFamily="34" charset="0"/>
              </a:rPr>
              <a:t>!</a:t>
            </a:r>
          </a:p>
        </p:txBody>
      </p:sp>
      <p:sp>
        <p:nvSpPr>
          <p:cNvPr id="13" name="Rounded Rectangular Callout 12"/>
          <p:cNvSpPr/>
          <p:nvPr/>
        </p:nvSpPr>
        <p:spPr>
          <a:xfrm flipV="1">
            <a:off x="3379476" y="5273750"/>
            <a:ext cx="2307265" cy="978197"/>
          </a:xfrm>
          <a:prstGeom prst="wedgeRoundRectCallout">
            <a:avLst>
              <a:gd name="adj1" fmla="val -86732"/>
              <a:gd name="adj2" fmla="val 581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36942" y="5337545"/>
            <a:ext cx="24242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Arial Black" pitchFamily="34" charset="0"/>
              </a:rPr>
              <a:t>Who Ate My Sandwich?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0832" y="524143"/>
            <a:ext cx="7929797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Be Friendly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Be Positive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 Give Sincere Compliments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Share Praise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Seek Ways To Help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Give Attention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Share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Listen Well</a:t>
            </a:r>
          </a:p>
          <a:p>
            <a:pPr marL="743005" indent="-743005" algn="ctr">
              <a:buFont typeface="+mj-lt"/>
              <a:buAutoNum type="arabicParenR"/>
            </a:pP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Express Liking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7386" y="885780"/>
            <a:ext cx="8057372" cy="5524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200" dirty="0" smtClean="0">
                <a:solidFill>
                  <a:srgbClr val="C00000"/>
                </a:solidFill>
                <a:latin typeface="Arial Black" pitchFamily="34" charset="0"/>
              </a:rPr>
              <a:t>Get Paul’s </a:t>
            </a:r>
          </a:p>
          <a:p>
            <a:pPr algn="ctr"/>
            <a:r>
              <a:rPr lang="en-US" sz="5200" dirty="0" smtClean="0">
                <a:solidFill>
                  <a:srgbClr val="C00000"/>
                </a:solidFill>
                <a:latin typeface="Arial Black" pitchFamily="34" charset="0"/>
              </a:rPr>
              <a:t>Trainings </a:t>
            </a:r>
            <a:r>
              <a:rPr lang="en-US" sz="5200" dirty="0">
                <a:solidFill>
                  <a:srgbClr val="C00000"/>
                </a:solidFill>
                <a:latin typeface="Arial Black" pitchFamily="34" charset="0"/>
              </a:rPr>
              <a:t>On:</a:t>
            </a:r>
          </a:p>
          <a:p>
            <a:pPr algn="ctr"/>
            <a:endParaRPr lang="en-US" sz="14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4700" dirty="0">
                <a:solidFill>
                  <a:srgbClr val="0033CC"/>
                </a:solidFill>
                <a:latin typeface="Arial Black" pitchFamily="34" charset="0"/>
              </a:rPr>
              <a:t>REBT</a:t>
            </a:r>
          </a:p>
          <a:p>
            <a:pPr algn="ctr"/>
            <a:r>
              <a:rPr lang="en-US" sz="4700" dirty="0">
                <a:solidFill>
                  <a:srgbClr val="0033CC"/>
                </a:solidFill>
                <a:latin typeface="Arial Black" pitchFamily="34" charset="0"/>
              </a:rPr>
              <a:t>ZEN Therapy</a:t>
            </a:r>
          </a:p>
          <a:p>
            <a:pPr algn="ctr"/>
            <a:r>
              <a:rPr lang="en-US" sz="4700" dirty="0">
                <a:solidFill>
                  <a:srgbClr val="0033CC"/>
                </a:solidFill>
                <a:latin typeface="Arial Black" pitchFamily="34" charset="0"/>
              </a:rPr>
              <a:t>NLP</a:t>
            </a:r>
          </a:p>
          <a:p>
            <a:pPr algn="ctr"/>
            <a:r>
              <a:rPr lang="en-US" sz="4700" dirty="0">
                <a:solidFill>
                  <a:srgbClr val="0033CC"/>
                </a:solidFill>
                <a:latin typeface="Arial Black" pitchFamily="34" charset="0"/>
              </a:rPr>
              <a:t>Coping Skills</a:t>
            </a:r>
          </a:p>
          <a:p>
            <a:pPr algn="ctr"/>
            <a:r>
              <a:rPr lang="en-US" sz="4700" dirty="0">
                <a:solidFill>
                  <a:srgbClr val="0033CC"/>
                </a:solidFill>
                <a:latin typeface="Arial Black" pitchFamily="34" charset="0"/>
              </a:rPr>
              <a:t>Persuasion Strategies</a:t>
            </a:r>
          </a:p>
        </p:txBody>
      </p:sp>
      <p:pic>
        <p:nvPicPr>
          <p:cNvPr id="5" name="Picture 6" descr="Paul_Cline_Speake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595" y="2314109"/>
            <a:ext cx="2133766" cy="266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9656" y="2748429"/>
            <a:ext cx="4945486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The Moment You’ve All Been Waiting For…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9436" y="1955272"/>
            <a:ext cx="3844661" cy="474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9037" y="1627968"/>
            <a:ext cx="4952781" cy="2123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1" dirty="0">
                <a:solidFill>
                  <a:srgbClr val="0033CC"/>
                </a:solidFill>
                <a:latin typeface="Arial Black" pitchFamily="34" charset="0"/>
              </a:rPr>
              <a:t>Problem Solving!!!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9490" y="4253111"/>
            <a:ext cx="499730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 Black" pitchFamily="34" charset="0"/>
              </a:rPr>
              <a:t>Specific Techniques!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150736" y="450761"/>
            <a:ext cx="3335629" cy="1519707"/>
          </a:xfrm>
          <a:prstGeom prst="wedgeRoundRectCallout">
            <a:avLst>
              <a:gd name="adj1" fmla="val 18243"/>
              <a:gd name="adj2" fmla="val 709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46951" y="489398"/>
            <a:ext cx="2653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BRING IT ON!!!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b6.jp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1" y="0"/>
            <a:ext cx="12971462" cy="7296150"/>
          </a:xfrm>
          <a:prstGeom prst="rect">
            <a:avLst/>
          </a:prstGeom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1887794" y="1189238"/>
            <a:ext cx="9222658" cy="5457368"/>
          </a:xfrm>
        </p:spPr>
        <p:txBody>
          <a:bodyPr vert="horz" lIns="91440" tIns="48957" rIns="91440" bIns="45720" rtlCol="0" anchor="ctr">
            <a:normAutofit fontScale="90000"/>
          </a:bodyPr>
          <a:lstStyle/>
          <a:p>
            <a:pPr algn="ctr" eaLnBrk="1" hangingPunct="1"/>
            <a:r>
              <a:rPr lang="en-US" sz="4800" u="sng" dirty="0">
                <a:solidFill>
                  <a:schemeClr val="bg1"/>
                </a:solidFill>
                <a:latin typeface="Arial Black" pitchFamily="34" charset="0"/>
              </a:rPr>
              <a:t>Goals For This Training</a:t>
            </a:r>
            <a:r>
              <a:rPr lang="en-US" sz="4800" dirty="0">
                <a:solidFill>
                  <a:schemeClr val="bg1"/>
                </a:solidFill>
                <a:latin typeface="Arial Black" pitchFamily="34" charset="0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31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1) Gain An Increased Understanding Of Ourselves And WHY We Get So Angry At Others</a:t>
            </a:r>
            <a:r>
              <a:rPr lang="en-US" sz="13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3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13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3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2) How To Gain Control Of Others – By Gaining Control Of Ourselves</a:t>
            </a: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3) General Tips For Dealing With Problem People And Anger</a:t>
            </a: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4) How To Deal With Specific Types</a:t>
            </a:r>
            <a:br>
              <a:rPr lang="en-US" sz="3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Of Problem People</a:t>
            </a:r>
            <a:r>
              <a:rPr lang="en-US" sz="18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5)  HAVE FUN!!!!!  </a:t>
            </a:r>
            <a:r>
              <a:rPr lang="en-US" sz="3600" b="1" dirty="0">
                <a:solidFill>
                  <a:schemeClr val="bg1"/>
                </a:solidFill>
                <a:latin typeface="Arial Black" pitchFamily="34" charset="0"/>
                <a:sym typeface="Wingdings" panose="05000000000000000000" pitchFamily="2" charset="2"/>
              </a:rPr>
              <a:t></a:t>
            </a: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Arial Black" pitchFamily="34" charset="0"/>
              </a:rPr>
            </a:br>
            <a:endParaRPr lang="en-US" sz="3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82305" y="134064"/>
            <a:ext cx="8793123" cy="7034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548" y="5603360"/>
            <a:ext cx="9143999" cy="1220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800" dirty="0">
                <a:latin typeface="Arial Black" pitchFamily="34" charset="0"/>
              </a:rPr>
              <a:t>The Most Important Part Of Solving Problems Is To Start With A </a:t>
            </a:r>
            <a:r>
              <a:rPr lang="en-US" sz="2800" dirty="0" smtClean="0">
                <a:latin typeface="Arial Black" pitchFamily="34" charset="0"/>
              </a:rPr>
              <a:t>GREAT </a:t>
            </a:r>
            <a:r>
              <a:rPr lang="en-US" sz="2800" dirty="0">
                <a:latin typeface="Arial Black" pitchFamily="34" charset="0"/>
              </a:rPr>
              <a:t>Strategy!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5668" y="3132944"/>
            <a:ext cx="7929797" cy="101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chemeClr val="bg1"/>
                </a:solidFill>
                <a:latin typeface="Arial Black" pitchFamily="34" charset="0"/>
              </a:rPr>
              <a:t>Relationships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5" name="Picture 4" descr="j0422725.jpg"/>
          <p:cNvPicPr>
            <a:picLocks noChangeAspect="1"/>
          </p:cNvPicPr>
          <p:nvPr/>
        </p:nvPicPr>
        <p:blipFill>
          <a:blip r:embed="rId3" cstate="print">
            <a:lum contrast="7000"/>
          </a:blip>
          <a:stretch>
            <a:fillRect/>
          </a:stretch>
        </p:blipFill>
        <p:spPr>
          <a:xfrm>
            <a:off x="528924" y="-385899"/>
            <a:ext cx="6972875" cy="7429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2154" y="2295811"/>
            <a:ext cx="4048953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srgbClr val="C00000"/>
                </a:solidFill>
                <a:latin typeface="Arial Black" pitchFamily="34" charset="0"/>
              </a:rPr>
              <a:t>This Isn’t A Relationship</a:t>
            </a:r>
          </a:p>
          <a:p>
            <a:pPr algn="ctr"/>
            <a:endParaRPr lang="en-US" sz="1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4200" dirty="0" smtClean="0">
                <a:solidFill>
                  <a:srgbClr val="C00000"/>
                </a:solidFill>
                <a:latin typeface="Arial Black" pitchFamily="34" charset="0"/>
              </a:rPr>
              <a:t>… It’s A Disaster!!</a:t>
            </a:r>
            <a:endParaRPr lang="en-US" sz="4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1083" y="505655"/>
            <a:ext cx="827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Black" pitchFamily="34" charset="0"/>
              </a:rPr>
              <a:t>Negotiating Relationships</a:t>
            </a:r>
          </a:p>
        </p:txBody>
      </p:sp>
      <p:pic>
        <p:nvPicPr>
          <p:cNvPr id="5" name="Picture 4" descr="W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8155" y="1533573"/>
            <a:ext cx="5594435" cy="3704154"/>
          </a:xfrm>
          <a:prstGeom prst="rect">
            <a:avLst/>
          </a:prstGeom>
        </p:spPr>
      </p:pic>
      <p:pic>
        <p:nvPicPr>
          <p:cNvPr id="8" name="Picture 7" descr="j0422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6095" y="1533573"/>
            <a:ext cx="3686784" cy="3686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0255" y="5427857"/>
            <a:ext cx="92609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People Do What Works! 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Whether or Not You </a:t>
            </a:r>
            <a:r>
              <a:rPr lang="en-US" sz="32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Reward</a:t>
            </a: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Punish</a:t>
            </a: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en-US" sz="32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Accep</a:t>
            </a: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 Their Behavior Impacts Their Future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0243" y="2626940"/>
            <a:ext cx="5837823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anose="020B0A04020102020204" pitchFamily="34" charset="0"/>
              </a:rPr>
              <a:t>“Boundaries empower us to determine how we will be treated by others”  </a:t>
            </a:r>
          </a:p>
          <a:p>
            <a:pPr algn="ctr"/>
            <a:r>
              <a:rPr lang="en-US" sz="2400" dirty="0">
                <a:solidFill>
                  <a:srgbClr val="0033CC"/>
                </a:solidFill>
                <a:latin typeface="Arial Black" panose="020B0A04020102020204" pitchFamily="34" charset="0"/>
              </a:rPr>
              <a:t>- Anne Katherine</a:t>
            </a:r>
            <a:endParaRPr lang="en-US" sz="44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4107" y="546657"/>
            <a:ext cx="82432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Limit-setting &amp; Boundaries</a:t>
            </a:r>
            <a:endParaRPr lang="en-US" sz="48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152" y="2468748"/>
            <a:ext cx="4594694" cy="4293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2174" y="858574"/>
            <a:ext cx="972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itchFamily="34" charset="0"/>
              </a:rPr>
              <a:t>Basics Of a Healthy Relationship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9781" y="1895662"/>
            <a:ext cx="54332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1) Allow People To Be Themselves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9781" y="3036892"/>
            <a:ext cx="54079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 2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) Mutual Respect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9782" y="3749276"/>
            <a:ext cx="22966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3) Trust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9020" y="6024642"/>
            <a:ext cx="92077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6) Being Responsible For Your Actions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4581" y="5301628"/>
            <a:ext cx="86619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5) Helping Each Other (</a:t>
            </a:r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NOT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 Enabling)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2313" y="4497099"/>
            <a:ext cx="559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4) Kindness &amp; Concern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581" y="1865363"/>
            <a:ext cx="3210570" cy="3340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9276" y="585911"/>
            <a:ext cx="7852399" cy="1816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601" dirty="0">
                <a:solidFill>
                  <a:srgbClr val="C00000"/>
                </a:solidFill>
                <a:latin typeface="Arial Black" pitchFamily="34" charset="0"/>
              </a:rPr>
              <a:t>How To Be Less </a:t>
            </a:r>
          </a:p>
          <a:p>
            <a:pPr algn="ctr"/>
            <a:r>
              <a:rPr lang="en-US" sz="5601" dirty="0">
                <a:solidFill>
                  <a:srgbClr val="C00000"/>
                </a:solidFill>
                <a:latin typeface="Arial Black" pitchFamily="34" charset="0"/>
              </a:rPr>
              <a:t>Of A Target!</a:t>
            </a:r>
          </a:p>
        </p:txBody>
      </p:sp>
      <p:pic>
        <p:nvPicPr>
          <p:cNvPr id="5" name="Picture 4" descr="02473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2428" y="2351314"/>
            <a:ext cx="3704092" cy="4348066"/>
          </a:xfrm>
          <a:prstGeom prst="rect">
            <a:avLst/>
          </a:prstGeom>
        </p:spPr>
      </p:pic>
      <p:pic>
        <p:nvPicPr>
          <p:cNvPr id="7" name="MSj04416580000[1]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12390" y="634645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814989681_26a836f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532" y="0"/>
            <a:ext cx="10955181" cy="7296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325394" y="5613746"/>
            <a:ext cx="8367386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Arial Black" pitchFamily="34" charset="0"/>
              </a:rPr>
              <a:t>“Do I Not Destroy My Enemies When I Make Friends Of Them?!”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4194" y="533615"/>
            <a:ext cx="47097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Black" pitchFamily="34" charset="0"/>
              </a:rPr>
              <a:t>Make A Friend!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1" y="834879"/>
            <a:ext cx="702554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WHY Do People “Poop” On You?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1492" y="3383225"/>
            <a:ext cx="376447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Because They Can!!!!</a:t>
            </a:r>
          </a:p>
        </p:txBody>
      </p:sp>
      <p:pic>
        <p:nvPicPr>
          <p:cNvPr id="8" name="Picture 7" descr="fess_FM1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5012" y="2547938"/>
            <a:ext cx="4090988" cy="409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81014" y="1293584"/>
            <a:ext cx="41946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itchFamily="34" charset="0"/>
              </a:rPr>
              <a:t>… So Don’t Let People Step On You!</a:t>
            </a:r>
          </a:p>
        </p:txBody>
      </p:sp>
      <p:pic>
        <p:nvPicPr>
          <p:cNvPr id="8" name="Picture 7" descr="fess_FM1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4866" y="0"/>
            <a:ext cx="6628819" cy="729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580" y="3425897"/>
            <a:ext cx="8705502" cy="1578315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You Don't Get Mad For The Reasons You Think!</a:t>
            </a:r>
            <a:endParaRPr lang="en-US" sz="60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199" y="2628447"/>
            <a:ext cx="7929797" cy="1939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Specific </a:t>
            </a:r>
          </a:p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“Problem People”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2186" y="2238136"/>
            <a:ext cx="425302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Know Someone Who Likes To Bitch, Whine &amp; Complain?</a:t>
            </a:r>
          </a:p>
        </p:txBody>
      </p:sp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679" y="1027309"/>
            <a:ext cx="3752903" cy="565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8938" y="891156"/>
            <a:ext cx="49973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545" y="1471162"/>
            <a:ext cx="420276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“Any Fool Can Whine, Bitch &amp; Complain…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And Most Fools </a:t>
            </a:r>
            <a:r>
              <a:rPr lang="en-US" sz="4800" u="sng" dirty="0">
                <a:solidFill>
                  <a:srgbClr val="C00000"/>
                </a:solidFill>
                <a:latin typeface="Arial Black" panose="020B0A04020102020204" pitchFamily="34" charset="0"/>
              </a:rPr>
              <a:t>DO</a:t>
            </a:r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!”</a:t>
            </a:r>
          </a:p>
        </p:txBody>
      </p:sp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5126" y="1345504"/>
            <a:ext cx="4196727" cy="4649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3846" y="2244437"/>
            <a:ext cx="3837708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Ask Them  How They Are Going To </a:t>
            </a:r>
            <a:r>
              <a:rPr lang="en-US" sz="4400" u="sng" dirty="0">
                <a:solidFill>
                  <a:srgbClr val="C00000"/>
                </a:solidFill>
                <a:latin typeface="Arial Black" pitchFamily="34" charset="0"/>
              </a:rPr>
              <a:t>Solve</a:t>
            </a:r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 The Problem?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2092" y="831274"/>
            <a:ext cx="549158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3177301672_4fc382b5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3820" y="3148470"/>
            <a:ext cx="4131328" cy="3808207"/>
          </a:xfrm>
          <a:prstGeom prst="rect">
            <a:avLst/>
          </a:prstGeom>
        </p:spPr>
      </p:pic>
      <p:pic>
        <p:nvPicPr>
          <p:cNvPr id="9" name="Picture 8" descr="Question Mark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9821" y="594625"/>
            <a:ext cx="2251102" cy="25048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921" y="762139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650" y="2320664"/>
            <a:ext cx="3329818" cy="3878626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Walk </a:t>
            </a:r>
          </a:p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Away!</a:t>
            </a:r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(And Avoid Them In The Future)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52" y="2111707"/>
            <a:ext cx="5964827" cy="429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4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4320" y="3001143"/>
            <a:ext cx="318976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itchFamily="34" charset="0"/>
              </a:rPr>
              <a:t>Try Ignoring Them</a:t>
            </a:r>
            <a:endParaRPr lang="en-US" sz="48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233" y="529109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2456" y="5903559"/>
            <a:ext cx="5539563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Arial Black" pitchFamily="34" charset="0"/>
              </a:rPr>
              <a:t>(This Has Worked For Women For Thousands Of Years!)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19" y="1962739"/>
            <a:ext cx="4128811" cy="391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0420" y="2227266"/>
            <a:ext cx="3837708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Trouble With A Bossy or Aggressive Type Person?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8391" y="831274"/>
            <a:ext cx="4881766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  <p:pic>
        <p:nvPicPr>
          <p:cNvPr id="8" name="Picture 7" descr="Tug Of W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8532" y="1187109"/>
            <a:ext cx="3643313" cy="5327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636" y="2231995"/>
            <a:ext cx="358091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Befriend Them!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8721" y="82064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6482" y="4074108"/>
            <a:ext cx="418922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CC"/>
                </a:solidFill>
                <a:latin typeface="Arial Black" pitchFamily="34" charset="0"/>
              </a:rPr>
              <a:t>Friends Don’t Attack Friends … Problem SOLVED!</a:t>
            </a:r>
            <a:endParaRPr lang="en-US" sz="4000" dirty="0">
              <a:solidFill>
                <a:srgbClr val="3333CC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1" y="2566308"/>
            <a:ext cx="4545586" cy="3409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2861" y="2344945"/>
            <a:ext cx="3580917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Squeeze Them Out By Hanging With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Positive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 People Who Support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1202" y="735619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0" y="2331085"/>
            <a:ext cx="6333222" cy="4222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7435" y="3016292"/>
            <a:ext cx="3580917" cy="126188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Kick Their Butt!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5717" y="1362902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61" y="784332"/>
            <a:ext cx="3537054" cy="597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412" cy="7297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380" y="2641600"/>
            <a:ext cx="8705502" cy="1801763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 Why Do You Get Mad?</a:t>
            </a:r>
            <a:endParaRPr lang="en-US" sz="60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0567" y="3139775"/>
            <a:ext cx="4281055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Dealing With A “Sniper”?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(Passive/Aggressive)</a:t>
            </a:r>
          </a:p>
        </p:txBody>
      </p:sp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0646" y="1707265"/>
            <a:ext cx="4432286" cy="388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0558" y="1814946"/>
            <a:ext cx="46010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9523" y="2302940"/>
            <a:ext cx="4142468" cy="397121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Take Them Aside &amp; Let Them Know That Their Comments Are </a:t>
            </a:r>
            <a:r>
              <a:rPr lang="en-US" sz="3601" u="sng" dirty="0">
                <a:solidFill>
                  <a:srgbClr val="C00000"/>
                </a:solidFill>
                <a:latin typeface="Arial Black" pitchFamily="34" charset="0"/>
              </a:rPr>
              <a:t>Not</a:t>
            </a:r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 Okay &amp; Need To Stop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79" y="2117571"/>
            <a:ext cx="4499633" cy="449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4464" y="2298429"/>
            <a:ext cx="4281014" cy="397121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u="sng" dirty="0">
                <a:solidFill>
                  <a:srgbClr val="C00000"/>
                </a:solidFill>
                <a:latin typeface="Arial Black" pitchFamily="34" charset="0"/>
              </a:rPr>
              <a:t>Ask Publicly</a:t>
            </a:r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: “You Didn’t Mean To Hurt/Disrespect Me When You Said That … </a:t>
            </a:r>
          </a:p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Did you?”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7260" y="2232015"/>
            <a:ext cx="3327672" cy="4530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5524" y="1876672"/>
            <a:ext cx="6040582" cy="120058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Have A Conversation With Their “Boss”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9869" y="3232640"/>
            <a:ext cx="5181186" cy="354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1588" y="1701528"/>
            <a:ext cx="3594538" cy="2862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“Who’s The Boss?”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5977" y="855269"/>
            <a:ext cx="3840680" cy="4555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4001" y="5805743"/>
            <a:ext cx="10143460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Anyone Who Can Influence Them!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918992" y="2979414"/>
            <a:ext cx="3837708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Trouble With An Angry Person?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2535" y="1448964"/>
            <a:ext cx="477062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7" y="1956859"/>
            <a:ext cx="3802525" cy="402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0827" y="2165993"/>
            <a:ext cx="3580917" cy="418576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Angry People Usually Just Need Someone To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Listen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 to Them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4" y="2165993"/>
            <a:ext cx="5589331" cy="4140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2454" y="2572013"/>
            <a:ext cx="3580917" cy="360098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1) They Need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Empathy</a:t>
            </a:r>
          </a:p>
          <a:p>
            <a:pPr algn="ctr"/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2) They are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Hurt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31" y="2224520"/>
            <a:ext cx="3814854" cy="4392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2474" y="3109477"/>
            <a:ext cx="3942395" cy="317009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 Black" pitchFamily="34" charset="0"/>
              </a:rPr>
              <a:t>Ask Them What It Would Take To </a:t>
            </a:r>
            <a:r>
              <a:rPr lang="en-US" sz="4000" u="sng" dirty="0" smtClean="0">
                <a:solidFill>
                  <a:srgbClr val="C00000"/>
                </a:solidFill>
                <a:latin typeface="Arial Black" pitchFamily="34" charset="0"/>
              </a:rPr>
              <a:t>Solve</a:t>
            </a:r>
            <a:r>
              <a:rPr lang="en-US" sz="4000" dirty="0" smtClean="0">
                <a:solidFill>
                  <a:srgbClr val="C00000"/>
                </a:solidFill>
                <a:latin typeface="Arial Black" pitchFamily="34" charset="0"/>
              </a:rPr>
              <a:t> The Problem</a:t>
            </a:r>
            <a:endParaRPr lang="en-US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930" y="1046843"/>
            <a:ext cx="512333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7076" y="3174261"/>
            <a:ext cx="3399427" cy="3369711"/>
          </a:xfrm>
          <a:prstGeom prst="rect">
            <a:avLst/>
          </a:prstGeom>
        </p:spPr>
      </p:pic>
      <p:pic>
        <p:nvPicPr>
          <p:cNvPr id="7" name="Picture 6" descr="Question Mark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4135">
            <a:off x="9715601" y="1940255"/>
            <a:ext cx="1170179" cy="1448242"/>
          </a:xfrm>
          <a:prstGeom prst="rect">
            <a:avLst/>
          </a:prstGeom>
        </p:spPr>
      </p:pic>
      <p:pic>
        <p:nvPicPr>
          <p:cNvPr id="9" name="Picture 8" descr="Question Mark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4463" y="1751015"/>
            <a:ext cx="1170179" cy="1448242"/>
          </a:xfrm>
          <a:prstGeom prst="rect">
            <a:avLst/>
          </a:prstGeom>
        </p:spPr>
      </p:pic>
      <p:pic>
        <p:nvPicPr>
          <p:cNvPr id="10" name="Picture 9" descr="Question Mark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56663">
            <a:off x="6942618" y="1943130"/>
            <a:ext cx="1170179" cy="144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422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3316" y="3018160"/>
            <a:ext cx="3580917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Kick Their Butt!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Back </a:t>
            </a:r>
            <a:r>
              <a:rPr lang="en-US" sz="4000" u="sng" dirty="0">
                <a:solidFill>
                  <a:srgbClr val="C00000"/>
                </a:solidFill>
                <a:latin typeface="Arial Black" pitchFamily="34" charset="0"/>
              </a:rPr>
              <a:t>Them</a:t>
            </a: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 Down!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7122" y="1408505"/>
            <a:ext cx="5094674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2" y="564032"/>
            <a:ext cx="44835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280" y="2905196"/>
            <a:ext cx="8705502" cy="1196903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I'm Glad You Asked!</a:t>
            </a:r>
            <a:endParaRPr lang="en-US" sz="60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3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4451" y="943393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2253" y="2328074"/>
            <a:ext cx="3343672" cy="3878626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Walk </a:t>
            </a:r>
          </a:p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Away!</a:t>
            </a:r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en-US" sz="1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(And Avoid Them In The Future)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41" y="648587"/>
            <a:ext cx="2193468" cy="626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0330" y="1074043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3495" y="2984762"/>
            <a:ext cx="3343672" cy="2677656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Give Them A Gift Or Do Them A Favor!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273" y="2459030"/>
            <a:ext cx="5041200" cy="390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7977" y="2890523"/>
            <a:ext cx="4238513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Trouble With a 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“Chatter-box”?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7976" y="1692261"/>
            <a:ext cx="51117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27" y="493166"/>
            <a:ext cx="4977275" cy="6269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306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2330" y="1154056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0878" y="3242075"/>
            <a:ext cx="3224721" cy="212365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Arial Black" pitchFamily="34" charset="0"/>
              </a:rPr>
              <a:t>Run 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Arial Black" pitchFamily="34" charset="0"/>
              </a:rPr>
              <a:t>Away!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98" y="572524"/>
            <a:ext cx="3958504" cy="612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347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2535" y="971747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5247" y="3245900"/>
            <a:ext cx="3156691" cy="1015791"/>
          </a:xfrm>
          <a:prstGeom prst="rect">
            <a:avLst/>
          </a:prstGeom>
          <a:solidFill>
            <a:schemeClr val="bg1"/>
          </a:solidFill>
          <a:ln w="857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C00000"/>
                </a:solidFill>
                <a:latin typeface="Arial Black" pitchFamily="34" charset="0"/>
              </a:rPr>
              <a:t>HIDE!</a:t>
            </a:r>
          </a:p>
        </p:txBody>
      </p:sp>
      <p:pic>
        <p:nvPicPr>
          <p:cNvPr id="6" name="Picture 4" descr="Man Under De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9816" y="2317041"/>
            <a:ext cx="4653728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2551010" y="4701262"/>
            <a:ext cx="1441525" cy="143076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400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09 -4.68233E-6 L 0.10342 -0.001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5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2416" y="901216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4037" y="2200618"/>
            <a:ext cx="4317357" cy="418576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itchFamily="34" charset="0"/>
              </a:rPr>
              <a:t>Start Working</a:t>
            </a:r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…</a:t>
            </a:r>
            <a:endParaRPr lang="en-US" sz="9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en-US" sz="1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1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Most Chatter-Boxes are </a:t>
            </a:r>
            <a:r>
              <a:rPr lang="en-US" sz="4000" u="sng" dirty="0">
                <a:solidFill>
                  <a:srgbClr val="C00000"/>
                </a:solidFill>
                <a:latin typeface="Arial Black" pitchFamily="34" charset="0"/>
              </a:rPr>
              <a:t>AFRAID</a:t>
            </a:r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 Of Work!</a:t>
            </a:r>
            <a:endParaRPr lang="en-US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5" y="706085"/>
            <a:ext cx="5613567" cy="586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6456" y="1585547"/>
            <a:ext cx="495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4380" y="3267143"/>
            <a:ext cx="4543426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itchFamily="34" charset="0"/>
              </a:rPr>
              <a:t>Try The Old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Arial Black" pitchFamily="34" charset="0"/>
              </a:rPr>
              <a:t>“Fake Phone Call” Trick!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59" y="1101854"/>
            <a:ext cx="4260705" cy="5071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024" y="1069992"/>
            <a:ext cx="47947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5078" y="2366807"/>
            <a:ext cx="4840653" cy="4918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6911" y="1043368"/>
            <a:ext cx="3603812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Apply Duck Tape!</a:t>
            </a:r>
          </a:p>
        </p:txBody>
      </p:sp>
      <p:pic>
        <p:nvPicPr>
          <p:cNvPr id="11" name="Picture 10" descr="Duck Ta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1097" y="2689413"/>
            <a:ext cx="3795439" cy="4201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715" y="2124280"/>
            <a:ext cx="5016016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Dealing With A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Know-It-All?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9503" y="648835"/>
            <a:ext cx="549116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  <p:sp>
        <p:nvSpPr>
          <p:cNvPr id="10" name="Cloud Callout 9"/>
          <p:cNvSpPr/>
          <p:nvPr/>
        </p:nvSpPr>
        <p:spPr>
          <a:xfrm rot="21222476" flipH="1">
            <a:off x="2030534" y="4088014"/>
            <a:ext cx="4770900" cy="2614644"/>
          </a:xfrm>
          <a:prstGeom prst="cloudCallout">
            <a:avLst>
              <a:gd name="adj1" fmla="val -70208"/>
              <a:gd name="adj2" fmla="val -40106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10803" y="4753758"/>
            <a:ext cx="438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I Know </a:t>
            </a:r>
            <a:r>
              <a:rPr lang="en-US" sz="2800" dirty="0" smtClean="0">
                <a:solidFill>
                  <a:srgbClr val="C00000"/>
                </a:solidFill>
                <a:latin typeface="Arial Black" pitchFamily="34" charset="0"/>
              </a:rPr>
              <a:t>Everything </a:t>
            </a:r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…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Just Ask Me &amp; I’ll Tell </a:t>
            </a:r>
            <a:r>
              <a:rPr lang="en-US" sz="2800" dirty="0" smtClean="0">
                <a:solidFill>
                  <a:srgbClr val="C00000"/>
                </a:solidFill>
                <a:latin typeface="Arial Black" pitchFamily="34" charset="0"/>
              </a:rPr>
              <a:t>You</a:t>
            </a:r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54" y="1360734"/>
            <a:ext cx="4225893" cy="5935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4"/>
            <a:ext cx="12971463" cy="7306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6077" y="2071816"/>
            <a:ext cx="4299494" cy="449353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Ask Them For A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TON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 Of Information That Is Too Much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WORK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!</a:t>
            </a:r>
            <a:endParaRPr lang="en-US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en-US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Or … Ask Them To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PROVE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1202" y="693050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0" y="2071816"/>
            <a:ext cx="7130657" cy="4190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pic>
        <p:nvPicPr>
          <p:cNvPr id="8194" name="Content Placeholder 3" descr="DSCF08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69778" y="2123770"/>
            <a:ext cx="4095690" cy="4457230"/>
          </a:xfrm>
        </p:spPr>
      </p:pic>
      <p:sp>
        <p:nvSpPr>
          <p:cNvPr id="11" name="Rounded Rectangular Callout 10"/>
          <p:cNvSpPr/>
          <p:nvPr/>
        </p:nvSpPr>
        <p:spPr>
          <a:xfrm>
            <a:off x="5744998" y="1114816"/>
            <a:ext cx="4747366" cy="1427968"/>
          </a:xfrm>
          <a:prstGeom prst="wedgeRoundRectCallout">
            <a:avLst>
              <a:gd name="adj1" fmla="val -42642"/>
              <a:gd name="adj2" fmla="val 791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6496563" y="3795386"/>
            <a:ext cx="3494761" cy="2630466"/>
          </a:xfrm>
          <a:prstGeom prst="wedgeRoundRectCallout">
            <a:avLst>
              <a:gd name="adj1" fmla="val -61631"/>
              <a:gd name="adj2" fmla="val -329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81569" y="955415"/>
            <a:ext cx="4635639" cy="14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975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5"/>
                </a:solidFill>
                <a:latin typeface="Arial Black" pitchFamily="34" charset="0"/>
                <a:ea typeface="+mj-ea"/>
                <a:cs typeface="+mj-cs"/>
              </a:rPr>
              <a:t>You Get Mad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u="sng" dirty="0">
                <a:solidFill>
                  <a:schemeClr val="accent5"/>
                </a:solidFill>
                <a:latin typeface="Arial Black" pitchFamily="34" charset="0"/>
                <a:ea typeface="+mj-ea"/>
                <a:cs typeface="+mj-cs"/>
              </a:rPr>
              <a:t>3</a:t>
            </a:r>
            <a:r>
              <a:rPr lang="en-US" sz="3400" dirty="0">
                <a:solidFill>
                  <a:schemeClr val="accent5"/>
                </a:solidFill>
                <a:latin typeface="Arial Black" pitchFamily="34" charset="0"/>
                <a:ea typeface="+mj-ea"/>
                <a:cs typeface="+mj-cs"/>
              </a:rPr>
              <a:t> Main Reasons …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709504" y="4459266"/>
            <a:ext cx="3632549" cy="18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975" rIns="0" bIns="0" anchor="b"/>
          <a:lstStyle/>
          <a:p>
            <a:pPr marL="743005" indent="-743005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000" dirty="0">
                <a:solidFill>
                  <a:schemeClr val="accent5"/>
                </a:solidFill>
                <a:latin typeface="Arial Black" pitchFamily="34" charset="0"/>
              </a:rPr>
              <a:t>Resistance </a:t>
            </a:r>
          </a:p>
          <a:p>
            <a:pPr marL="743005" indent="-7430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accent5"/>
                </a:solidFill>
                <a:latin typeface="Arial Black" pitchFamily="34" charset="0"/>
              </a:rPr>
              <a:t>      to Reality</a:t>
            </a:r>
          </a:p>
          <a:p>
            <a:pPr marL="743005" indent="-7430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accent5"/>
                </a:solidFill>
                <a:latin typeface="Arial Black" pitchFamily="34" charset="0"/>
                <a:ea typeface="+mj-ea"/>
                <a:cs typeface="+mj-cs"/>
              </a:rPr>
              <a:t>2)   Negative Self-Talk</a:t>
            </a:r>
          </a:p>
          <a:p>
            <a:pPr marL="743005" indent="-7430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accent5"/>
                </a:solidFill>
                <a:latin typeface="Arial Black" pitchFamily="34" charset="0"/>
                <a:ea typeface="+mj-ea"/>
                <a:cs typeface="+mj-cs"/>
              </a:rPr>
              <a:t>3)   You Care!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218" y="2397070"/>
            <a:ext cx="4257204" cy="409342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Agree With Their Point … But Help Them See A </a:t>
            </a:r>
            <a:r>
              <a:rPr lang="en-US" sz="3800" u="sng" dirty="0">
                <a:solidFill>
                  <a:srgbClr val="C00000"/>
                </a:solidFill>
                <a:latin typeface="Arial Black" pitchFamily="34" charset="0"/>
              </a:rPr>
              <a:t>New</a:t>
            </a:r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 Perspective!</a:t>
            </a:r>
            <a:endParaRPr lang="en-US" sz="14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en-US" sz="14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(Shows them they DON’T know it all)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1202" y="575627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17" y="1850352"/>
            <a:ext cx="4909084" cy="8378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471" y="2387900"/>
            <a:ext cx="3675057" cy="360098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Let Them Know They Are Bugging You … And You May Swat Them!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8868" y="2306777"/>
            <a:ext cx="5273487" cy="3870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8435" y="57612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7" name="Picture 6" descr="264467573_f4ede40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5840" y="2338267"/>
            <a:ext cx="7762511" cy="4317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5840" y="1668403"/>
            <a:ext cx="7762511" cy="6464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Use The “Proximity Rule”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93" y="5934131"/>
            <a:ext cx="8559209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dirty="0">
                <a:solidFill>
                  <a:srgbClr val="C00000"/>
                </a:solidFill>
                <a:latin typeface="Arial Black" pitchFamily="34" charset="0"/>
              </a:rPr>
              <a:t>Get FAR Away From Them!</a:t>
            </a:r>
          </a:p>
        </p:txBody>
      </p:sp>
      <p:pic>
        <p:nvPicPr>
          <p:cNvPr id="11" name="Picture 10" descr="Black Push-P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634656" y="3848985"/>
            <a:ext cx="631281" cy="559246"/>
          </a:xfrm>
          <a:prstGeom prst="rect">
            <a:avLst/>
          </a:prstGeom>
        </p:spPr>
      </p:pic>
      <p:pic>
        <p:nvPicPr>
          <p:cNvPr id="13" name="Picture 12" descr="Black Push-P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0214" y="2587255"/>
            <a:ext cx="598552" cy="55924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230620" y="3221665"/>
            <a:ext cx="1254641" cy="563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51883" y="3285461"/>
            <a:ext cx="1265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itchFamily="34" charset="0"/>
              </a:rPr>
              <a:t>THEM</a:t>
            </a:r>
          </a:p>
        </p:txBody>
      </p:sp>
      <p:sp>
        <p:nvSpPr>
          <p:cNvPr id="19" name="Oval 18"/>
          <p:cNvSpPr/>
          <p:nvPr/>
        </p:nvSpPr>
        <p:spPr>
          <a:xfrm>
            <a:off x="8578796" y="3193310"/>
            <a:ext cx="1098697" cy="563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42590" y="3225210"/>
            <a:ext cx="100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itchFamily="34" charset="0"/>
              </a:rPr>
              <a:t>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8372" y="2102463"/>
            <a:ext cx="3837708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Trouble With a Nagging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Spouse?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Boyfriend?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Girlfriend?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1645" y="834170"/>
            <a:ext cx="549116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Problem…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-413243"/>
            <a:ext cx="5112458" cy="769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9561" y="2175497"/>
            <a:ext cx="3580917" cy="418576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Realize They Are Probably Having An Emotional Problem &amp; Try to Help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6726" y="574537"/>
            <a:ext cx="6326372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857" y="2128838"/>
            <a:ext cx="4552211" cy="4279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2260" y="2295571"/>
            <a:ext cx="3676610" cy="67710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“Talk it Out”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7953" y="3617343"/>
            <a:ext cx="3580917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rgbClr val="C00000"/>
                </a:solidFill>
                <a:latin typeface="Arial Black" pitchFamily="34" charset="0"/>
              </a:rPr>
              <a:t>…But Focus On Solutions … </a:t>
            </a:r>
            <a:r>
              <a:rPr lang="en-US" sz="3800" u="sng" dirty="0" smtClean="0">
                <a:solidFill>
                  <a:srgbClr val="C00000"/>
                </a:solidFill>
                <a:latin typeface="Arial Black" pitchFamily="34" charset="0"/>
              </a:rPr>
              <a:t>NOT</a:t>
            </a:r>
            <a:r>
              <a:rPr lang="en-US" sz="3800" dirty="0" smtClean="0">
                <a:solidFill>
                  <a:srgbClr val="C00000"/>
                </a:solidFill>
                <a:latin typeface="Arial Black" pitchFamily="34" charset="0"/>
              </a:rPr>
              <a:t> Problems!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82" y="2227338"/>
            <a:ext cx="5817757" cy="4336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971463" cy="729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6907" y="2056172"/>
            <a:ext cx="3580917" cy="126188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“Hand Them Their Head!”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1202" y="678397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0985" y="1828802"/>
            <a:ext cx="3841446" cy="4913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6907" y="3871340"/>
            <a:ext cx="3580917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Sometimes You Just Need To Set Boundaries!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" y="-697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7038" y="2646136"/>
            <a:ext cx="3957638" cy="126188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Try Counseling…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354" y="778111"/>
            <a:ext cx="6509058" cy="1015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5399" y="4421700"/>
            <a:ext cx="3580917" cy="67710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It Works!!!!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09" y="2173888"/>
            <a:ext cx="5295014" cy="4588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" y="-697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0285" y="3309521"/>
            <a:ext cx="3957638" cy="67710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Final Tips!!!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2359" y="1071361"/>
            <a:ext cx="3613413" cy="5425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02547" y="1059181"/>
            <a:ext cx="7558087" cy="7078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itchFamily="34" charset="0"/>
              </a:rPr>
              <a:t>Let Go Of RESENTMENTS!</a:t>
            </a:r>
            <a:endParaRPr lang="en-US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1868" y="2030786"/>
            <a:ext cx="6223674" cy="107721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Definition: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“To Re-Sense Or Re-Feel”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Picture 7" descr="idiot3484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7399" y="-1"/>
            <a:ext cx="10412930" cy="82078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3718" y="4512625"/>
            <a:ext cx="590529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Arial Black" pitchFamily="34" charset="0"/>
              </a:rPr>
              <a:t>“Don’t Replay The Old Movies In Your Head!”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79" y="893696"/>
            <a:ext cx="3617569" cy="2470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1463" cy="7296150"/>
          </a:xfrm>
          <a:prstGeom prst="rect">
            <a:avLst/>
          </a:prstGeom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5562154" y="1747684"/>
            <a:ext cx="6274246" cy="2964426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6001" b="1" dirty="0">
                <a:solidFill>
                  <a:schemeClr val="bg1"/>
                </a:solidFill>
                <a:latin typeface="Arial Black" panose="020B0A04020102020204" pitchFamily="34" charset="0"/>
              </a:rPr>
              <a:t>Frustration =‘s </a:t>
            </a:r>
            <a:br>
              <a:rPr lang="en-US" sz="6001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6001" b="1" dirty="0">
                <a:solidFill>
                  <a:schemeClr val="bg1"/>
                </a:solidFill>
                <a:latin typeface="Arial Black" panose="020B0A04020102020204" pitchFamily="34" charset="0"/>
              </a:rPr>
              <a:t>Resistance to</a:t>
            </a:r>
            <a:br>
              <a:rPr lang="en-US" sz="6001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6001" b="1" dirty="0">
                <a:solidFill>
                  <a:schemeClr val="bg1"/>
                </a:solidFill>
                <a:latin typeface="Arial Black" panose="020B0A04020102020204" pitchFamily="34" charset="0"/>
              </a:rPr>
              <a:t>Reality</a:t>
            </a:r>
            <a:r>
              <a:rPr lang="en-US" sz="700" b="1" dirty="0">
                <a:solidFill>
                  <a:schemeClr val="bg1"/>
                </a:solidFill>
              </a:rPr>
              <a:t/>
            </a:r>
            <a:br>
              <a:rPr lang="en-US" sz="700" b="1" dirty="0">
                <a:solidFill>
                  <a:schemeClr val="bg1"/>
                </a:solidFill>
              </a:rPr>
            </a:br>
            <a:endParaRPr lang="en-US" sz="7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usiness Stre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5901" y="1268361"/>
            <a:ext cx="2939518" cy="3923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6101" y="5531458"/>
            <a:ext cx="9321800" cy="1323421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Your Frustration Will Be Equal To Your Resistance To Reality</a:t>
            </a:r>
            <a:endParaRPr lang="en-US" sz="4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" y="-697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5116" y="4015542"/>
            <a:ext cx="3580917" cy="184665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C00000"/>
                </a:solidFill>
                <a:latin typeface="Arial Black" pitchFamily="34" charset="0"/>
              </a:rPr>
              <a:t>Read This Book Over &amp; Over Again!!!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881" y="1499463"/>
            <a:ext cx="5348177" cy="1939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ULTIMATE</a:t>
            </a:r>
          </a:p>
          <a:p>
            <a:pPr algn="ctr"/>
            <a:r>
              <a:rPr lang="en-US" sz="6001" dirty="0">
                <a:solidFill>
                  <a:srgbClr val="0033CC"/>
                </a:solidFill>
                <a:latin typeface="Arial Black" pitchFamily="34" charset="0"/>
              </a:rPr>
              <a:t>SOLUTION!</a:t>
            </a:r>
          </a:p>
        </p:txBody>
      </p:sp>
      <p:pic>
        <p:nvPicPr>
          <p:cNvPr id="8" name="Picture 7" descr="j0426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124" y="1057232"/>
            <a:ext cx="3572541" cy="5456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" y="-697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4308" y="3058570"/>
            <a:ext cx="7558087" cy="103105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C00000"/>
                </a:solidFill>
                <a:latin typeface="Arial Black" pitchFamily="34" charset="0"/>
              </a:rPr>
              <a:t>“Coping With Difficult People” </a:t>
            </a:r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– Robert Branson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8633" y="1099412"/>
            <a:ext cx="692943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Other Reading Recommendations: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5708" y="4602230"/>
            <a:ext cx="8015288" cy="150810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“Angry All the Time: An Emergency Guide to Anger Control”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– Ronald T. Potter-</a:t>
            </a:r>
            <a:r>
              <a:rPr lang="en-US" sz="2800" dirty="0" err="1">
                <a:solidFill>
                  <a:srgbClr val="C00000"/>
                </a:solidFill>
                <a:latin typeface="Arial Black" pitchFamily="34" charset="0"/>
              </a:rPr>
              <a:t>Efron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9" y="50652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6686" y="3968633"/>
            <a:ext cx="7558087" cy="103105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C00000"/>
                </a:solidFill>
                <a:latin typeface="Arial Black" pitchFamily="34" charset="0"/>
              </a:rPr>
              <a:t>“The Power Of NOW”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 Black" pitchFamily="34" charset="0"/>
              </a:rPr>
              <a:t>– Eckert Tolle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1012" y="560220"/>
            <a:ext cx="692943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Other Reading Recommendations: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7489" y="5446524"/>
            <a:ext cx="8676483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“You Can Be Happy No Matter What” </a:t>
            </a:r>
            <a:endParaRPr lang="en-US" sz="32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– </a:t>
            </a:r>
            <a:r>
              <a:rPr lang="en-US" sz="2800" dirty="0" smtClean="0">
                <a:solidFill>
                  <a:srgbClr val="C00000"/>
                </a:solidFill>
                <a:latin typeface="Arial Black" pitchFamily="34" charset="0"/>
              </a:rPr>
              <a:t>Richard Carson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6515" y="2479870"/>
            <a:ext cx="8676483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“Your Erroneous Zones” </a:t>
            </a:r>
            <a:endParaRPr lang="en-US" sz="32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– </a:t>
            </a:r>
            <a:r>
              <a:rPr lang="en-US" sz="2800" dirty="0" smtClean="0">
                <a:solidFill>
                  <a:srgbClr val="C00000"/>
                </a:solidFill>
                <a:latin typeface="Arial Black" pitchFamily="34" charset="0"/>
              </a:rPr>
              <a:t>Dr. Wayne Dyer</a:t>
            </a:r>
            <a:endParaRPr lang="en-US" sz="3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412" cy="7297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7215" y="5451884"/>
            <a:ext cx="8760845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C00000"/>
                </a:solidFill>
                <a:latin typeface="Arial Black" pitchFamily="34" charset="0"/>
              </a:rPr>
              <a:t>“If You Don’t Want People To Push Your </a:t>
            </a:r>
            <a:r>
              <a:rPr lang="en-US" sz="3400" dirty="0" smtClean="0">
                <a:solidFill>
                  <a:srgbClr val="C00000"/>
                </a:solidFill>
                <a:latin typeface="Arial Black" pitchFamily="34" charset="0"/>
              </a:rPr>
              <a:t>‘Buttons’ </a:t>
            </a:r>
            <a:r>
              <a:rPr lang="en-US" sz="3400" dirty="0">
                <a:solidFill>
                  <a:srgbClr val="C00000"/>
                </a:solidFill>
                <a:latin typeface="Arial Black" pitchFamily="34" charset="0"/>
              </a:rPr>
              <a:t>… </a:t>
            </a:r>
            <a:r>
              <a:rPr lang="en-US" sz="3400" dirty="0" smtClean="0">
                <a:solidFill>
                  <a:srgbClr val="C00000"/>
                </a:solidFill>
                <a:latin typeface="Arial Black" pitchFamily="34" charset="0"/>
              </a:rPr>
              <a:t>REMOVE </a:t>
            </a:r>
            <a:r>
              <a:rPr lang="en-US" sz="3400" dirty="0">
                <a:solidFill>
                  <a:srgbClr val="C00000"/>
                </a:solidFill>
                <a:latin typeface="Arial Black" pitchFamily="34" charset="0"/>
              </a:rPr>
              <a:t>Them</a:t>
            </a:r>
            <a:r>
              <a:rPr lang="en-US" sz="3400" dirty="0" smtClean="0">
                <a:solidFill>
                  <a:srgbClr val="C00000"/>
                </a:solidFill>
                <a:latin typeface="Arial Black" pitchFamily="34" charset="0"/>
              </a:rPr>
              <a:t>!”</a:t>
            </a:r>
            <a:endParaRPr lang="en-US" sz="3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9347" y="635548"/>
            <a:ext cx="8301038" cy="800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1" dirty="0">
                <a:solidFill>
                  <a:srgbClr val="0033CC"/>
                </a:solidFill>
                <a:latin typeface="Arial Black" pitchFamily="34" charset="0"/>
              </a:rPr>
              <a:t>Final Recommendation</a:t>
            </a:r>
            <a:r>
              <a:rPr lang="en-US" sz="4400" dirty="0">
                <a:solidFill>
                  <a:srgbClr val="0033CC"/>
                </a:solidFill>
                <a:latin typeface="Arial Black" pitchFamily="34" charset="0"/>
              </a:rPr>
              <a:t>:</a:t>
            </a:r>
          </a:p>
        </p:txBody>
      </p:sp>
      <p:pic>
        <p:nvPicPr>
          <p:cNvPr id="8" name="Picture 7" descr="BLANK_BUTT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3286" y="1671639"/>
            <a:ext cx="4361995" cy="33466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2743" y="2143126"/>
            <a:ext cx="276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PUSH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ch01-x.jpg"/>
          <p:cNvPicPr>
            <a:picLocks noChangeAspect="1"/>
          </p:cNvPicPr>
          <p:nvPr/>
        </p:nvPicPr>
        <p:blipFill>
          <a:blip r:embed="rId3" cstate="print">
            <a:lum bright="5000"/>
          </a:blip>
          <a:stretch>
            <a:fillRect/>
          </a:stretch>
        </p:blipFill>
        <p:spPr>
          <a:xfrm>
            <a:off x="1086580" y="0"/>
            <a:ext cx="10798302" cy="7296150"/>
          </a:xfrm>
          <a:prstGeom prst="rect">
            <a:avLst/>
          </a:prstGeom>
        </p:spPr>
      </p:pic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5380831" y="2115879"/>
            <a:ext cx="5255598" cy="3455548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z="4800" b="1" dirty="0">
                <a:solidFill>
                  <a:srgbClr val="1B1BDB"/>
                </a:solidFill>
                <a:latin typeface="Arial Black" pitchFamily="34" charset="0"/>
              </a:rPr>
              <a:t>Thanks For Joining Us Today!</a:t>
            </a:r>
          </a:p>
          <a:p>
            <a:pPr algn="ctr" eaLnBrk="1" hangingPunct="1">
              <a:buFont typeface="Wingdings 2" pitchFamily="18" charset="2"/>
              <a:buNone/>
            </a:pPr>
            <a:endParaRPr lang="en-US" sz="3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en-US" sz="5399" b="1" dirty="0">
                <a:solidFill>
                  <a:srgbClr val="C00000"/>
                </a:solidFill>
                <a:latin typeface="Monotype Corsiva" pitchFamily="66" charset="0"/>
              </a:rPr>
              <a:t>Paul J. Cline</a:t>
            </a:r>
          </a:p>
          <a:p>
            <a:pPr algn="ctr" eaLnBrk="1" hangingPunct="1">
              <a:buFont typeface="Wingdings 2" pitchFamily="18" charset="2"/>
              <a:buNone/>
            </a:pPr>
            <a:endParaRPr lang="en-US" sz="7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24" y="2218627"/>
            <a:ext cx="3161708" cy="2858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9874" y="6170891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www.MyAdvancedIdeas.com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10735</TotalTime>
  <Pages>16</Pages>
  <Words>1517</Words>
  <Application>Microsoft Office PowerPoint</Application>
  <PresentationFormat>Custom</PresentationFormat>
  <Paragraphs>331</Paragraphs>
  <Slides>94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5" baseType="lpstr">
      <vt:lpstr>Arial</vt:lpstr>
      <vt:lpstr>Arial Black</vt:lpstr>
      <vt:lpstr>Calibri</vt:lpstr>
      <vt:lpstr>Calibri Light</vt:lpstr>
      <vt:lpstr>Monotype Corsiva</vt:lpstr>
      <vt:lpstr>Narkisim</vt:lpstr>
      <vt:lpstr>Times New Roman</vt:lpstr>
      <vt:lpstr>Tms Rmn</vt:lpstr>
      <vt:lpstr>Wingdings</vt:lpstr>
      <vt:lpstr>Wingdings 2</vt:lpstr>
      <vt:lpstr>Office Theme</vt:lpstr>
      <vt:lpstr>Dealing With Difficult People</vt:lpstr>
      <vt:lpstr>PowerPoint Presentation</vt:lpstr>
      <vt:lpstr>PowerPoint Presentation</vt:lpstr>
      <vt:lpstr>Goals For This Training:  1) Gain An Increased Understanding Of Ourselves And WHY We Get So Angry At Others  2) How To Gain Control Of Others – By Gaining Control Of Ourselves  3) General Tips For Dealing With Problem People And Anger  4) How To Deal With Specific Types Of Problem People  5)  HAVE FUN!!!!!    </vt:lpstr>
      <vt:lpstr>You Don't Get Mad For The Reasons You Think!</vt:lpstr>
      <vt:lpstr>So Why Do You Get Mad?</vt:lpstr>
      <vt:lpstr>I'm Glad You Asked!</vt:lpstr>
      <vt:lpstr>PowerPoint Presentation</vt:lpstr>
      <vt:lpstr>Frustration =‘s  Resistance to Reality </vt:lpstr>
      <vt:lpstr>PowerPoint Presentation</vt:lpstr>
      <vt:lpstr>PowerPoint Presentation</vt:lpstr>
      <vt:lpstr>“All Control Starts With  Self-Control”</vt:lpstr>
      <vt:lpstr>How Do I Control Myself?</vt:lpstr>
      <vt:lpstr>Crazy Ideas:</vt:lpstr>
      <vt:lpstr>(Still More)  Crazy Ideas:</vt:lpstr>
      <vt:lpstr> 1) Dispute Them 2) Replace Them 3) Let Them Go!</vt:lpstr>
      <vt:lpstr>If You Don't Control Your Mind … Who Does?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Difficult People</dc:title>
  <dc:creator>Paul Cline</dc:creator>
  <cp:lastModifiedBy>Paul Cline</cp:lastModifiedBy>
  <cp:revision>131</cp:revision>
  <cp:lastPrinted>2000-11-13T18:09:12Z</cp:lastPrinted>
  <dcterms:created xsi:type="dcterms:W3CDTF">2000-11-13T18:29:35Z</dcterms:created>
  <dcterms:modified xsi:type="dcterms:W3CDTF">2020-03-20T15:20:20Z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mgregg@ucsd.edu</vt:lpwstr>
  </property>
  <property fmtid="{D5CDD505-2E9C-101B-9397-08002B2CF9AE}" pid="8" name="HomePage">
    <vt:lpwstr>http://www.alcoholmedicalscholars.org/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C:\Documents\AMSP\web\</vt:lpwstr>
  </property>
</Properties>
</file>