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5143500" cx="9144000"/>
  <p:notesSz cx="6858000" cy="9144000"/>
  <p:embeddedFontLst>
    <p:embeddedFont>
      <p:font typeface="Ubuntu"/>
      <p:regular r:id="rId43"/>
      <p:bold r:id="rId44"/>
      <p:italic r:id="rId45"/>
      <p:boldItalic r:id="rId46"/>
    </p:embeddedFont>
    <p:embeddedFont>
      <p:font typeface="IBM Plex Sans"/>
      <p:regular r:id="rId47"/>
      <p:bold r:id="rId48"/>
      <p:italic r:id="rId49"/>
      <p:boldItalic r:id="rId50"/>
    </p:embeddedFont>
    <p:embeddedFont>
      <p:font typeface="Raleway"/>
      <p:regular r:id="rId51"/>
      <p:bold r:id="rId52"/>
      <p:italic r:id="rId53"/>
      <p:boldItalic r:id="rId54"/>
    </p:embeddedFont>
    <p:embeddedFont>
      <p:font typeface="IBM Plex Sans Light"/>
      <p:regular r:id="rId55"/>
      <p:bold r:id="rId56"/>
      <p:italic r:id="rId57"/>
      <p:boldItalic r:id="rId58"/>
    </p:embeddedFont>
    <p:embeddedFont>
      <p:font typeface="Roboto"/>
      <p:regular r:id="rId59"/>
      <p:bold r:id="rId60"/>
      <p:italic r:id="rId61"/>
      <p:boldItalic r:id="rId62"/>
    </p:embeddedFont>
    <p:embeddedFont>
      <p:font typeface="Montserrat"/>
      <p:regular r:id="rId63"/>
      <p:bold r:id="rId64"/>
      <p:italic r:id="rId65"/>
      <p:boldItalic r:id="rId66"/>
    </p:embeddedFont>
    <p:embeddedFont>
      <p:font typeface="IBM Plex Sans SemiBold"/>
      <p:regular r:id="rId67"/>
      <p:bold r:id="rId68"/>
      <p:italic r:id="rId69"/>
      <p:boldItalic r:id="rId7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Ubuntu-bold.fntdata"/><Relationship Id="rId43" Type="http://schemas.openxmlformats.org/officeDocument/2006/relationships/font" Target="fonts/Ubuntu-regular.fntdata"/><Relationship Id="rId46" Type="http://schemas.openxmlformats.org/officeDocument/2006/relationships/font" Target="fonts/Ubuntu-boldItalic.fntdata"/><Relationship Id="rId45" Type="http://schemas.openxmlformats.org/officeDocument/2006/relationships/font" Target="fonts/Ubuntu-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IBMPlexSans-bold.fntdata"/><Relationship Id="rId47" Type="http://schemas.openxmlformats.org/officeDocument/2006/relationships/font" Target="fonts/IBMPlexSans-regular.fntdata"/><Relationship Id="rId49" Type="http://schemas.openxmlformats.org/officeDocument/2006/relationships/font" Target="fonts/IBMPlex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0" Type="http://schemas.openxmlformats.org/officeDocument/2006/relationships/font" Target="fonts/IBMPlexSansSemiBold-boldItalic.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Roboto-boldItalic.fntdata"/><Relationship Id="rId61" Type="http://schemas.openxmlformats.org/officeDocument/2006/relationships/font" Target="fonts/Roboto-italic.fntdata"/><Relationship Id="rId20" Type="http://schemas.openxmlformats.org/officeDocument/2006/relationships/slide" Target="slides/slide15.xml"/><Relationship Id="rId64" Type="http://schemas.openxmlformats.org/officeDocument/2006/relationships/font" Target="fonts/Montserrat-bold.fntdata"/><Relationship Id="rId63" Type="http://schemas.openxmlformats.org/officeDocument/2006/relationships/font" Target="fonts/Montserrat-regular.fntdata"/><Relationship Id="rId22" Type="http://schemas.openxmlformats.org/officeDocument/2006/relationships/slide" Target="slides/slide17.xml"/><Relationship Id="rId66" Type="http://schemas.openxmlformats.org/officeDocument/2006/relationships/font" Target="fonts/Montserrat-boldItalic.fntdata"/><Relationship Id="rId21" Type="http://schemas.openxmlformats.org/officeDocument/2006/relationships/slide" Target="slides/slide16.xml"/><Relationship Id="rId65" Type="http://schemas.openxmlformats.org/officeDocument/2006/relationships/font" Target="fonts/Montserrat-italic.fntdata"/><Relationship Id="rId24" Type="http://schemas.openxmlformats.org/officeDocument/2006/relationships/slide" Target="slides/slide19.xml"/><Relationship Id="rId68" Type="http://schemas.openxmlformats.org/officeDocument/2006/relationships/font" Target="fonts/IBMPlexSansSemiBold-bold.fntdata"/><Relationship Id="rId23" Type="http://schemas.openxmlformats.org/officeDocument/2006/relationships/slide" Target="slides/slide18.xml"/><Relationship Id="rId67" Type="http://schemas.openxmlformats.org/officeDocument/2006/relationships/font" Target="fonts/IBMPlexSansSemiBold-regular.fntdata"/><Relationship Id="rId60" Type="http://schemas.openxmlformats.org/officeDocument/2006/relationships/font" Target="fonts/Roboto-bold.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IBMPlexSansSemiBold-italic.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aleway-regular.fntdata"/><Relationship Id="rId50" Type="http://schemas.openxmlformats.org/officeDocument/2006/relationships/font" Target="fonts/IBMPlexSans-boldItalic.fntdata"/><Relationship Id="rId53" Type="http://schemas.openxmlformats.org/officeDocument/2006/relationships/font" Target="fonts/Raleway-italic.fntdata"/><Relationship Id="rId52" Type="http://schemas.openxmlformats.org/officeDocument/2006/relationships/font" Target="fonts/Raleway-bold.fntdata"/><Relationship Id="rId11" Type="http://schemas.openxmlformats.org/officeDocument/2006/relationships/slide" Target="slides/slide6.xml"/><Relationship Id="rId55" Type="http://schemas.openxmlformats.org/officeDocument/2006/relationships/font" Target="fonts/IBMPlexSansLight-regular.fntdata"/><Relationship Id="rId10" Type="http://schemas.openxmlformats.org/officeDocument/2006/relationships/slide" Target="slides/slide5.xml"/><Relationship Id="rId54" Type="http://schemas.openxmlformats.org/officeDocument/2006/relationships/font" Target="fonts/Raleway-boldItalic.fntdata"/><Relationship Id="rId13" Type="http://schemas.openxmlformats.org/officeDocument/2006/relationships/slide" Target="slides/slide8.xml"/><Relationship Id="rId57" Type="http://schemas.openxmlformats.org/officeDocument/2006/relationships/font" Target="fonts/IBMPlexSansLight-italic.fntdata"/><Relationship Id="rId12" Type="http://schemas.openxmlformats.org/officeDocument/2006/relationships/slide" Target="slides/slide7.xml"/><Relationship Id="rId56" Type="http://schemas.openxmlformats.org/officeDocument/2006/relationships/font" Target="fonts/IBMPlexSansLight-bold.fntdata"/><Relationship Id="rId15" Type="http://schemas.openxmlformats.org/officeDocument/2006/relationships/slide" Target="slides/slide10.xml"/><Relationship Id="rId59" Type="http://schemas.openxmlformats.org/officeDocument/2006/relationships/font" Target="fonts/Roboto-regular.fntdata"/><Relationship Id="rId14" Type="http://schemas.openxmlformats.org/officeDocument/2006/relationships/slide" Target="slides/slide9.xml"/><Relationship Id="rId58" Type="http://schemas.openxmlformats.org/officeDocument/2006/relationships/font" Target="fonts/IBMPlexSansLight-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tfs.org/es/aplicaciones" TargetMode="External"/><Relationship Id="rId3" Type="http://schemas.openxmlformats.org/officeDocument/2006/relationships/hyperlink" Target="https://gtfs.org/es/reference/static" TargetMode="External"/><Relationship Id="rId4" Type="http://schemas.openxmlformats.org/officeDocument/2006/relationships/hyperlink" Target="https://gtfs.org/es/reference/realtime/v2"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datauy.org/" TargetMode="External"/><Relationship Id="rId3" Type="http://schemas.openxmlformats.org/officeDocument/2006/relationships/hyperlink" Target="http://www.msp.gub.uy/" TargetMode="External"/><Relationship Id="rId4" Type="http://schemas.openxmlformats.org/officeDocument/2006/relationships/hyperlink" Target="http://atuservicio.uy/" TargetMode="External"/><Relationship Id="rId5" Type="http://schemas.openxmlformats.org/officeDocument/2006/relationships/hyperlink" Target="http://www.idatosabiertos.org/"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c3d86af53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c3d86af53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bd9100c8d5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bd9100c8d5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bd9100c8d5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bd9100c8d5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bd9100c8d5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bd9100c8d5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bd9100c8d5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bd9100c8d5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bd9100c8d5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bd9100c8d5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s" sz="1000">
                <a:solidFill>
                  <a:srgbClr val="212529"/>
                </a:solidFill>
                <a:highlight>
                  <a:srgbClr val="FFFFFF"/>
                </a:highlight>
                <a:latin typeface="Roboto"/>
                <a:ea typeface="Roboto"/>
                <a:cs typeface="Roboto"/>
                <a:sym typeface="Roboto"/>
              </a:rPr>
              <a:t>La Especificación de alimentación de tránsito general (GTFS) es una especificación de datos que permite a las agencias de transporte público publicar sus datos de tránsito en un formato que puede ser consumido por una </a:t>
            </a:r>
            <a:r>
              <a:rPr lang="es" sz="1000">
                <a:solidFill>
                  <a:srgbClr val="007BFF"/>
                </a:solidFill>
                <a:highlight>
                  <a:srgbClr val="FFFFFF"/>
                </a:highlight>
                <a:uFill>
                  <a:noFill/>
                </a:uFill>
                <a:latin typeface="Roboto"/>
                <a:ea typeface="Roboto"/>
                <a:cs typeface="Roboto"/>
                <a:sym typeface="Roboto"/>
                <a:hlinkClick r:id="rId2">
                  <a:extLst>
                    <a:ext uri="{A12FA001-AC4F-418D-AE19-62706E023703}">
                      <ahyp:hlinkClr val="tx"/>
                    </a:ext>
                  </a:extLst>
                </a:hlinkClick>
              </a:rPr>
              <a:t>gran variedad de aplicaciones de software</a:t>
            </a:r>
            <a:r>
              <a:rPr lang="es" sz="1000">
                <a:solidFill>
                  <a:srgbClr val="212529"/>
                </a:solidFill>
                <a:highlight>
                  <a:srgbClr val="FFFFFF"/>
                </a:highlight>
                <a:latin typeface="Roboto"/>
                <a:ea typeface="Roboto"/>
                <a:cs typeface="Roboto"/>
                <a:sym typeface="Roboto"/>
              </a:rPr>
              <a:t>. Hoy en día, el formato de datos GTFS es utilizado por miles de proveedores de transporte público. GTFS se divide en un </a:t>
            </a:r>
            <a:r>
              <a:rPr lang="es" sz="1000">
                <a:solidFill>
                  <a:srgbClr val="007BFF"/>
                </a:solidFill>
                <a:highlight>
                  <a:srgbClr val="FFFFFF"/>
                </a:highlight>
                <a:uFill>
                  <a:noFill/>
                </a:uFill>
                <a:latin typeface="Roboto"/>
                <a:ea typeface="Roboto"/>
                <a:cs typeface="Roboto"/>
                <a:sym typeface="Roboto"/>
                <a:hlinkClick r:id="rId3">
                  <a:extLst>
                    <a:ext uri="{A12FA001-AC4F-418D-AE19-62706E023703}">
                      <ahyp:hlinkClr val="tx"/>
                    </a:ext>
                  </a:extLst>
                </a:hlinkClick>
              </a:rPr>
              <a:t>componente estático</a:t>
            </a:r>
            <a:r>
              <a:rPr lang="es" sz="1000">
                <a:solidFill>
                  <a:srgbClr val="212529"/>
                </a:solidFill>
                <a:highlight>
                  <a:srgbClr val="FFFFFF"/>
                </a:highlight>
                <a:latin typeface="Roboto"/>
                <a:ea typeface="Roboto"/>
                <a:cs typeface="Roboto"/>
                <a:sym typeface="Roboto"/>
              </a:rPr>
              <a:t> que contiene información de horarios, tarifas y tránsito geográfico, y un </a:t>
            </a:r>
            <a:r>
              <a:rPr lang="es" sz="1000">
                <a:solidFill>
                  <a:srgbClr val="007BFF"/>
                </a:solidFill>
                <a:highlight>
                  <a:srgbClr val="FFFFFF"/>
                </a:highlight>
                <a:uFill>
                  <a:noFill/>
                </a:uFill>
                <a:latin typeface="Roboto"/>
                <a:ea typeface="Roboto"/>
                <a:cs typeface="Roboto"/>
                <a:sym typeface="Roboto"/>
                <a:hlinkClick r:id="rId4">
                  <a:extLst>
                    <a:ext uri="{A12FA001-AC4F-418D-AE19-62706E023703}">
                      <ahyp:hlinkClr val="tx"/>
                    </a:ext>
                  </a:extLst>
                </a:hlinkClick>
              </a:rPr>
              <a:t>componente en tiempo real</a:t>
            </a:r>
            <a:r>
              <a:rPr lang="es" sz="1000">
                <a:solidFill>
                  <a:srgbClr val="212529"/>
                </a:solidFill>
                <a:highlight>
                  <a:srgbClr val="FFFFFF"/>
                </a:highlight>
                <a:latin typeface="Roboto"/>
                <a:ea typeface="Roboto"/>
                <a:cs typeface="Roboto"/>
                <a:sym typeface="Roboto"/>
              </a:rPr>
              <a:t> que contiene predicciones de llegada, posiciones de vehículos y avisos de servicio .</a:t>
            </a:r>
            <a:endParaRPr sz="1000">
              <a:solidFill>
                <a:srgbClr val="212529"/>
              </a:solidFill>
              <a:highlight>
                <a:srgbClr val="FFFFFF"/>
              </a:highlight>
              <a:latin typeface="Roboto"/>
              <a:ea typeface="Roboto"/>
              <a:cs typeface="Roboto"/>
              <a:sym typeface="Roboto"/>
            </a:endParaRPr>
          </a:p>
          <a:p>
            <a:pPr indent="0" lvl="0" marL="0" rtl="0" algn="l">
              <a:spcBef>
                <a:spcPts val="120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bfc960ac3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bfc960ac3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bfc960ac3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bfc960ac3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sz="1200">
                <a:solidFill>
                  <a:srgbClr val="333333"/>
                </a:solidFill>
                <a:highlight>
                  <a:schemeClr val="lt1"/>
                </a:highlight>
                <a:latin typeface="Raleway"/>
                <a:ea typeface="Raleway"/>
                <a:cs typeface="Raleway"/>
                <a:sym typeface="Raleway"/>
              </a:rPr>
              <a:t>ayuda a encontrar maneras de mejorar la eficiencia energética en tu casa, incluyendo planificación financiera e información sobre constructores que puedan hacer el trabajo. Está basado en información catastral y sobre subsidios gubernamentales, así como el registro de comercio local.</a:t>
            </a:r>
            <a:endParaRPr sz="1200">
              <a:solidFill>
                <a:schemeClr val="dk1"/>
              </a:solidFill>
              <a:latin typeface="Raleway"/>
              <a:ea typeface="Raleway"/>
              <a:cs typeface="Raleway"/>
              <a:sym typeface="Raleway"/>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bfc960ac32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bfc960ac32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bfc960ac32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bfc960ac32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c090052c8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c090052c8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be370424d4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be370424d4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Clr>
                <a:schemeClr val="dk1"/>
              </a:buClr>
              <a:buSzPts val="1100"/>
              <a:buFont typeface="Arial"/>
              <a:buNone/>
            </a:pPr>
            <a:r>
              <a:rPr lang="es" sz="1000">
                <a:solidFill>
                  <a:srgbClr val="202124"/>
                </a:solidFill>
                <a:highlight>
                  <a:srgbClr val="F8F9FA"/>
                </a:highlight>
              </a:rPr>
              <a:t>Los datos abiertos son datos a los que cualquiera puede acceder, usar y compartir. Los gobiernos, las empresas y las personas pueden utilizar los datos abiertos para generar beneficios sociales, económicos y ambientales.</a:t>
            </a:r>
            <a:endParaRPr sz="1000">
              <a:solidFill>
                <a:srgbClr val="202124"/>
              </a:solidFill>
              <a:highlight>
                <a:srgbClr val="F8F9FA"/>
              </a:highlight>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c090052c8c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c090052c8c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100"/>
              </a:spcBef>
              <a:spcAft>
                <a:spcPts val="0"/>
              </a:spcAft>
              <a:buClr>
                <a:schemeClr val="dk1"/>
              </a:buClr>
              <a:buSzPts val="1100"/>
              <a:buFont typeface="Arial"/>
              <a:buNone/>
            </a:pPr>
            <a:r>
              <a:rPr lang="es" u="sng">
                <a:solidFill>
                  <a:srgbClr val="7373EA"/>
                </a:solidFill>
                <a:highlight>
                  <a:srgbClr val="EFEFEF"/>
                </a:highlight>
                <a:latin typeface="Montserrat"/>
                <a:ea typeface="Montserrat"/>
                <a:cs typeface="Montserrat"/>
                <a:sym typeface="Montserrat"/>
                <a:hlinkClick r:id="rId2">
                  <a:extLst>
                    <a:ext uri="{A12FA001-AC4F-418D-AE19-62706E023703}">
                      <ahyp:hlinkClr val="tx"/>
                    </a:ext>
                  </a:extLst>
                </a:hlinkClick>
              </a:rPr>
              <a:t>DATA Uruguay </a:t>
            </a:r>
            <a:r>
              <a:rPr lang="es">
                <a:solidFill>
                  <a:srgbClr val="252135"/>
                </a:solidFill>
                <a:highlight>
                  <a:srgbClr val="EFEFEF"/>
                </a:highlight>
                <a:latin typeface="Montserrat"/>
                <a:ea typeface="Montserrat"/>
                <a:cs typeface="Montserrat"/>
                <a:sym typeface="Montserrat"/>
              </a:rPr>
              <a:t>y el </a:t>
            </a:r>
            <a:r>
              <a:rPr lang="es" u="sng">
                <a:solidFill>
                  <a:srgbClr val="7373EA"/>
                </a:solidFill>
                <a:highlight>
                  <a:srgbClr val="EFEFEF"/>
                </a:highlight>
                <a:latin typeface="Montserrat"/>
                <a:ea typeface="Montserrat"/>
                <a:cs typeface="Montserrat"/>
                <a:sym typeface="Montserrat"/>
                <a:hlinkClick r:id="rId3">
                  <a:extLst>
                    <a:ext uri="{A12FA001-AC4F-418D-AE19-62706E023703}">
                      <ahyp:hlinkClr val="tx"/>
                    </a:ext>
                  </a:extLst>
                </a:hlinkClick>
              </a:rPr>
              <a:t>Ministerio de Salud Pública</a:t>
            </a:r>
            <a:r>
              <a:rPr lang="es">
                <a:solidFill>
                  <a:srgbClr val="252135"/>
                </a:solidFill>
                <a:highlight>
                  <a:srgbClr val="EFEFEF"/>
                </a:highlight>
                <a:latin typeface="Montserrat"/>
                <a:ea typeface="Montserrat"/>
                <a:cs typeface="Montserrat"/>
                <a:sym typeface="Montserrat"/>
              </a:rPr>
              <a:t> (MSP) de Uruguay lanzan </a:t>
            </a:r>
            <a:r>
              <a:rPr lang="es" u="sng">
                <a:solidFill>
                  <a:srgbClr val="7373EA"/>
                </a:solidFill>
                <a:highlight>
                  <a:srgbClr val="EFEFEF"/>
                </a:highlight>
                <a:latin typeface="Montserrat"/>
                <a:ea typeface="Montserrat"/>
                <a:cs typeface="Montserrat"/>
                <a:sym typeface="Montserrat"/>
                <a:hlinkClick r:id="rId4">
                  <a:extLst>
                    <a:ext uri="{A12FA001-AC4F-418D-AE19-62706E023703}">
                      <ahyp:hlinkClr val="tx"/>
                    </a:ext>
                  </a:extLst>
                </a:hlinkClick>
              </a:rPr>
              <a:t>Atuservicio.uy</a:t>
            </a:r>
            <a:r>
              <a:rPr lang="es">
                <a:solidFill>
                  <a:srgbClr val="252135"/>
                </a:solidFill>
                <a:highlight>
                  <a:srgbClr val="EFEFEF"/>
                </a:highlight>
                <a:latin typeface="Montserrat"/>
                <a:ea typeface="Montserrat"/>
                <a:cs typeface="Montserrat"/>
                <a:sym typeface="Montserrat"/>
              </a:rPr>
              <a:t> una aplicación que democratiza el acceso a la información sobre el sistema de salud en Uruguay.</a:t>
            </a:r>
            <a:endParaRPr>
              <a:solidFill>
                <a:srgbClr val="252135"/>
              </a:solidFill>
              <a:highlight>
                <a:srgbClr val="EFEFEF"/>
              </a:highlight>
              <a:latin typeface="Montserrat"/>
              <a:ea typeface="Montserrat"/>
              <a:cs typeface="Montserrat"/>
              <a:sym typeface="Montserrat"/>
            </a:endParaRPr>
          </a:p>
          <a:p>
            <a:pPr indent="0" lvl="0" marL="0" rtl="0" algn="l">
              <a:lnSpc>
                <a:spcPct val="115000"/>
              </a:lnSpc>
              <a:spcBef>
                <a:spcPts val="1100"/>
              </a:spcBef>
              <a:spcAft>
                <a:spcPts val="0"/>
              </a:spcAft>
              <a:buClr>
                <a:schemeClr val="dk1"/>
              </a:buClr>
              <a:buSzPts val="1100"/>
              <a:buFont typeface="Arial"/>
              <a:buNone/>
            </a:pPr>
            <a:r>
              <a:rPr lang="es">
                <a:solidFill>
                  <a:srgbClr val="252135"/>
                </a:solidFill>
                <a:highlight>
                  <a:srgbClr val="EFEFEF"/>
                </a:highlight>
                <a:latin typeface="Montserrat"/>
                <a:ea typeface="Montserrat"/>
                <a:cs typeface="Montserrat"/>
                <a:sym typeface="Montserrat"/>
              </a:rPr>
              <a:t>La aplicación permite a los usuarios y usuarias comparar distintos proveedores de salud en áreas cómo tiempos de espera, metas cumplidas y precios de medicamentos entre otras áreas. El lanzamiento llega en el único mes del año donde los usuarios y usuarias del sistema de salud público uruguayo pueden elegir cambiarse de proveedor. El proyecto forma parte de una alianza realizada entre DATA y el Ministerio de Salud Pública con el apoyo de la </a:t>
            </a:r>
            <a:r>
              <a:rPr lang="es" u="sng">
                <a:solidFill>
                  <a:srgbClr val="7373EA"/>
                </a:solidFill>
                <a:highlight>
                  <a:srgbClr val="EFEFEF"/>
                </a:highlight>
                <a:latin typeface="Montserrat"/>
                <a:ea typeface="Montserrat"/>
                <a:cs typeface="Montserrat"/>
                <a:sym typeface="Montserrat"/>
                <a:hlinkClick r:id="rId5">
                  <a:extLst>
                    <a:ext uri="{A12FA001-AC4F-418D-AE19-62706E023703}">
                      <ahyp:hlinkClr val="tx"/>
                    </a:ext>
                  </a:extLst>
                </a:hlinkClick>
              </a:rPr>
              <a:t>Iniciativa Latinoamericana por los Datos Abiertos</a:t>
            </a:r>
            <a:r>
              <a:rPr lang="es">
                <a:solidFill>
                  <a:srgbClr val="252135"/>
                </a:solidFill>
                <a:highlight>
                  <a:srgbClr val="EFEFEF"/>
                </a:highlight>
                <a:latin typeface="Montserrat"/>
                <a:ea typeface="Montserrat"/>
                <a:cs typeface="Montserrat"/>
                <a:sym typeface="Montserrat"/>
              </a:rPr>
              <a:t> (ILDA) dentro de su programa de mini-grants para el desarrollo de iniciativas experimentales en datos abiertos con el apoyo de la Fondo Acelerador de Innovaciones Cívicas de Avina Américas</a:t>
            </a:r>
            <a:endParaRPr>
              <a:solidFill>
                <a:srgbClr val="252135"/>
              </a:solidFill>
              <a:highlight>
                <a:srgbClr val="EFEFEF"/>
              </a:highlight>
              <a:latin typeface="Montserrat"/>
              <a:ea typeface="Montserrat"/>
              <a:cs typeface="Montserrat"/>
              <a:sym typeface="Montserrat"/>
            </a:endParaRPr>
          </a:p>
          <a:p>
            <a:pPr indent="0" lvl="0" marL="0" rtl="0" algn="l">
              <a:spcBef>
                <a:spcPts val="110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c0ae93e34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c0ae93e34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c0ae93e34d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c0ae93e34d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c0ae93e34d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c0ae93e34d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c0ae93e34d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c0ae93e34d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c0ae93e34d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c0ae93e34d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c0ae93e34d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c0ae93e34d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c0ae93e34d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c0ae93e34d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c0ae93e34d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c0ae93e34d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c0ae93e34d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c0ae93e34d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be370424d4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be370424d4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c0ae93e34d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c0ae93e34d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c0ae93e34d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c0ae93e34d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c0ae93e34d_0_4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c0ae93e34d_0_4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c0ae93e34d_0_5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c0ae93e34d_0_5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c0ae93e34d_0_6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c0ae93e34d_0_6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c0ae93e34d_0_7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c0ae93e34d_0_7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c0ae93e34d_0_8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c0ae93e34d_0_8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c0ae93e34d_0_9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c0ae93e34d_0_9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be370424d4_0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be370424d4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be370424d4_0_4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be370424d4_0_4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bd7717749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bd7717749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bd77177492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bd77177492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bd9100c8d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bd9100c8d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bd9100c8d5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bd9100c8d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2">
  <p:cSld name="BIG_NUMBER_2">
    <p:bg>
      <p:bgPr>
        <a:solidFill>
          <a:srgbClr val="2E0F35"/>
        </a:solidFill>
      </p:bgPr>
    </p:bg>
    <p:spTree>
      <p:nvGrpSpPr>
        <p:cNvPr id="50" name="Shape 50"/>
        <p:cNvGrpSpPr/>
        <p:nvPr/>
      </p:nvGrpSpPr>
      <p:grpSpPr>
        <a:xfrm>
          <a:off x="0" y="0"/>
          <a:ext cx="0" cy="0"/>
          <a:chOff x="0" y="0"/>
          <a:chExt cx="0" cy="0"/>
        </a:xfrm>
      </p:grpSpPr>
      <p:sp>
        <p:nvSpPr>
          <p:cNvPr id="51" name="Google Shape;51;p13"/>
          <p:cNvSpPr txBox="1"/>
          <p:nvPr>
            <p:ph hasCustomPrompt="1" type="title"/>
          </p:nvPr>
        </p:nvSpPr>
        <p:spPr>
          <a:xfrm>
            <a:off x="311700" y="34789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rgbClr val="A6CEDE"/>
              </a:buClr>
              <a:buSzPts val="40000"/>
              <a:buFont typeface="Ubuntu"/>
              <a:buNone/>
              <a:defRPr sz="40000">
                <a:solidFill>
                  <a:srgbClr val="A6CEDE"/>
                </a:solidFill>
                <a:latin typeface="Ubuntu"/>
                <a:ea typeface="Ubuntu"/>
                <a:cs typeface="Ubuntu"/>
                <a:sym typeface="Ubuntu"/>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2" name="Google Shape;52;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
        <p:nvSpPr>
          <p:cNvPr id="53" name="Google Shape;53;p13"/>
          <p:cNvSpPr txBox="1"/>
          <p:nvPr>
            <p:ph hasCustomPrompt="1" idx="2" type="title"/>
          </p:nvPr>
        </p:nvSpPr>
        <p:spPr>
          <a:xfrm>
            <a:off x="2388450" y="4191875"/>
            <a:ext cx="4367100" cy="7560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rgbClr val="FFFFFF"/>
              </a:buClr>
              <a:buSzPts val="4000"/>
              <a:buFont typeface="Ubuntu"/>
              <a:buNone/>
              <a:defRPr sz="4000">
                <a:solidFill>
                  <a:srgbClr val="FFFFFF"/>
                </a:solidFill>
                <a:latin typeface="Ubuntu"/>
                <a:ea typeface="Ubuntu"/>
                <a:cs typeface="Ubuntu"/>
                <a:sym typeface="Ubuntu"/>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4.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0.png"/><Relationship Id="rId5"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hyperlink" Target="http://findtoilet.dk/"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hyperlink" Target="https://www.toiletmap.org.u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10.png"/><Relationship Id="rId5"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hyperlink" Target="https://www.mapnificent.ne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10.png"/><Relationship Id="rId5"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hyperlink" Target="http://www.modstroem.dk"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10.png"/><Relationship Id="rId5" Type="http://schemas.openxmlformats.org/officeDocument/2006/relationships/image" Target="../media/image18.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2.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png"/><Relationship Id="rId4" Type="http://schemas.openxmlformats.org/officeDocument/2006/relationships/image" Target="../media/image24.png"/><Relationship Id="rId5" Type="http://schemas.openxmlformats.org/officeDocument/2006/relationships/hyperlink" Target="https://atuservicio.msp.gub.uy"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0.png"/><Relationship Id="rId4" Type="http://schemas.openxmlformats.org/officeDocument/2006/relationships/hyperlink" Target="http://economiafeminita.com/menstruaccion/" TargetMode="External"/><Relationship Id="rId5"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0.png"/><Relationship Id="rId4" Type="http://schemas.openxmlformats.org/officeDocument/2006/relationships/hyperlink" Target="https://elintercamb.io/ninospresos/" TargetMode="External"/><Relationship Id="rId5"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9.png"/><Relationship Id="rId4" Type="http://schemas.openxmlformats.org/officeDocument/2006/relationships/image" Target="../media/image21.png"/><Relationship Id="rId5" Type="http://schemas.openxmlformats.org/officeDocument/2006/relationships/image" Target="../media/image27.png"/><Relationship Id="rId6"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9.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9.png"/><Relationship Id="rId4" Type="http://schemas.openxmlformats.org/officeDocument/2006/relationships/hyperlink" Target="http://biblioteca.clacso.edu.ar/Argentina/unlar/20171117050559/pdf_1513.pdf" TargetMode="External"/><Relationship Id="rId5" Type="http://schemas.openxmlformats.org/officeDocument/2006/relationships/hyperlink" Target="http://biblioteca.clacso.edu.ar/Argentina/unlar/20171117050559/pdf_1513.pdf" TargetMode="External"/><Relationship Id="rId6" Type="http://schemas.openxmlformats.org/officeDocument/2006/relationships/image" Target="../media/image3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9.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9.png"/><Relationship Id="rId4" Type="http://schemas.openxmlformats.org/officeDocument/2006/relationships/image" Target="../media/image34.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3.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0.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0.png"/><Relationship Id="rId5"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hyperlink" Target="https://app.wheredoesmymoneygo.or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3845"/>
        </a:solidFill>
      </p:bgPr>
    </p:bg>
    <p:spTree>
      <p:nvGrpSpPr>
        <p:cNvPr id="57" name="Shape 57"/>
        <p:cNvGrpSpPr/>
        <p:nvPr/>
      </p:nvGrpSpPr>
      <p:grpSpPr>
        <a:xfrm>
          <a:off x="0" y="0"/>
          <a:ext cx="0" cy="0"/>
          <a:chOff x="0" y="0"/>
          <a:chExt cx="0" cy="0"/>
        </a:xfrm>
      </p:grpSpPr>
      <p:pic>
        <p:nvPicPr>
          <p:cNvPr id="58" name="Google Shape;58;p14"/>
          <p:cNvPicPr preferRelativeResize="0"/>
          <p:nvPr/>
        </p:nvPicPr>
        <p:blipFill>
          <a:blip r:embed="rId3">
            <a:alphaModFix/>
          </a:blip>
          <a:stretch>
            <a:fillRect/>
          </a:stretch>
        </p:blipFill>
        <p:spPr>
          <a:xfrm>
            <a:off x="6696025" y="3205150"/>
            <a:ext cx="2066925" cy="1470400"/>
          </a:xfrm>
          <a:prstGeom prst="rect">
            <a:avLst/>
          </a:prstGeom>
          <a:noFill/>
          <a:ln>
            <a:noFill/>
          </a:ln>
        </p:spPr>
      </p:pic>
      <p:pic>
        <p:nvPicPr>
          <p:cNvPr id="59" name="Google Shape;59;p14"/>
          <p:cNvPicPr preferRelativeResize="0"/>
          <p:nvPr/>
        </p:nvPicPr>
        <p:blipFill>
          <a:blip r:embed="rId4">
            <a:alphaModFix/>
          </a:blip>
          <a:stretch>
            <a:fillRect/>
          </a:stretch>
        </p:blipFill>
        <p:spPr>
          <a:xfrm flipH="1">
            <a:off x="0" y="2993315"/>
            <a:ext cx="2938200" cy="1597735"/>
          </a:xfrm>
          <a:prstGeom prst="rect">
            <a:avLst/>
          </a:prstGeom>
          <a:noFill/>
          <a:ln>
            <a:noFill/>
          </a:ln>
        </p:spPr>
      </p:pic>
      <p:sp>
        <p:nvSpPr>
          <p:cNvPr id="60" name="Google Shape;60;p14"/>
          <p:cNvSpPr txBox="1"/>
          <p:nvPr/>
        </p:nvSpPr>
        <p:spPr>
          <a:xfrm>
            <a:off x="1342375" y="992200"/>
            <a:ext cx="6459000" cy="1110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s" sz="3500">
                <a:solidFill>
                  <a:srgbClr val="FFFFFF"/>
                </a:solidFill>
                <a:latin typeface="IBM Plex Sans SemiBold"/>
                <a:ea typeface="IBM Plex Sans SemiBold"/>
                <a:cs typeface="IBM Plex Sans SemiBold"/>
                <a:sym typeface="IBM Plex Sans SemiBold"/>
              </a:rPr>
              <a:t>Datos abiertos</a:t>
            </a:r>
            <a:endParaRPr sz="3500">
              <a:solidFill>
                <a:srgbClr val="FFFFFF"/>
              </a:solidFill>
              <a:latin typeface="IBM Plex Sans SemiBold"/>
              <a:ea typeface="IBM Plex Sans SemiBold"/>
              <a:cs typeface="IBM Plex Sans SemiBold"/>
              <a:sym typeface="IBM Plex Sans SemiBold"/>
            </a:endParaRPr>
          </a:p>
        </p:txBody>
      </p:sp>
      <p:sp>
        <p:nvSpPr>
          <p:cNvPr id="61" name="Google Shape;61;p14"/>
          <p:cNvSpPr txBox="1"/>
          <p:nvPr/>
        </p:nvSpPr>
        <p:spPr>
          <a:xfrm>
            <a:off x="3191875" y="2103100"/>
            <a:ext cx="2760000" cy="371400"/>
          </a:xfrm>
          <a:prstGeom prst="rect">
            <a:avLst/>
          </a:prstGeom>
          <a:solidFill>
            <a:srgbClr val="DA1C9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s" sz="2000">
                <a:solidFill>
                  <a:srgbClr val="FFFFFF"/>
                </a:solidFill>
                <a:latin typeface="IBM Plex Sans"/>
                <a:ea typeface="IBM Plex Sans"/>
                <a:cs typeface="IBM Plex Sans"/>
                <a:sym typeface="IBM Plex Sans"/>
              </a:rPr>
              <a:t>para la incidencia</a:t>
            </a:r>
            <a:endParaRPr b="1" i="1" sz="2000">
              <a:solidFill>
                <a:srgbClr val="FFFFFF"/>
              </a:solidFill>
              <a:latin typeface="IBM Plex Sans"/>
              <a:ea typeface="IBM Plex Sans"/>
              <a:cs typeface="IBM Plex Sans"/>
              <a:sym typeface="IBM Plex Sans"/>
            </a:endParaRPr>
          </a:p>
        </p:txBody>
      </p:sp>
      <p:pic>
        <p:nvPicPr>
          <p:cNvPr id="62" name="Google Shape;62;p14"/>
          <p:cNvPicPr preferRelativeResize="0"/>
          <p:nvPr/>
        </p:nvPicPr>
        <p:blipFill>
          <a:blip r:embed="rId5">
            <a:alphaModFix/>
          </a:blip>
          <a:stretch>
            <a:fillRect/>
          </a:stretch>
        </p:blipFill>
        <p:spPr>
          <a:xfrm>
            <a:off x="225125" y="179525"/>
            <a:ext cx="1261374" cy="202734"/>
          </a:xfrm>
          <a:prstGeom prst="rect">
            <a:avLst/>
          </a:prstGeom>
          <a:noFill/>
          <a:ln>
            <a:noFill/>
          </a:ln>
        </p:spPr>
      </p:pic>
      <p:sp>
        <p:nvSpPr>
          <p:cNvPr id="63" name="Google Shape;63;p14"/>
          <p:cNvSpPr/>
          <p:nvPr/>
        </p:nvSpPr>
        <p:spPr>
          <a:xfrm>
            <a:off x="4490875" y="2990075"/>
            <a:ext cx="162000" cy="162000"/>
          </a:xfrm>
          <a:prstGeom prst="star4">
            <a:avLst>
              <a:gd fmla="val 21501" name="adj"/>
            </a:avLst>
          </a:prstGeom>
          <a:solidFill>
            <a:srgbClr val="FDD60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3845"/>
        </a:solidFill>
      </p:bgPr>
    </p:bg>
    <p:spTree>
      <p:nvGrpSpPr>
        <p:cNvPr id="144" name="Shape 144"/>
        <p:cNvGrpSpPr/>
        <p:nvPr/>
      </p:nvGrpSpPr>
      <p:grpSpPr>
        <a:xfrm>
          <a:off x="0" y="0"/>
          <a:ext cx="0" cy="0"/>
          <a:chOff x="0" y="0"/>
          <a:chExt cx="0" cy="0"/>
        </a:xfrm>
      </p:grpSpPr>
      <p:pic>
        <p:nvPicPr>
          <p:cNvPr id="145" name="Google Shape;145;p23"/>
          <p:cNvPicPr preferRelativeResize="0"/>
          <p:nvPr/>
        </p:nvPicPr>
        <p:blipFill>
          <a:blip r:embed="rId3">
            <a:alphaModFix/>
          </a:blip>
          <a:stretch>
            <a:fillRect/>
          </a:stretch>
        </p:blipFill>
        <p:spPr>
          <a:xfrm rot="-9428917">
            <a:off x="4948217" y="1075558"/>
            <a:ext cx="853942" cy="505240"/>
          </a:xfrm>
          <a:prstGeom prst="rect">
            <a:avLst/>
          </a:prstGeom>
          <a:noFill/>
          <a:ln>
            <a:noFill/>
          </a:ln>
        </p:spPr>
      </p:pic>
      <p:sp>
        <p:nvSpPr>
          <p:cNvPr id="146" name="Google Shape;146;p23"/>
          <p:cNvSpPr txBox="1"/>
          <p:nvPr/>
        </p:nvSpPr>
        <p:spPr>
          <a:xfrm>
            <a:off x="2095500" y="2571738"/>
            <a:ext cx="4953000" cy="904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s" sz="3500">
                <a:solidFill>
                  <a:srgbClr val="FFFFFF"/>
                </a:solidFill>
                <a:latin typeface="IBM Plex Sans SemiBold"/>
                <a:ea typeface="IBM Plex Sans SemiBold"/>
                <a:cs typeface="IBM Plex Sans SemiBold"/>
                <a:sym typeface="IBM Plex Sans SemiBold"/>
              </a:rPr>
              <a:t>EJEMPLOS</a:t>
            </a:r>
            <a:endParaRPr sz="3500">
              <a:solidFill>
                <a:srgbClr val="CE0978"/>
              </a:solidFill>
              <a:latin typeface="IBM Plex Sans SemiBold"/>
              <a:ea typeface="IBM Plex Sans SemiBold"/>
              <a:cs typeface="IBM Plex Sans SemiBold"/>
              <a:sym typeface="IBM Plex Sans SemiBold"/>
            </a:endParaRPr>
          </a:p>
        </p:txBody>
      </p:sp>
      <p:pic>
        <p:nvPicPr>
          <p:cNvPr id="147" name="Google Shape;147;p23"/>
          <p:cNvPicPr preferRelativeResize="0"/>
          <p:nvPr/>
        </p:nvPicPr>
        <p:blipFill>
          <a:blip r:embed="rId4">
            <a:alphaModFix/>
          </a:blip>
          <a:stretch>
            <a:fillRect/>
          </a:stretch>
        </p:blipFill>
        <p:spPr>
          <a:xfrm>
            <a:off x="225125" y="179525"/>
            <a:ext cx="1261374" cy="202734"/>
          </a:xfrm>
          <a:prstGeom prst="rect">
            <a:avLst/>
          </a:prstGeom>
          <a:noFill/>
          <a:ln>
            <a:noFill/>
          </a:ln>
        </p:spPr>
      </p:pic>
      <p:sp>
        <p:nvSpPr>
          <p:cNvPr id="148" name="Google Shape;148;p23"/>
          <p:cNvSpPr txBox="1"/>
          <p:nvPr/>
        </p:nvSpPr>
        <p:spPr>
          <a:xfrm>
            <a:off x="2982900" y="3476550"/>
            <a:ext cx="3178200" cy="411900"/>
          </a:xfrm>
          <a:prstGeom prst="rect">
            <a:avLst/>
          </a:prstGeom>
          <a:solidFill>
            <a:srgbClr val="DA1C9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s" sz="2200">
                <a:solidFill>
                  <a:srgbClr val="FFFFFF"/>
                </a:solidFill>
                <a:latin typeface="IBM Plex Sans"/>
                <a:ea typeface="IBM Plex Sans"/>
                <a:cs typeface="IBM Plex Sans"/>
                <a:sym typeface="IBM Plex Sans"/>
              </a:rPr>
              <a:t>Toma de decisiones</a:t>
            </a:r>
            <a:endParaRPr b="1" i="1" sz="2200">
              <a:solidFill>
                <a:srgbClr val="FFFFFF"/>
              </a:solidFill>
              <a:latin typeface="IBM Plex Sans"/>
              <a:ea typeface="IBM Plex Sans"/>
              <a:cs typeface="IBM Plex Sans"/>
              <a:sym typeface="IBM Plex Sans"/>
            </a:endParaRPr>
          </a:p>
        </p:txBody>
      </p:sp>
      <p:pic>
        <p:nvPicPr>
          <p:cNvPr id="149" name="Google Shape;149;p23"/>
          <p:cNvPicPr preferRelativeResize="0"/>
          <p:nvPr/>
        </p:nvPicPr>
        <p:blipFill>
          <a:blip r:embed="rId5">
            <a:alphaModFix/>
          </a:blip>
          <a:stretch>
            <a:fillRect/>
          </a:stretch>
        </p:blipFill>
        <p:spPr>
          <a:xfrm>
            <a:off x="3724275" y="736027"/>
            <a:ext cx="1695450" cy="1353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DFE"/>
        </a:solidFill>
      </p:bgPr>
    </p:bg>
    <p:spTree>
      <p:nvGrpSpPr>
        <p:cNvPr id="153" name="Shape 153"/>
        <p:cNvGrpSpPr/>
        <p:nvPr/>
      </p:nvGrpSpPr>
      <p:grpSpPr>
        <a:xfrm>
          <a:off x="0" y="0"/>
          <a:ext cx="0" cy="0"/>
          <a:chOff x="0" y="0"/>
          <a:chExt cx="0" cy="0"/>
        </a:xfrm>
      </p:grpSpPr>
      <p:pic>
        <p:nvPicPr>
          <p:cNvPr id="154" name="Google Shape;154;p24"/>
          <p:cNvPicPr preferRelativeResize="0"/>
          <p:nvPr/>
        </p:nvPicPr>
        <p:blipFill>
          <a:blip r:embed="rId3">
            <a:alphaModFix/>
          </a:blip>
          <a:stretch>
            <a:fillRect/>
          </a:stretch>
        </p:blipFill>
        <p:spPr>
          <a:xfrm>
            <a:off x="225125" y="179525"/>
            <a:ext cx="1261376" cy="203575"/>
          </a:xfrm>
          <a:prstGeom prst="rect">
            <a:avLst/>
          </a:prstGeom>
          <a:noFill/>
          <a:ln>
            <a:noFill/>
          </a:ln>
        </p:spPr>
      </p:pic>
      <p:sp>
        <p:nvSpPr>
          <p:cNvPr id="155" name="Google Shape;155;p24"/>
          <p:cNvSpPr txBox="1"/>
          <p:nvPr/>
        </p:nvSpPr>
        <p:spPr>
          <a:xfrm>
            <a:off x="558500" y="1817600"/>
            <a:ext cx="1261500" cy="495300"/>
          </a:xfrm>
          <a:prstGeom prst="rect">
            <a:avLst/>
          </a:prstGeom>
          <a:solidFill>
            <a:srgbClr val="DA1C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3000">
                <a:solidFill>
                  <a:srgbClr val="FFFFFF"/>
                </a:solidFill>
                <a:latin typeface="IBM Plex Sans SemiBold"/>
                <a:ea typeface="IBM Plex Sans SemiBold"/>
                <a:cs typeface="IBM Plex Sans SemiBold"/>
                <a:sym typeface="IBM Plex Sans SemiBold"/>
              </a:rPr>
              <a:t>Find</a:t>
            </a:r>
            <a:endParaRPr sz="3000">
              <a:solidFill>
                <a:srgbClr val="FFFFFF"/>
              </a:solidFill>
              <a:latin typeface="IBM Plex Sans SemiBold"/>
              <a:ea typeface="IBM Plex Sans SemiBold"/>
              <a:cs typeface="IBM Plex Sans SemiBold"/>
              <a:sym typeface="IBM Plex Sans SemiBold"/>
            </a:endParaRPr>
          </a:p>
        </p:txBody>
      </p:sp>
      <p:sp>
        <p:nvSpPr>
          <p:cNvPr id="156" name="Google Shape;156;p24"/>
          <p:cNvSpPr txBox="1"/>
          <p:nvPr/>
        </p:nvSpPr>
        <p:spPr>
          <a:xfrm>
            <a:off x="4410900" y="1102850"/>
            <a:ext cx="4207200" cy="1079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1 |</a:t>
            </a:r>
            <a:r>
              <a:rPr lang="es" sz="1800">
                <a:solidFill>
                  <a:srgbClr val="293845"/>
                </a:solidFill>
                <a:latin typeface="IBM Plex Sans SemiBold"/>
                <a:ea typeface="IBM Plex Sans SemiBold"/>
                <a:cs typeface="IBM Plex Sans SemiBold"/>
                <a:sym typeface="IBM Plex Sans SemiBold"/>
              </a:rPr>
              <a:t>  </a:t>
            </a:r>
            <a:r>
              <a:rPr b="1" lang="es" sz="1800">
                <a:solidFill>
                  <a:srgbClr val="293845"/>
                </a:solidFill>
                <a:latin typeface="IBM Plex Sans"/>
                <a:ea typeface="IBM Plex Sans"/>
                <a:cs typeface="IBM Plex Sans"/>
                <a:sym typeface="IBM Plex Sans"/>
              </a:rPr>
              <a:t>Findtoilet </a:t>
            </a:r>
            <a:r>
              <a:rPr lang="es" sz="1800">
                <a:solidFill>
                  <a:srgbClr val="293845"/>
                </a:solidFill>
                <a:latin typeface="IBM Plex Sans"/>
                <a:ea typeface="IBM Plex Sans"/>
                <a:cs typeface="IBM Plex Sans"/>
                <a:sym typeface="IBM Plex Sans"/>
              </a:rPr>
              <a:t>fue creado en el 2006 por Tina Müller, una mujer en Dinamarca que quiso mapear todos los baños públicos daneses.</a:t>
            </a:r>
            <a:endParaRPr sz="1800">
              <a:solidFill>
                <a:srgbClr val="293845"/>
              </a:solidFill>
              <a:latin typeface="IBM Plex Sans"/>
              <a:ea typeface="IBM Plex Sans"/>
              <a:cs typeface="IBM Plex Sans"/>
              <a:sym typeface="IBM Plex Sans"/>
            </a:endParaRPr>
          </a:p>
        </p:txBody>
      </p:sp>
      <p:sp>
        <p:nvSpPr>
          <p:cNvPr id="157" name="Google Shape;157;p24"/>
          <p:cNvSpPr txBox="1"/>
          <p:nvPr/>
        </p:nvSpPr>
        <p:spPr>
          <a:xfrm>
            <a:off x="4410900" y="2379575"/>
            <a:ext cx="4207200" cy="823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2 |</a:t>
            </a:r>
            <a:r>
              <a:rPr lang="es" sz="1800">
                <a:solidFill>
                  <a:srgbClr val="293845"/>
                </a:solidFill>
                <a:latin typeface="IBM Plex Sans SemiBold"/>
                <a:ea typeface="IBM Plex Sans SemiBold"/>
                <a:cs typeface="IBM Plex Sans SemiBold"/>
                <a:sym typeface="IBM Plex Sans SemiBold"/>
              </a:rPr>
              <a:t> </a:t>
            </a:r>
            <a:r>
              <a:rPr lang="es" sz="1800">
                <a:solidFill>
                  <a:srgbClr val="293845"/>
                </a:solidFill>
                <a:latin typeface="IBM Plex Sans"/>
                <a:ea typeface="IBM Plex Sans"/>
                <a:cs typeface="IBM Plex Sans"/>
                <a:sym typeface="IBM Plex Sans"/>
              </a:rPr>
              <a:t>Fue pensado para que personas que tienen </a:t>
            </a:r>
            <a:r>
              <a:rPr b="1" lang="es" sz="1800">
                <a:solidFill>
                  <a:srgbClr val="293845"/>
                </a:solidFill>
                <a:latin typeface="IBM Plex Sans"/>
                <a:ea typeface="IBM Plex Sans"/>
                <a:cs typeface="IBM Plex Sans"/>
                <a:sym typeface="IBM Plex Sans"/>
              </a:rPr>
              <a:t>problemas de vejiga </a:t>
            </a:r>
            <a:r>
              <a:rPr lang="es" sz="1800">
                <a:solidFill>
                  <a:srgbClr val="293845"/>
                </a:solidFill>
                <a:latin typeface="IBM Plex Sans"/>
                <a:ea typeface="IBM Plex Sans"/>
                <a:cs typeface="IBM Plex Sans"/>
                <a:sym typeface="IBM Plex Sans"/>
              </a:rPr>
              <a:t>pudieran encontrar un baño rápido.</a:t>
            </a:r>
            <a:endParaRPr sz="1800">
              <a:solidFill>
                <a:srgbClr val="293845"/>
              </a:solidFill>
              <a:latin typeface="IBM Plex Sans"/>
              <a:ea typeface="IBM Plex Sans"/>
              <a:cs typeface="IBM Plex Sans"/>
              <a:sym typeface="IBM Plex Sans"/>
            </a:endParaRPr>
          </a:p>
        </p:txBody>
      </p:sp>
      <p:sp>
        <p:nvSpPr>
          <p:cNvPr id="158" name="Google Shape;158;p24"/>
          <p:cNvSpPr txBox="1"/>
          <p:nvPr/>
        </p:nvSpPr>
        <p:spPr>
          <a:xfrm>
            <a:off x="4410900" y="3400400"/>
            <a:ext cx="4207200" cy="1015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3 |</a:t>
            </a:r>
            <a:r>
              <a:rPr lang="es" sz="1800">
                <a:solidFill>
                  <a:srgbClr val="293845"/>
                </a:solidFill>
                <a:latin typeface="IBM Plex Sans SemiBold"/>
                <a:ea typeface="IBM Plex Sans SemiBold"/>
                <a:cs typeface="IBM Plex Sans SemiBold"/>
                <a:sym typeface="IBM Plex Sans SemiBold"/>
              </a:rPr>
              <a:t> </a:t>
            </a:r>
            <a:r>
              <a:rPr lang="es" sz="1800">
                <a:solidFill>
                  <a:srgbClr val="293845"/>
                </a:solidFill>
                <a:latin typeface="IBM Plex Sans"/>
                <a:ea typeface="IBM Plex Sans"/>
                <a:cs typeface="IBM Plex Sans"/>
                <a:sym typeface="IBM Plex Sans"/>
              </a:rPr>
              <a:t>Esta aplicación se menciona como el mejor ejemplo y la aplicación más </a:t>
            </a:r>
            <a:r>
              <a:rPr b="1" lang="es" sz="1800">
                <a:solidFill>
                  <a:srgbClr val="293845"/>
                </a:solidFill>
                <a:latin typeface="IBM Plex Sans"/>
                <a:ea typeface="IBM Plex Sans"/>
                <a:cs typeface="IBM Plex Sans"/>
                <a:sym typeface="IBM Plex Sans"/>
              </a:rPr>
              <a:t>descargada </a:t>
            </a:r>
            <a:r>
              <a:rPr lang="es" sz="1800">
                <a:solidFill>
                  <a:srgbClr val="293845"/>
                </a:solidFill>
                <a:latin typeface="IBM Plex Sans"/>
                <a:ea typeface="IBM Plex Sans"/>
                <a:cs typeface="IBM Plex Sans"/>
                <a:sym typeface="IBM Plex Sans"/>
              </a:rPr>
              <a:t> en Dinamarca</a:t>
            </a:r>
            <a:r>
              <a:rPr lang="es" sz="1800">
                <a:solidFill>
                  <a:srgbClr val="293845"/>
                </a:solidFill>
                <a:latin typeface="IBM Plex Sans"/>
                <a:ea typeface="IBM Plex Sans"/>
                <a:cs typeface="IBM Plex Sans"/>
                <a:sym typeface="IBM Plex Sans"/>
              </a:rPr>
              <a:t>.</a:t>
            </a:r>
            <a:endParaRPr sz="1800">
              <a:solidFill>
                <a:srgbClr val="293845"/>
              </a:solidFill>
              <a:latin typeface="IBM Plex Sans"/>
              <a:ea typeface="IBM Plex Sans"/>
              <a:cs typeface="IBM Plex Sans"/>
              <a:sym typeface="IBM Plex Sans"/>
            </a:endParaRPr>
          </a:p>
        </p:txBody>
      </p:sp>
      <p:sp>
        <p:nvSpPr>
          <p:cNvPr id="159" name="Google Shape;159;p24"/>
          <p:cNvSpPr txBox="1"/>
          <p:nvPr/>
        </p:nvSpPr>
        <p:spPr>
          <a:xfrm>
            <a:off x="558500" y="2413800"/>
            <a:ext cx="1173600" cy="495300"/>
          </a:xfrm>
          <a:prstGeom prst="rect">
            <a:avLst/>
          </a:prstGeom>
          <a:solidFill>
            <a:srgbClr val="DA1C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3000">
                <a:solidFill>
                  <a:srgbClr val="FFFFFF"/>
                </a:solidFill>
                <a:latin typeface="IBM Plex Sans SemiBold"/>
                <a:ea typeface="IBM Plex Sans SemiBold"/>
                <a:cs typeface="IBM Plex Sans SemiBold"/>
                <a:sym typeface="IBM Plex Sans SemiBold"/>
              </a:rPr>
              <a:t>toilet</a:t>
            </a:r>
            <a:endParaRPr sz="3000">
              <a:solidFill>
                <a:srgbClr val="FFFFFF"/>
              </a:solidFill>
              <a:latin typeface="IBM Plex Sans SemiBold"/>
              <a:ea typeface="IBM Plex Sans SemiBold"/>
              <a:cs typeface="IBM Plex Sans SemiBold"/>
              <a:sym typeface="IBM Plex Sans SemiBold"/>
            </a:endParaRPr>
          </a:p>
        </p:txBody>
      </p:sp>
      <p:sp>
        <p:nvSpPr>
          <p:cNvPr id="160" name="Google Shape;160;p24"/>
          <p:cNvSpPr txBox="1"/>
          <p:nvPr/>
        </p:nvSpPr>
        <p:spPr>
          <a:xfrm>
            <a:off x="519950" y="4223600"/>
            <a:ext cx="30000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800" u="sng">
                <a:solidFill>
                  <a:schemeClr val="hlink"/>
                </a:solidFill>
                <a:hlinkClick r:id="rId4"/>
              </a:rPr>
              <a:t>http://findtoilet.dk/</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DFE"/>
        </a:solidFill>
      </p:bgPr>
    </p:bg>
    <p:spTree>
      <p:nvGrpSpPr>
        <p:cNvPr id="164" name="Shape 164"/>
        <p:cNvGrpSpPr/>
        <p:nvPr/>
      </p:nvGrpSpPr>
      <p:grpSpPr>
        <a:xfrm>
          <a:off x="0" y="0"/>
          <a:ext cx="0" cy="0"/>
          <a:chOff x="0" y="0"/>
          <a:chExt cx="0" cy="0"/>
        </a:xfrm>
      </p:grpSpPr>
      <p:pic>
        <p:nvPicPr>
          <p:cNvPr id="165" name="Google Shape;165;p25"/>
          <p:cNvPicPr preferRelativeResize="0"/>
          <p:nvPr/>
        </p:nvPicPr>
        <p:blipFill>
          <a:blip r:embed="rId3">
            <a:alphaModFix/>
          </a:blip>
          <a:stretch>
            <a:fillRect/>
          </a:stretch>
        </p:blipFill>
        <p:spPr>
          <a:xfrm>
            <a:off x="225125" y="179525"/>
            <a:ext cx="1261376" cy="203575"/>
          </a:xfrm>
          <a:prstGeom prst="rect">
            <a:avLst/>
          </a:prstGeom>
          <a:noFill/>
          <a:ln>
            <a:noFill/>
          </a:ln>
        </p:spPr>
      </p:pic>
      <p:sp>
        <p:nvSpPr>
          <p:cNvPr id="166" name="Google Shape;166;p25"/>
          <p:cNvSpPr txBox="1"/>
          <p:nvPr/>
        </p:nvSpPr>
        <p:spPr>
          <a:xfrm>
            <a:off x="558500" y="1817600"/>
            <a:ext cx="2466300" cy="495300"/>
          </a:xfrm>
          <a:prstGeom prst="rect">
            <a:avLst/>
          </a:prstGeom>
          <a:solidFill>
            <a:srgbClr val="DA1C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3000">
                <a:solidFill>
                  <a:srgbClr val="FFFFFF"/>
                </a:solidFill>
                <a:latin typeface="IBM Plex Sans SemiBold"/>
                <a:ea typeface="IBM Plex Sans SemiBold"/>
                <a:cs typeface="IBM Plex Sans SemiBold"/>
                <a:sym typeface="IBM Plex Sans SemiBold"/>
              </a:rPr>
              <a:t>Great </a:t>
            </a:r>
            <a:r>
              <a:rPr lang="es" sz="3000">
                <a:solidFill>
                  <a:schemeClr val="lt1"/>
                </a:solidFill>
                <a:latin typeface="IBM Plex Sans SemiBold"/>
                <a:ea typeface="IBM Plex Sans SemiBold"/>
                <a:cs typeface="IBM Plex Sans SemiBold"/>
                <a:sym typeface="IBM Plex Sans SemiBold"/>
              </a:rPr>
              <a:t>British</a:t>
            </a:r>
            <a:endParaRPr sz="3000">
              <a:solidFill>
                <a:srgbClr val="FFFFFF"/>
              </a:solidFill>
              <a:latin typeface="IBM Plex Sans SemiBold"/>
              <a:ea typeface="IBM Plex Sans SemiBold"/>
              <a:cs typeface="IBM Plex Sans SemiBold"/>
              <a:sym typeface="IBM Plex Sans SemiBold"/>
            </a:endParaRPr>
          </a:p>
        </p:txBody>
      </p:sp>
      <p:sp>
        <p:nvSpPr>
          <p:cNvPr id="167" name="Google Shape;167;p25"/>
          <p:cNvSpPr txBox="1"/>
          <p:nvPr/>
        </p:nvSpPr>
        <p:spPr>
          <a:xfrm>
            <a:off x="4410900" y="1102850"/>
            <a:ext cx="4207200" cy="1079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1 |</a:t>
            </a:r>
            <a:r>
              <a:rPr lang="es" sz="1800">
                <a:solidFill>
                  <a:srgbClr val="293845"/>
                </a:solidFill>
                <a:latin typeface="IBM Plex Sans SemiBold"/>
                <a:ea typeface="IBM Plex Sans SemiBold"/>
                <a:cs typeface="IBM Plex Sans SemiBold"/>
                <a:sym typeface="IBM Plex Sans SemiBold"/>
              </a:rPr>
              <a:t> </a:t>
            </a:r>
            <a:r>
              <a:rPr b="1" lang="es" sz="1800">
                <a:solidFill>
                  <a:srgbClr val="293845"/>
                </a:solidFill>
                <a:latin typeface="IBM Plex Sans"/>
                <a:ea typeface="IBM Plex Sans"/>
                <a:cs typeface="IBM Plex Sans"/>
                <a:sym typeface="IBM Plex Sans"/>
              </a:rPr>
              <a:t>Great British Public Toilet Map</a:t>
            </a:r>
            <a:r>
              <a:rPr b="1" lang="es" sz="1800">
                <a:solidFill>
                  <a:srgbClr val="293845"/>
                </a:solidFill>
                <a:latin typeface="IBM Plex Sans"/>
                <a:ea typeface="IBM Plex Sans"/>
                <a:cs typeface="IBM Plex Sans"/>
                <a:sym typeface="IBM Plex Sans"/>
              </a:rPr>
              <a:t> </a:t>
            </a:r>
            <a:r>
              <a:rPr lang="es" sz="1800">
                <a:solidFill>
                  <a:srgbClr val="293845"/>
                </a:solidFill>
                <a:latin typeface="IBM Plex Sans"/>
                <a:ea typeface="IBM Plex Sans"/>
                <a:cs typeface="IBM Plex Sans"/>
                <a:sym typeface="IBM Plex Sans"/>
              </a:rPr>
              <a:t>es un proyecto académico del 2014 que ayuda a las personas a encontrar baños públicos en el Reino Unido.</a:t>
            </a:r>
            <a:endParaRPr sz="1800">
              <a:solidFill>
                <a:srgbClr val="293845"/>
              </a:solidFill>
              <a:latin typeface="IBM Plex Sans"/>
              <a:ea typeface="IBM Plex Sans"/>
              <a:cs typeface="IBM Plex Sans"/>
              <a:sym typeface="IBM Plex Sans"/>
            </a:endParaRPr>
          </a:p>
        </p:txBody>
      </p:sp>
      <p:sp>
        <p:nvSpPr>
          <p:cNvPr id="168" name="Google Shape;168;p25"/>
          <p:cNvSpPr txBox="1"/>
          <p:nvPr/>
        </p:nvSpPr>
        <p:spPr>
          <a:xfrm>
            <a:off x="4410900" y="2379575"/>
            <a:ext cx="4207200" cy="823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2 |</a:t>
            </a:r>
            <a:r>
              <a:rPr lang="es" sz="1800">
                <a:solidFill>
                  <a:srgbClr val="293845"/>
                </a:solidFill>
                <a:latin typeface="IBM Plex Sans SemiBold"/>
                <a:ea typeface="IBM Plex Sans SemiBold"/>
                <a:cs typeface="IBM Plex Sans SemiBold"/>
                <a:sym typeface="IBM Plex Sans SemiBold"/>
              </a:rPr>
              <a:t> </a:t>
            </a:r>
            <a:r>
              <a:rPr lang="es" sz="1800">
                <a:solidFill>
                  <a:srgbClr val="293845"/>
                </a:solidFill>
                <a:latin typeface="IBM Plex Sans"/>
                <a:ea typeface="IBM Plex Sans"/>
                <a:cs typeface="IBM Plex Sans"/>
                <a:sym typeface="IBM Plex Sans"/>
              </a:rPr>
              <a:t>Es la </a:t>
            </a:r>
            <a:r>
              <a:rPr b="1" lang="es" sz="1800">
                <a:solidFill>
                  <a:srgbClr val="293845"/>
                </a:solidFill>
                <a:latin typeface="IBM Plex Sans"/>
                <a:ea typeface="IBM Plex Sans"/>
                <a:cs typeface="IBM Plex Sans"/>
                <a:sym typeface="IBM Plex Sans"/>
              </a:rPr>
              <a:t>base de datos </a:t>
            </a:r>
            <a:r>
              <a:rPr lang="es" sz="1800">
                <a:solidFill>
                  <a:srgbClr val="293845"/>
                </a:solidFill>
                <a:latin typeface="IBM Plex Sans"/>
                <a:ea typeface="IBM Plex Sans"/>
                <a:cs typeface="IBM Plex Sans"/>
                <a:sym typeface="IBM Plex Sans"/>
              </a:rPr>
              <a:t>más grande de inodoros de acceso público en el Reino Unido. </a:t>
            </a:r>
            <a:endParaRPr sz="1800">
              <a:solidFill>
                <a:srgbClr val="293845"/>
              </a:solidFill>
              <a:latin typeface="IBM Plex Sans"/>
              <a:ea typeface="IBM Plex Sans"/>
              <a:cs typeface="IBM Plex Sans"/>
              <a:sym typeface="IBM Plex Sans"/>
            </a:endParaRPr>
          </a:p>
        </p:txBody>
      </p:sp>
      <p:sp>
        <p:nvSpPr>
          <p:cNvPr id="169" name="Google Shape;169;p25"/>
          <p:cNvSpPr txBox="1"/>
          <p:nvPr/>
        </p:nvSpPr>
        <p:spPr>
          <a:xfrm>
            <a:off x="4410900" y="3400400"/>
            <a:ext cx="4207200" cy="823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3 |</a:t>
            </a:r>
            <a:r>
              <a:rPr lang="es" sz="1800">
                <a:solidFill>
                  <a:srgbClr val="293845"/>
                </a:solidFill>
                <a:latin typeface="IBM Plex Sans SemiBold"/>
                <a:ea typeface="IBM Plex Sans SemiBold"/>
                <a:cs typeface="IBM Plex Sans SemiBold"/>
                <a:sym typeface="IBM Plex Sans SemiBold"/>
              </a:rPr>
              <a:t> </a:t>
            </a:r>
            <a:r>
              <a:rPr lang="es" sz="1800">
                <a:solidFill>
                  <a:srgbClr val="293845"/>
                </a:solidFill>
                <a:latin typeface="IBM Plex Sans"/>
                <a:ea typeface="IBM Plex Sans"/>
                <a:cs typeface="IBM Plex Sans"/>
                <a:sym typeface="IBM Plex Sans"/>
              </a:rPr>
              <a:t>Detalla alrededor de </a:t>
            </a:r>
            <a:r>
              <a:rPr b="1" lang="es" sz="1800">
                <a:solidFill>
                  <a:srgbClr val="293845"/>
                </a:solidFill>
                <a:latin typeface="IBM Plex Sans"/>
                <a:ea typeface="IBM Plex Sans"/>
                <a:cs typeface="IBM Plex Sans"/>
                <a:sym typeface="IBM Plex Sans"/>
              </a:rPr>
              <a:t>10.000 </a:t>
            </a:r>
            <a:r>
              <a:rPr lang="es" sz="1800">
                <a:solidFill>
                  <a:srgbClr val="293845"/>
                </a:solidFill>
                <a:latin typeface="IBM Plex Sans"/>
                <a:ea typeface="IBM Plex Sans"/>
                <a:cs typeface="IBM Plex Sans"/>
                <a:sym typeface="IBM Plex Sans"/>
              </a:rPr>
              <a:t>instalaciones utilizando información pública y privada.</a:t>
            </a:r>
            <a:endParaRPr sz="1800">
              <a:solidFill>
                <a:srgbClr val="293845"/>
              </a:solidFill>
              <a:latin typeface="IBM Plex Sans"/>
              <a:ea typeface="IBM Plex Sans"/>
              <a:cs typeface="IBM Plex Sans"/>
              <a:sym typeface="IBM Plex Sans"/>
            </a:endParaRPr>
          </a:p>
        </p:txBody>
      </p:sp>
      <p:sp>
        <p:nvSpPr>
          <p:cNvPr id="170" name="Google Shape;170;p25"/>
          <p:cNvSpPr txBox="1"/>
          <p:nvPr/>
        </p:nvSpPr>
        <p:spPr>
          <a:xfrm>
            <a:off x="558500" y="2379575"/>
            <a:ext cx="2466300" cy="495300"/>
          </a:xfrm>
          <a:prstGeom prst="rect">
            <a:avLst/>
          </a:prstGeom>
          <a:solidFill>
            <a:srgbClr val="DA1C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3000">
                <a:solidFill>
                  <a:srgbClr val="FFFFFF"/>
                </a:solidFill>
                <a:latin typeface="IBM Plex Sans SemiBold"/>
                <a:ea typeface="IBM Plex Sans SemiBold"/>
                <a:cs typeface="IBM Plex Sans SemiBold"/>
                <a:sym typeface="IBM Plex Sans SemiBold"/>
              </a:rPr>
              <a:t>Public Toilet</a:t>
            </a:r>
            <a:endParaRPr sz="3000">
              <a:solidFill>
                <a:srgbClr val="FFFFFF"/>
              </a:solidFill>
              <a:latin typeface="IBM Plex Sans SemiBold"/>
              <a:ea typeface="IBM Plex Sans SemiBold"/>
              <a:cs typeface="IBM Plex Sans SemiBold"/>
              <a:sym typeface="IBM Plex Sans SemiBold"/>
            </a:endParaRPr>
          </a:p>
        </p:txBody>
      </p:sp>
      <p:sp>
        <p:nvSpPr>
          <p:cNvPr id="171" name="Google Shape;171;p25"/>
          <p:cNvSpPr txBox="1"/>
          <p:nvPr/>
        </p:nvSpPr>
        <p:spPr>
          <a:xfrm>
            <a:off x="558500" y="2941550"/>
            <a:ext cx="1077300" cy="495300"/>
          </a:xfrm>
          <a:prstGeom prst="rect">
            <a:avLst/>
          </a:prstGeom>
          <a:solidFill>
            <a:srgbClr val="DA1C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3000">
                <a:solidFill>
                  <a:srgbClr val="FFFFFF"/>
                </a:solidFill>
                <a:latin typeface="IBM Plex Sans SemiBold"/>
                <a:ea typeface="IBM Plex Sans SemiBold"/>
                <a:cs typeface="IBM Plex Sans SemiBold"/>
                <a:sym typeface="IBM Plex Sans SemiBold"/>
              </a:rPr>
              <a:t>Map</a:t>
            </a:r>
            <a:endParaRPr sz="3000">
              <a:solidFill>
                <a:srgbClr val="FFFFFF"/>
              </a:solidFill>
              <a:latin typeface="IBM Plex Sans SemiBold"/>
              <a:ea typeface="IBM Plex Sans SemiBold"/>
              <a:cs typeface="IBM Plex Sans SemiBold"/>
              <a:sym typeface="IBM Plex Sans SemiBold"/>
            </a:endParaRPr>
          </a:p>
        </p:txBody>
      </p:sp>
      <p:sp>
        <p:nvSpPr>
          <p:cNvPr id="172" name="Google Shape;172;p25"/>
          <p:cNvSpPr txBox="1"/>
          <p:nvPr/>
        </p:nvSpPr>
        <p:spPr>
          <a:xfrm>
            <a:off x="519950" y="4223600"/>
            <a:ext cx="30000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800" u="sng">
                <a:solidFill>
                  <a:schemeClr val="hlink"/>
                </a:solidFill>
                <a:hlinkClick r:id="rId4"/>
              </a:rPr>
              <a:t>https://www.toiletmap.org.uk/</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3845"/>
        </a:solidFill>
      </p:bgPr>
    </p:bg>
    <p:spTree>
      <p:nvGrpSpPr>
        <p:cNvPr id="176" name="Shape 176"/>
        <p:cNvGrpSpPr/>
        <p:nvPr/>
      </p:nvGrpSpPr>
      <p:grpSpPr>
        <a:xfrm>
          <a:off x="0" y="0"/>
          <a:ext cx="0" cy="0"/>
          <a:chOff x="0" y="0"/>
          <a:chExt cx="0" cy="0"/>
        </a:xfrm>
      </p:grpSpPr>
      <p:pic>
        <p:nvPicPr>
          <p:cNvPr id="177" name="Google Shape;177;p26"/>
          <p:cNvPicPr preferRelativeResize="0"/>
          <p:nvPr/>
        </p:nvPicPr>
        <p:blipFill>
          <a:blip r:embed="rId3">
            <a:alphaModFix/>
          </a:blip>
          <a:stretch>
            <a:fillRect/>
          </a:stretch>
        </p:blipFill>
        <p:spPr>
          <a:xfrm rot="-9428917">
            <a:off x="4948217" y="1075558"/>
            <a:ext cx="853942" cy="505240"/>
          </a:xfrm>
          <a:prstGeom prst="rect">
            <a:avLst/>
          </a:prstGeom>
          <a:noFill/>
          <a:ln>
            <a:noFill/>
          </a:ln>
        </p:spPr>
      </p:pic>
      <p:sp>
        <p:nvSpPr>
          <p:cNvPr id="178" name="Google Shape;178;p26"/>
          <p:cNvSpPr txBox="1"/>
          <p:nvPr/>
        </p:nvSpPr>
        <p:spPr>
          <a:xfrm>
            <a:off x="2095500" y="2571738"/>
            <a:ext cx="4953000" cy="904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s" sz="3500">
                <a:solidFill>
                  <a:srgbClr val="FFFFFF"/>
                </a:solidFill>
                <a:latin typeface="IBM Plex Sans SemiBold"/>
                <a:ea typeface="IBM Plex Sans SemiBold"/>
                <a:cs typeface="IBM Plex Sans SemiBold"/>
                <a:sym typeface="IBM Plex Sans SemiBold"/>
              </a:rPr>
              <a:t>OTROS </a:t>
            </a:r>
            <a:r>
              <a:rPr lang="es" sz="3500">
                <a:solidFill>
                  <a:srgbClr val="FFFFFF"/>
                </a:solidFill>
                <a:latin typeface="IBM Plex Sans SemiBold"/>
                <a:ea typeface="IBM Plex Sans SemiBold"/>
                <a:cs typeface="IBM Plex Sans SemiBold"/>
                <a:sym typeface="IBM Plex Sans SemiBold"/>
              </a:rPr>
              <a:t>EJEMPLOS</a:t>
            </a:r>
            <a:endParaRPr sz="3500">
              <a:solidFill>
                <a:srgbClr val="CE0978"/>
              </a:solidFill>
              <a:latin typeface="IBM Plex Sans SemiBold"/>
              <a:ea typeface="IBM Plex Sans SemiBold"/>
              <a:cs typeface="IBM Plex Sans SemiBold"/>
              <a:sym typeface="IBM Plex Sans SemiBold"/>
            </a:endParaRPr>
          </a:p>
        </p:txBody>
      </p:sp>
      <p:pic>
        <p:nvPicPr>
          <p:cNvPr id="179" name="Google Shape;179;p26"/>
          <p:cNvPicPr preferRelativeResize="0"/>
          <p:nvPr/>
        </p:nvPicPr>
        <p:blipFill>
          <a:blip r:embed="rId4">
            <a:alphaModFix/>
          </a:blip>
          <a:stretch>
            <a:fillRect/>
          </a:stretch>
        </p:blipFill>
        <p:spPr>
          <a:xfrm>
            <a:off x="225125" y="179525"/>
            <a:ext cx="1261374" cy="202734"/>
          </a:xfrm>
          <a:prstGeom prst="rect">
            <a:avLst/>
          </a:prstGeom>
          <a:noFill/>
          <a:ln>
            <a:noFill/>
          </a:ln>
        </p:spPr>
      </p:pic>
      <p:sp>
        <p:nvSpPr>
          <p:cNvPr id="180" name="Google Shape;180;p26"/>
          <p:cNvSpPr txBox="1"/>
          <p:nvPr/>
        </p:nvSpPr>
        <p:spPr>
          <a:xfrm>
            <a:off x="2982900" y="3476550"/>
            <a:ext cx="3178200" cy="411900"/>
          </a:xfrm>
          <a:prstGeom prst="rect">
            <a:avLst/>
          </a:prstGeom>
          <a:solidFill>
            <a:srgbClr val="DA1C9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s" sz="2200">
                <a:solidFill>
                  <a:srgbClr val="FFFFFF"/>
                </a:solidFill>
                <a:latin typeface="IBM Plex Sans"/>
                <a:ea typeface="IBM Plex Sans"/>
                <a:cs typeface="IBM Plex Sans"/>
                <a:sym typeface="IBM Plex Sans"/>
              </a:rPr>
              <a:t>Toma de decisiones</a:t>
            </a:r>
            <a:endParaRPr b="1" i="1" sz="2200">
              <a:solidFill>
                <a:srgbClr val="FFFFFF"/>
              </a:solidFill>
              <a:latin typeface="IBM Plex Sans"/>
              <a:ea typeface="IBM Plex Sans"/>
              <a:cs typeface="IBM Plex Sans"/>
              <a:sym typeface="IBM Plex Sans"/>
            </a:endParaRPr>
          </a:p>
        </p:txBody>
      </p:sp>
      <p:pic>
        <p:nvPicPr>
          <p:cNvPr id="181" name="Google Shape;181;p26"/>
          <p:cNvPicPr preferRelativeResize="0"/>
          <p:nvPr/>
        </p:nvPicPr>
        <p:blipFill>
          <a:blip r:embed="rId5">
            <a:alphaModFix/>
          </a:blip>
          <a:stretch>
            <a:fillRect/>
          </a:stretch>
        </p:blipFill>
        <p:spPr>
          <a:xfrm>
            <a:off x="3724275" y="736027"/>
            <a:ext cx="1695450" cy="1353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DFE"/>
        </a:solidFill>
      </p:bgPr>
    </p:bg>
    <p:spTree>
      <p:nvGrpSpPr>
        <p:cNvPr id="185" name="Shape 185"/>
        <p:cNvGrpSpPr/>
        <p:nvPr/>
      </p:nvGrpSpPr>
      <p:grpSpPr>
        <a:xfrm>
          <a:off x="0" y="0"/>
          <a:ext cx="0" cy="0"/>
          <a:chOff x="0" y="0"/>
          <a:chExt cx="0" cy="0"/>
        </a:xfrm>
      </p:grpSpPr>
      <p:pic>
        <p:nvPicPr>
          <p:cNvPr id="186" name="Google Shape;186;p27"/>
          <p:cNvPicPr preferRelativeResize="0"/>
          <p:nvPr/>
        </p:nvPicPr>
        <p:blipFill>
          <a:blip r:embed="rId3">
            <a:alphaModFix/>
          </a:blip>
          <a:stretch>
            <a:fillRect/>
          </a:stretch>
        </p:blipFill>
        <p:spPr>
          <a:xfrm>
            <a:off x="225125" y="179525"/>
            <a:ext cx="1261376" cy="203575"/>
          </a:xfrm>
          <a:prstGeom prst="rect">
            <a:avLst/>
          </a:prstGeom>
          <a:noFill/>
          <a:ln>
            <a:noFill/>
          </a:ln>
        </p:spPr>
      </p:pic>
      <p:sp>
        <p:nvSpPr>
          <p:cNvPr id="187" name="Google Shape;187;p27"/>
          <p:cNvSpPr txBox="1"/>
          <p:nvPr/>
        </p:nvSpPr>
        <p:spPr>
          <a:xfrm>
            <a:off x="519950" y="2379575"/>
            <a:ext cx="2466300" cy="495300"/>
          </a:xfrm>
          <a:prstGeom prst="rect">
            <a:avLst/>
          </a:prstGeom>
          <a:solidFill>
            <a:srgbClr val="DA1C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3000">
                <a:solidFill>
                  <a:srgbClr val="FFFFFF"/>
                </a:solidFill>
                <a:latin typeface="IBM Plex Sans SemiBold"/>
                <a:ea typeface="IBM Plex Sans SemiBold"/>
                <a:cs typeface="IBM Plex Sans SemiBold"/>
                <a:sym typeface="IBM Plex Sans SemiBold"/>
              </a:rPr>
              <a:t>Mapnificent</a:t>
            </a:r>
            <a:endParaRPr sz="3000">
              <a:solidFill>
                <a:srgbClr val="FFFFFF"/>
              </a:solidFill>
              <a:latin typeface="IBM Plex Sans SemiBold"/>
              <a:ea typeface="IBM Plex Sans SemiBold"/>
              <a:cs typeface="IBM Plex Sans SemiBold"/>
              <a:sym typeface="IBM Plex Sans SemiBold"/>
            </a:endParaRPr>
          </a:p>
        </p:txBody>
      </p:sp>
      <p:sp>
        <p:nvSpPr>
          <p:cNvPr id="188" name="Google Shape;188;p27"/>
          <p:cNvSpPr txBox="1"/>
          <p:nvPr/>
        </p:nvSpPr>
        <p:spPr>
          <a:xfrm>
            <a:off x="4410900" y="340550"/>
            <a:ext cx="4207200" cy="1841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1 |</a:t>
            </a:r>
            <a:r>
              <a:rPr lang="es" sz="1800">
                <a:solidFill>
                  <a:srgbClr val="293845"/>
                </a:solidFill>
                <a:latin typeface="IBM Plex Sans SemiBold"/>
                <a:ea typeface="IBM Plex Sans SemiBold"/>
                <a:cs typeface="IBM Plex Sans SemiBold"/>
                <a:sym typeface="IBM Plex Sans SemiBold"/>
              </a:rPr>
              <a:t> </a:t>
            </a:r>
            <a:r>
              <a:rPr b="1" lang="es" sz="1800">
                <a:solidFill>
                  <a:srgbClr val="293845"/>
                </a:solidFill>
                <a:latin typeface="IBM Plex Sans"/>
                <a:ea typeface="IBM Plex Sans"/>
                <a:cs typeface="IBM Plex Sans"/>
                <a:sym typeface="IBM Plex Sans"/>
              </a:rPr>
              <a:t>Mapnificent </a:t>
            </a:r>
            <a:r>
              <a:rPr b="1" lang="es" sz="1800">
                <a:solidFill>
                  <a:srgbClr val="293845"/>
                </a:solidFill>
                <a:latin typeface="IBM Plex Sans"/>
                <a:ea typeface="IBM Plex Sans"/>
                <a:cs typeface="IBM Plex Sans"/>
                <a:sym typeface="IBM Plex Sans"/>
              </a:rPr>
              <a:t> </a:t>
            </a:r>
            <a:r>
              <a:rPr lang="es" sz="1800">
                <a:solidFill>
                  <a:srgbClr val="293845"/>
                </a:solidFill>
                <a:latin typeface="IBM Plex Sans"/>
                <a:ea typeface="IBM Plex Sans"/>
                <a:cs typeface="IBM Plex Sans"/>
                <a:sym typeface="IBM Plex Sans"/>
              </a:rPr>
              <a:t>es una herramienta que analiza datos GTFS para mostrar tiempos de viajes a diferentes destinos alrededor del mundo.</a:t>
            </a:r>
            <a:endParaRPr sz="1800">
              <a:solidFill>
                <a:srgbClr val="293845"/>
              </a:solidFill>
              <a:latin typeface="IBM Plex Sans"/>
              <a:ea typeface="IBM Plex Sans"/>
              <a:cs typeface="IBM Plex Sans"/>
              <a:sym typeface="IBM Plex Sans"/>
            </a:endParaRPr>
          </a:p>
        </p:txBody>
      </p:sp>
      <p:sp>
        <p:nvSpPr>
          <p:cNvPr id="189" name="Google Shape;189;p27"/>
          <p:cNvSpPr txBox="1"/>
          <p:nvPr/>
        </p:nvSpPr>
        <p:spPr>
          <a:xfrm>
            <a:off x="4410900" y="2379575"/>
            <a:ext cx="4207200" cy="823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2 |</a:t>
            </a:r>
            <a:r>
              <a:rPr lang="es" sz="1800">
                <a:solidFill>
                  <a:srgbClr val="293845"/>
                </a:solidFill>
                <a:latin typeface="IBM Plex Sans SemiBold"/>
                <a:ea typeface="IBM Plex Sans SemiBold"/>
                <a:cs typeface="IBM Plex Sans SemiBold"/>
                <a:sym typeface="IBM Plex Sans SemiBold"/>
              </a:rPr>
              <a:t> </a:t>
            </a:r>
            <a:r>
              <a:rPr lang="es" sz="1800">
                <a:solidFill>
                  <a:srgbClr val="293845"/>
                </a:solidFill>
                <a:latin typeface="IBM Plex Sans"/>
                <a:ea typeface="IBM Plex Sans"/>
                <a:cs typeface="IBM Plex Sans"/>
                <a:sym typeface="IBM Plex Sans"/>
              </a:rPr>
              <a:t>Es de </a:t>
            </a:r>
            <a:r>
              <a:rPr b="1" lang="es" sz="1800">
                <a:solidFill>
                  <a:srgbClr val="293845"/>
                </a:solidFill>
                <a:latin typeface="IBM Plex Sans"/>
                <a:ea typeface="IBM Plex Sans"/>
                <a:cs typeface="IBM Plex Sans"/>
                <a:sym typeface="IBM Plex Sans"/>
              </a:rPr>
              <a:t>uso gratuito</a:t>
            </a:r>
            <a:r>
              <a:rPr lang="es" sz="1800">
                <a:solidFill>
                  <a:srgbClr val="293845"/>
                </a:solidFill>
                <a:latin typeface="IBM Plex Sans"/>
                <a:ea typeface="IBM Plex Sans"/>
                <a:cs typeface="IBM Plex Sans"/>
                <a:sym typeface="IBM Plex Sans"/>
              </a:rPr>
              <a:t> y muestra qué tan lejos es posible viajar en transporte público desde una ubicación determinada. Los resultados se muestran con Google Maps.</a:t>
            </a:r>
            <a:endParaRPr sz="1800">
              <a:solidFill>
                <a:srgbClr val="293845"/>
              </a:solidFill>
              <a:latin typeface="IBM Plex Sans"/>
              <a:ea typeface="IBM Plex Sans"/>
              <a:cs typeface="IBM Plex Sans"/>
              <a:sym typeface="IBM Plex Sans"/>
            </a:endParaRPr>
          </a:p>
        </p:txBody>
      </p:sp>
      <p:sp>
        <p:nvSpPr>
          <p:cNvPr id="190" name="Google Shape;190;p27"/>
          <p:cNvSpPr txBox="1"/>
          <p:nvPr/>
        </p:nvSpPr>
        <p:spPr>
          <a:xfrm>
            <a:off x="4410900" y="3400400"/>
            <a:ext cx="4207200" cy="1406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3 |</a:t>
            </a:r>
            <a:r>
              <a:rPr lang="es" sz="1800">
                <a:solidFill>
                  <a:srgbClr val="293845"/>
                </a:solidFill>
                <a:latin typeface="IBM Plex Sans SemiBold"/>
                <a:ea typeface="IBM Plex Sans SemiBold"/>
                <a:cs typeface="IBM Plex Sans SemiBold"/>
                <a:sym typeface="IBM Plex Sans SemiBold"/>
              </a:rPr>
              <a:t> </a:t>
            </a:r>
            <a:r>
              <a:rPr lang="es" sz="1800">
                <a:solidFill>
                  <a:srgbClr val="293845"/>
                </a:solidFill>
                <a:latin typeface="IBM Plex Sans"/>
                <a:ea typeface="IBM Plex Sans"/>
                <a:cs typeface="IBM Plex Sans"/>
                <a:sym typeface="IBM Plex Sans"/>
              </a:rPr>
              <a:t>Fue desarrollado por Stefan Wehrmayer y se inspiró en la extinta </a:t>
            </a:r>
            <a:r>
              <a:rPr b="1" lang="es" sz="1800">
                <a:solidFill>
                  <a:srgbClr val="293845"/>
                </a:solidFill>
                <a:latin typeface="IBM Plex Sans"/>
                <a:ea typeface="IBM Plex Sans"/>
                <a:cs typeface="IBM Plex Sans"/>
                <a:sym typeface="IBM Plex Sans"/>
              </a:rPr>
              <a:t>Mapumental.</a:t>
            </a:r>
            <a:endParaRPr b="1" sz="1800">
              <a:solidFill>
                <a:srgbClr val="293845"/>
              </a:solidFill>
              <a:latin typeface="IBM Plex Sans"/>
              <a:ea typeface="IBM Plex Sans"/>
              <a:cs typeface="IBM Plex Sans"/>
              <a:sym typeface="IBM Plex Sans"/>
            </a:endParaRPr>
          </a:p>
        </p:txBody>
      </p:sp>
      <p:sp>
        <p:nvSpPr>
          <p:cNvPr id="191" name="Google Shape;191;p27"/>
          <p:cNvSpPr txBox="1"/>
          <p:nvPr/>
        </p:nvSpPr>
        <p:spPr>
          <a:xfrm>
            <a:off x="519950" y="4223600"/>
            <a:ext cx="30000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800" u="sng">
                <a:solidFill>
                  <a:schemeClr val="hlink"/>
                </a:solidFill>
                <a:hlinkClick r:id="rId4"/>
              </a:rPr>
              <a:t>https://www.mapnificent.net</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3845"/>
        </a:solidFill>
      </p:bgPr>
    </p:bg>
    <p:spTree>
      <p:nvGrpSpPr>
        <p:cNvPr id="195" name="Shape 195"/>
        <p:cNvGrpSpPr/>
        <p:nvPr/>
      </p:nvGrpSpPr>
      <p:grpSpPr>
        <a:xfrm>
          <a:off x="0" y="0"/>
          <a:ext cx="0" cy="0"/>
          <a:chOff x="0" y="0"/>
          <a:chExt cx="0" cy="0"/>
        </a:xfrm>
      </p:grpSpPr>
      <p:pic>
        <p:nvPicPr>
          <p:cNvPr id="196" name="Google Shape;196;p28"/>
          <p:cNvPicPr preferRelativeResize="0"/>
          <p:nvPr/>
        </p:nvPicPr>
        <p:blipFill>
          <a:blip r:embed="rId3">
            <a:alphaModFix/>
          </a:blip>
          <a:stretch>
            <a:fillRect/>
          </a:stretch>
        </p:blipFill>
        <p:spPr>
          <a:xfrm rot="-9428917">
            <a:off x="4948217" y="1075558"/>
            <a:ext cx="853942" cy="505240"/>
          </a:xfrm>
          <a:prstGeom prst="rect">
            <a:avLst/>
          </a:prstGeom>
          <a:noFill/>
          <a:ln>
            <a:noFill/>
          </a:ln>
        </p:spPr>
      </p:pic>
      <p:sp>
        <p:nvSpPr>
          <p:cNvPr id="197" name="Google Shape;197;p28"/>
          <p:cNvSpPr txBox="1"/>
          <p:nvPr/>
        </p:nvSpPr>
        <p:spPr>
          <a:xfrm>
            <a:off x="2095500" y="2571738"/>
            <a:ext cx="4953000" cy="904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s" sz="3500">
                <a:solidFill>
                  <a:srgbClr val="FFFFFF"/>
                </a:solidFill>
                <a:latin typeface="IBM Plex Sans SemiBold"/>
                <a:ea typeface="IBM Plex Sans SemiBold"/>
                <a:cs typeface="IBM Plex Sans SemiBold"/>
                <a:sym typeface="IBM Plex Sans SemiBold"/>
              </a:rPr>
              <a:t>EJEMPLOS</a:t>
            </a:r>
            <a:endParaRPr sz="3500">
              <a:solidFill>
                <a:srgbClr val="CE0978"/>
              </a:solidFill>
              <a:latin typeface="IBM Plex Sans SemiBold"/>
              <a:ea typeface="IBM Plex Sans SemiBold"/>
              <a:cs typeface="IBM Plex Sans SemiBold"/>
              <a:sym typeface="IBM Plex Sans SemiBold"/>
            </a:endParaRPr>
          </a:p>
        </p:txBody>
      </p:sp>
      <p:pic>
        <p:nvPicPr>
          <p:cNvPr id="198" name="Google Shape;198;p28"/>
          <p:cNvPicPr preferRelativeResize="0"/>
          <p:nvPr/>
        </p:nvPicPr>
        <p:blipFill>
          <a:blip r:embed="rId4">
            <a:alphaModFix/>
          </a:blip>
          <a:stretch>
            <a:fillRect/>
          </a:stretch>
        </p:blipFill>
        <p:spPr>
          <a:xfrm>
            <a:off x="225125" y="179525"/>
            <a:ext cx="1261374" cy="202734"/>
          </a:xfrm>
          <a:prstGeom prst="rect">
            <a:avLst/>
          </a:prstGeom>
          <a:noFill/>
          <a:ln>
            <a:noFill/>
          </a:ln>
        </p:spPr>
      </p:pic>
      <p:sp>
        <p:nvSpPr>
          <p:cNvPr id="199" name="Google Shape;199;p28"/>
          <p:cNvSpPr txBox="1"/>
          <p:nvPr/>
        </p:nvSpPr>
        <p:spPr>
          <a:xfrm>
            <a:off x="3561150" y="3476550"/>
            <a:ext cx="2021700" cy="411900"/>
          </a:xfrm>
          <a:prstGeom prst="rect">
            <a:avLst/>
          </a:prstGeom>
          <a:solidFill>
            <a:srgbClr val="DA1C9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s" sz="2200">
                <a:solidFill>
                  <a:srgbClr val="FFFFFF"/>
                </a:solidFill>
                <a:latin typeface="IBM Plex Sans"/>
                <a:ea typeface="IBM Plex Sans"/>
                <a:cs typeface="IBM Plex Sans"/>
                <a:sym typeface="IBM Plex Sans"/>
              </a:rPr>
              <a:t>Economía</a:t>
            </a:r>
            <a:endParaRPr b="1" i="1" sz="2200">
              <a:solidFill>
                <a:srgbClr val="FFFFFF"/>
              </a:solidFill>
              <a:latin typeface="IBM Plex Sans"/>
              <a:ea typeface="IBM Plex Sans"/>
              <a:cs typeface="IBM Plex Sans"/>
              <a:sym typeface="IBM Plex Sans"/>
            </a:endParaRPr>
          </a:p>
        </p:txBody>
      </p:sp>
      <p:pic>
        <p:nvPicPr>
          <p:cNvPr id="200" name="Google Shape;200;p28"/>
          <p:cNvPicPr preferRelativeResize="0"/>
          <p:nvPr/>
        </p:nvPicPr>
        <p:blipFill>
          <a:blip r:embed="rId5">
            <a:alphaModFix/>
          </a:blip>
          <a:stretch>
            <a:fillRect/>
          </a:stretch>
        </p:blipFill>
        <p:spPr>
          <a:xfrm>
            <a:off x="3724275" y="736027"/>
            <a:ext cx="1695450" cy="1353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DFE"/>
        </a:solidFill>
      </p:bgPr>
    </p:bg>
    <p:spTree>
      <p:nvGrpSpPr>
        <p:cNvPr id="204" name="Shape 204"/>
        <p:cNvGrpSpPr/>
        <p:nvPr/>
      </p:nvGrpSpPr>
      <p:grpSpPr>
        <a:xfrm>
          <a:off x="0" y="0"/>
          <a:ext cx="0" cy="0"/>
          <a:chOff x="0" y="0"/>
          <a:chExt cx="0" cy="0"/>
        </a:xfrm>
      </p:grpSpPr>
      <p:pic>
        <p:nvPicPr>
          <p:cNvPr id="205" name="Google Shape;205;p29"/>
          <p:cNvPicPr preferRelativeResize="0"/>
          <p:nvPr/>
        </p:nvPicPr>
        <p:blipFill>
          <a:blip r:embed="rId3">
            <a:alphaModFix/>
          </a:blip>
          <a:stretch>
            <a:fillRect/>
          </a:stretch>
        </p:blipFill>
        <p:spPr>
          <a:xfrm>
            <a:off x="225125" y="179525"/>
            <a:ext cx="1261376" cy="203575"/>
          </a:xfrm>
          <a:prstGeom prst="rect">
            <a:avLst/>
          </a:prstGeom>
          <a:noFill/>
          <a:ln>
            <a:noFill/>
          </a:ln>
        </p:spPr>
      </p:pic>
      <p:sp>
        <p:nvSpPr>
          <p:cNvPr id="206" name="Google Shape;206;p29"/>
          <p:cNvSpPr txBox="1"/>
          <p:nvPr/>
        </p:nvSpPr>
        <p:spPr>
          <a:xfrm>
            <a:off x="4410900" y="284625"/>
            <a:ext cx="4207200" cy="1798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1 |</a:t>
            </a:r>
            <a:r>
              <a:rPr lang="es" sz="1800">
                <a:solidFill>
                  <a:srgbClr val="293845"/>
                </a:solidFill>
                <a:latin typeface="IBM Plex Sans SemiBold"/>
                <a:ea typeface="IBM Plex Sans SemiBold"/>
                <a:cs typeface="IBM Plex Sans SemiBold"/>
                <a:sym typeface="IBM Plex Sans SemiBold"/>
              </a:rPr>
              <a:t> </a:t>
            </a:r>
            <a:r>
              <a:rPr b="1" lang="es" sz="1800">
                <a:solidFill>
                  <a:srgbClr val="293845"/>
                </a:solidFill>
                <a:latin typeface="IBM Plex Sans"/>
                <a:ea typeface="IBM Plex Sans"/>
                <a:cs typeface="IBM Plex Sans"/>
                <a:sym typeface="IBM Plex Sans"/>
              </a:rPr>
              <a:t>Modstroem.dk </a:t>
            </a:r>
            <a:r>
              <a:rPr b="1" lang="es" sz="1800">
                <a:solidFill>
                  <a:srgbClr val="293845"/>
                </a:solidFill>
                <a:latin typeface="IBM Plex Sans"/>
                <a:ea typeface="IBM Plex Sans"/>
                <a:cs typeface="IBM Plex Sans"/>
                <a:sym typeface="IBM Plex Sans"/>
              </a:rPr>
              <a:t> </a:t>
            </a:r>
            <a:r>
              <a:rPr lang="es" sz="1800">
                <a:solidFill>
                  <a:srgbClr val="293845"/>
                </a:solidFill>
                <a:latin typeface="IBM Plex Sans"/>
                <a:ea typeface="IBM Plex Sans"/>
                <a:cs typeface="IBM Plex Sans"/>
                <a:sym typeface="IBM Plex Sans"/>
              </a:rPr>
              <a:t>es una empresa danesa de energía que promueve el uso de energías verdes y ahorro de electricidad, agua y calefacción en los hogares de Dinamarca. </a:t>
            </a:r>
            <a:endParaRPr sz="1800">
              <a:solidFill>
                <a:srgbClr val="293845"/>
              </a:solidFill>
              <a:latin typeface="IBM Plex Sans"/>
              <a:ea typeface="IBM Plex Sans"/>
              <a:cs typeface="IBM Plex Sans"/>
              <a:sym typeface="IBM Plex Sans"/>
            </a:endParaRPr>
          </a:p>
        </p:txBody>
      </p:sp>
      <p:sp>
        <p:nvSpPr>
          <p:cNvPr id="207" name="Google Shape;207;p29"/>
          <p:cNvSpPr txBox="1"/>
          <p:nvPr/>
        </p:nvSpPr>
        <p:spPr>
          <a:xfrm>
            <a:off x="4410900" y="2083425"/>
            <a:ext cx="4207200" cy="1483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2 |</a:t>
            </a:r>
            <a:r>
              <a:rPr lang="es" sz="1800">
                <a:solidFill>
                  <a:srgbClr val="293845"/>
                </a:solidFill>
                <a:latin typeface="IBM Plex Sans SemiBold"/>
                <a:ea typeface="IBM Plex Sans SemiBold"/>
                <a:cs typeface="IBM Plex Sans SemiBold"/>
                <a:sym typeface="IBM Plex Sans SemiBold"/>
              </a:rPr>
              <a:t> </a:t>
            </a:r>
            <a:r>
              <a:rPr lang="es" sz="1800">
                <a:solidFill>
                  <a:srgbClr val="293845"/>
                </a:solidFill>
                <a:latin typeface="IBM Plex Sans"/>
                <a:ea typeface="IBM Plex Sans"/>
                <a:cs typeface="IBM Plex Sans"/>
                <a:sym typeface="IBM Plex Sans"/>
              </a:rPr>
              <a:t>Entre sus servicios, incluyen una planificación financiera y proporcionan información</a:t>
            </a:r>
            <a:r>
              <a:rPr b="1" lang="es" sz="1800">
                <a:solidFill>
                  <a:srgbClr val="293845"/>
                </a:solidFill>
                <a:latin typeface="IBM Plex Sans"/>
                <a:ea typeface="IBM Plex Sans"/>
                <a:cs typeface="IBM Plex Sans"/>
                <a:sym typeface="IBM Plex Sans"/>
              </a:rPr>
              <a:t> </a:t>
            </a:r>
            <a:r>
              <a:rPr lang="es" sz="1800">
                <a:solidFill>
                  <a:srgbClr val="293845"/>
                </a:solidFill>
                <a:latin typeface="IBM Plex Sans"/>
                <a:ea typeface="IBM Plex Sans"/>
                <a:cs typeface="IBM Plex Sans"/>
                <a:sym typeface="IBM Plex Sans"/>
              </a:rPr>
              <a:t>sobre constructoras que pueden hacer las instalaciones de equipos.</a:t>
            </a:r>
            <a:endParaRPr sz="1800">
              <a:solidFill>
                <a:srgbClr val="293845"/>
              </a:solidFill>
              <a:latin typeface="IBM Plex Sans"/>
              <a:ea typeface="IBM Plex Sans"/>
              <a:cs typeface="IBM Plex Sans"/>
              <a:sym typeface="IBM Plex Sans"/>
            </a:endParaRPr>
          </a:p>
        </p:txBody>
      </p:sp>
      <p:sp>
        <p:nvSpPr>
          <p:cNvPr id="208" name="Google Shape;208;p29"/>
          <p:cNvSpPr txBox="1"/>
          <p:nvPr/>
        </p:nvSpPr>
        <p:spPr>
          <a:xfrm>
            <a:off x="4410900" y="3512950"/>
            <a:ext cx="4207200" cy="1562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3 |</a:t>
            </a:r>
            <a:r>
              <a:rPr lang="es" sz="1800">
                <a:solidFill>
                  <a:srgbClr val="293845"/>
                </a:solidFill>
                <a:latin typeface="IBM Plex Sans SemiBold"/>
                <a:ea typeface="IBM Plex Sans SemiBold"/>
                <a:cs typeface="IBM Plex Sans SemiBold"/>
                <a:sym typeface="IBM Plex Sans SemiBold"/>
              </a:rPr>
              <a:t> </a:t>
            </a:r>
            <a:r>
              <a:rPr lang="es" sz="1800">
                <a:solidFill>
                  <a:srgbClr val="293845"/>
                </a:solidFill>
                <a:latin typeface="IBM Plex Sans"/>
                <a:ea typeface="IBM Plex Sans"/>
                <a:cs typeface="IBM Plex Sans"/>
                <a:sym typeface="IBM Plex Sans"/>
              </a:rPr>
              <a:t>Está basado en </a:t>
            </a:r>
            <a:r>
              <a:rPr b="1" lang="es" sz="1800">
                <a:solidFill>
                  <a:srgbClr val="293845"/>
                </a:solidFill>
                <a:latin typeface="IBM Plex Sans"/>
                <a:ea typeface="IBM Plex Sans"/>
                <a:cs typeface="IBM Plex Sans"/>
                <a:sym typeface="IBM Plex Sans"/>
              </a:rPr>
              <a:t>información catastral </a:t>
            </a:r>
            <a:r>
              <a:rPr lang="es" sz="1800">
                <a:solidFill>
                  <a:srgbClr val="293845"/>
                </a:solidFill>
                <a:latin typeface="IBM Plex Sans"/>
                <a:ea typeface="IBM Plex Sans"/>
                <a:cs typeface="IBM Plex Sans"/>
                <a:sym typeface="IBM Plex Sans"/>
              </a:rPr>
              <a:t>y sobre subsidios gubernamentales, así como el registro de comercio local.  </a:t>
            </a:r>
            <a:endParaRPr sz="1800">
              <a:solidFill>
                <a:srgbClr val="293845"/>
              </a:solidFill>
              <a:latin typeface="IBM Plex Sans"/>
              <a:ea typeface="IBM Plex Sans"/>
              <a:cs typeface="IBM Plex Sans"/>
              <a:sym typeface="IBM Plex Sans"/>
            </a:endParaRPr>
          </a:p>
        </p:txBody>
      </p:sp>
      <p:sp>
        <p:nvSpPr>
          <p:cNvPr id="209" name="Google Shape;209;p29"/>
          <p:cNvSpPr txBox="1"/>
          <p:nvPr/>
        </p:nvSpPr>
        <p:spPr>
          <a:xfrm>
            <a:off x="558500" y="2379575"/>
            <a:ext cx="2287800" cy="495300"/>
          </a:xfrm>
          <a:prstGeom prst="rect">
            <a:avLst/>
          </a:prstGeom>
          <a:solidFill>
            <a:srgbClr val="DA1C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3000">
                <a:solidFill>
                  <a:srgbClr val="FFFFFF"/>
                </a:solidFill>
                <a:latin typeface="IBM Plex Sans SemiBold"/>
                <a:ea typeface="IBM Plex Sans SemiBold"/>
                <a:cs typeface="IBM Plex Sans SemiBold"/>
                <a:sym typeface="IBM Plex Sans SemiBold"/>
              </a:rPr>
              <a:t>Modstroem</a:t>
            </a:r>
            <a:endParaRPr sz="3000">
              <a:solidFill>
                <a:srgbClr val="FFFFFF"/>
              </a:solidFill>
              <a:latin typeface="IBM Plex Sans SemiBold"/>
              <a:ea typeface="IBM Plex Sans SemiBold"/>
              <a:cs typeface="IBM Plex Sans SemiBold"/>
              <a:sym typeface="IBM Plex Sans SemiBold"/>
            </a:endParaRPr>
          </a:p>
        </p:txBody>
      </p:sp>
      <p:sp>
        <p:nvSpPr>
          <p:cNvPr id="210" name="Google Shape;210;p29"/>
          <p:cNvSpPr txBox="1"/>
          <p:nvPr/>
        </p:nvSpPr>
        <p:spPr>
          <a:xfrm>
            <a:off x="519950" y="4223600"/>
            <a:ext cx="3000000" cy="7389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707070"/>
              </a:buClr>
              <a:buSzPts val="1800"/>
              <a:buFont typeface="Raleway"/>
              <a:buChar char="●"/>
            </a:pPr>
            <a:r>
              <a:rPr lang="es" sz="1800" u="sng">
                <a:solidFill>
                  <a:schemeClr val="accent5"/>
                </a:solidFill>
                <a:latin typeface="Raleway"/>
                <a:ea typeface="Raleway"/>
                <a:cs typeface="Raleway"/>
                <a:sym typeface="Raleway"/>
                <a:hlinkClick r:id="rId4">
                  <a:extLst>
                    <a:ext uri="{A12FA001-AC4F-418D-AE19-62706E023703}">
                      <ahyp:hlinkClr val="tx"/>
                    </a:ext>
                  </a:extLst>
                </a:hlinkClick>
              </a:rPr>
              <a:t>modstroem.dk</a:t>
            </a:r>
            <a:r>
              <a:rPr lang="es" sz="1800">
                <a:solidFill>
                  <a:srgbClr val="707070"/>
                </a:solidFill>
                <a:latin typeface="Raleway"/>
                <a:ea typeface="Raleway"/>
                <a:cs typeface="Raleway"/>
                <a:sym typeface="Raleway"/>
              </a:rPr>
              <a:t>,</a:t>
            </a:r>
            <a:endParaRPr sz="1800">
              <a:solidFill>
                <a:schemeClr val="dk1"/>
              </a:solidFill>
              <a:latin typeface="Raleway"/>
              <a:ea typeface="Raleway"/>
              <a:cs typeface="Raleway"/>
              <a:sym typeface="Raleway"/>
            </a:endParaRPr>
          </a:p>
          <a:p>
            <a:pPr indent="0" lvl="0" marL="0" rtl="0" algn="l">
              <a:spcBef>
                <a:spcPts val="0"/>
              </a:spcBef>
              <a:spcAft>
                <a:spcPts val="0"/>
              </a:spcAft>
              <a:buNone/>
            </a:pPr>
            <a:r>
              <a:t/>
            </a:r>
            <a:endParaRPr sz="18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3845"/>
        </a:solidFill>
      </p:bgPr>
    </p:bg>
    <p:spTree>
      <p:nvGrpSpPr>
        <p:cNvPr id="214" name="Shape 214"/>
        <p:cNvGrpSpPr/>
        <p:nvPr/>
      </p:nvGrpSpPr>
      <p:grpSpPr>
        <a:xfrm>
          <a:off x="0" y="0"/>
          <a:ext cx="0" cy="0"/>
          <a:chOff x="0" y="0"/>
          <a:chExt cx="0" cy="0"/>
        </a:xfrm>
      </p:grpSpPr>
      <p:pic>
        <p:nvPicPr>
          <p:cNvPr id="215" name="Google Shape;215;p30"/>
          <p:cNvPicPr preferRelativeResize="0"/>
          <p:nvPr/>
        </p:nvPicPr>
        <p:blipFill>
          <a:blip r:embed="rId3">
            <a:alphaModFix/>
          </a:blip>
          <a:stretch>
            <a:fillRect/>
          </a:stretch>
        </p:blipFill>
        <p:spPr>
          <a:xfrm rot="-9428917">
            <a:off x="8075417" y="292033"/>
            <a:ext cx="853942" cy="505240"/>
          </a:xfrm>
          <a:prstGeom prst="rect">
            <a:avLst/>
          </a:prstGeom>
          <a:noFill/>
          <a:ln>
            <a:noFill/>
          </a:ln>
        </p:spPr>
      </p:pic>
      <p:pic>
        <p:nvPicPr>
          <p:cNvPr id="216" name="Google Shape;216;p30"/>
          <p:cNvPicPr preferRelativeResize="0"/>
          <p:nvPr/>
        </p:nvPicPr>
        <p:blipFill>
          <a:blip r:embed="rId4">
            <a:alphaModFix/>
          </a:blip>
          <a:stretch>
            <a:fillRect/>
          </a:stretch>
        </p:blipFill>
        <p:spPr>
          <a:xfrm>
            <a:off x="225125" y="179525"/>
            <a:ext cx="1261374" cy="202734"/>
          </a:xfrm>
          <a:prstGeom prst="rect">
            <a:avLst/>
          </a:prstGeom>
          <a:noFill/>
          <a:ln>
            <a:noFill/>
          </a:ln>
        </p:spPr>
      </p:pic>
      <p:pic>
        <p:nvPicPr>
          <p:cNvPr id="217" name="Google Shape;217;p30"/>
          <p:cNvPicPr preferRelativeResize="0"/>
          <p:nvPr/>
        </p:nvPicPr>
        <p:blipFill>
          <a:blip r:embed="rId3">
            <a:alphaModFix/>
          </a:blip>
          <a:stretch>
            <a:fillRect/>
          </a:stretch>
        </p:blipFill>
        <p:spPr>
          <a:xfrm rot="-9428917">
            <a:off x="8034317" y="4385133"/>
            <a:ext cx="853942" cy="505240"/>
          </a:xfrm>
          <a:prstGeom prst="rect">
            <a:avLst/>
          </a:prstGeom>
          <a:noFill/>
          <a:ln>
            <a:noFill/>
          </a:ln>
        </p:spPr>
      </p:pic>
      <p:pic>
        <p:nvPicPr>
          <p:cNvPr id="218" name="Google Shape;218;p30"/>
          <p:cNvPicPr preferRelativeResize="0"/>
          <p:nvPr/>
        </p:nvPicPr>
        <p:blipFill>
          <a:blip r:embed="rId3">
            <a:alphaModFix/>
          </a:blip>
          <a:stretch>
            <a:fillRect/>
          </a:stretch>
        </p:blipFill>
        <p:spPr>
          <a:xfrm rot="-9428917">
            <a:off x="112567" y="4385133"/>
            <a:ext cx="853942" cy="505240"/>
          </a:xfrm>
          <a:prstGeom prst="rect">
            <a:avLst/>
          </a:prstGeom>
          <a:noFill/>
          <a:ln>
            <a:noFill/>
          </a:ln>
        </p:spPr>
      </p:pic>
      <p:pic>
        <p:nvPicPr>
          <p:cNvPr id="219" name="Google Shape;219;p30"/>
          <p:cNvPicPr preferRelativeResize="0"/>
          <p:nvPr/>
        </p:nvPicPr>
        <p:blipFill>
          <a:blip r:embed="rId5">
            <a:alphaModFix/>
          </a:blip>
          <a:stretch>
            <a:fillRect/>
          </a:stretch>
        </p:blipFill>
        <p:spPr>
          <a:xfrm>
            <a:off x="3312950" y="2822000"/>
            <a:ext cx="2290675" cy="1770075"/>
          </a:xfrm>
          <a:prstGeom prst="rect">
            <a:avLst/>
          </a:prstGeom>
          <a:noFill/>
          <a:ln>
            <a:noFill/>
          </a:ln>
        </p:spPr>
      </p:pic>
      <p:sp>
        <p:nvSpPr>
          <p:cNvPr id="220" name="Google Shape;220;p30"/>
          <p:cNvSpPr txBox="1"/>
          <p:nvPr/>
        </p:nvSpPr>
        <p:spPr>
          <a:xfrm>
            <a:off x="145375" y="895650"/>
            <a:ext cx="8760000" cy="11817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s" sz="2700">
                <a:solidFill>
                  <a:srgbClr val="FFFFFF"/>
                </a:solidFill>
                <a:latin typeface="IBM Plex Sans SemiBold"/>
                <a:ea typeface="IBM Plex Sans SemiBold"/>
                <a:cs typeface="IBM Plex Sans SemiBold"/>
                <a:sym typeface="IBM Plex Sans SemiBold"/>
              </a:rPr>
              <a:t>Sin embargo, estos casos de éxito para la incidencia con datos abiertos, fueron desarrollados en Europa, nada más alejado de la realidad Latinoamericana </a:t>
            </a:r>
            <a:endParaRPr sz="2700">
              <a:solidFill>
                <a:srgbClr val="CE0978"/>
              </a:solidFill>
              <a:latin typeface="IBM Plex Sans SemiBold"/>
              <a:ea typeface="IBM Plex Sans SemiBold"/>
              <a:cs typeface="IBM Plex Sans SemiBold"/>
              <a:sym typeface="IBM Plex Sans SemiBo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DFE"/>
        </a:solidFill>
      </p:bgPr>
    </p:bg>
    <p:spTree>
      <p:nvGrpSpPr>
        <p:cNvPr id="224" name="Shape 224"/>
        <p:cNvGrpSpPr/>
        <p:nvPr/>
      </p:nvGrpSpPr>
      <p:grpSpPr>
        <a:xfrm>
          <a:off x="0" y="0"/>
          <a:ext cx="0" cy="0"/>
          <a:chOff x="0" y="0"/>
          <a:chExt cx="0" cy="0"/>
        </a:xfrm>
      </p:grpSpPr>
      <p:pic>
        <p:nvPicPr>
          <p:cNvPr id="225" name="Google Shape;225;p31"/>
          <p:cNvPicPr preferRelativeResize="0"/>
          <p:nvPr/>
        </p:nvPicPr>
        <p:blipFill>
          <a:blip r:embed="rId3">
            <a:alphaModFix/>
          </a:blip>
          <a:stretch>
            <a:fillRect/>
          </a:stretch>
        </p:blipFill>
        <p:spPr>
          <a:xfrm>
            <a:off x="225125" y="179525"/>
            <a:ext cx="1261376" cy="203575"/>
          </a:xfrm>
          <a:prstGeom prst="rect">
            <a:avLst/>
          </a:prstGeom>
          <a:noFill/>
          <a:ln>
            <a:noFill/>
          </a:ln>
        </p:spPr>
      </p:pic>
      <p:sp>
        <p:nvSpPr>
          <p:cNvPr id="226" name="Google Shape;226;p31"/>
          <p:cNvSpPr txBox="1"/>
          <p:nvPr/>
        </p:nvSpPr>
        <p:spPr>
          <a:xfrm>
            <a:off x="2256538" y="316425"/>
            <a:ext cx="4556100" cy="4606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s" sz="3000">
                <a:solidFill>
                  <a:srgbClr val="293845"/>
                </a:solidFill>
                <a:latin typeface="IBM Plex Sans"/>
                <a:ea typeface="IBM Plex Sans"/>
                <a:cs typeface="IBM Plex Sans"/>
                <a:sym typeface="IBM Plex Sans"/>
              </a:rPr>
              <a:t>Entonces </a:t>
            </a:r>
            <a:endParaRPr b="1" sz="3000">
              <a:solidFill>
                <a:srgbClr val="293845"/>
              </a:solidFill>
              <a:latin typeface="IBM Plex Sans"/>
              <a:ea typeface="IBM Plex Sans"/>
              <a:cs typeface="IBM Plex Sans"/>
              <a:sym typeface="IBM Plex Sans"/>
            </a:endParaRPr>
          </a:p>
          <a:p>
            <a:pPr indent="0" lvl="0" marL="0" rtl="0" algn="ctr">
              <a:lnSpc>
                <a:spcPct val="115000"/>
              </a:lnSpc>
              <a:spcBef>
                <a:spcPts val="0"/>
              </a:spcBef>
              <a:spcAft>
                <a:spcPts val="0"/>
              </a:spcAft>
              <a:buNone/>
            </a:pPr>
            <a:r>
              <a:rPr b="1" lang="es" sz="3000">
                <a:solidFill>
                  <a:srgbClr val="293845"/>
                </a:solidFill>
                <a:latin typeface="IBM Plex Sans"/>
                <a:ea typeface="IBM Plex Sans"/>
                <a:cs typeface="IBM Plex Sans"/>
                <a:sym typeface="IBM Plex Sans"/>
              </a:rPr>
              <a:t>¿</a:t>
            </a:r>
            <a:r>
              <a:rPr b="1" lang="es" sz="3000">
                <a:solidFill>
                  <a:srgbClr val="293845"/>
                </a:solidFill>
                <a:latin typeface="IBM Plex Sans"/>
                <a:ea typeface="IBM Plex Sans"/>
                <a:cs typeface="IBM Plex Sans"/>
                <a:sym typeface="IBM Plex Sans"/>
              </a:rPr>
              <a:t>Cómo podemos hacer incidencia en América Latina con datos abiertos?</a:t>
            </a:r>
            <a:endParaRPr b="1" sz="3000">
              <a:solidFill>
                <a:srgbClr val="293845"/>
              </a:solidFill>
              <a:latin typeface="IBM Plex Sans"/>
              <a:ea typeface="IBM Plex Sans"/>
              <a:cs typeface="IBM Plex Sans"/>
              <a:sym typeface="IBM Plex Sans"/>
            </a:endParaRPr>
          </a:p>
        </p:txBody>
      </p:sp>
      <p:pic>
        <p:nvPicPr>
          <p:cNvPr id="227" name="Google Shape;227;p31"/>
          <p:cNvPicPr preferRelativeResize="0"/>
          <p:nvPr/>
        </p:nvPicPr>
        <p:blipFill>
          <a:blip r:embed="rId4">
            <a:alphaModFix/>
          </a:blip>
          <a:stretch>
            <a:fillRect/>
          </a:stretch>
        </p:blipFill>
        <p:spPr>
          <a:xfrm>
            <a:off x="6904501" y="2036531"/>
            <a:ext cx="1926771" cy="1070427"/>
          </a:xfrm>
          <a:prstGeom prst="rect">
            <a:avLst/>
          </a:prstGeom>
          <a:noFill/>
          <a:ln>
            <a:noFill/>
          </a:ln>
        </p:spPr>
      </p:pic>
      <p:pic>
        <p:nvPicPr>
          <p:cNvPr id="228" name="Google Shape;228;p31"/>
          <p:cNvPicPr preferRelativeResize="0"/>
          <p:nvPr/>
        </p:nvPicPr>
        <p:blipFill>
          <a:blip r:embed="rId4">
            <a:alphaModFix/>
          </a:blip>
          <a:stretch>
            <a:fillRect/>
          </a:stretch>
        </p:blipFill>
        <p:spPr>
          <a:xfrm>
            <a:off x="216101" y="2084606"/>
            <a:ext cx="1926771" cy="107042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3845"/>
        </a:solidFill>
      </p:bgPr>
    </p:bg>
    <p:spTree>
      <p:nvGrpSpPr>
        <p:cNvPr id="232" name="Shape 232"/>
        <p:cNvGrpSpPr/>
        <p:nvPr/>
      </p:nvGrpSpPr>
      <p:grpSpPr>
        <a:xfrm>
          <a:off x="0" y="0"/>
          <a:ext cx="0" cy="0"/>
          <a:chOff x="0" y="0"/>
          <a:chExt cx="0" cy="0"/>
        </a:xfrm>
      </p:grpSpPr>
      <p:sp>
        <p:nvSpPr>
          <p:cNvPr id="233" name="Google Shape;233;p32"/>
          <p:cNvSpPr txBox="1"/>
          <p:nvPr/>
        </p:nvSpPr>
        <p:spPr>
          <a:xfrm>
            <a:off x="1887300" y="1828800"/>
            <a:ext cx="5369400" cy="9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3000">
                <a:solidFill>
                  <a:srgbClr val="FFFFFF"/>
                </a:solidFill>
                <a:latin typeface="IBM Plex Sans SemiBold"/>
                <a:ea typeface="IBM Plex Sans SemiBold"/>
                <a:cs typeface="IBM Plex Sans SemiBold"/>
                <a:sym typeface="IBM Plex Sans SemiBold"/>
              </a:rPr>
              <a:t>Casos de éxito en América Latina </a:t>
            </a:r>
            <a:endParaRPr sz="3000">
              <a:solidFill>
                <a:srgbClr val="CE0978"/>
              </a:solidFill>
              <a:latin typeface="IBM Plex Sans SemiBold"/>
              <a:ea typeface="IBM Plex Sans SemiBold"/>
              <a:cs typeface="IBM Plex Sans SemiBold"/>
              <a:sym typeface="IBM Plex Sans SemiBold"/>
            </a:endParaRPr>
          </a:p>
        </p:txBody>
      </p:sp>
      <p:pic>
        <p:nvPicPr>
          <p:cNvPr id="234" name="Google Shape;234;p32"/>
          <p:cNvPicPr preferRelativeResize="0"/>
          <p:nvPr/>
        </p:nvPicPr>
        <p:blipFill>
          <a:blip r:embed="rId3">
            <a:alphaModFix/>
          </a:blip>
          <a:stretch>
            <a:fillRect/>
          </a:stretch>
        </p:blipFill>
        <p:spPr>
          <a:xfrm>
            <a:off x="225125" y="179525"/>
            <a:ext cx="1261374" cy="202734"/>
          </a:xfrm>
          <a:prstGeom prst="rect">
            <a:avLst/>
          </a:prstGeom>
          <a:noFill/>
          <a:ln>
            <a:noFill/>
          </a:ln>
        </p:spPr>
      </p:pic>
      <p:sp>
        <p:nvSpPr>
          <p:cNvPr id="235" name="Google Shape;235;p32"/>
          <p:cNvSpPr txBox="1"/>
          <p:nvPr/>
        </p:nvSpPr>
        <p:spPr>
          <a:xfrm>
            <a:off x="2152800" y="2823725"/>
            <a:ext cx="4838700" cy="457200"/>
          </a:xfrm>
          <a:prstGeom prst="rect">
            <a:avLst/>
          </a:prstGeom>
          <a:solidFill>
            <a:srgbClr val="DA1C95"/>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 sz="3000">
                <a:solidFill>
                  <a:srgbClr val="FFFFFF"/>
                </a:solidFill>
                <a:latin typeface="IBM Plex Sans SemiBold"/>
                <a:ea typeface="IBM Plex Sans SemiBold"/>
                <a:cs typeface="IBM Plex Sans SemiBold"/>
                <a:sym typeface="IBM Plex Sans SemiBold"/>
              </a:rPr>
              <a:t>Utilizando Datos Abiertos</a:t>
            </a:r>
            <a:endParaRPr sz="3000">
              <a:solidFill>
                <a:srgbClr val="FFFFFF"/>
              </a:solidFill>
              <a:latin typeface="IBM Plex Sans SemiBold"/>
              <a:ea typeface="IBM Plex Sans SemiBold"/>
              <a:cs typeface="IBM Plex Sans SemiBold"/>
              <a:sym typeface="IBM Plex Sans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DFE"/>
        </a:solidFill>
      </p:bgPr>
    </p:bg>
    <p:spTree>
      <p:nvGrpSpPr>
        <p:cNvPr id="67" name="Shape 67"/>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a:off x="225125" y="179525"/>
            <a:ext cx="1261376" cy="203575"/>
          </a:xfrm>
          <a:prstGeom prst="rect">
            <a:avLst/>
          </a:prstGeom>
          <a:noFill/>
          <a:ln>
            <a:noFill/>
          </a:ln>
        </p:spPr>
      </p:pic>
      <p:sp>
        <p:nvSpPr>
          <p:cNvPr id="69" name="Google Shape;69;p15"/>
          <p:cNvSpPr txBox="1"/>
          <p:nvPr/>
        </p:nvSpPr>
        <p:spPr>
          <a:xfrm>
            <a:off x="558500" y="1817600"/>
            <a:ext cx="1261500" cy="495300"/>
          </a:xfrm>
          <a:prstGeom prst="rect">
            <a:avLst/>
          </a:prstGeom>
          <a:solidFill>
            <a:srgbClr val="DA1C95"/>
          </a:solidFill>
          <a:ln cap="flat" cmpd="sng" w="9525">
            <a:solidFill>
              <a:srgbClr val="FBFD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3000">
                <a:solidFill>
                  <a:srgbClr val="FFFFFF"/>
                </a:solidFill>
                <a:latin typeface="IBM Plex Sans SemiBold"/>
                <a:ea typeface="IBM Plex Sans SemiBold"/>
                <a:cs typeface="IBM Plex Sans SemiBold"/>
                <a:sym typeface="IBM Plex Sans SemiBold"/>
              </a:rPr>
              <a:t>Cómo </a:t>
            </a:r>
            <a:endParaRPr sz="3000">
              <a:solidFill>
                <a:srgbClr val="FFFFFF"/>
              </a:solidFill>
              <a:latin typeface="IBM Plex Sans SemiBold"/>
              <a:ea typeface="IBM Plex Sans SemiBold"/>
              <a:cs typeface="IBM Plex Sans SemiBold"/>
              <a:sym typeface="IBM Plex Sans SemiBold"/>
            </a:endParaRPr>
          </a:p>
        </p:txBody>
      </p:sp>
      <p:sp>
        <p:nvSpPr>
          <p:cNvPr id="70" name="Google Shape;70;p15"/>
          <p:cNvSpPr txBox="1"/>
          <p:nvPr/>
        </p:nvSpPr>
        <p:spPr>
          <a:xfrm>
            <a:off x="4410900" y="1208300"/>
            <a:ext cx="4207200" cy="823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b="1" sz="1800">
              <a:solidFill>
                <a:srgbClr val="DA1C95"/>
              </a:solidFill>
              <a:latin typeface="IBM Plex Sans"/>
              <a:ea typeface="IBM Plex Sans"/>
              <a:cs typeface="IBM Plex Sans"/>
              <a:sym typeface="IBM Plex Sans"/>
            </a:endParaRPr>
          </a:p>
          <a:p>
            <a:pPr indent="0" lvl="0" marL="0" rtl="0" algn="l">
              <a:lnSpc>
                <a:spcPct val="115000"/>
              </a:lnSpc>
              <a:spcBef>
                <a:spcPts val="0"/>
              </a:spcBef>
              <a:spcAft>
                <a:spcPts val="0"/>
              </a:spcAft>
              <a:buNone/>
            </a:pPr>
            <a:r>
              <a:t/>
            </a:r>
            <a:endParaRPr b="1" sz="1800">
              <a:solidFill>
                <a:srgbClr val="DA1C95"/>
              </a:solidFill>
              <a:latin typeface="IBM Plex Sans"/>
              <a:ea typeface="IBM Plex Sans"/>
              <a:cs typeface="IBM Plex Sans"/>
              <a:sym typeface="IBM Plex Sans"/>
            </a:endParaRPr>
          </a:p>
          <a:p>
            <a:pPr indent="0" lvl="0" marL="0" rtl="0" algn="l">
              <a:lnSpc>
                <a:spcPct val="115000"/>
              </a:lnSpc>
              <a:spcBef>
                <a:spcPts val="0"/>
              </a:spcBef>
              <a:spcAft>
                <a:spcPts val="0"/>
              </a:spcAft>
              <a:buNone/>
            </a:pPr>
            <a:r>
              <a:t/>
            </a:r>
            <a:endParaRPr b="1" sz="1800">
              <a:solidFill>
                <a:srgbClr val="DA1C95"/>
              </a:solidFill>
              <a:latin typeface="IBM Plex Sans"/>
              <a:ea typeface="IBM Plex Sans"/>
              <a:cs typeface="IBM Plex Sans"/>
              <a:sym typeface="IBM Plex Sans"/>
            </a:endParaRPr>
          </a:p>
          <a:p>
            <a:pPr indent="0" lvl="0" marL="0" rtl="0" algn="l">
              <a:lnSpc>
                <a:spcPct val="115000"/>
              </a:lnSpc>
              <a:spcBef>
                <a:spcPts val="0"/>
              </a:spcBef>
              <a:spcAft>
                <a:spcPts val="0"/>
              </a:spcAft>
              <a:buNone/>
            </a:pPr>
            <a:r>
              <a:t/>
            </a:r>
            <a:endParaRPr b="1" sz="1800">
              <a:solidFill>
                <a:srgbClr val="DA1C95"/>
              </a:solidFill>
              <a:latin typeface="IBM Plex Sans"/>
              <a:ea typeface="IBM Plex Sans"/>
              <a:cs typeface="IBM Plex Sans"/>
              <a:sym typeface="IBM Plex Sans"/>
            </a:endParaRPr>
          </a:p>
          <a:p>
            <a:pPr indent="0" lvl="0" marL="0" rtl="0" algn="l">
              <a:lnSpc>
                <a:spcPct val="115000"/>
              </a:lnSpc>
              <a:spcBef>
                <a:spcPts val="0"/>
              </a:spcBef>
              <a:spcAft>
                <a:spcPts val="0"/>
              </a:spcAft>
              <a:buNone/>
            </a:pPr>
            <a:r>
              <a:t/>
            </a:r>
            <a:endParaRPr b="1" sz="1800">
              <a:solidFill>
                <a:srgbClr val="DA1C95"/>
              </a:solidFill>
              <a:latin typeface="IBM Plex Sans"/>
              <a:ea typeface="IBM Plex Sans"/>
              <a:cs typeface="IBM Plex Sans"/>
              <a:sym typeface="IBM Plex Sans"/>
            </a:endParaRPr>
          </a:p>
          <a:p>
            <a:pPr indent="0" lvl="0" marL="0" rtl="0" algn="l">
              <a:lnSpc>
                <a:spcPct val="115000"/>
              </a:lnSpc>
              <a:spcBef>
                <a:spcPts val="0"/>
              </a:spcBef>
              <a:spcAft>
                <a:spcPts val="0"/>
              </a:spcAft>
              <a:buNone/>
            </a:pPr>
            <a:r>
              <a:t/>
            </a:r>
            <a:endParaRPr b="1" sz="1800">
              <a:solidFill>
                <a:srgbClr val="DA1C95"/>
              </a:solidFill>
              <a:latin typeface="IBM Plex Sans"/>
              <a:ea typeface="IBM Plex Sans"/>
              <a:cs typeface="IBM Plex Sans"/>
              <a:sym typeface="IBM Plex Sans"/>
            </a:endParaRPr>
          </a:p>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a:t>
            </a:r>
            <a:r>
              <a:rPr lang="es" sz="1800">
                <a:solidFill>
                  <a:srgbClr val="293845"/>
                </a:solidFill>
                <a:latin typeface="IBM Plex Sans SemiBold"/>
                <a:ea typeface="IBM Plex Sans SemiBold"/>
                <a:cs typeface="IBM Plex Sans SemiBold"/>
                <a:sym typeface="IBM Plex Sans SemiBold"/>
              </a:rPr>
              <a:t> </a:t>
            </a:r>
            <a:r>
              <a:rPr lang="es" sz="1800">
                <a:solidFill>
                  <a:srgbClr val="293845"/>
                </a:solidFill>
                <a:latin typeface="IBM Plex Sans"/>
                <a:ea typeface="IBM Plex Sans"/>
                <a:cs typeface="IBM Plex Sans"/>
                <a:sym typeface="IBM Plex Sans"/>
              </a:rPr>
              <a:t>Los datos abiertos son una apuesta que busca contribuir a la sociedad en temas como la transparencia, el acceso a la información, la rendición de cuentas y la toma de decisiones basadas en recolección sistemática de información y evidencia empírica.</a:t>
            </a:r>
            <a:endParaRPr sz="1800">
              <a:solidFill>
                <a:srgbClr val="293845"/>
              </a:solidFill>
              <a:latin typeface="IBM Plex Sans"/>
              <a:ea typeface="IBM Plex Sans"/>
              <a:cs typeface="IBM Plex Sans"/>
              <a:sym typeface="IBM Plex Sans"/>
            </a:endParaRPr>
          </a:p>
        </p:txBody>
      </p:sp>
      <p:sp>
        <p:nvSpPr>
          <p:cNvPr id="71" name="Google Shape;71;p15"/>
          <p:cNvSpPr txBox="1"/>
          <p:nvPr/>
        </p:nvSpPr>
        <p:spPr>
          <a:xfrm>
            <a:off x="4410900" y="2215625"/>
            <a:ext cx="4207200" cy="823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b="1" sz="1800">
              <a:solidFill>
                <a:srgbClr val="293845"/>
              </a:solidFill>
              <a:latin typeface="IBM Plex Sans"/>
              <a:ea typeface="IBM Plex Sans"/>
              <a:cs typeface="IBM Plex Sans"/>
              <a:sym typeface="IBM Plex Sans"/>
            </a:endParaRPr>
          </a:p>
        </p:txBody>
      </p:sp>
      <p:sp>
        <p:nvSpPr>
          <p:cNvPr id="72" name="Google Shape;72;p15"/>
          <p:cNvSpPr txBox="1"/>
          <p:nvPr/>
        </p:nvSpPr>
        <p:spPr>
          <a:xfrm>
            <a:off x="4410900" y="3222950"/>
            <a:ext cx="4207200" cy="823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800">
              <a:solidFill>
                <a:srgbClr val="293845"/>
              </a:solidFill>
              <a:latin typeface="IBM Plex Sans"/>
              <a:ea typeface="IBM Plex Sans"/>
              <a:cs typeface="IBM Plex Sans"/>
              <a:sym typeface="IBM Plex Sans"/>
            </a:endParaRPr>
          </a:p>
        </p:txBody>
      </p:sp>
      <p:sp>
        <p:nvSpPr>
          <p:cNvPr id="73" name="Google Shape;73;p15"/>
          <p:cNvSpPr txBox="1"/>
          <p:nvPr/>
        </p:nvSpPr>
        <p:spPr>
          <a:xfrm>
            <a:off x="558500" y="2379575"/>
            <a:ext cx="1942800" cy="495300"/>
          </a:xfrm>
          <a:prstGeom prst="rect">
            <a:avLst/>
          </a:prstGeom>
          <a:solidFill>
            <a:srgbClr val="DA1C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3000">
                <a:solidFill>
                  <a:srgbClr val="FFFFFF"/>
                </a:solidFill>
                <a:latin typeface="IBM Plex Sans SemiBold"/>
                <a:ea typeface="IBM Plex Sans SemiBold"/>
                <a:cs typeface="IBM Plex Sans SemiBold"/>
                <a:sym typeface="IBM Plex Sans SemiBold"/>
              </a:rPr>
              <a:t>y por qué</a:t>
            </a:r>
            <a:endParaRPr sz="3000">
              <a:solidFill>
                <a:srgbClr val="FFFFFF"/>
              </a:solidFill>
              <a:latin typeface="IBM Plex Sans SemiBold"/>
              <a:ea typeface="IBM Plex Sans SemiBold"/>
              <a:cs typeface="IBM Plex Sans SemiBold"/>
              <a:sym typeface="IBM Plex Sans SemiBo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DFE"/>
        </a:solidFill>
      </p:bgPr>
    </p:bg>
    <p:spTree>
      <p:nvGrpSpPr>
        <p:cNvPr id="239" name="Shape 239"/>
        <p:cNvGrpSpPr/>
        <p:nvPr/>
      </p:nvGrpSpPr>
      <p:grpSpPr>
        <a:xfrm>
          <a:off x="0" y="0"/>
          <a:ext cx="0" cy="0"/>
          <a:chOff x="0" y="0"/>
          <a:chExt cx="0" cy="0"/>
        </a:xfrm>
      </p:grpSpPr>
      <p:pic>
        <p:nvPicPr>
          <p:cNvPr id="240" name="Google Shape;240;p33"/>
          <p:cNvPicPr preferRelativeResize="0"/>
          <p:nvPr/>
        </p:nvPicPr>
        <p:blipFill>
          <a:blip r:embed="rId3">
            <a:alphaModFix/>
          </a:blip>
          <a:stretch>
            <a:fillRect/>
          </a:stretch>
        </p:blipFill>
        <p:spPr>
          <a:xfrm>
            <a:off x="225125" y="179525"/>
            <a:ext cx="1261376" cy="203575"/>
          </a:xfrm>
          <a:prstGeom prst="rect">
            <a:avLst/>
          </a:prstGeom>
          <a:noFill/>
          <a:ln>
            <a:noFill/>
          </a:ln>
        </p:spPr>
      </p:pic>
      <p:sp>
        <p:nvSpPr>
          <p:cNvPr id="241" name="Google Shape;241;p33"/>
          <p:cNvSpPr txBox="1"/>
          <p:nvPr/>
        </p:nvSpPr>
        <p:spPr>
          <a:xfrm>
            <a:off x="2625900" y="493925"/>
            <a:ext cx="3892200" cy="10395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s" sz="3000">
                <a:solidFill>
                  <a:srgbClr val="DA1C95"/>
                </a:solidFill>
                <a:latin typeface="IBM Plex Sans SemiBold"/>
                <a:ea typeface="IBM Plex Sans SemiBold"/>
                <a:cs typeface="IBM Plex Sans SemiBold"/>
                <a:sym typeface="IBM Plex Sans SemiBold"/>
              </a:rPr>
              <a:t>Data UY</a:t>
            </a:r>
            <a:endParaRPr sz="3000">
              <a:solidFill>
                <a:srgbClr val="293845"/>
              </a:solidFill>
              <a:latin typeface="IBM Plex Sans SemiBold"/>
              <a:ea typeface="IBM Plex Sans SemiBold"/>
              <a:cs typeface="IBM Plex Sans SemiBold"/>
              <a:sym typeface="IBM Plex Sans SemiBold"/>
            </a:endParaRPr>
          </a:p>
        </p:txBody>
      </p:sp>
      <p:sp>
        <p:nvSpPr>
          <p:cNvPr id="242" name="Google Shape;242;p33"/>
          <p:cNvSpPr txBox="1"/>
          <p:nvPr>
            <p:ph type="ctrTitle"/>
          </p:nvPr>
        </p:nvSpPr>
        <p:spPr>
          <a:xfrm>
            <a:off x="478650" y="1428475"/>
            <a:ext cx="4683900" cy="2745300"/>
          </a:xfrm>
          <a:prstGeom prst="rect">
            <a:avLst/>
          </a:prstGeom>
        </p:spPr>
        <p:txBody>
          <a:bodyPr anchorCtr="0" anchor="ctr" bIns="91425" lIns="91425" spcFirstLastPara="1" rIns="91425" wrap="square" tIns="91425">
            <a:normAutofit/>
          </a:bodyPr>
          <a:lstStyle/>
          <a:p>
            <a:pPr indent="-317500" lvl="0" marL="457200" rtl="0" algn="l">
              <a:lnSpc>
                <a:spcPct val="115000"/>
              </a:lnSpc>
              <a:spcBef>
                <a:spcPts val="0"/>
              </a:spcBef>
              <a:spcAft>
                <a:spcPts val="0"/>
              </a:spcAft>
              <a:buClr>
                <a:srgbClr val="434343"/>
              </a:buClr>
              <a:buSzPts val="1400"/>
              <a:buFont typeface="IBM Plex Sans"/>
              <a:buChar char="➔"/>
            </a:pPr>
            <a:r>
              <a:rPr lang="es" sz="1400">
                <a:solidFill>
                  <a:srgbClr val="434343"/>
                </a:solidFill>
                <a:latin typeface="IBM Plex Sans"/>
                <a:ea typeface="IBM Plex Sans"/>
                <a:cs typeface="IBM Plex Sans"/>
                <a:sym typeface="IBM Plex Sans"/>
              </a:rPr>
              <a:t>Es una organización uruguaya que trabaja en base a tres pilares:  herramientas tecnológicas, comunidad y activismo.</a:t>
            </a:r>
            <a:endParaRPr sz="1400">
              <a:solidFill>
                <a:srgbClr val="434343"/>
              </a:solidFill>
              <a:latin typeface="IBM Plex Sans"/>
              <a:ea typeface="IBM Plex Sans"/>
              <a:cs typeface="IBM Plex Sans"/>
              <a:sym typeface="IBM Plex Sans"/>
            </a:endParaRPr>
          </a:p>
          <a:p>
            <a:pPr indent="-317500" lvl="0" marL="457200" rtl="0" algn="l">
              <a:lnSpc>
                <a:spcPct val="115000"/>
              </a:lnSpc>
              <a:spcBef>
                <a:spcPts val="0"/>
              </a:spcBef>
              <a:spcAft>
                <a:spcPts val="0"/>
              </a:spcAft>
              <a:buClr>
                <a:srgbClr val="434343"/>
              </a:buClr>
              <a:buSzPts val="1400"/>
              <a:buFont typeface="IBM Plex Sans"/>
              <a:buChar char="➔"/>
            </a:pPr>
            <a:r>
              <a:rPr b="1" lang="es" sz="1400">
                <a:solidFill>
                  <a:srgbClr val="434343"/>
                </a:solidFill>
                <a:latin typeface="IBM Plex Sans"/>
                <a:ea typeface="IBM Plex Sans"/>
                <a:cs typeface="IBM Plex Sans"/>
                <a:sym typeface="IBM Plex Sans"/>
              </a:rPr>
              <a:t>Proyecto A tu servicio: </a:t>
            </a:r>
            <a:r>
              <a:rPr lang="es" sz="1400">
                <a:solidFill>
                  <a:srgbClr val="434343"/>
                </a:solidFill>
                <a:latin typeface="IBM Plex Sans"/>
                <a:ea typeface="IBM Plex Sans"/>
                <a:cs typeface="IBM Plex Sans"/>
                <a:sym typeface="IBM Plex Sans"/>
              </a:rPr>
              <a:t> Es una plataforma que nace en el 2015 y exhibe el listado de los prestadores integrales de salud de Uruguay. así los usuarios pueden acceder a toda la información sobre el sistema de salud, comparar indicadores y tomar una mejor decisión informada.</a:t>
            </a:r>
            <a:endParaRPr sz="1400">
              <a:solidFill>
                <a:srgbClr val="434343"/>
              </a:solidFill>
              <a:latin typeface="IBM Plex Sans"/>
              <a:ea typeface="IBM Plex Sans"/>
              <a:cs typeface="IBM Plex Sans"/>
              <a:sym typeface="IBM Plex Sans"/>
            </a:endParaRPr>
          </a:p>
        </p:txBody>
      </p:sp>
      <p:pic>
        <p:nvPicPr>
          <p:cNvPr id="243" name="Google Shape;243;p33"/>
          <p:cNvPicPr preferRelativeResize="0"/>
          <p:nvPr/>
        </p:nvPicPr>
        <p:blipFill rotWithShape="1">
          <a:blip r:embed="rId4">
            <a:alphaModFix/>
          </a:blip>
          <a:srcRect b="0" l="0" r="0" t="0"/>
          <a:stretch/>
        </p:blipFill>
        <p:spPr>
          <a:xfrm>
            <a:off x="6002288" y="2361988"/>
            <a:ext cx="2322860" cy="1059125"/>
          </a:xfrm>
          <a:prstGeom prst="rect">
            <a:avLst/>
          </a:prstGeom>
          <a:noFill/>
          <a:ln>
            <a:noFill/>
          </a:ln>
        </p:spPr>
      </p:pic>
      <p:sp>
        <p:nvSpPr>
          <p:cNvPr id="244" name="Google Shape;244;p33"/>
          <p:cNvSpPr txBox="1"/>
          <p:nvPr/>
        </p:nvSpPr>
        <p:spPr>
          <a:xfrm>
            <a:off x="698325" y="4173775"/>
            <a:ext cx="30000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600"/>
              </a:spcBef>
              <a:spcAft>
                <a:spcPts val="0"/>
              </a:spcAft>
              <a:buNone/>
            </a:pPr>
            <a:r>
              <a:rPr lang="es" u="sng">
                <a:solidFill>
                  <a:schemeClr val="accent5"/>
                </a:solidFill>
                <a:latin typeface="IBM Plex Sans"/>
                <a:ea typeface="IBM Plex Sans"/>
                <a:cs typeface="IBM Plex Sans"/>
                <a:sym typeface="IBM Plex Sans"/>
                <a:hlinkClick r:id="rId5">
                  <a:extLst>
                    <a:ext uri="{A12FA001-AC4F-418D-AE19-62706E023703}">
                      <ahyp:hlinkClr val="tx"/>
                    </a:ext>
                  </a:extLst>
                </a:hlinkClick>
              </a:rPr>
              <a:t>https://atuservicio.msp.gub.uy</a:t>
            </a:r>
            <a:endParaRPr>
              <a:latin typeface="IBM Plex Sans"/>
              <a:ea typeface="IBM Plex Sans"/>
              <a:cs typeface="IBM Plex Sans"/>
              <a:sym typeface="IBM Plex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DFE"/>
        </a:solidFill>
      </p:bgPr>
    </p:bg>
    <p:spTree>
      <p:nvGrpSpPr>
        <p:cNvPr id="248" name="Shape 248"/>
        <p:cNvGrpSpPr/>
        <p:nvPr/>
      </p:nvGrpSpPr>
      <p:grpSpPr>
        <a:xfrm>
          <a:off x="0" y="0"/>
          <a:ext cx="0" cy="0"/>
          <a:chOff x="0" y="0"/>
          <a:chExt cx="0" cy="0"/>
        </a:xfrm>
      </p:grpSpPr>
      <p:pic>
        <p:nvPicPr>
          <p:cNvPr id="249" name="Google Shape;249;p34"/>
          <p:cNvPicPr preferRelativeResize="0"/>
          <p:nvPr/>
        </p:nvPicPr>
        <p:blipFill>
          <a:blip r:embed="rId3">
            <a:alphaModFix/>
          </a:blip>
          <a:stretch>
            <a:fillRect/>
          </a:stretch>
        </p:blipFill>
        <p:spPr>
          <a:xfrm>
            <a:off x="225125" y="179525"/>
            <a:ext cx="1261376" cy="203575"/>
          </a:xfrm>
          <a:prstGeom prst="rect">
            <a:avLst/>
          </a:prstGeom>
          <a:noFill/>
          <a:ln>
            <a:noFill/>
          </a:ln>
        </p:spPr>
      </p:pic>
      <p:sp>
        <p:nvSpPr>
          <p:cNvPr id="250" name="Google Shape;250;p34"/>
          <p:cNvSpPr txBox="1"/>
          <p:nvPr/>
        </p:nvSpPr>
        <p:spPr>
          <a:xfrm>
            <a:off x="1063750" y="2057650"/>
            <a:ext cx="1523100" cy="646500"/>
          </a:xfrm>
          <a:prstGeom prst="rect">
            <a:avLst/>
          </a:prstGeom>
          <a:solidFill>
            <a:srgbClr val="DA1C95"/>
          </a:solidFill>
          <a:ln>
            <a:noFill/>
          </a:ln>
        </p:spPr>
        <p:txBody>
          <a:bodyPr anchorCtr="0" anchor="ctr" bIns="91425" lIns="91425" spcFirstLastPara="1" rIns="91425" wrap="square" tIns="91425">
            <a:normAutofit/>
          </a:bodyPr>
          <a:lstStyle/>
          <a:p>
            <a:pPr indent="0" lvl="0" marL="0" rtl="0" algn="l">
              <a:spcBef>
                <a:spcPts val="0"/>
              </a:spcBef>
              <a:spcAft>
                <a:spcPts val="0"/>
              </a:spcAft>
              <a:buNone/>
            </a:pPr>
            <a:r>
              <a:rPr lang="es" sz="3000">
                <a:solidFill>
                  <a:srgbClr val="FFFFFF"/>
                </a:solidFill>
                <a:latin typeface="IBM Plex Sans SemiBold"/>
                <a:ea typeface="IBM Plex Sans SemiBold"/>
                <a:cs typeface="IBM Plex Sans SemiBold"/>
                <a:sym typeface="IBM Plex Sans SemiBold"/>
              </a:rPr>
              <a:t>Logros</a:t>
            </a:r>
            <a:endParaRPr sz="3000">
              <a:solidFill>
                <a:srgbClr val="FFFFFF"/>
              </a:solidFill>
              <a:latin typeface="IBM Plex Sans SemiBold"/>
              <a:ea typeface="IBM Plex Sans SemiBold"/>
              <a:cs typeface="IBM Plex Sans SemiBold"/>
              <a:sym typeface="IBM Plex Sans SemiBold"/>
            </a:endParaRPr>
          </a:p>
        </p:txBody>
      </p:sp>
      <p:sp>
        <p:nvSpPr>
          <p:cNvPr id="251" name="Google Shape;251;p34"/>
          <p:cNvSpPr txBox="1"/>
          <p:nvPr/>
        </p:nvSpPr>
        <p:spPr>
          <a:xfrm>
            <a:off x="4410900" y="820025"/>
            <a:ext cx="4207200" cy="1338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1 |</a:t>
            </a:r>
            <a:r>
              <a:rPr lang="es" sz="1800">
                <a:solidFill>
                  <a:srgbClr val="293845"/>
                </a:solidFill>
                <a:latin typeface="IBM Plex Sans SemiBold"/>
                <a:ea typeface="IBM Plex Sans SemiBold"/>
                <a:cs typeface="IBM Plex Sans SemiBold"/>
                <a:sym typeface="IBM Plex Sans SemiBold"/>
              </a:rPr>
              <a:t> </a:t>
            </a:r>
            <a:r>
              <a:rPr lang="es">
                <a:solidFill>
                  <a:srgbClr val="434343"/>
                </a:solidFill>
                <a:latin typeface="IBM Plex Sans"/>
                <a:ea typeface="IBM Plex Sans"/>
                <a:cs typeface="IBM Plex Sans"/>
                <a:sym typeface="IBM Plex Sans"/>
              </a:rPr>
              <a:t>Gracias al </a:t>
            </a:r>
            <a:r>
              <a:rPr b="1" lang="es">
                <a:solidFill>
                  <a:srgbClr val="434343"/>
                </a:solidFill>
                <a:latin typeface="IBM Plex Sans"/>
                <a:ea typeface="IBM Plex Sans"/>
                <a:cs typeface="IBM Plex Sans"/>
                <a:sym typeface="IBM Plex Sans"/>
              </a:rPr>
              <a:t>control y a la veeduría a los prestadores de salud</a:t>
            </a:r>
            <a:r>
              <a:rPr lang="es">
                <a:solidFill>
                  <a:srgbClr val="434343"/>
                </a:solidFill>
                <a:latin typeface="IBM Plex Sans"/>
                <a:ea typeface="IBM Plex Sans"/>
                <a:cs typeface="IBM Plex Sans"/>
                <a:sym typeface="IBM Plex Sans"/>
              </a:rPr>
              <a:t>, le han dado de baja a algunos precios de medicamentos porque al estar disponibles y comparables, dejaban en evidencia lo altos que eran.</a:t>
            </a:r>
            <a:endParaRPr sz="1800">
              <a:solidFill>
                <a:srgbClr val="434343"/>
              </a:solidFill>
              <a:latin typeface="IBM Plex Sans"/>
              <a:ea typeface="IBM Plex Sans"/>
              <a:cs typeface="IBM Plex Sans"/>
              <a:sym typeface="IBM Plex Sans"/>
            </a:endParaRPr>
          </a:p>
        </p:txBody>
      </p:sp>
      <p:sp>
        <p:nvSpPr>
          <p:cNvPr id="252" name="Google Shape;252;p34"/>
          <p:cNvSpPr txBox="1"/>
          <p:nvPr/>
        </p:nvSpPr>
        <p:spPr>
          <a:xfrm>
            <a:off x="4410900" y="2215625"/>
            <a:ext cx="4207200" cy="1002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2 |</a:t>
            </a:r>
            <a:r>
              <a:rPr lang="es" sz="1800">
                <a:solidFill>
                  <a:srgbClr val="293845"/>
                </a:solidFill>
                <a:latin typeface="IBM Plex Sans SemiBold"/>
                <a:ea typeface="IBM Plex Sans SemiBold"/>
                <a:cs typeface="IBM Plex Sans SemiBold"/>
                <a:sym typeface="IBM Plex Sans SemiBold"/>
              </a:rPr>
              <a:t> </a:t>
            </a:r>
            <a:r>
              <a:rPr lang="es">
                <a:solidFill>
                  <a:srgbClr val="434343"/>
                </a:solidFill>
                <a:latin typeface="IBM Plex Sans"/>
                <a:ea typeface="IBM Plex Sans"/>
                <a:cs typeface="IBM Plex Sans"/>
                <a:sym typeface="IBM Plex Sans"/>
              </a:rPr>
              <a:t>Han impulsado varios </a:t>
            </a:r>
            <a:r>
              <a:rPr b="1" lang="es">
                <a:solidFill>
                  <a:srgbClr val="434343"/>
                </a:solidFill>
                <a:latin typeface="IBM Plex Sans"/>
                <a:ea typeface="IBM Plex Sans"/>
                <a:cs typeface="IBM Plex Sans"/>
                <a:sym typeface="IBM Plex Sans"/>
              </a:rPr>
              <a:t>indicadores de medición</a:t>
            </a:r>
            <a:r>
              <a:rPr lang="es">
                <a:solidFill>
                  <a:srgbClr val="434343"/>
                </a:solidFill>
                <a:latin typeface="IBM Plex Sans"/>
                <a:ea typeface="IBM Plex Sans"/>
                <a:cs typeface="IBM Plex Sans"/>
                <a:sym typeface="IBM Plex Sans"/>
              </a:rPr>
              <a:t> justamente porque la comparación es posible gracias a la disposición de datos e información.</a:t>
            </a:r>
            <a:endParaRPr b="1" sz="1800">
              <a:solidFill>
                <a:srgbClr val="434343"/>
              </a:solidFill>
              <a:latin typeface="IBM Plex Sans"/>
              <a:ea typeface="IBM Plex Sans"/>
              <a:cs typeface="IBM Plex Sans"/>
              <a:sym typeface="IBM Plex Sans"/>
            </a:endParaRPr>
          </a:p>
        </p:txBody>
      </p:sp>
      <p:sp>
        <p:nvSpPr>
          <p:cNvPr id="253" name="Google Shape;253;p34"/>
          <p:cNvSpPr txBox="1"/>
          <p:nvPr/>
        </p:nvSpPr>
        <p:spPr>
          <a:xfrm>
            <a:off x="4410900" y="3222950"/>
            <a:ext cx="4207200" cy="1211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3 |</a:t>
            </a:r>
            <a:r>
              <a:rPr lang="es" sz="1800">
                <a:solidFill>
                  <a:srgbClr val="DA1C95"/>
                </a:solidFill>
                <a:latin typeface="IBM Plex Sans SemiBold"/>
                <a:ea typeface="IBM Plex Sans SemiBold"/>
                <a:cs typeface="IBM Plex Sans SemiBold"/>
                <a:sym typeface="IBM Plex Sans SemiBold"/>
              </a:rPr>
              <a:t> </a:t>
            </a:r>
            <a:r>
              <a:rPr lang="es">
                <a:solidFill>
                  <a:srgbClr val="434343"/>
                </a:solidFill>
                <a:latin typeface="IBM Plex Sans"/>
                <a:ea typeface="IBM Plex Sans"/>
                <a:cs typeface="IBM Plex Sans"/>
                <a:sym typeface="IBM Plex Sans"/>
              </a:rPr>
              <a:t>Todos los años </a:t>
            </a:r>
            <a:r>
              <a:rPr b="1" lang="es">
                <a:solidFill>
                  <a:srgbClr val="434343"/>
                </a:solidFill>
                <a:latin typeface="IBM Plex Sans"/>
                <a:ea typeface="IBM Plex Sans"/>
                <a:cs typeface="IBM Plex Sans"/>
                <a:sym typeface="IBM Plex Sans"/>
              </a:rPr>
              <a:t>actualizan los datos</a:t>
            </a:r>
            <a:r>
              <a:rPr lang="es">
                <a:solidFill>
                  <a:srgbClr val="434343"/>
                </a:solidFill>
                <a:latin typeface="IBM Plex Sans"/>
                <a:ea typeface="IBM Plex Sans"/>
                <a:cs typeface="IBM Plex Sans"/>
                <a:sym typeface="IBM Plex Sans"/>
              </a:rPr>
              <a:t>, tanto de prestadores de salud como de precios de medicamentos y servicios.</a:t>
            </a:r>
            <a:endParaRPr>
              <a:solidFill>
                <a:srgbClr val="434343"/>
              </a:solidFill>
              <a:latin typeface="IBM Plex Sans"/>
              <a:ea typeface="IBM Plex Sans"/>
              <a:cs typeface="IBM Plex Sans"/>
              <a:sym typeface="IBM Plex Sans"/>
            </a:endParaRPr>
          </a:p>
          <a:p>
            <a:pPr indent="0" lvl="0" marL="0" rtl="0" algn="l">
              <a:lnSpc>
                <a:spcPct val="115000"/>
              </a:lnSpc>
              <a:spcBef>
                <a:spcPts val="0"/>
              </a:spcBef>
              <a:spcAft>
                <a:spcPts val="0"/>
              </a:spcAft>
              <a:buNone/>
            </a:pPr>
            <a:r>
              <a:t/>
            </a:r>
            <a:endParaRPr sz="1800">
              <a:solidFill>
                <a:srgbClr val="293845"/>
              </a:solidFill>
              <a:latin typeface="IBM Plex Sans"/>
              <a:ea typeface="IBM Plex Sans"/>
              <a:cs typeface="IBM Plex Sans"/>
              <a:sym typeface="IBM Plex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DFE"/>
        </a:solidFill>
      </p:bgPr>
    </p:bg>
    <p:spTree>
      <p:nvGrpSpPr>
        <p:cNvPr id="257" name="Shape 257"/>
        <p:cNvGrpSpPr/>
        <p:nvPr/>
      </p:nvGrpSpPr>
      <p:grpSpPr>
        <a:xfrm>
          <a:off x="0" y="0"/>
          <a:ext cx="0" cy="0"/>
          <a:chOff x="0" y="0"/>
          <a:chExt cx="0" cy="0"/>
        </a:xfrm>
      </p:grpSpPr>
      <p:pic>
        <p:nvPicPr>
          <p:cNvPr id="258" name="Google Shape;258;p35"/>
          <p:cNvPicPr preferRelativeResize="0"/>
          <p:nvPr/>
        </p:nvPicPr>
        <p:blipFill>
          <a:blip r:embed="rId3">
            <a:alphaModFix/>
          </a:blip>
          <a:stretch>
            <a:fillRect/>
          </a:stretch>
        </p:blipFill>
        <p:spPr>
          <a:xfrm>
            <a:off x="225125" y="179525"/>
            <a:ext cx="1261376" cy="203575"/>
          </a:xfrm>
          <a:prstGeom prst="rect">
            <a:avLst/>
          </a:prstGeom>
          <a:noFill/>
          <a:ln>
            <a:noFill/>
          </a:ln>
        </p:spPr>
      </p:pic>
      <p:sp>
        <p:nvSpPr>
          <p:cNvPr id="259" name="Google Shape;259;p35"/>
          <p:cNvSpPr txBox="1"/>
          <p:nvPr/>
        </p:nvSpPr>
        <p:spPr>
          <a:xfrm>
            <a:off x="4410900" y="820025"/>
            <a:ext cx="4207200" cy="1338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4</a:t>
            </a:r>
            <a:r>
              <a:rPr b="1" lang="es" sz="1800">
                <a:solidFill>
                  <a:srgbClr val="DA1C95"/>
                </a:solidFill>
                <a:latin typeface="IBM Plex Sans"/>
                <a:ea typeface="IBM Plex Sans"/>
                <a:cs typeface="IBM Plex Sans"/>
                <a:sym typeface="IBM Plex Sans"/>
              </a:rPr>
              <a:t> |</a:t>
            </a:r>
            <a:r>
              <a:rPr lang="es" sz="1800">
                <a:solidFill>
                  <a:srgbClr val="293845"/>
                </a:solidFill>
                <a:latin typeface="IBM Plex Sans SemiBold"/>
                <a:ea typeface="IBM Plex Sans SemiBold"/>
                <a:cs typeface="IBM Plex Sans SemiBold"/>
                <a:sym typeface="IBM Plex Sans SemiBold"/>
              </a:rPr>
              <a:t> </a:t>
            </a:r>
            <a:r>
              <a:rPr lang="es">
                <a:solidFill>
                  <a:srgbClr val="434343"/>
                </a:solidFill>
                <a:latin typeface="IBM Plex Sans"/>
                <a:ea typeface="IBM Plex Sans"/>
                <a:cs typeface="IBM Plex Sans"/>
                <a:sym typeface="IBM Plex Sans"/>
              </a:rPr>
              <a:t>Los usuarios no sólo pueden consultar los </a:t>
            </a:r>
            <a:r>
              <a:rPr b="1" lang="es">
                <a:solidFill>
                  <a:srgbClr val="434343"/>
                </a:solidFill>
                <a:latin typeface="IBM Plex Sans"/>
                <a:ea typeface="IBM Plex Sans"/>
                <a:cs typeface="IBM Plex Sans"/>
                <a:sym typeface="IBM Plex Sans"/>
              </a:rPr>
              <a:t>datos </a:t>
            </a:r>
            <a:r>
              <a:rPr lang="es">
                <a:solidFill>
                  <a:srgbClr val="434343"/>
                </a:solidFill>
                <a:latin typeface="IBM Plex Sans"/>
                <a:ea typeface="IBM Plex Sans"/>
                <a:cs typeface="IBM Plex Sans"/>
                <a:sym typeface="IBM Plex Sans"/>
              </a:rPr>
              <a:t>sino que pueden descargarlos, hacer </a:t>
            </a:r>
            <a:r>
              <a:rPr b="1" lang="es">
                <a:solidFill>
                  <a:srgbClr val="434343"/>
                </a:solidFill>
                <a:latin typeface="IBM Plex Sans"/>
                <a:ea typeface="IBM Plex Sans"/>
                <a:cs typeface="IBM Plex Sans"/>
                <a:sym typeface="IBM Plex Sans"/>
              </a:rPr>
              <a:t>análisis</a:t>
            </a:r>
            <a:r>
              <a:rPr lang="es">
                <a:solidFill>
                  <a:srgbClr val="434343"/>
                </a:solidFill>
                <a:latin typeface="IBM Plex Sans"/>
                <a:ea typeface="IBM Plex Sans"/>
                <a:cs typeface="IBM Plex Sans"/>
                <a:sym typeface="IBM Plex Sans"/>
              </a:rPr>
              <a:t> y </a:t>
            </a:r>
            <a:r>
              <a:rPr b="1" lang="es">
                <a:solidFill>
                  <a:srgbClr val="434343"/>
                </a:solidFill>
                <a:latin typeface="IBM Plex Sans"/>
                <a:ea typeface="IBM Plex Sans"/>
                <a:cs typeface="IBM Plex Sans"/>
                <a:sym typeface="IBM Plex Sans"/>
              </a:rPr>
              <a:t>visualizaciones</a:t>
            </a:r>
            <a:r>
              <a:rPr lang="es">
                <a:solidFill>
                  <a:srgbClr val="434343"/>
                </a:solidFill>
                <a:latin typeface="IBM Plex Sans"/>
                <a:ea typeface="IBM Plex Sans"/>
                <a:cs typeface="IBM Plex Sans"/>
                <a:sym typeface="IBM Plex Sans"/>
              </a:rPr>
              <a:t>.</a:t>
            </a:r>
            <a:endParaRPr sz="1800">
              <a:solidFill>
                <a:srgbClr val="434343"/>
              </a:solidFill>
              <a:latin typeface="IBM Plex Sans"/>
              <a:ea typeface="IBM Plex Sans"/>
              <a:cs typeface="IBM Plex Sans"/>
              <a:sym typeface="IBM Plex Sans"/>
            </a:endParaRPr>
          </a:p>
        </p:txBody>
      </p:sp>
      <p:sp>
        <p:nvSpPr>
          <p:cNvPr id="260" name="Google Shape;260;p35"/>
          <p:cNvSpPr txBox="1"/>
          <p:nvPr/>
        </p:nvSpPr>
        <p:spPr>
          <a:xfrm>
            <a:off x="4410900" y="1969700"/>
            <a:ext cx="4207200" cy="2742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5</a:t>
            </a:r>
            <a:r>
              <a:rPr b="1" lang="es" sz="1800">
                <a:solidFill>
                  <a:srgbClr val="DA1C95"/>
                </a:solidFill>
                <a:latin typeface="IBM Plex Sans"/>
                <a:ea typeface="IBM Plex Sans"/>
                <a:cs typeface="IBM Plex Sans"/>
                <a:sym typeface="IBM Plex Sans"/>
              </a:rPr>
              <a:t> |</a:t>
            </a:r>
            <a:r>
              <a:rPr lang="es" sz="1800">
                <a:solidFill>
                  <a:srgbClr val="293845"/>
                </a:solidFill>
                <a:latin typeface="IBM Plex Sans SemiBold"/>
                <a:ea typeface="IBM Plex Sans SemiBold"/>
                <a:cs typeface="IBM Plex Sans SemiBold"/>
                <a:sym typeface="IBM Plex Sans SemiBold"/>
              </a:rPr>
              <a:t> </a:t>
            </a:r>
            <a:r>
              <a:rPr b="1" lang="es">
                <a:solidFill>
                  <a:srgbClr val="434343"/>
                </a:solidFill>
                <a:latin typeface="IBM Plex Sans"/>
                <a:ea typeface="IBM Plex Sans"/>
                <a:cs typeface="IBM Plex Sans"/>
                <a:sym typeface="IBM Plex Sans"/>
              </a:rPr>
              <a:t>Los datos</a:t>
            </a:r>
            <a:r>
              <a:rPr lang="es">
                <a:solidFill>
                  <a:srgbClr val="434343"/>
                </a:solidFill>
                <a:latin typeface="IBM Plex Sans"/>
                <a:ea typeface="IBM Plex Sans"/>
                <a:cs typeface="IBM Plex Sans"/>
                <a:sym typeface="IBM Plex Sans"/>
              </a:rPr>
              <a:t> que se utilizan en la plataforma, estaban disponibles hacía cuatro años atrás pero ningún periodista o gente de prensa los había utilizado, después de que sale la </a:t>
            </a:r>
            <a:r>
              <a:rPr b="1" lang="es">
                <a:solidFill>
                  <a:srgbClr val="434343"/>
                </a:solidFill>
                <a:latin typeface="IBM Plex Sans"/>
                <a:ea typeface="IBM Plex Sans"/>
                <a:cs typeface="IBM Plex Sans"/>
                <a:sym typeface="IBM Plex Sans"/>
              </a:rPr>
              <a:t>plataforma</a:t>
            </a:r>
            <a:r>
              <a:rPr lang="es">
                <a:solidFill>
                  <a:srgbClr val="434343"/>
                </a:solidFill>
                <a:latin typeface="IBM Plex Sans"/>
                <a:ea typeface="IBM Plex Sans"/>
                <a:cs typeface="IBM Plex Sans"/>
                <a:sym typeface="IBM Plex Sans"/>
              </a:rPr>
              <a:t> en ese mismo año empiezan a salir periódicamente notas de prensa que consumen esos datos para hacer análisis más profundos.</a:t>
            </a:r>
            <a:endParaRPr>
              <a:solidFill>
                <a:srgbClr val="434343"/>
              </a:solidFill>
              <a:latin typeface="IBM Plex Sans"/>
              <a:ea typeface="IBM Plex Sans"/>
              <a:cs typeface="IBM Plex Sans"/>
              <a:sym typeface="IBM Plex Sans"/>
            </a:endParaRPr>
          </a:p>
          <a:p>
            <a:pPr indent="0" lvl="0" marL="0" rtl="0" algn="l">
              <a:lnSpc>
                <a:spcPct val="115000"/>
              </a:lnSpc>
              <a:spcBef>
                <a:spcPts val="0"/>
              </a:spcBef>
              <a:spcAft>
                <a:spcPts val="0"/>
              </a:spcAft>
              <a:buNone/>
            </a:pPr>
            <a:r>
              <a:t/>
            </a:r>
            <a:endParaRPr>
              <a:solidFill>
                <a:srgbClr val="434343"/>
              </a:solidFill>
              <a:latin typeface="IBM Plex Sans"/>
              <a:ea typeface="IBM Plex Sans"/>
              <a:cs typeface="IBM Plex Sans"/>
              <a:sym typeface="IBM Plex Sans"/>
            </a:endParaRPr>
          </a:p>
        </p:txBody>
      </p:sp>
      <p:sp>
        <p:nvSpPr>
          <p:cNvPr id="261" name="Google Shape;261;p35"/>
          <p:cNvSpPr txBox="1"/>
          <p:nvPr/>
        </p:nvSpPr>
        <p:spPr>
          <a:xfrm>
            <a:off x="4410900" y="3222950"/>
            <a:ext cx="4207200" cy="1211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solidFill>
                <a:srgbClr val="434343"/>
              </a:solidFill>
              <a:latin typeface="IBM Plex Sans"/>
              <a:ea typeface="IBM Plex Sans"/>
              <a:cs typeface="IBM Plex Sans"/>
              <a:sym typeface="IBM Plex Sans"/>
            </a:endParaRPr>
          </a:p>
          <a:p>
            <a:pPr indent="0" lvl="0" marL="0" rtl="0" algn="l">
              <a:lnSpc>
                <a:spcPct val="115000"/>
              </a:lnSpc>
              <a:spcBef>
                <a:spcPts val="0"/>
              </a:spcBef>
              <a:spcAft>
                <a:spcPts val="0"/>
              </a:spcAft>
              <a:buNone/>
            </a:pPr>
            <a:r>
              <a:t/>
            </a:r>
            <a:endParaRPr sz="1800">
              <a:solidFill>
                <a:srgbClr val="293845"/>
              </a:solidFill>
              <a:latin typeface="IBM Plex Sans"/>
              <a:ea typeface="IBM Plex Sans"/>
              <a:cs typeface="IBM Plex Sans"/>
              <a:sym typeface="IBM Plex Sans"/>
            </a:endParaRPr>
          </a:p>
        </p:txBody>
      </p:sp>
      <p:sp>
        <p:nvSpPr>
          <p:cNvPr id="262" name="Google Shape;262;p35"/>
          <p:cNvSpPr txBox="1"/>
          <p:nvPr/>
        </p:nvSpPr>
        <p:spPr>
          <a:xfrm>
            <a:off x="1063750" y="2057650"/>
            <a:ext cx="1523100" cy="646500"/>
          </a:xfrm>
          <a:prstGeom prst="rect">
            <a:avLst/>
          </a:prstGeom>
          <a:solidFill>
            <a:srgbClr val="DA1C95"/>
          </a:solidFill>
          <a:ln>
            <a:noFill/>
          </a:ln>
        </p:spPr>
        <p:txBody>
          <a:bodyPr anchorCtr="0" anchor="ctr" bIns="91425" lIns="91425" spcFirstLastPara="1" rIns="91425" wrap="square" tIns="91425">
            <a:normAutofit/>
          </a:bodyPr>
          <a:lstStyle/>
          <a:p>
            <a:pPr indent="0" lvl="0" marL="0" rtl="0" algn="l">
              <a:spcBef>
                <a:spcPts val="0"/>
              </a:spcBef>
              <a:spcAft>
                <a:spcPts val="0"/>
              </a:spcAft>
              <a:buNone/>
            </a:pPr>
            <a:r>
              <a:rPr lang="es" sz="3000">
                <a:solidFill>
                  <a:srgbClr val="FFFFFF"/>
                </a:solidFill>
                <a:latin typeface="IBM Plex Sans SemiBold"/>
                <a:ea typeface="IBM Plex Sans SemiBold"/>
                <a:cs typeface="IBM Plex Sans SemiBold"/>
                <a:sym typeface="IBM Plex Sans SemiBold"/>
              </a:rPr>
              <a:t>Logros</a:t>
            </a:r>
            <a:endParaRPr sz="3000">
              <a:solidFill>
                <a:srgbClr val="FFFFFF"/>
              </a:solidFill>
              <a:latin typeface="IBM Plex Sans SemiBold"/>
              <a:ea typeface="IBM Plex Sans SemiBold"/>
              <a:cs typeface="IBM Plex Sans SemiBold"/>
              <a:sym typeface="IBM Plex Sans SemiBo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DFE"/>
        </a:solidFill>
      </p:bgPr>
    </p:bg>
    <p:spTree>
      <p:nvGrpSpPr>
        <p:cNvPr id="266" name="Shape 266"/>
        <p:cNvGrpSpPr/>
        <p:nvPr/>
      </p:nvGrpSpPr>
      <p:grpSpPr>
        <a:xfrm>
          <a:off x="0" y="0"/>
          <a:ext cx="0" cy="0"/>
          <a:chOff x="0" y="0"/>
          <a:chExt cx="0" cy="0"/>
        </a:xfrm>
      </p:grpSpPr>
      <p:pic>
        <p:nvPicPr>
          <p:cNvPr id="267" name="Google Shape;267;p36"/>
          <p:cNvPicPr preferRelativeResize="0"/>
          <p:nvPr/>
        </p:nvPicPr>
        <p:blipFill>
          <a:blip r:embed="rId3">
            <a:alphaModFix/>
          </a:blip>
          <a:stretch>
            <a:fillRect/>
          </a:stretch>
        </p:blipFill>
        <p:spPr>
          <a:xfrm>
            <a:off x="225125" y="179525"/>
            <a:ext cx="1261376" cy="203575"/>
          </a:xfrm>
          <a:prstGeom prst="rect">
            <a:avLst/>
          </a:prstGeom>
          <a:noFill/>
          <a:ln>
            <a:noFill/>
          </a:ln>
        </p:spPr>
      </p:pic>
      <p:sp>
        <p:nvSpPr>
          <p:cNvPr id="268" name="Google Shape;268;p36"/>
          <p:cNvSpPr txBox="1"/>
          <p:nvPr/>
        </p:nvSpPr>
        <p:spPr>
          <a:xfrm>
            <a:off x="2625900" y="383100"/>
            <a:ext cx="3892200" cy="11502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s" sz="3000">
                <a:solidFill>
                  <a:srgbClr val="DA1C95"/>
                </a:solidFill>
                <a:latin typeface="IBM Plex Sans SemiBold"/>
                <a:ea typeface="IBM Plex Sans SemiBold"/>
                <a:cs typeface="IBM Plex Sans SemiBold"/>
                <a:sym typeface="IBM Plex Sans SemiBold"/>
              </a:rPr>
              <a:t>Economía Femini(s)ta</a:t>
            </a:r>
            <a:endParaRPr sz="3000">
              <a:solidFill>
                <a:srgbClr val="293845"/>
              </a:solidFill>
              <a:latin typeface="IBM Plex Sans SemiBold"/>
              <a:ea typeface="IBM Plex Sans SemiBold"/>
              <a:cs typeface="IBM Plex Sans SemiBold"/>
              <a:sym typeface="IBM Plex Sans SemiBold"/>
            </a:endParaRPr>
          </a:p>
        </p:txBody>
      </p:sp>
      <p:sp>
        <p:nvSpPr>
          <p:cNvPr id="269" name="Google Shape;269;p36"/>
          <p:cNvSpPr txBox="1"/>
          <p:nvPr>
            <p:ph type="ctrTitle"/>
          </p:nvPr>
        </p:nvSpPr>
        <p:spPr>
          <a:xfrm>
            <a:off x="478650" y="1428475"/>
            <a:ext cx="4683900" cy="2745300"/>
          </a:xfrm>
          <a:prstGeom prst="rect">
            <a:avLst/>
          </a:prstGeom>
        </p:spPr>
        <p:txBody>
          <a:bodyPr anchorCtr="0" anchor="ctr" bIns="91425" lIns="91425" spcFirstLastPara="1" rIns="91425" wrap="square" tIns="91425">
            <a:noAutofit/>
          </a:bodyPr>
          <a:lstStyle/>
          <a:p>
            <a:pPr indent="-295910" lvl="0" marL="457200" rtl="0" algn="l">
              <a:lnSpc>
                <a:spcPct val="115000"/>
              </a:lnSpc>
              <a:spcBef>
                <a:spcPts val="0"/>
              </a:spcBef>
              <a:spcAft>
                <a:spcPts val="0"/>
              </a:spcAft>
              <a:buClr>
                <a:srgbClr val="434343"/>
              </a:buClr>
              <a:buSzPts val="1060"/>
              <a:buFont typeface="IBM Plex Sans"/>
              <a:buChar char="➔"/>
            </a:pPr>
            <a:r>
              <a:rPr lang="es" sz="1060">
                <a:solidFill>
                  <a:srgbClr val="434343"/>
                </a:solidFill>
                <a:latin typeface="IBM Plex Sans"/>
                <a:ea typeface="IBM Plex Sans"/>
                <a:cs typeface="IBM Plex Sans"/>
                <a:sym typeface="IBM Plex Sans"/>
              </a:rPr>
              <a:t>Es una organización argentina que nace con el objetivo de visibilizar la desigualdad de género a través de la difusión de datos, estadísticas, contenidos académicos y producción original orientada a todo público.</a:t>
            </a:r>
            <a:endParaRPr sz="1060">
              <a:solidFill>
                <a:srgbClr val="434343"/>
              </a:solidFill>
              <a:latin typeface="IBM Plex Sans"/>
              <a:ea typeface="IBM Plex Sans"/>
              <a:cs typeface="IBM Plex Sans"/>
              <a:sym typeface="IBM Plex Sans"/>
            </a:endParaRPr>
          </a:p>
          <a:p>
            <a:pPr indent="-308610" lvl="0" marL="457200" rtl="0" algn="l">
              <a:lnSpc>
                <a:spcPct val="115000"/>
              </a:lnSpc>
              <a:spcBef>
                <a:spcPts val="0"/>
              </a:spcBef>
              <a:spcAft>
                <a:spcPts val="0"/>
              </a:spcAft>
              <a:buClr>
                <a:srgbClr val="434343"/>
              </a:buClr>
              <a:buSzPts val="1260"/>
              <a:buFont typeface="IBM Plex Sans"/>
              <a:buChar char="➔"/>
            </a:pPr>
            <a:r>
              <a:rPr b="1" lang="es" sz="1060">
                <a:solidFill>
                  <a:srgbClr val="434343"/>
                </a:solidFill>
                <a:latin typeface="IBM Plex Sans"/>
                <a:ea typeface="IBM Plex Sans"/>
                <a:cs typeface="IBM Plex Sans"/>
                <a:sym typeface="IBM Plex Sans"/>
              </a:rPr>
              <a:t>Proyecto MestruAcción:</a:t>
            </a:r>
            <a:r>
              <a:rPr lang="es" sz="1060">
                <a:solidFill>
                  <a:srgbClr val="293845"/>
                </a:solidFill>
                <a:latin typeface="IBM Plex Sans"/>
                <a:ea typeface="IBM Plex Sans"/>
                <a:cs typeface="IBM Plex Sans"/>
                <a:sym typeface="IBM Plex Sans"/>
              </a:rPr>
              <a:t> </a:t>
            </a:r>
            <a:r>
              <a:rPr lang="es" sz="1020">
                <a:solidFill>
                  <a:srgbClr val="434343"/>
                </a:solidFill>
                <a:latin typeface="IBM Plex Sans"/>
                <a:ea typeface="IBM Plex Sans"/>
                <a:cs typeface="IBM Plex Sans"/>
                <a:sym typeface="IBM Plex Sans"/>
              </a:rPr>
              <a:t>Fue una campaña del 2017 que buscaba eliminar los impuestos que tienen los productos de gestión menstrual como las toallas, los tampones y los protectores en La Argentina. Buscaba la provisión gratuita de estos elementos y además la investigación sobre los materiales y la composición que tienen estos elementos a partir de información pública y datos que están en las estadísticas oficiales de Argentina, que por un lado tienen que ver con el precio de todos estos productos , los ingresos que tienen las mujeres y por el otro, el sistema tributario y cómo está organizado.</a:t>
            </a:r>
            <a:endParaRPr sz="1260">
              <a:solidFill>
                <a:srgbClr val="293845"/>
              </a:solidFill>
              <a:latin typeface="IBM Plex Sans"/>
              <a:ea typeface="IBM Plex Sans"/>
              <a:cs typeface="IBM Plex Sans"/>
              <a:sym typeface="IBM Plex Sans"/>
            </a:endParaRPr>
          </a:p>
        </p:txBody>
      </p:sp>
      <p:sp>
        <p:nvSpPr>
          <p:cNvPr id="270" name="Google Shape;270;p36"/>
          <p:cNvSpPr txBox="1"/>
          <p:nvPr/>
        </p:nvSpPr>
        <p:spPr>
          <a:xfrm>
            <a:off x="698325" y="4173775"/>
            <a:ext cx="3000000" cy="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Clr>
                <a:schemeClr val="dk1"/>
              </a:buClr>
              <a:buSzPts val="1100"/>
              <a:buFont typeface="Arial"/>
              <a:buNone/>
            </a:pPr>
            <a:r>
              <a:rPr lang="es" u="sng">
                <a:solidFill>
                  <a:schemeClr val="accent5"/>
                </a:solidFill>
                <a:latin typeface="IBM Plex Sans"/>
                <a:ea typeface="IBM Plex Sans"/>
                <a:cs typeface="IBM Plex Sans"/>
                <a:sym typeface="IBM Plex Sans"/>
                <a:hlinkClick r:id="rId4">
                  <a:extLst>
                    <a:ext uri="{A12FA001-AC4F-418D-AE19-62706E023703}">
                      <ahyp:hlinkClr val="tx"/>
                    </a:ext>
                  </a:extLst>
                </a:hlinkClick>
              </a:rPr>
              <a:t>http://economiafeminita.com/menstruaccion/</a:t>
            </a:r>
            <a:endParaRPr>
              <a:latin typeface="IBM Plex Sans"/>
              <a:ea typeface="IBM Plex Sans"/>
              <a:cs typeface="IBM Plex Sans"/>
              <a:sym typeface="IBM Plex Sans"/>
            </a:endParaRPr>
          </a:p>
        </p:txBody>
      </p:sp>
      <p:pic>
        <p:nvPicPr>
          <p:cNvPr id="271" name="Google Shape;271;p36"/>
          <p:cNvPicPr preferRelativeResize="0"/>
          <p:nvPr/>
        </p:nvPicPr>
        <p:blipFill rotWithShape="1">
          <a:blip r:embed="rId5">
            <a:alphaModFix/>
          </a:blip>
          <a:srcRect b="0" l="0" r="0" t="0"/>
          <a:stretch/>
        </p:blipFill>
        <p:spPr>
          <a:xfrm>
            <a:off x="6556500" y="1805150"/>
            <a:ext cx="1449875" cy="14498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DFE"/>
        </a:solidFill>
      </p:bgPr>
    </p:bg>
    <p:spTree>
      <p:nvGrpSpPr>
        <p:cNvPr id="275" name="Shape 275"/>
        <p:cNvGrpSpPr/>
        <p:nvPr/>
      </p:nvGrpSpPr>
      <p:grpSpPr>
        <a:xfrm>
          <a:off x="0" y="0"/>
          <a:ext cx="0" cy="0"/>
          <a:chOff x="0" y="0"/>
          <a:chExt cx="0" cy="0"/>
        </a:xfrm>
      </p:grpSpPr>
      <p:pic>
        <p:nvPicPr>
          <p:cNvPr id="276" name="Google Shape;276;p37"/>
          <p:cNvPicPr preferRelativeResize="0"/>
          <p:nvPr/>
        </p:nvPicPr>
        <p:blipFill>
          <a:blip r:embed="rId3">
            <a:alphaModFix/>
          </a:blip>
          <a:stretch>
            <a:fillRect/>
          </a:stretch>
        </p:blipFill>
        <p:spPr>
          <a:xfrm>
            <a:off x="225125" y="179525"/>
            <a:ext cx="1261376" cy="203575"/>
          </a:xfrm>
          <a:prstGeom prst="rect">
            <a:avLst/>
          </a:prstGeom>
          <a:noFill/>
          <a:ln>
            <a:noFill/>
          </a:ln>
        </p:spPr>
      </p:pic>
      <p:sp>
        <p:nvSpPr>
          <p:cNvPr id="277" name="Google Shape;277;p37"/>
          <p:cNvSpPr txBox="1"/>
          <p:nvPr/>
        </p:nvSpPr>
        <p:spPr>
          <a:xfrm>
            <a:off x="1063750" y="2057650"/>
            <a:ext cx="1523100" cy="646500"/>
          </a:xfrm>
          <a:prstGeom prst="rect">
            <a:avLst/>
          </a:prstGeom>
          <a:solidFill>
            <a:srgbClr val="DA1C95"/>
          </a:solidFill>
          <a:ln>
            <a:noFill/>
          </a:ln>
        </p:spPr>
        <p:txBody>
          <a:bodyPr anchorCtr="0" anchor="ctr" bIns="91425" lIns="91425" spcFirstLastPara="1" rIns="91425" wrap="square" tIns="91425">
            <a:normAutofit/>
          </a:bodyPr>
          <a:lstStyle/>
          <a:p>
            <a:pPr indent="0" lvl="0" marL="0" rtl="0" algn="l">
              <a:spcBef>
                <a:spcPts val="0"/>
              </a:spcBef>
              <a:spcAft>
                <a:spcPts val="0"/>
              </a:spcAft>
              <a:buNone/>
            </a:pPr>
            <a:r>
              <a:rPr lang="es" sz="3000">
                <a:solidFill>
                  <a:srgbClr val="FFFFFF"/>
                </a:solidFill>
                <a:latin typeface="IBM Plex Sans SemiBold"/>
                <a:ea typeface="IBM Plex Sans SemiBold"/>
                <a:cs typeface="IBM Plex Sans SemiBold"/>
                <a:sym typeface="IBM Plex Sans SemiBold"/>
              </a:rPr>
              <a:t>Logros</a:t>
            </a:r>
            <a:endParaRPr sz="3000">
              <a:solidFill>
                <a:srgbClr val="FFFFFF"/>
              </a:solidFill>
              <a:latin typeface="IBM Plex Sans SemiBold"/>
              <a:ea typeface="IBM Plex Sans SemiBold"/>
              <a:cs typeface="IBM Plex Sans SemiBold"/>
              <a:sym typeface="IBM Plex Sans SemiBold"/>
            </a:endParaRPr>
          </a:p>
        </p:txBody>
      </p:sp>
      <p:sp>
        <p:nvSpPr>
          <p:cNvPr id="278" name="Google Shape;278;p37"/>
          <p:cNvSpPr txBox="1"/>
          <p:nvPr/>
        </p:nvSpPr>
        <p:spPr>
          <a:xfrm>
            <a:off x="4410900" y="310550"/>
            <a:ext cx="4207200" cy="2330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1 |</a:t>
            </a:r>
            <a:r>
              <a:rPr lang="es" sz="1800">
                <a:solidFill>
                  <a:srgbClr val="293845"/>
                </a:solidFill>
                <a:latin typeface="IBM Plex Sans SemiBold"/>
                <a:ea typeface="IBM Plex Sans SemiBold"/>
                <a:cs typeface="IBM Plex Sans SemiBold"/>
                <a:sym typeface="IBM Plex Sans SemiBold"/>
              </a:rPr>
              <a:t> </a:t>
            </a:r>
            <a:r>
              <a:rPr lang="es">
                <a:solidFill>
                  <a:srgbClr val="434343"/>
                </a:solidFill>
                <a:latin typeface="IBM Plex Sans"/>
                <a:ea typeface="IBM Plex Sans"/>
                <a:cs typeface="IBM Plex Sans"/>
                <a:sym typeface="IBM Plex Sans"/>
              </a:rPr>
              <a:t>Hicieron una </a:t>
            </a:r>
            <a:r>
              <a:rPr b="1" lang="es">
                <a:solidFill>
                  <a:srgbClr val="434343"/>
                </a:solidFill>
                <a:latin typeface="IBM Plex Sans"/>
                <a:ea typeface="IBM Plex Sans"/>
                <a:cs typeface="IBM Plex Sans"/>
                <a:sym typeface="IBM Plex Sans"/>
              </a:rPr>
              <a:t>campaña de visibilización</a:t>
            </a:r>
            <a:r>
              <a:rPr lang="es">
                <a:solidFill>
                  <a:srgbClr val="434343"/>
                </a:solidFill>
                <a:latin typeface="IBM Plex Sans"/>
                <a:ea typeface="IBM Plex Sans"/>
                <a:cs typeface="IBM Plex Sans"/>
                <a:sym typeface="IBM Plex Sans"/>
              </a:rPr>
              <a:t> de cuánto cuesta menstruar y sacaron un promedio de cuántas toallas o tampones se pueden llegar a utilizar por ciclo, también hicieron el cálculo anual y pudieron medir la cantidad de mujeres que hay en edad menstruante en el país, visualizando lo que le cuesta a las mujeres menstruar.</a:t>
            </a:r>
            <a:endParaRPr>
              <a:solidFill>
                <a:srgbClr val="434343"/>
              </a:solidFill>
              <a:latin typeface="IBM Plex Sans"/>
              <a:ea typeface="IBM Plex Sans"/>
              <a:cs typeface="IBM Plex Sans"/>
              <a:sym typeface="IBM Plex Sans"/>
            </a:endParaRPr>
          </a:p>
          <a:p>
            <a:pPr indent="0" lvl="0" marL="0" rtl="0" algn="l">
              <a:lnSpc>
                <a:spcPct val="115000"/>
              </a:lnSpc>
              <a:spcBef>
                <a:spcPts val="0"/>
              </a:spcBef>
              <a:spcAft>
                <a:spcPts val="0"/>
              </a:spcAft>
              <a:buNone/>
            </a:pPr>
            <a:r>
              <a:t/>
            </a:r>
            <a:endParaRPr>
              <a:solidFill>
                <a:srgbClr val="434343"/>
              </a:solidFill>
              <a:latin typeface="IBM Plex Sans"/>
              <a:ea typeface="IBM Plex Sans"/>
              <a:cs typeface="IBM Plex Sans"/>
              <a:sym typeface="IBM Plex Sans"/>
            </a:endParaRPr>
          </a:p>
        </p:txBody>
      </p:sp>
      <p:sp>
        <p:nvSpPr>
          <p:cNvPr id="279" name="Google Shape;279;p37"/>
          <p:cNvSpPr txBox="1"/>
          <p:nvPr/>
        </p:nvSpPr>
        <p:spPr>
          <a:xfrm>
            <a:off x="4410900" y="2088925"/>
            <a:ext cx="4207200" cy="1801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2 |</a:t>
            </a:r>
            <a:r>
              <a:rPr lang="es" sz="1800">
                <a:solidFill>
                  <a:srgbClr val="293845"/>
                </a:solidFill>
                <a:latin typeface="IBM Plex Sans SemiBold"/>
                <a:ea typeface="IBM Plex Sans SemiBold"/>
                <a:cs typeface="IBM Plex Sans SemiBold"/>
                <a:sym typeface="IBM Plex Sans SemiBold"/>
              </a:rPr>
              <a:t> </a:t>
            </a:r>
            <a:r>
              <a:rPr lang="es">
                <a:solidFill>
                  <a:srgbClr val="434343"/>
                </a:solidFill>
                <a:latin typeface="IBM Plex Sans"/>
                <a:ea typeface="IBM Plex Sans"/>
                <a:cs typeface="IBM Plex Sans"/>
                <a:sym typeface="IBM Plex Sans"/>
              </a:rPr>
              <a:t>Como fruto de la campaña que hicieron para visibilizar el costo de la menstruación, lograron incluir los tampones en la canasta básica familiar en Argentina.</a:t>
            </a:r>
            <a:endParaRPr>
              <a:solidFill>
                <a:srgbClr val="434343"/>
              </a:solidFill>
              <a:latin typeface="IBM Plex Sans"/>
              <a:ea typeface="IBM Plex Sans"/>
              <a:cs typeface="IBM Plex Sans"/>
              <a:sym typeface="IBM Plex Sans"/>
            </a:endParaRPr>
          </a:p>
          <a:p>
            <a:pPr indent="0" lvl="0" marL="0" rtl="0" algn="l">
              <a:lnSpc>
                <a:spcPct val="115000"/>
              </a:lnSpc>
              <a:spcBef>
                <a:spcPts val="0"/>
              </a:spcBef>
              <a:spcAft>
                <a:spcPts val="0"/>
              </a:spcAft>
              <a:buNone/>
            </a:pPr>
            <a:r>
              <a:t/>
            </a:r>
            <a:endParaRPr>
              <a:solidFill>
                <a:srgbClr val="434343"/>
              </a:solidFill>
              <a:latin typeface="IBM Plex Sans"/>
              <a:ea typeface="IBM Plex Sans"/>
              <a:cs typeface="IBM Plex Sans"/>
              <a:sym typeface="IBM Plex Sans"/>
            </a:endParaRPr>
          </a:p>
        </p:txBody>
      </p:sp>
      <p:sp>
        <p:nvSpPr>
          <p:cNvPr id="280" name="Google Shape;280;p37"/>
          <p:cNvSpPr txBox="1"/>
          <p:nvPr/>
        </p:nvSpPr>
        <p:spPr>
          <a:xfrm>
            <a:off x="4410900" y="3222950"/>
            <a:ext cx="4207200" cy="1920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3 |</a:t>
            </a:r>
            <a:r>
              <a:rPr lang="es" sz="1800">
                <a:solidFill>
                  <a:srgbClr val="434343"/>
                </a:solidFill>
                <a:latin typeface="IBM Plex Sans SemiBold"/>
                <a:ea typeface="IBM Plex Sans SemiBold"/>
                <a:cs typeface="IBM Plex Sans SemiBold"/>
                <a:sym typeface="IBM Plex Sans SemiBold"/>
              </a:rPr>
              <a:t> </a:t>
            </a:r>
            <a:r>
              <a:rPr lang="es">
                <a:solidFill>
                  <a:srgbClr val="434343"/>
                </a:solidFill>
                <a:latin typeface="IBM Plex Sans"/>
                <a:ea typeface="IBM Plex Sans"/>
                <a:cs typeface="IBM Plex Sans"/>
                <a:sym typeface="IBM Plex Sans"/>
              </a:rPr>
              <a:t>Casi todas las notas que escriben en Argentina sobre desigualdad de género, aborto, menstruación, brecha salarial y economía del cuidado citan los trabajos de Economía Femini(s)ta.</a:t>
            </a:r>
            <a:endParaRPr>
              <a:solidFill>
                <a:srgbClr val="434343"/>
              </a:solidFill>
              <a:latin typeface="IBM Plex Sans"/>
              <a:ea typeface="IBM Plex Sans"/>
              <a:cs typeface="IBM Plex Sans"/>
              <a:sym typeface="IBM Plex Sans"/>
            </a:endParaRPr>
          </a:p>
          <a:p>
            <a:pPr indent="0" lvl="0" marL="0" rtl="0" algn="l">
              <a:lnSpc>
                <a:spcPct val="115000"/>
              </a:lnSpc>
              <a:spcBef>
                <a:spcPts val="0"/>
              </a:spcBef>
              <a:spcAft>
                <a:spcPts val="0"/>
              </a:spcAft>
              <a:buNone/>
            </a:pPr>
            <a:r>
              <a:t/>
            </a:r>
            <a:endParaRPr>
              <a:solidFill>
                <a:srgbClr val="434343"/>
              </a:solidFill>
              <a:latin typeface="IBM Plex Sans"/>
              <a:ea typeface="IBM Plex Sans"/>
              <a:cs typeface="IBM Plex Sans"/>
              <a:sym typeface="IBM Plex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DFE"/>
        </a:solidFill>
      </p:bgPr>
    </p:bg>
    <p:spTree>
      <p:nvGrpSpPr>
        <p:cNvPr id="284" name="Shape 284"/>
        <p:cNvGrpSpPr/>
        <p:nvPr/>
      </p:nvGrpSpPr>
      <p:grpSpPr>
        <a:xfrm>
          <a:off x="0" y="0"/>
          <a:ext cx="0" cy="0"/>
          <a:chOff x="0" y="0"/>
          <a:chExt cx="0" cy="0"/>
        </a:xfrm>
      </p:grpSpPr>
      <p:pic>
        <p:nvPicPr>
          <p:cNvPr id="285" name="Google Shape;285;p38"/>
          <p:cNvPicPr preferRelativeResize="0"/>
          <p:nvPr/>
        </p:nvPicPr>
        <p:blipFill>
          <a:blip r:embed="rId3">
            <a:alphaModFix/>
          </a:blip>
          <a:stretch>
            <a:fillRect/>
          </a:stretch>
        </p:blipFill>
        <p:spPr>
          <a:xfrm>
            <a:off x="225125" y="179525"/>
            <a:ext cx="1261376" cy="203575"/>
          </a:xfrm>
          <a:prstGeom prst="rect">
            <a:avLst/>
          </a:prstGeom>
          <a:noFill/>
          <a:ln>
            <a:noFill/>
          </a:ln>
        </p:spPr>
      </p:pic>
      <p:sp>
        <p:nvSpPr>
          <p:cNvPr id="286" name="Google Shape;286;p38"/>
          <p:cNvSpPr txBox="1"/>
          <p:nvPr/>
        </p:nvSpPr>
        <p:spPr>
          <a:xfrm>
            <a:off x="1063750" y="2057650"/>
            <a:ext cx="1523100" cy="646500"/>
          </a:xfrm>
          <a:prstGeom prst="rect">
            <a:avLst/>
          </a:prstGeom>
          <a:solidFill>
            <a:srgbClr val="DA1C95"/>
          </a:solidFill>
          <a:ln>
            <a:noFill/>
          </a:ln>
        </p:spPr>
        <p:txBody>
          <a:bodyPr anchorCtr="0" anchor="ctr" bIns="91425" lIns="91425" spcFirstLastPara="1" rIns="91425" wrap="square" tIns="91425">
            <a:normAutofit/>
          </a:bodyPr>
          <a:lstStyle/>
          <a:p>
            <a:pPr indent="0" lvl="0" marL="0" rtl="0" algn="l">
              <a:spcBef>
                <a:spcPts val="0"/>
              </a:spcBef>
              <a:spcAft>
                <a:spcPts val="0"/>
              </a:spcAft>
              <a:buNone/>
            </a:pPr>
            <a:r>
              <a:rPr lang="es" sz="3000">
                <a:solidFill>
                  <a:srgbClr val="FFFFFF"/>
                </a:solidFill>
                <a:latin typeface="IBM Plex Sans SemiBold"/>
                <a:ea typeface="IBM Plex Sans SemiBold"/>
                <a:cs typeface="IBM Plex Sans SemiBold"/>
                <a:sym typeface="IBM Plex Sans SemiBold"/>
              </a:rPr>
              <a:t>Logros</a:t>
            </a:r>
            <a:endParaRPr sz="3000">
              <a:solidFill>
                <a:srgbClr val="FFFFFF"/>
              </a:solidFill>
              <a:latin typeface="IBM Plex Sans SemiBold"/>
              <a:ea typeface="IBM Plex Sans SemiBold"/>
              <a:cs typeface="IBM Plex Sans SemiBold"/>
              <a:sym typeface="IBM Plex Sans SemiBold"/>
            </a:endParaRPr>
          </a:p>
        </p:txBody>
      </p:sp>
      <p:sp>
        <p:nvSpPr>
          <p:cNvPr id="287" name="Google Shape;287;p38"/>
          <p:cNvSpPr txBox="1"/>
          <p:nvPr/>
        </p:nvSpPr>
        <p:spPr>
          <a:xfrm>
            <a:off x="4410900" y="820025"/>
            <a:ext cx="4207200" cy="1338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4</a:t>
            </a:r>
            <a:r>
              <a:rPr b="1" lang="es" sz="1800">
                <a:solidFill>
                  <a:srgbClr val="DA1C95"/>
                </a:solidFill>
                <a:latin typeface="IBM Plex Sans"/>
                <a:ea typeface="IBM Plex Sans"/>
                <a:cs typeface="IBM Plex Sans"/>
                <a:sym typeface="IBM Plex Sans"/>
              </a:rPr>
              <a:t> |</a:t>
            </a:r>
            <a:r>
              <a:rPr lang="es" sz="1800">
                <a:solidFill>
                  <a:srgbClr val="293845"/>
                </a:solidFill>
                <a:latin typeface="IBM Plex Sans SemiBold"/>
                <a:ea typeface="IBM Plex Sans SemiBold"/>
                <a:cs typeface="IBM Plex Sans SemiBold"/>
                <a:sym typeface="IBM Plex Sans SemiBold"/>
              </a:rPr>
              <a:t> </a:t>
            </a:r>
            <a:r>
              <a:rPr lang="es">
                <a:solidFill>
                  <a:srgbClr val="434343"/>
                </a:solidFill>
                <a:latin typeface="IBM Plex Sans"/>
                <a:ea typeface="IBM Plex Sans"/>
                <a:cs typeface="IBM Plex Sans"/>
                <a:sym typeface="IBM Plex Sans"/>
              </a:rPr>
              <a:t>han citado algunas de las investigaciones en los diferentes proyectos de ley que quieren implementar en Argentina, como por ejemplo el proyecto de ley que aprobaba la inclusión de tapones en la canasta básica familiar.</a:t>
            </a:r>
            <a:endParaRPr>
              <a:solidFill>
                <a:srgbClr val="434343"/>
              </a:solidFill>
              <a:latin typeface="IBM Plex Sans"/>
              <a:ea typeface="IBM Plex Sans"/>
              <a:cs typeface="IBM Plex Sans"/>
              <a:sym typeface="IBM Plex Sans"/>
            </a:endParaRPr>
          </a:p>
          <a:p>
            <a:pPr indent="0" lvl="0" marL="0" rtl="0" algn="l">
              <a:lnSpc>
                <a:spcPct val="115000"/>
              </a:lnSpc>
              <a:spcBef>
                <a:spcPts val="0"/>
              </a:spcBef>
              <a:spcAft>
                <a:spcPts val="0"/>
              </a:spcAft>
              <a:buNone/>
            </a:pPr>
            <a:r>
              <a:t/>
            </a:r>
            <a:endParaRPr>
              <a:solidFill>
                <a:srgbClr val="434343"/>
              </a:solidFill>
              <a:latin typeface="IBM Plex Sans"/>
              <a:ea typeface="IBM Plex Sans"/>
              <a:cs typeface="IBM Plex Sans"/>
              <a:sym typeface="IBM Plex Sans"/>
            </a:endParaRPr>
          </a:p>
        </p:txBody>
      </p:sp>
      <p:sp>
        <p:nvSpPr>
          <p:cNvPr id="288" name="Google Shape;288;p38"/>
          <p:cNvSpPr txBox="1"/>
          <p:nvPr/>
        </p:nvSpPr>
        <p:spPr>
          <a:xfrm>
            <a:off x="4410900" y="2215625"/>
            <a:ext cx="4207200" cy="1002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5</a:t>
            </a:r>
            <a:r>
              <a:rPr b="1" lang="es" sz="1800">
                <a:solidFill>
                  <a:srgbClr val="DA1C95"/>
                </a:solidFill>
                <a:latin typeface="IBM Plex Sans"/>
                <a:ea typeface="IBM Plex Sans"/>
                <a:cs typeface="IBM Plex Sans"/>
                <a:sym typeface="IBM Plex Sans"/>
              </a:rPr>
              <a:t> |</a:t>
            </a:r>
            <a:r>
              <a:rPr lang="es" sz="1800">
                <a:solidFill>
                  <a:srgbClr val="293845"/>
                </a:solidFill>
                <a:latin typeface="IBM Plex Sans SemiBold"/>
                <a:ea typeface="IBM Plex Sans SemiBold"/>
                <a:cs typeface="IBM Plex Sans SemiBold"/>
                <a:sym typeface="IBM Plex Sans SemiBold"/>
              </a:rPr>
              <a:t> </a:t>
            </a:r>
            <a:r>
              <a:rPr lang="es">
                <a:solidFill>
                  <a:srgbClr val="434343"/>
                </a:solidFill>
                <a:latin typeface="IBM Plex Sans"/>
                <a:ea typeface="IBM Plex Sans"/>
                <a:cs typeface="IBM Plex Sans"/>
                <a:sym typeface="IBM Plex Sans"/>
              </a:rPr>
              <a:t>El sitio web se convirtió en un referente para la gente que trabaja temas de género.</a:t>
            </a:r>
            <a:endParaRPr>
              <a:solidFill>
                <a:srgbClr val="434343"/>
              </a:solidFill>
              <a:latin typeface="IBM Plex Sans"/>
              <a:ea typeface="IBM Plex Sans"/>
              <a:cs typeface="IBM Plex Sans"/>
              <a:sym typeface="IBM Plex Sans"/>
            </a:endParaRPr>
          </a:p>
          <a:p>
            <a:pPr indent="0" lvl="0" marL="0" rtl="0" algn="l">
              <a:lnSpc>
                <a:spcPct val="115000"/>
              </a:lnSpc>
              <a:spcBef>
                <a:spcPts val="0"/>
              </a:spcBef>
              <a:spcAft>
                <a:spcPts val="0"/>
              </a:spcAft>
              <a:buNone/>
            </a:pPr>
            <a:r>
              <a:t/>
            </a:r>
            <a:endParaRPr>
              <a:solidFill>
                <a:srgbClr val="434343"/>
              </a:solidFill>
              <a:latin typeface="IBM Plex Sans"/>
              <a:ea typeface="IBM Plex Sans"/>
              <a:cs typeface="IBM Plex Sans"/>
              <a:sym typeface="IBM Plex Sans"/>
            </a:endParaRPr>
          </a:p>
        </p:txBody>
      </p:sp>
      <p:sp>
        <p:nvSpPr>
          <p:cNvPr id="289" name="Google Shape;289;p38"/>
          <p:cNvSpPr txBox="1"/>
          <p:nvPr/>
        </p:nvSpPr>
        <p:spPr>
          <a:xfrm>
            <a:off x="4410900" y="3222950"/>
            <a:ext cx="4207200" cy="1211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6</a:t>
            </a:r>
            <a:r>
              <a:rPr b="1" lang="es" sz="1800">
                <a:solidFill>
                  <a:srgbClr val="DA1C95"/>
                </a:solidFill>
                <a:latin typeface="IBM Plex Sans"/>
                <a:ea typeface="IBM Plex Sans"/>
                <a:cs typeface="IBM Plex Sans"/>
                <a:sym typeface="IBM Plex Sans"/>
              </a:rPr>
              <a:t> |</a:t>
            </a:r>
            <a:r>
              <a:rPr lang="es" sz="1800">
                <a:solidFill>
                  <a:srgbClr val="DA1C95"/>
                </a:solidFill>
                <a:latin typeface="IBM Plex Sans SemiBold"/>
                <a:ea typeface="IBM Plex Sans SemiBold"/>
                <a:cs typeface="IBM Plex Sans SemiBold"/>
                <a:sym typeface="IBM Plex Sans SemiBold"/>
              </a:rPr>
              <a:t> </a:t>
            </a:r>
            <a:r>
              <a:rPr lang="es">
                <a:solidFill>
                  <a:srgbClr val="434343"/>
                </a:solidFill>
                <a:latin typeface="IBM Plex Sans"/>
                <a:ea typeface="IBM Plex Sans"/>
                <a:cs typeface="IBM Plex Sans"/>
                <a:sym typeface="IBM Plex Sans"/>
              </a:rPr>
              <a:t>Han consolidado una comunidad fiel que replica constantemente el trabajo que hacen y muchos seguidores se han encargado de sintetizar, reescribir y apropiado de información que allí se publica.</a:t>
            </a:r>
            <a:endParaRPr>
              <a:solidFill>
                <a:srgbClr val="434343"/>
              </a:solidFill>
              <a:latin typeface="IBM Plex Sans"/>
              <a:ea typeface="IBM Plex Sans"/>
              <a:cs typeface="IBM Plex Sans"/>
              <a:sym typeface="IBM Plex Sans"/>
            </a:endParaRPr>
          </a:p>
          <a:p>
            <a:pPr indent="0" lvl="0" marL="0" rtl="0" algn="l">
              <a:lnSpc>
                <a:spcPct val="115000"/>
              </a:lnSpc>
              <a:spcBef>
                <a:spcPts val="0"/>
              </a:spcBef>
              <a:spcAft>
                <a:spcPts val="0"/>
              </a:spcAft>
              <a:buNone/>
            </a:pPr>
            <a:r>
              <a:t/>
            </a:r>
            <a:endParaRPr>
              <a:solidFill>
                <a:srgbClr val="434343"/>
              </a:solidFill>
              <a:latin typeface="IBM Plex Sans"/>
              <a:ea typeface="IBM Plex Sans"/>
              <a:cs typeface="IBM Plex Sans"/>
              <a:sym typeface="IBM Plex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DFE"/>
        </a:solidFill>
      </p:bgPr>
    </p:bg>
    <p:spTree>
      <p:nvGrpSpPr>
        <p:cNvPr id="293" name="Shape 293"/>
        <p:cNvGrpSpPr/>
        <p:nvPr/>
      </p:nvGrpSpPr>
      <p:grpSpPr>
        <a:xfrm>
          <a:off x="0" y="0"/>
          <a:ext cx="0" cy="0"/>
          <a:chOff x="0" y="0"/>
          <a:chExt cx="0" cy="0"/>
        </a:xfrm>
      </p:grpSpPr>
      <p:pic>
        <p:nvPicPr>
          <p:cNvPr id="294" name="Google Shape;294;p39"/>
          <p:cNvPicPr preferRelativeResize="0"/>
          <p:nvPr/>
        </p:nvPicPr>
        <p:blipFill>
          <a:blip r:embed="rId3">
            <a:alphaModFix/>
          </a:blip>
          <a:stretch>
            <a:fillRect/>
          </a:stretch>
        </p:blipFill>
        <p:spPr>
          <a:xfrm>
            <a:off x="225125" y="179525"/>
            <a:ext cx="1261376" cy="203575"/>
          </a:xfrm>
          <a:prstGeom prst="rect">
            <a:avLst/>
          </a:prstGeom>
          <a:noFill/>
          <a:ln>
            <a:noFill/>
          </a:ln>
        </p:spPr>
      </p:pic>
      <p:sp>
        <p:nvSpPr>
          <p:cNvPr id="295" name="Google Shape;295;p39"/>
          <p:cNvSpPr txBox="1"/>
          <p:nvPr/>
        </p:nvSpPr>
        <p:spPr>
          <a:xfrm>
            <a:off x="2625900" y="493925"/>
            <a:ext cx="3892200" cy="10395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s" sz="3000">
                <a:solidFill>
                  <a:srgbClr val="DA1C95"/>
                </a:solidFill>
                <a:latin typeface="IBM Plex Sans SemiBold"/>
                <a:ea typeface="IBM Plex Sans SemiBold"/>
                <a:cs typeface="IBM Plex Sans SemiBold"/>
                <a:sym typeface="IBM Plex Sans SemiBold"/>
              </a:rPr>
              <a:t>El Intercambio</a:t>
            </a:r>
            <a:endParaRPr sz="3000">
              <a:solidFill>
                <a:srgbClr val="293845"/>
              </a:solidFill>
              <a:latin typeface="IBM Plex Sans SemiBold"/>
              <a:ea typeface="IBM Plex Sans SemiBold"/>
              <a:cs typeface="IBM Plex Sans SemiBold"/>
              <a:sym typeface="IBM Plex Sans SemiBold"/>
            </a:endParaRPr>
          </a:p>
        </p:txBody>
      </p:sp>
      <p:sp>
        <p:nvSpPr>
          <p:cNvPr id="296" name="Google Shape;296;p39"/>
          <p:cNvSpPr txBox="1"/>
          <p:nvPr>
            <p:ph type="ctrTitle"/>
          </p:nvPr>
        </p:nvSpPr>
        <p:spPr>
          <a:xfrm>
            <a:off x="478650" y="1428475"/>
            <a:ext cx="4683900" cy="2745300"/>
          </a:xfrm>
          <a:prstGeom prst="rect">
            <a:avLst/>
          </a:prstGeom>
        </p:spPr>
        <p:txBody>
          <a:bodyPr anchorCtr="0" anchor="ctr" bIns="91425" lIns="91425" spcFirstLastPara="1" rIns="91425" wrap="square" tIns="91425">
            <a:normAutofit fontScale="90000"/>
          </a:bodyPr>
          <a:lstStyle/>
          <a:p>
            <a:pPr indent="-308610" lvl="0" marL="457200" rtl="0" algn="l">
              <a:lnSpc>
                <a:spcPct val="115000"/>
              </a:lnSpc>
              <a:spcBef>
                <a:spcPts val="0"/>
              </a:spcBef>
              <a:spcAft>
                <a:spcPts val="0"/>
              </a:spcAft>
              <a:buClr>
                <a:srgbClr val="434343"/>
              </a:buClr>
              <a:buSzPct val="100000"/>
              <a:buFont typeface="IBM Plex Sans"/>
              <a:buChar char="➔"/>
            </a:pPr>
            <a:r>
              <a:rPr lang="es" sz="1400">
                <a:solidFill>
                  <a:srgbClr val="434343"/>
                </a:solidFill>
                <a:latin typeface="IBM Plex Sans"/>
                <a:ea typeface="IBM Plex Sans"/>
                <a:cs typeface="IBM Plex Sans"/>
                <a:sym typeface="IBM Plex Sans"/>
              </a:rPr>
              <a:t>Es una productora Guatemala/Española de material periodístico basado en periodismo de datos que  trabaja junto a organizaciones no gubernamentales y fundaciones para generar contenido multiplataforma para medios de comunicación.</a:t>
            </a:r>
            <a:endParaRPr sz="1400">
              <a:solidFill>
                <a:srgbClr val="434343"/>
              </a:solidFill>
              <a:latin typeface="IBM Plex Sans"/>
              <a:ea typeface="IBM Plex Sans"/>
              <a:cs typeface="IBM Plex Sans"/>
              <a:sym typeface="IBM Plex Sans"/>
            </a:endParaRPr>
          </a:p>
          <a:p>
            <a:pPr indent="-308610" lvl="0" marL="457200" rtl="0" algn="l">
              <a:lnSpc>
                <a:spcPct val="115000"/>
              </a:lnSpc>
              <a:spcBef>
                <a:spcPts val="0"/>
              </a:spcBef>
              <a:spcAft>
                <a:spcPts val="0"/>
              </a:spcAft>
              <a:buClr>
                <a:srgbClr val="434343"/>
              </a:buClr>
              <a:buSzPct val="100000"/>
              <a:buFont typeface="IBM Plex Sans"/>
              <a:buChar char="➔"/>
            </a:pPr>
            <a:r>
              <a:rPr b="1" lang="es" sz="1400">
                <a:solidFill>
                  <a:srgbClr val="434343"/>
                </a:solidFill>
                <a:latin typeface="IBM Plex Sans"/>
                <a:ea typeface="IBM Plex Sans"/>
                <a:cs typeface="IBM Plex Sans"/>
                <a:sym typeface="IBM Plex Sans"/>
              </a:rPr>
              <a:t>Proyecto Niños Presos: </a:t>
            </a:r>
            <a:r>
              <a:rPr lang="es" sz="1400">
                <a:solidFill>
                  <a:srgbClr val="434343"/>
                </a:solidFill>
                <a:latin typeface="IBM Plex Sans"/>
                <a:ea typeface="IBM Plex Sans"/>
                <a:cs typeface="IBM Plex Sans"/>
                <a:sym typeface="IBM Plex Sans"/>
              </a:rPr>
              <a:t> Es una investigación periodística y de datos que narra las penosas situaciones de las madres presas en cárceles del triángulo norte (Honduras, Guatemala y El Salvador) al lado de sus hijos pequeños.</a:t>
            </a:r>
            <a:endParaRPr sz="1400">
              <a:solidFill>
                <a:srgbClr val="434343"/>
              </a:solidFill>
              <a:latin typeface="IBM Plex Sans"/>
              <a:ea typeface="IBM Plex Sans"/>
              <a:cs typeface="IBM Plex Sans"/>
              <a:sym typeface="IBM Plex Sans"/>
            </a:endParaRPr>
          </a:p>
        </p:txBody>
      </p:sp>
      <p:sp>
        <p:nvSpPr>
          <p:cNvPr id="297" name="Google Shape;297;p39"/>
          <p:cNvSpPr txBox="1"/>
          <p:nvPr/>
        </p:nvSpPr>
        <p:spPr>
          <a:xfrm>
            <a:off x="698325" y="4173775"/>
            <a:ext cx="3000000" cy="1101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600"/>
              </a:spcBef>
              <a:spcAft>
                <a:spcPts val="0"/>
              </a:spcAft>
              <a:buNone/>
            </a:pPr>
            <a:r>
              <a:rPr lang="es" u="sng">
                <a:solidFill>
                  <a:schemeClr val="hlink"/>
                </a:solidFill>
                <a:latin typeface="IBM Plex Sans"/>
                <a:ea typeface="IBM Plex Sans"/>
                <a:cs typeface="IBM Plex Sans"/>
                <a:sym typeface="IBM Plex Sans"/>
                <a:hlinkClick r:id="rId4"/>
              </a:rPr>
              <a:t>https://elintercamb.io/ninospresos/</a:t>
            </a:r>
            <a:endParaRPr>
              <a:solidFill>
                <a:schemeClr val="dk1"/>
              </a:solidFill>
              <a:latin typeface="IBM Plex Sans"/>
              <a:ea typeface="IBM Plex Sans"/>
              <a:cs typeface="IBM Plex Sans"/>
              <a:sym typeface="IBM Plex Sans"/>
            </a:endParaRPr>
          </a:p>
          <a:p>
            <a:pPr indent="0" lvl="0" marL="0" rtl="0" algn="l">
              <a:lnSpc>
                <a:spcPct val="115000"/>
              </a:lnSpc>
              <a:spcBef>
                <a:spcPts val="1600"/>
              </a:spcBef>
              <a:spcAft>
                <a:spcPts val="0"/>
              </a:spcAft>
              <a:buNone/>
            </a:pPr>
            <a:r>
              <a:t/>
            </a:r>
            <a:endParaRPr>
              <a:solidFill>
                <a:schemeClr val="dk1"/>
              </a:solidFill>
              <a:latin typeface="IBM Plex Sans"/>
              <a:ea typeface="IBM Plex Sans"/>
              <a:cs typeface="IBM Plex Sans"/>
              <a:sym typeface="IBM Plex Sans"/>
            </a:endParaRPr>
          </a:p>
        </p:txBody>
      </p:sp>
      <p:pic>
        <p:nvPicPr>
          <p:cNvPr id="298" name="Google Shape;298;p39"/>
          <p:cNvPicPr preferRelativeResize="0"/>
          <p:nvPr/>
        </p:nvPicPr>
        <p:blipFill rotWithShape="1">
          <a:blip r:embed="rId5">
            <a:alphaModFix/>
          </a:blip>
          <a:srcRect b="0" l="0" r="0" t="0"/>
          <a:stretch/>
        </p:blipFill>
        <p:spPr>
          <a:xfrm>
            <a:off x="6400400" y="2436947"/>
            <a:ext cx="1777675" cy="72835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DFE"/>
        </a:solidFill>
      </p:bgPr>
    </p:bg>
    <p:spTree>
      <p:nvGrpSpPr>
        <p:cNvPr id="302" name="Shape 302"/>
        <p:cNvGrpSpPr/>
        <p:nvPr/>
      </p:nvGrpSpPr>
      <p:grpSpPr>
        <a:xfrm>
          <a:off x="0" y="0"/>
          <a:ext cx="0" cy="0"/>
          <a:chOff x="0" y="0"/>
          <a:chExt cx="0" cy="0"/>
        </a:xfrm>
      </p:grpSpPr>
      <p:pic>
        <p:nvPicPr>
          <p:cNvPr id="303" name="Google Shape;303;p40"/>
          <p:cNvPicPr preferRelativeResize="0"/>
          <p:nvPr/>
        </p:nvPicPr>
        <p:blipFill>
          <a:blip r:embed="rId3">
            <a:alphaModFix/>
          </a:blip>
          <a:stretch>
            <a:fillRect/>
          </a:stretch>
        </p:blipFill>
        <p:spPr>
          <a:xfrm>
            <a:off x="225125" y="179525"/>
            <a:ext cx="1261376" cy="203575"/>
          </a:xfrm>
          <a:prstGeom prst="rect">
            <a:avLst/>
          </a:prstGeom>
          <a:noFill/>
          <a:ln>
            <a:noFill/>
          </a:ln>
        </p:spPr>
      </p:pic>
      <p:sp>
        <p:nvSpPr>
          <p:cNvPr id="304" name="Google Shape;304;p40"/>
          <p:cNvSpPr txBox="1"/>
          <p:nvPr/>
        </p:nvSpPr>
        <p:spPr>
          <a:xfrm>
            <a:off x="1063750" y="2057650"/>
            <a:ext cx="1523100" cy="646500"/>
          </a:xfrm>
          <a:prstGeom prst="rect">
            <a:avLst/>
          </a:prstGeom>
          <a:solidFill>
            <a:srgbClr val="DA1C95"/>
          </a:solidFill>
          <a:ln>
            <a:noFill/>
          </a:ln>
        </p:spPr>
        <p:txBody>
          <a:bodyPr anchorCtr="0" anchor="ctr" bIns="91425" lIns="91425" spcFirstLastPara="1" rIns="91425" wrap="square" tIns="91425">
            <a:normAutofit/>
          </a:bodyPr>
          <a:lstStyle/>
          <a:p>
            <a:pPr indent="0" lvl="0" marL="0" rtl="0" algn="l">
              <a:spcBef>
                <a:spcPts val="0"/>
              </a:spcBef>
              <a:spcAft>
                <a:spcPts val="0"/>
              </a:spcAft>
              <a:buNone/>
            </a:pPr>
            <a:r>
              <a:rPr lang="es" sz="3000">
                <a:solidFill>
                  <a:srgbClr val="FFFFFF"/>
                </a:solidFill>
                <a:latin typeface="IBM Plex Sans SemiBold"/>
                <a:ea typeface="IBM Plex Sans SemiBold"/>
                <a:cs typeface="IBM Plex Sans SemiBold"/>
                <a:sym typeface="IBM Plex Sans SemiBold"/>
              </a:rPr>
              <a:t>Logros</a:t>
            </a:r>
            <a:endParaRPr sz="3000">
              <a:solidFill>
                <a:srgbClr val="FFFFFF"/>
              </a:solidFill>
              <a:latin typeface="IBM Plex Sans SemiBold"/>
              <a:ea typeface="IBM Plex Sans SemiBold"/>
              <a:cs typeface="IBM Plex Sans SemiBold"/>
              <a:sym typeface="IBM Plex Sans SemiBold"/>
            </a:endParaRPr>
          </a:p>
        </p:txBody>
      </p:sp>
      <p:sp>
        <p:nvSpPr>
          <p:cNvPr id="305" name="Google Shape;305;p40"/>
          <p:cNvSpPr txBox="1"/>
          <p:nvPr/>
        </p:nvSpPr>
        <p:spPr>
          <a:xfrm>
            <a:off x="4410900" y="310550"/>
            <a:ext cx="4207200" cy="2307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1 |</a:t>
            </a:r>
            <a:r>
              <a:rPr lang="es" sz="1800">
                <a:solidFill>
                  <a:srgbClr val="293845"/>
                </a:solidFill>
                <a:latin typeface="IBM Plex Sans SemiBold"/>
                <a:ea typeface="IBM Plex Sans SemiBold"/>
                <a:cs typeface="IBM Plex Sans SemiBold"/>
                <a:sym typeface="IBM Plex Sans SemiBold"/>
              </a:rPr>
              <a:t> </a:t>
            </a:r>
            <a:r>
              <a:rPr lang="es">
                <a:solidFill>
                  <a:srgbClr val="434343"/>
                </a:solidFill>
                <a:latin typeface="IBM Plex Sans"/>
                <a:ea typeface="IBM Plex Sans"/>
                <a:cs typeface="IBM Plex Sans"/>
                <a:sym typeface="IBM Plex Sans"/>
              </a:rPr>
              <a:t>A partir de la ley que permite que las madres prisioneras en cárceles del triángulo norte (Honduras, Guatemala y El Salvador) estén con sus hijos hasta los 5 años, lograron </a:t>
            </a:r>
            <a:r>
              <a:rPr b="1" lang="es">
                <a:solidFill>
                  <a:srgbClr val="434343"/>
                </a:solidFill>
                <a:latin typeface="IBM Plex Sans"/>
                <a:ea typeface="IBM Plex Sans"/>
                <a:cs typeface="IBM Plex Sans"/>
                <a:sym typeface="IBM Plex Sans"/>
              </a:rPr>
              <a:t>estandarizar los datos </a:t>
            </a:r>
            <a:r>
              <a:rPr lang="es">
                <a:solidFill>
                  <a:srgbClr val="434343"/>
                </a:solidFill>
                <a:latin typeface="IBM Plex Sans"/>
                <a:ea typeface="IBM Plex Sans"/>
                <a:cs typeface="IBM Plex Sans"/>
                <a:sym typeface="IBM Plex Sans"/>
              </a:rPr>
              <a:t>de los sistemas penitenciarios de los 3 países para que fueran comparables entre sí.</a:t>
            </a:r>
            <a:endParaRPr>
              <a:solidFill>
                <a:srgbClr val="434343"/>
              </a:solidFill>
              <a:latin typeface="IBM Plex Sans"/>
              <a:ea typeface="IBM Plex Sans"/>
              <a:cs typeface="IBM Plex Sans"/>
              <a:sym typeface="IBM Plex Sans"/>
            </a:endParaRPr>
          </a:p>
          <a:p>
            <a:pPr indent="0" lvl="0" marL="0" rtl="0" algn="l">
              <a:lnSpc>
                <a:spcPct val="115000"/>
              </a:lnSpc>
              <a:spcBef>
                <a:spcPts val="0"/>
              </a:spcBef>
              <a:spcAft>
                <a:spcPts val="0"/>
              </a:spcAft>
              <a:buNone/>
            </a:pPr>
            <a:r>
              <a:t/>
            </a:r>
            <a:endParaRPr>
              <a:solidFill>
                <a:srgbClr val="434343"/>
              </a:solidFill>
              <a:latin typeface="IBM Plex Sans"/>
              <a:ea typeface="IBM Plex Sans"/>
              <a:cs typeface="IBM Plex Sans"/>
              <a:sym typeface="IBM Plex Sans"/>
            </a:endParaRPr>
          </a:p>
          <a:p>
            <a:pPr indent="0" lvl="0" marL="0" rtl="0" algn="l">
              <a:lnSpc>
                <a:spcPct val="115000"/>
              </a:lnSpc>
              <a:spcBef>
                <a:spcPts val="0"/>
              </a:spcBef>
              <a:spcAft>
                <a:spcPts val="0"/>
              </a:spcAft>
              <a:buNone/>
            </a:pPr>
            <a:r>
              <a:t/>
            </a:r>
            <a:endParaRPr>
              <a:solidFill>
                <a:srgbClr val="434343"/>
              </a:solidFill>
              <a:latin typeface="IBM Plex Sans"/>
              <a:ea typeface="IBM Plex Sans"/>
              <a:cs typeface="IBM Plex Sans"/>
              <a:sym typeface="IBM Plex Sans"/>
            </a:endParaRPr>
          </a:p>
        </p:txBody>
      </p:sp>
      <p:sp>
        <p:nvSpPr>
          <p:cNvPr id="306" name="Google Shape;306;p40"/>
          <p:cNvSpPr txBox="1"/>
          <p:nvPr/>
        </p:nvSpPr>
        <p:spPr>
          <a:xfrm>
            <a:off x="4410900" y="2088925"/>
            <a:ext cx="4207200" cy="1770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2 |</a:t>
            </a:r>
            <a:r>
              <a:rPr lang="es" sz="1800">
                <a:solidFill>
                  <a:srgbClr val="293845"/>
                </a:solidFill>
                <a:latin typeface="IBM Plex Sans SemiBold"/>
                <a:ea typeface="IBM Plex Sans SemiBold"/>
                <a:cs typeface="IBM Plex Sans SemiBold"/>
                <a:sym typeface="IBM Plex Sans SemiBold"/>
              </a:rPr>
              <a:t> </a:t>
            </a:r>
            <a:r>
              <a:rPr lang="es">
                <a:solidFill>
                  <a:srgbClr val="434343"/>
                </a:solidFill>
                <a:latin typeface="IBM Plex Sans"/>
                <a:ea typeface="IBM Plex Sans"/>
                <a:cs typeface="IBM Plex Sans"/>
                <a:sym typeface="IBM Plex Sans"/>
              </a:rPr>
              <a:t>Crearon la </a:t>
            </a:r>
            <a:r>
              <a:rPr b="1" lang="es">
                <a:solidFill>
                  <a:srgbClr val="434343"/>
                </a:solidFill>
                <a:latin typeface="IBM Plex Sans"/>
                <a:ea typeface="IBM Plex Sans"/>
                <a:cs typeface="IBM Plex Sans"/>
                <a:sym typeface="IBM Plex Sans"/>
              </a:rPr>
              <a:t>base de datos</a:t>
            </a:r>
            <a:r>
              <a:rPr lang="es">
                <a:solidFill>
                  <a:srgbClr val="434343"/>
                </a:solidFill>
                <a:latin typeface="IBM Plex Sans"/>
                <a:ea typeface="IBM Plex Sans"/>
                <a:cs typeface="IBM Plex Sans"/>
                <a:sym typeface="IBM Plex Sans"/>
              </a:rPr>
              <a:t> a partir de todos los registros en pdf que los sistemas penitenciarios les dieron.</a:t>
            </a:r>
            <a:endParaRPr>
              <a:solidFill>
                <a:srgbClr val="434343"/>
              </a:solidFill>
              <a:latin typeface="IBM Plex Sans"/>
              <a:ea typeface="IBM Plex Sans"/>
              <a:cs typeface="IBM Plex Sans"/>
              <a:sym typeface="IBM Plex Sans"/>
            </a:endParaRPr>
          </a:p>
          <a:p>
            <a:pPr indent="0" lvl="0" marL="0" rtl="0" algn="l">
              <a:lnSpc>
                <a:spcPct val="115000"/>
              </a:lnSpc>
              <a:spcBef>
                <a:spcPts val="0"/>
              </a:spcBef>
              <a:spcAft>
                <a:spcPts val="0"/>
              </a:spcAft>
              <a:buNone/>
            </a:pPr>
            <a:r>
              <a:t/>
            </a:r>
            <a:endParaRPr>
              <a:solidFill>
                <a:srgbClr val="434343"/>
              </a:solidFill>
              <a:latin typeface="IBM Plex Sans"/>
              <a:ea typeface="IBM Plex Sans"/>
              <a:cs typeface="IBM Plex Sans"/>
              <a:sym typeface="IBM Plex Sans"/>
            </a:endParaRPr>
          </a:p>
          <a:p>
            <a:pPr indent="0" lvl="0" marL="0" rtl="0" algn="l">
              <a:lnSpc>
                <a:spcPct val="115000"/>
              </a:lnSpc>
              <a:spcBef>
                <a:spcPts val="0"/>
              </a:spcBef>
              <a:spcAft>
                <a:spcPts val="0"/>
              </a:spcAft>
              <a:buNone/>
            </a:pPr>
            <a:r>
              <a:t/>
            </a:r>
            <a:endParaRPr>
              <a:solidFill>
                <a:srgbClr val="434343"/>
              </a:solidFill>
              <a:latin typeface="IBM Plex Sans"/>
              <a:ea typeface="IBM Plex Sans"/>
              <a:cs typeface="IBM Plex Sans"/>
              <a:sym typeface="IBM Plex Sans"/>
            </a:endParaRPr>
          </a:p>
        </p:txBody>
      </p:sp>
      <p:sp>
        <p:nvSpPr>
          <p:cNvPr id="307" name="Google Shape;307;p40"/>
          <p:cNvSpPr txBox="1"/>
          <p:nvPr/>
        </p:nvSpPr>
        <p:spPr>
          <a:xfrm>
            <a:off x="4410900" y="3222950"/>
            <a:ext cx="4207200" cy="1847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3 |</a:t>
            </a:r>
            <a:r>
              <a:rPr lang="es" sz="1800">
                <a:solidFill>
                  <a:srgbClr val="434343"/>
                </a:solidFill>
                <a:latin typeface="IBM Plex Sans SemiBold"/>
                <a:ea typeface="IBM Plex Sans SemiBold"/>
                <a:cs typeface="IBM Plex Sans SemiBold"/>
                <a:sym typeface="IBM Plex Sans SemiBold"/>
              </a:rPr>
              <a:t> </a:t>
            </a:r>
            <a:r>
              <a:rPr lang="es">
                <a:solidFill>
                  <a:srgbClr val="434343"/>
                </a:solidFill>
                <a:latin typeface="IBM Plex Sans"/>
                <a:ea typeface="IBM Plex Sans"/>
                <a:cs typeface="IBM Plex Sans"/>
                <a:sym typeface="IBM Plex Sans"/>
              </a:rPr>
              <a:t>Sacaron las </a:t>
            </a:r>
            <a:r>
              <a:rPr b="1" lang="es">
                <a:solidFill>
                  <a:srgbClr val="434343"/>
                </a:solidFill>
                <a:latin typeface="IBM Plex Sans"/>
                <a:ea typeface="IBM Plex Sans"/>
                <a:cs typeface="IBM Plex Sans"/>
                <a:sym typeface="IBM Plex Sans"/>
              </a:rPr>
              <a:t>cifras históricas</a:t>
            </a:r>
            <a:r>
              <a:rPr lang="es">
                <a:solidFill>
                  <a:srgbClr val="434343"/>
                </a:solidFill>
                <a:latin typeface="IBM Plex Sans"/>
                <a:ea typeface="IBM Plex Sans"/>
                <a:cs typeface="IBM Plex Sans"/>
                <a:sym typeface="IBM Plex Sans"/>
              </a:rPr>
              <a:t> de cuánta gente había presa en las cárceles de los tres países, cuántos hombres y cuántas mujeres distribuidos en cárceles.</a:t>
            </a:r>
            <a:endParaRPr>
              <a:solidFill>
                <a:srgbClr val="434343"/>
              </a:solidFill>
              <a:latin typeface="IBM Plex Sans"/>
              <a:ea typeface="IBM Plex Sans"/>
              <a:cs typeface="IBM Plex Sans"/>
              <a:sym typeface="IBM Plex Sans"/>
            </a:endParaRPr>
          </a:p>
          <a:p>
            <a:pPr indent="0" lvl="0" marL="0" rtl="0" algn="l">
              <a:lnSpc>
                <a:spcPct val="115000"/>
              </a:lnSpc>
              <a:spcBef>
                <a:spcPts val="0"/>
              </a:spcBef>
              <a:spcAft>
                <a:spcPts val="0"/>
              </a:spcAft>
              <a:buNone/>
            </a:pPr>
            <a:r>
              <a:t/>
            </a:r>
            <a:endParaRPr>
              <a:solidFill>
                <a:srgbClr val="434343"/>
              </a:solidFill>
              <a:latin typeface="IBM Plex Sans"/>
              <a:ea typeface="IBM Plex Sans"/>
              <a:cs typeface="IBM Plex Sans"/>
              <a:sym typeface="IBM Plex Sans"/>
            </a:endParaRPr>
          </a:p>
          <a:p>
            <a:pPr indent="0" lvl="0" marL="0" rtl="0" algn="l">
              <a:lnSpc>
                <a:spcPct val="115000"/>
              </a:lnSpc>
              <a:spcBef>
                <a:spcPts val="0"/>
              </a:spcBef>
              <a:spcAft>
                <a:spcPts val="0"/>
              </a:spcAft>
              <a:buNone/>
            </a:pPr>
            <a:r>
              <a:t/>
            </a:r>
            <a:endParaRPr>
              <a:solidFill>
                <a:srgbClr val="434343"/>
              </a:solidFill>
              <a:latin typeface="IBM Plex Sans"/>
              <a:ea typeface="IBM Plex Sans"/>
              <a:cs typeface="IBM Plex Sans"/>
              <a:sym typeface="IBM Plex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DFE"/>
        </a:solidFill>
      </p:bgPr>
    </p:bg>
    <p:spTree>
      <p:nvGrpSpPr>
        <p:cNvPr id="311" name="Shape 311"/>
        <p:cNvGrpSpPr/>
        <p:nvPr/>
      </p:nvGrpSpPr>
      <p:grpSpPr>
        <a:xfrm>
          <a:off x="0" y="0"/>
          <a:ext cx="0" cy="0"/>
          <a:chOff x="0" y="0"/>
          <a:chExt cx="0" cy="0"/>
        </a:xfrm>
      </p:grpSpPr>
      <p:pic>
        <p:nvPicPr>
          <p:cNvPr id="312" name="Google Shape;312;p41"/>
          <p:cNvPicPr preferRelativeResize="0"/>
          <p:nvPr/>
        </p:nvPicPr>
        <p:blipFill>
          <a:blip r:embed="rId3">
            <a:alphaModFix/>
          </a:blip>
          <a:stretch>
            <a:fillRect/>
          </a:stretch>
        </p:blipFill>
        <p:spPr>
          <a:xfrm>
            <a:off x="225125" y="179525"/>
            <a:ext cx="1261376" cy="203575"/>
          </a:xfrm>
          <a:prstGeom prst="rect">
            <a:avLst/>
          </a:prstGeom>
          <a:noFill/>
          <a:ln>
            <a:noFill/>
          </a:ln>
        </p:spPr>
      </p:pic>
      <p:sp>
        <p:nvSpPr>
          <p:cNvPr id="313" name="Google Shape;313;p41"/>
          <p:cNvSpPr txBox="1"/>
          <p:nvPr/>
        </p:nvSpPr>
        <p:spPr>
          <a:xfrm>
            <a:off x="1063750" y="2057650"/>
            <a:ext cx="1523100" cy="646500"/>
          </a:xfrm>
          <a:prstGeom prst="rect">
            <a:avLst/>
          </a:prstGeom>
          <a:solidFill>
            <a:srgbClr val="DA1C95"/>
          </a:solidFill>
          <a:ln>
            <a:noFill/>
          </a:ln>
        </p:spPr>
        <p:txBody>
          <a:bodyPr anchorCtr="0" anchor="ctr" bIns="91425" lIns="91425" spcFirstLastPara="1" rIns="91425" wrap="square" tIns="91425">
            <a:normAutofit/>
          </a:bodyPr>
          <a:lstStyle/>
          <a:p>
            <a:pPr indent="0" lvl="0" marL="0" rtl="0" algn="l">
              <a:spcBef>
                <a:spcPts val="0"/>
              </a:spcBef>
              <a:spcAft>
                <a:spcPts val="0"/>
              </a:spcAft>
              <a:buNone/>
            </a:pPr>
            <a:r>
              <a:rPr lang="es" sz="3000">
                <a:solidFill>
                  <a:srgbClr val="FFFFFF"/>
                </a:solidFill>
                <a:latin typeface="IBM Plex Sans SemiBold"/>
                <a:ea typeface="IBM Plex Sans SemiBold"/>
                <a:cs typeface="IBM Plex Sans SemiBold"/>
                <a:sym typeface="IBM Plex Sans SemiBold"/>
              </a:rPr>
              <a:t>Logros</a:t>
            </a:r>
            <a:endParaRPr sz="3000">
              <a:solidFill>
                <a:srgbClr val="FFFFFF"/>
              </a:solidFill>
              <a:latin typeface="IBM Plex Sans SemiBold"/>
              <a:ea typeface="IBM Plex Sans SemiBold"/>
              <a:cs typeface="IBM Plex Sans SemiBold"/>
              <a:sym typeface="IBM Plex Sans SemiBold"/>
            </a:endParaRPr>
          </a:p>
        </p:txBody>
      </p:sp>
      <p:sp>
        <p:nvSpPr>
          <p:cNvPr id="314" name="Google Shape;314;p41"/>
          <p:cNvSpPr txBox="1"/>
          <p:nvPr/>
        </p:nvSpPr>
        <p:spPr>
          <a:xfrm>
            <a:off x="4426225" y="1755200"/>
            <a:ext cx="4207200" cy="1338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4 |</a:t>
            </a:r>
            <a:r>
              <a:rPr lang="es" sz="1800">
                <a:solidFill>
                  <a:srgbClr val="293845"/>
                </a:solidFill>
                <a:latin typeface="IBM Plex Sans SemiBold"/>
                <a:ea typeface="IBM Plex Sans SemiBold"/>
                <a:cs typeface="IBM Plex Sans SemiBold"/>
                <a:sym typeface="IBM Plex Sans SemiBold"/>
              </a:rPr>
              <a:t> </a:t>
            </a:r>
            <a:r>
              <a:rPr lang="es">
                <a:solidFill>
                  <a:srgbClr val="434343"/>
                </a:solidFill>
                <a:latin typeface="IBM Plex Sans"/>
                <a:ea typeface="IBM Plex Sans"/>
                <a:cs typeface="IBM Plex Sans"/>
                <a:sym typeface="IBM Plex Sans"/>
              </a:rPr>
              <a:t>Pudieron extraer las </a:t>
            </a:r>
            <a:r>
              <a:rPr b="1" lang="es">
                <a:solidFill>
                  <a:srgbClr val="434343"/>
                </a:solidFill>
                <a:latin typeface="IBM Plex Sans"/>
                <a:ea typeface="IBM Plex Sans"/>
                <a:cs typeface="IBM Plex Sans"/>
                <a:sym typeface="IBM Plex Sans"/>
              </a:rPr>
              <a:t>tasas de sobrepoblación</a:t>
            </a:r>
            <a:r>
              <a:rPr lang="es">
                <a:solidFill>
                  <a:srgbClr val="434343"/>
                </a:solidFill>
                <a:latin typeface="IBM Plex Sans"/>
                <a:ea typeface="IBM Plex Sans"/>
                <a:cs typeface="IBM Plex Sans"/>
                <a:sym typeface="IBM Plex Sans"/>
              </a:rPr>
              <a:t> de presos y de niños en cada cárcel de los tres países.</a:t>
            </a:r>
            <a:endParaRPr>
              <a:solidFill>
                <a:srgbClr val="434343"/>
              </a:solidFill>
              <a:latin typeface="IBM Plex Sans"/>
              <a:ea typeface="IBM Plex Sans"/>
              <a:cs typeface="IBM Plex Sans"/>
              <a:sym typeface="IBM Plex Sans"/>
            </a:endParaRPr>
          </a:p>
          <a:p>
            <a:pPr indent="0" lvl="0" marL="0" rtl="0" algn="l">
              <a:lnSpc>
                <a:spcPct val="115000"/>
              </a:lnSpc>
              <a:spcBef>
                <a:spcPts val="0"/>
              </a:spcBef>
              <a:spcAft>
                <a:spcPts val="0"/>
              </a:spcAft>
              <a:buNone/>
            </a:pPr>
            <a:r>
              <a:t/>
            </a:r>
            <a:endParaRPr>
              <a:solidFill>
                <a:srgbClr val="434343"/>
              </a:solidFill>
              <a:latin typeface="IBM Plex Sans"/>
              <a:ea typeface="IBM Plex Sans"/>
              <a:cs typeface="IBM Plex Sans"/>
              <a:sym typeface="IBM Plex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3845"/>
        </a:solidFill>
      </p:bgPr>
    </p:bg>
    <p:spTree>
      <p:nvGrpSpPr>
        <p:cNvPr id="318" name="Shape 318"/>
        <p:cNvGrpSpPr/>
        <p:nvPr/>
      </p:nvGrpSpPr>
      <p:grpSpPr>
        <a:xfrm>
          <a:off x="0" y="0"/>
          <a:ext cx="0" cy="0"/>
          <a:chOff x="0" y="0"/>
          <a:chExt cx="0" cy="0"/>
        </a:xfrm>
      </p:grpSpPr>
      <p:sp>
        <p:nvSpPr>
          <p:cNvPr id="319" name="Google Shape;319;p42"/>
          <p:cNvSpPr txBox="1"/>
          <p:nvPr/>
        </p:nvSpPr>
        <p:spPr>
          <a:xfrm>
            <a:off x="1887300" y="1828800"/>
            <a:ext cx="5369400" cy="9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3000">
                <a:solidFill>
                  <a:srgbClr val="FFFFFF"/>
                </a:solidFill>
                <a:latin typeface="IBM Plex Sans"/>
                <a:ea typeface="IBM Plex Sans"/>
                <a:cs typeface="IBM Plex Sans"/>
                <a:sym typeface="IBM Plex Sans"/>
              </a:rPr>
              <a:t>El valor económico y social de utilizar </a:t>
            </a:r>
            <a:endParaRPr b="1" sz="3000">
              <a:solidFill>
                <a:srgbClr val="CE0978"/>
              </a:solidFill>
              <a:latin typeface="IBM Plex Sans"/>
              <a:ea typeface="IBM Plex Sans"/>
              <a:cs typeface="IBM Plex Sans"/>
              <a:sym typeface="IBM Plex Sans"/>
            </a:endParaRPr>
          </a:p>
        </p:txBody>
      </p:sp>
      <p:pic>
        <p:nvPicPr>
          <p:cNvPr id="320" name="Google Shape;320;p42"/>
          <p:cNvPicPr preferRelativeResize="0"/>
          <p:nvPr/>
        </p:nvPicPr>
        <p:blipFill>
          <a:blip r:embed="rId3">
            <a:alphaModFix/>
          </a:blip>
          <a:stretch>
            <a:fillRect/>
          </a:stretch>
        </p:blipFill>
        <p:spPr>
          <a:xfrm>
            <a:off x="225125" y="179525"/>
            <a:ext cx="1261374" cy="202734"/>
          </a:xfrm>
          <a:prstGeom prst="rect">
            <a:avLst/>
          </a:prstGeom>
          <a:noFill/>
          <a:ln>
            <a:noFill/>
          </a:ln>
        </p:spPr>
      </p:pic>
      <p:sp>
        <p:nvSpPr>
          <p:cNvPr id="321" name="Google Shape;321;p42"/>
          <p:cNvSpPr txBox="1"/>
          <p:nvPr/>
        </p:nvSpPr>
        <p:spPr>
          <a:xfrm>
            <a:off x="2907600" y="2823725"/>
            <a:ext cx="3328800" cy="457200"/>
          </a:xfrm>
          <a:prstGeom prst="rect">
            <a:avLst/>
          </a:prstGeom>
          <a:solidFill>
            <a:srgbClr val="DA1C95"/>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s" sz="3000">
                <a:solidFill>
                  <a:srgbClr val="FFFFFF"/>
                </a:solidFill>
                <a:latin typeface="IBM Plex Sans"/>
                <a:ea typeface="IBM Plex Sans"/>
                <a:cs typeface="IBM Plex Sans"/>
                <a:sym typeface="IBM Plex Sans"/>
              </a:rPr>
              <a:t>datos abiertos</a:t>
            </a:r>
            <a:endParaRPr b="1" sz="3000">
              <a:solidFill>
                <a:srgbClr val="FFFFFF"/>
              </a:solidFill>
              <a:latin typeface="IBM Plex Sans"/>
              <a:ea typeface="IBM Plex Sans"/>
              <a:cs typeface="IBM Plex Sans"/>
              <a:sym typeface="IBM Plex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DFE"/>
        </a:solidFill>
      </p:bgPr>
    </p:bg>
    <p:spTree>
      <p:nvGrpSpPr>
        <p:cNvPr id="77" name="Shape 77"/>
        <p:cNvGrpSpPr/>
        <p:nvPr/>
      </p:nvGrpSpPr>
      <p:grpSpPr>
        <a:xfrm>
          <a:off x="0" y="0"/>
          <a:ext cx="0" cy="0"/>
          <a:chOff x="0" y="0"/>
          <a:chExt cx="0" cy="0"/>
        </a:xfrm>
      </p:grpSpPr>
      <p:pic>
        <p:nvPicPr>
          <p:cNvPr id="78" name="Google Shape;78;p16"/>
          <p:cNvPicPr preferRelativeResize="0"/>
          <p:nvPr/>
        </p:nvPicPr>
        <p:blipFill>
          <a:blip r:embed="rId3">
            <a:alphaModFix/>
          </a:blip>
          <a:stretch>
            <a:fillRect/>
          </a:stretch>
        </p:blipFill>
        <p:spPr>
          <a:xfrm>
            <a:off x="225125" y="179525"/>
            <a:ext cx="1261376" cy="203575"/>
          </a:xfrm>
          <a:prstGeom prst="rect">
            <a:avLst/>
          </a:prstGeom>
          <a:noFill/>
          <a:ln>
            <a:noFill/>
          </a:ln>
        </p:spPr>
      </p:pic>
      <p:sp>
        <p:nvSpPr>
          <p:cNvPr id="79" name="Google Shape;79;p16"/>
          <p:cNvSpPr txBox="1"/>
          <p:nvPr>
            <p:ph idx="4294967295" type="title"/>
          </p:nvPr>
        </p:nvSpPr>
        <p:spPr>
          <a:xfrm>
            <a:off x="478650" y="1909175"/>
            <a:ext cx="4683900" cy="2264700"/>
          </a:xfrm>
          <a:prstGeom prst="rect">
            <a:avLst/>
          </a:prstGeom>
        </p:spPr>
        <p:txBody>
          <a:bodyPr anchorCtr="0" anchor="ctr" bIns="91425" lIns="91425" spcFirstLastPara="1" rIns="91425" wrap="square" tIns="91425">
            <a:normAutofit fontScale="90000"/>
          </a:bodyPr>
          <a:lstStyle/>
          <a:p>
            <a:pPr indent="0" lvl="0" marL="457200" rtl="0" algn="l">
              <a:lnSpc>
                <a:spcPct val="138000"/>
              </a:lnSpc>
              <a:spcBef>
                <a:spcPts val="0"/>
              </a:spcBef>
              <a:spcAft>
                <a:spcPts val="0"/>
              </a:spcAft>
              <a:buNone/>
            </a:pPr>
            <a:r>
              <a:rPr lang="es" sz="1600">
                <a:latin typeface="IBM Plex Sans"/>
                <a:ea typeface="IBM Plex Sans"/>
                <a:cs typeface="IBM Plex Sans"/>
                <a:sym typeface="IBM Plex Sans"/>
              </a:rPr>
              <a:t>El uso, recolección y sistematización de datos ha logrado impulsar una cultura de la información en donde se puede acceder de manera clara, fácil y óptima grandes volúmenes de datos analizados y visualizados para compartir y distribuir de manera rápida y sencilla.</a:t>
            </a:r>
            <a:endParaRPr sz="1600">
              <a:latin typeface="IBM Plex Sans"/>
              <a:ea typeface="IBM Plex Sans"/>
              <a:cs typeface="IBM Plex Sans"/>
              <a:sym typeface="IBM Plex Sans"/>
            </a:endParaRPr>
          </a:p>
          <a:p>
            <a:pPr indent="0" lvl="0" marL="457200" rtl="0" algn="l">
              <a:lnSpc>
                <a:spcPct val="115000"/>
              </a:lnSpc>
              <a:spcBef>
                <a:spcPts val="0"/>
              </a:spcBef>
              <a:spcAft>
                <a:spcPts val="0"/>
              </a:spcAft>
              <a:buNone/>
            </a:pPr>
            <a:r>
              <a:t/>
            </a:r>
            <a:endParaRPr sz="1400">
              <a:solidFill>
                <a:srgbClr val="293845"/>
              </a:solidFill>
              <a:latin typeface="IBM Plex Sans"/>
              <a:ea typeface="IBM Plex Sans"/>
              <a:cs typeface="IBM Plex Sans"/>
              <a:sym typeface="IBM Plex Sans"/>
            </a:endParaRPr>
          </a:p>
        </p:txBody>
      </p:sp>
      <p:pic>
        <p:nvPicPr>
          <p:cNvPr descr="23.png" id="80" name="Google Shape;80;p16"/>
          <p:cNvPicPr preferRelativeResize="0"/>
          <p:nvPr/>
        </p:nvPicPr>
        <p:blipFill>
          <a:blip r:embed="rId4">
            <a:alphaModFix/>
          </a:blip>
          <a:stretch>
            <a:fillRect/>
          </a:stretch>
        </p:blipFill>
        <p:spPr>
          <a:xfrm>
            <a:off x="558275" y="2046725"/>
            <a:ext cx="341000" cy="259750"/>
          </a:xfrm>
          <a:prstGeom prst="rect">
            <a:avLst/>
          </a:prstGeom>
          <a:noFill/>
          <a:ln>
            <a:noFill/>
          </a:ln>
        </p:spPr>
      </p:pic>
      <p:pic>
        <p:nvPicPr>
          <p:cNvPr id="81" name="Google Shape;81;p16"/>
          <p:cNvPicPr preferRelativeResize="0"/>
          <p:nvPr/>
        </p:nvPicPr>
        <p:blipFill>
          <a:blip r:embed="rId5">
            <a:alphaModFix/>
          </a:blip>
          <a:stretch>
            <a:fillRect/>
          </a:stretch>
        </p:blipFill>
        <p:spPr>
          <a:xfrm>
            <a:off x="5359825" y="1992475"/>
            <a:ext cx="3481974" cy="16800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DFE"/>
        </a:solidFill>
      </p:bgPr>
    </p:bg>
    <p:spTree>
      <p:nvGrpSpPr>
        <p:cNvPr id="325" name="Shape 325"/>
        <p:cNvGrpSpPr/>
        <p:nvPr/>
      </p:nvGrpSpPr>
      <p:grpSpPr>
        <a:xfrm>
          <a:off x="0" y="0"/>
          <a:ext cx="0" cy="0"/>
          <a:chOff x="0" y="0"/>
          <a:chExt cx="0" cy="0"/>
        </a:xfrm>
      </p:grpSpPr>
      <p:pic>
        <p:nvPicPr>
          <p:cNvPr id="326" name="Google Shape;326;p43"/>
          <p:cNvPicPr preferRelativeResize="0"/>
          <p:nvPr/>
        </p:nvPicPr>
        <p:blipFill>
          <a:blip r:embed="rId3">
            <a:alphaModFix/>
          </a:blip>
          <a:stretch>
            <a:fillRect/>
          </a:stretch>
        </p:blipFill>
        <p:spPr>
          <a:xfrm>
            <a:off x="225125" y="179525"/>
            <a:ext cx="1261376" cy="203575"/>
          </a:xfrm>
          <a:prstGeom prst="rect">
            <a:avLst/>
          </a:prstGeom>
          <a:noFill/>
          <a:ln>
            <a:noFill/>
          </a:ln>
        </p:spPr>
      </p:pic>
      <p:sp>
        <p:nvSpPr>
          <p:cNvPr id="327" name="Google Shape;327;p43"/>
          <p:cNvSpPr txBox="1"/>
          <p:nvPr>
            <p:ph idx="4294967295" type="title"/>
          </p:nvPr>
        </p:nvSpPr>
        <p:spPr>
          <a:xfrm>
            <a:off x="478650" y="1443750"/>
            <a:ext cx="4157700" cy="2632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Clr>
                <a:srgbClr val="000000"/>
              </a:buClr>
              <a:buSzPts val="1100"/>
              <a:buFont typeface="Arial"/>
              <a:buNone/>
            </a:pPr>
            <a:r>
              <a:rPr lang="es" sz="1600">
                <a:solidFill>
                  <a:srgbClr val="293845"/>
                </a:solidFill>
                <a:latin typeface="IBM Plex Sans"/>
                <a:ea typeface="IBM Plex Sans"/>
                <a:cs typeface="IBM Plex Sans"/>
                <a:sym typeface="IBM Plex Sans"/>
              </a:rPr>
              <a:t>Los datos abiertos, comienzan aquí a tomar una relevancia sustancial, donde una correcta administración de la información debe servir para incentivar el progreso de toma de decisiones, generando diferentes </a:t>
            </a:r>
            <a:r>
              <a:rPr lang="es" sz="1600">
                <a:solidFill>
                  <a:srgbClr val="293845"/>
                </a:solidFill>
                <a:latin typeface="IBM Plex Sans"/>
                <a:ea typeface="IBM Plex Sans"/>
                <a:cs typeface="IBM Plex Sans"/>
                <a:sym typeface="IBM Plex Sans"/>
              </a:rPr>
              <a:t>formas</a:t>
            </a:r>
            <a:r>
              <a:rPr lang="es" sz="1600">
                <a:solidFill>
                  <a:srgbClr val="293845"/>
                </a:solidFill>
                <a:latin typeface="IBM Plex Sans"/>
                <a:ea typeface="IBM Plex Sans"/>
                <a:cs typeface="IBM Plex Sans"/>
                <a:sym typeface="IBM Plex Sans"/>
              </a:rPr>
              <a:t> de ver el mundo, formas de pensar, nuevas actitudes, entre otras cosas. </a:t>
            </a:r>
            <a:endParaRPr sz="1600">
              <a:solidFill>
                <a:srgbClr val="293845"/>
              </a:solidFill>
              <a:latin typeface="IBM Plex Sans"/>
              <a:ea typeface="IBM Plex Sans"/>
              <a:cs typeface="IBM Plex Sans"/>
              <a:sym typeface="IBM Plex Sans"/>
            </a:endParaRPr>
          </a:p>
        </p:txBody>
      </p:sp>
      <p:cxnSp>
        <p:nvCxnSpPr>
          <p:cNvPr id="328" name="Google Shape;328;p43"/>
          <p:cNvCxnSpPr/>
          <p:nvPr/>
        </p:nvCxnSpPr>
        <p:spPr>
          <a:xfrm>
            <a:off x="381050" y="1835850"/>
            <a:ext cx="23400" cy="1878300"/>
          </a:xfrm>
          <a:prstGeom prst="straightConnector1">
            <a:avLst/>
          </a:prstGeom>
          <a:noFill/>
          <a:ln cap="flat" cmpd="sng" w="38100">
            <a:solidFill>
              <a:srgbClr val="DA1C95"/>
            </a:solidFill>
            <a:prstDash val="solid"/>
            <a:round/>
            <a:headEnd len="med" w="med" type="none"/>
            <a:tailEnd len="med" w="med" type="none"/>
          </a:ln>
        </p:spPr>
      </p:cxnSp>
      <p:sp>
        <p:nvSpPr>
          <p:cNvPr id="329" name="Google Shape;329;p43"/>
          <p:cNvSpPr/>
          <p:nvPr/>
        </p:nvSpPr>
        <p:spPr>
          <a:xfrm>
            <a:off x="7412832" y="819325"/>
            <a:ext cx="1329000" cy="1254300"/>
          </a:xfrm>
          <a:prstGeom prst="rect">
            <a:avLst/>
          </a:prstGeom>
          <a:solidFill>
            <a:srgbClr val="E2EC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43"/>
          <p:cNvSpPr txBox="1"/>
          <p:nvPr/>
        </p:nvSpPr>
        <p:spPr>
          <a:xfrm>
            <a:off x="6125815" y="1286353"/>
            <a:ext cx="948900" cy="32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100">
                <a:solidFill>
                  <a:srgbClr val="293845"/>
                </a:solidFill>
                <a:latin typeface="IBM Plex Sans"/>
                <a:ea typeface="IBM Plex Sans"/>
                <a:cs typeface="IBM Plex Sans"/>
                <a:sym typeface="IBM Plex Sans"/>
              </a:rPr>
              <a:t>Imagen</a:t>
            </a:r>
            <a:endParaRPr sz="1100">
              <a:solidFill>
                <a:srgbClr val="293845"/>
              </a:solidFill>
              <a:latin typeface="IBM Plex Sans"/>
              <a:ea typeface="IBM Plex Sans"/>
              <a:cs typeface="IBM Plex Sans"/>
              <a:sym typeface="IBM Plex Sans"/>
            </a:endParaRPr>
          </a:p>
        </p:txBody>
      </p:sp>
      <p:sp>
        <p:nvSpPr>
          <p:cNvPr id="331" name="Google Shape;331;p43"/>
          <p:cNvSpPr txBox="1"/>
          <p:nvPr/>
        </p:nvSpPr>
        <p:spPr>
          <a:xfrm>
            <a:off x="7602843" y="1286353"/>
            <a:ext cx="948900" cy="32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100">
                <a:solidFill>
                  <a:srgbClr val="293845"/>
                </a:solidFill>
                <a:latin typeface="IBM Plex Sans"/>
                <a:ea typeface="IBM Plex Sans"/>
                <a:cs typeface="IBM Plex Sans"/>
                <a:sym typeface="IBM Plex Sans"/>
              </a:rPr>
              <a:t>Imagen</a:t>
            </a:r>
            <a:endParaRPr sz="1100">
              <a:solidFill>
                <a:srgbClr val="293845"/>
              </a:solidFill>
              <a:latin typeface="IBM Plex Sans"/>
              <a:ea typeface="IBM Plex Sans"/>
              <a:cs typeface="IBM Plex Sans"/>
              <a:sym typeface="IBM Plex Sans"/>
            </a:endParaRPr>
          </a:p>
        </p:txBody>
      </p:sp>
      <p:sp>
        <p:nvSpPr>
          <p:cNvPr id="332" name="Google Shape;332;p43"/>
          <p:cNvSpPr txBox="1"/>
          <p:nvPr/>
        </p:nvSpPr>
        <p:spPr>
          <a:xfrm>
            <a:off x="6864259" y="3122377"/>
            <a:ext cx="948900" cy="32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100">
                <a:solidFill>
                  <a:srgbClr val="293845"/>
                </a:solidFill>
                <a:latin typeface="IBM Plex Sans"/>
                <a:ea typeface="IBM Plex Sans"/>
                <a:cs typeface="IBM Plex Sans"/>
                <a:sym typeface="IBM Plex Sans"/>
              </a:rPr>
              <a:t>Imagen</a:t>
            </a:r>
            <a:endParaRPr sz="1100">
              <a:solidFill>
                <a:srgbClr val="293845"/>
              </a:solidFill>
              <a:latin typeface="IBM Plex Sans"/>
              <a:ea typeface="IBM Plex Sans"/>
              <a:cs typeface="IBM Plex Sans"/>
              <a:sym typeface="IBM Plex Sans"/>
            </a:endParaRPr>
          </a:p>
        </p:txBody>
      </p:sp>
      <p:pic>
        <p:nvPicPr>
          <p:cNvPr id="333" name="Google Shape;333;p43"/>
          <p:cNvPicPr preferRelativeResize="0"/>
          <p:nvPr/>
        </p:nvPicPr>
        <p:blipFill>
          <a:blip r:embed="rId4">
            <a:alphaModFix/>
          </a:blip>
          <a:stretch>
            <a:fillRect/>
          </a:stretch>
        </p:blipFill>
        <p:spPr>
          <a:xfrm>
            <a:off x="7308162" y="819403"/>
            <a:ext cx="1538335" cy="1254300"/>
          </a:xfrm>
          <a:prstGeom prst="rect">
            <a:avLst/>
          </a:prstGeom>
          <a:noFill/>
          <a:ln>
            <a:noFill/>
          </a:ln>
        </p:spPr>
      </p:pic>
      <p:pic>
        <p:nvPicPr>
          <p:cNvPr id="334" name="Google Shape;334;p43"/>
          <p:cNvPicPr preferRelativeResize="0"/>
          <p:nvPr/>
        </p:nvPicPr>
        <p:blipFill>
          <a:blip r:embed="rId5">
            <a:alphaModFix/>
          </a:blip>
          <a:stretch>
            <a:fillRect/>
          </a:stretch>
        </p:blipFill>
        <p:spPr>
          <a:xfrm>
            <a:off x="5363300" y="819400"/>
            <a:ext cx="1881424" cy="1254300"/>
          </a:xfrm>
          <a:prstGeom prst="rect">
            <a:avLst/>
          </a:prstGeom>
          <a:noFill/>
          <a:ln>
            <a:noFill/>
          </a:ln>
        </p:spPr>
      </p:pic>
      <p:pic>
        <p:nvPicPr>
          <p:cNvPr id="335" name="Google Shape;335;p43"/>
          <p:cNvPicPr preferRelativeResize="0"/>
          <p:nvPr/>
        </p:nvPicPr>
        <p:blipFill>
          <a:blip r:embed="rId6">
            <a:alphaModFix/>
          </a:blip>
          <a:stretch>
            <a:fillRect/>
          </a:stretch>
        </p:blipFill>
        <p:spPr>
          <a:xfrm>
            <a:off x="5463950" y="2211475"/>
            <a:ext cx="3339201" cy="222612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DFE"/>
        </a:solidFill>
      </p:bgPr>
    </p:bg>
    <p:spTree>
      <p:nvGrpSpPr>
        <p:cNvPr id="339" name="Shape 339"/>
        <p:cNvGrpSpPr/>
        <p:nvPr/>
      </p:nvGrpSpPr>
      <p:grpSpPr>
        <a:xfrm>
          <a:off x="0" y="0"/>
          <a:ext cx="0" cy="0"/>
          <a:chOff x="0" y="0"/>
          <a:chExt cx="0" cy="0"/>
        </a:xfrm>
      </p:grpSpPr>
      <p:pic>
        <p:nvPicPr>
          <p:cNvPr id="340" name="Google Shape;340;p44"/>
          <p:cNvPicPr preferRelativeResize="0"/>
          <p:nvPr/>
        </p:nvPicPr>
        <p:blipFill>
          <a:blip r:embed="rId3">
            <a:alphaModFix/>
          </a:blip>
          <a:stretch>
            <a:fillRect/>
          </a:stretch>
        </p:blipFill>
        <p:spPr>
          <a:xfrm>
            <a:off x="225125" y="179525"/>
            <a:ext cx="1261376" cy="203575"/>
          </a:xfrm>
          <a:prstGeom prst="rect">
            <a:avLst/>
          </a:prstGeom>
          <a:noFill/>
          <a:ln>
            <a:noFill/>
          </a:ln>
        </p:spPr>
      </p:pic>
      <p:sp>
        <p:nvSpPr>
          <p:cNvPr id="341" name="Google Shape;341;p44"/>
          <p:cNvSpPr txBox="1"/>
          <p:nvPr/>
        </p:nvSpPr>
        <p:spPr>
          <a:xfrm>
            <a:off x="466725" y="383100"/>
            <a:ext cx="2710500" cy="476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1700">
                <a:solidFill>
                  <a:schemeClr val="dk2"/>
                </a:solidFill>
                <a:latin typeface="IBM Plex Sans"/>
                <a:ea typeface="IBM Plex Sans"/>
                <a:cs typeface="IBM Plex Sans"/>
                <a:sym typeface="IBM Plex Sans"/>
              </a:rPr>
              <a:t>“Por si solos, los datos no producen gran material valioso, pero cuando son utilizados en aplicaciones y servicios electrónicos tienen gran impacto económico” (Banco Mundial, 2012)</a:t>
            </a:r>
            <a:endParaRPr sz="1700">
              <a:solidFill>
                <a:schemeClr val="dk2"/>
              </a:solidFill>
              <a:latin typeface="IBM Plex Sans"/>
              <a:ea typeface="IBM Plex Sans"/>
              <a:cs typeface="IBM Plex Sans"/>
              <a:sym typeface="IBM Plex Sans"/>
            </a:endParaRPr>
          </a:p>
        </p:txBody>
      </p:sp>
      <p:sp>
        <p:nvSpPr>
          <p:cNvPr id="342" name="Google Shape;342;p44"/>
          <p:cNvSpPr txBox="1"/>
          <p:nvPr/>
        </p:nvSpPr>
        <p:spPr>
          <a:xfrm>
            <a:off x="5746332" y="2280150"/>
            <a:ext cx="1320000" cy="445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100">
                <a:solidFill>
                  <a:srgbClr val="293845"/>
                </a:solidFill>
                <a:latin typeface="IBM Plex Sans"/>
                <a:ea typeface="IBM Plex Sans"/>
                <a:cs typeface="IBM Plex Sans"/>
                <a:sym typeface="IBM Plex Sans"/>
              </a:rPr>
              <a:t>Imagen</a:t>
            </a:r>
            <a:endParaRPr sz="1100">
              <a:solidFill>
                <a:srgbClr val="293845"/>
              </a:solidFill>
              <a:latin typeface="IBM Plex Sans"/>
              <a:ea typeface="IBM Plex Sans"/>
              <a:cs typeface="IBM Plex Sans"/>
              <a:sym typeface="IBM Plex Sans"/>
            </a:endParaRPr>
          </a:p>
        </p:txBody>
      </p:sp>
      <p:pic>
        <p:nvPicPr>
          <p:cNvPr id="343" name="Google Shape;343;p44"/>
          <p:cNvPicPr preferRelativeResize="0"/>
          <p:nvPr/>
        </p:nvPicPr>
        <p:blipFill>
          <a:blip r:embed="rId4">
            <a:alphaModFix/>
          </a:blip>
          <a:stretch>
            <a:fillRect/>
          </a:stretch>
        </p:blipFill>
        <p:spPr>
          <a:xfrm>
            <a:off x="3569687" y="1467700"/>
            <a:ext cx="5322125" cy="2591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DFE"/>
        </a:solidFill>
      </p:bgPr>
    </p:bg>
    <p:spTree>
      <p:nvGrpSpPr>
        <p:cNvPr id="347" name="Shape 347"/>
        <p:cNvGrpSpPr/>
        <p:nvPr/>
      </p:nvGrpSpPr>
      <p:grpSpPr>
        <a:xfrm>
          <a:off x="0" y="0"/>
          <a:ext cx="0" cy="0"/>
          <a:chOff x="0" y="0"/>
          <a:chExt cx="0" cy="0"/>
        </a:xfrm>
      </p:grpSpPr>
      <p:pic>
        <p:nvPicPr>
          <p:cNvPr id="348" name="Google Shape;348;p45"/>
          <p:cNvPicPr preferRelativeResize="0"/>
          <p:nvPr/>
        </p:nvPicPr>
        <p:blipFill>
          <a:blip r:embed="rId3">
            <a:alphaModFix/>
          </a:blip>
          <a:stretch>
            <a:fillRect/>
          </a:stretch>
        </p:blipFill>
        <p:spPr>
          <a:xfrm>
            <a:off x="225125" y="179525"/>
            <a:ext cx="1261376" cy="203575"/>
          </a:xfrm>
          <a:prstGeom prst="rect">
            <a:avLst/>
          </a:prstGeom>
          <a:noFill/>
          <a:ln>
            <a:noFill/>
          </a:ln>
        </p:spPr>
      </p:pic>
      <p:sp>
        <p:nvSpPr>
          <p:cNvPr id="349" name="Google Shape;349;p45"/>
          <p:cNvSpPr txBox="1"/>
          <p:nvPr/>
        </p:nvSpPr>
        <p:spPr>
          <a:xfrm>
            <a:off x="6864259" y="2893327"/>
            <a:ext cx="948900" cy="32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100">
                <a:solidFill>
                  <a:srgbClr val="293845"/>
                </a:solidFill>
                <a:latin typeface="IBM Plex Sans"/>
                <a:ea typeface="IBM Plex Sans"/>
                <a:cs typeface="IBM Plex Sans"/>
                <a:sym typeface="IBM Plex Sans"/>
              </a:rPr>
              <a:t>Imagen</a:t>
            </a:r>
            <a:endParaRPr sz="1100">
              <a:solidFill>
                <a:srgbClr val="293845"/>
              </a:solidFill>
              <a:latin typeface="IBM Plex Sans"/>
              <a:ea typeface="IBM Plex Sans"/>
              <a:cs typeface="IBM Plex Sans"/>
              <a:sym typeface="IBM Plex Sans"/>
            </a:endParaRPr>
          </a:p>
        </p:txBody>
      </p:sp>
      <p:sp>
        <p:nvSpPr>
          <p:cNvPr id="350" name="Google Shape;350;p45"/>
          <p:cNvSpPr txBox="1"/>
          <p:nvPr>
            <p:ph idx="4294967295" type="title"/>
          </p:nvPr>
        </p:nvSpPr>
        <p:spPr>
          <a:xfrm>
            <a:off x="478650" y="850775"/>
            <a:ext cx="4683900" cy="3323100"/>
          </a:xfrm>
          <a:prstGeom prst="rect">
            <a:avLst/>
          </a:prstGeom>
        </p:spPr>
        <p:txBody>
          <a:bodyPr anchorCtr="0" anchor="ctr" bIns="91425" lIns="91425" spcFirstLastPara="1" rIns="91425" wrap="square" tIns="91425">
            <a:normAutofit/>
          </a:bodyPr>
          <a:lstStyle/>
          <a:p>
            <a:pPr indent="0" lvl="0" marL="457200" rtl="0" algn="l">
              <a:spcBef>
                <a:spcPts val="0"/>
              </a:spcBef>
              <a:spcAft>
                <a:spcPts val="0"/>
              </a:spcAft>
              <a:buNone/>
            </a:pPr>
            <a:r>
              <a:t/>
            </a:r>
            <a:endParaRPr sz="1700">
              <a:solidFill>
                <a:srgbClr val="0E0329"/>
              </a:solidFill>
              <a:latin typeface="Raleway"/>
              <a:ea typeface="Raleway"/>
              <a:cs typeface="Raleway"/>
              <a:sym typeface="Raleway"/>
            </a:endParaRPr>
          </a:p>
          <a:p>
            <a:pPr indent="-336550" lvl="0" marL="457200" rtl="0" algn="l">
              <a:spcBef>
                <a:spcPts val="0"/>
              </a:spcBef>
              <a:spcAft>
                <a:spcPts val="0"/>
              </a:spcAft>
              <a:buClr>
                <a:srgbClr val="434343"/>
              </a:buClr>
              <a:buSzPts val="1700"/>
              <a:buFont typeface="IBM Plex Sans"/>
              <a:buChar char="➔"/>
            </a:pPr>
            <a:r>
              <a:rPr lang="es" sz="1700">
                <a:solidFill>
                  <a:srgbClr val="434343"/>
                </a:solidFill>
                <a:latin typeface="IBM Plex Sans"/>
                <a:ea typeface="IBM Plex Sans"/>
                <a:cs typeface="IBM Plex Sans"/>
                <a:sym typeface="IBM Plex Sans"/>
              </a:rPr>
              <a:t>Los datos abiertos aportan al acceso democratico de la información como ciudadanas y ciudadanos.  En esta era tenemos la obligación de promover su existencia y su funcionamiento útil para las sociedades. Lo trascendente es saber qué hacer con ellos, darle un oficio lógico y fructífero. </a:t>
            </a:r>
            <a:endParaRPr sz="1700">
              <a:solidFill>
                <a:srgbClr val="434343"/>
              </a:solidFill>
              <a:latin typeface="IBM Plex Sans"/>
              <a:ea typeface="IBM Plex Sans"/>
              <a:cs typeface="IBM Plex Sans"/>
              <a:sym typeface="IBM Plex Sans"/>
            </a:endParaRPr>
          </a:p>
        </p:txBody>
      </p:sp>
      <p:pic>
        <p:nvPicPr>
          <p:cNvPr id="351" name="Google Shape;351;p45"/>
          <p:cNvPicPr preferRelativeResize="0"/>
          <p:nvPr/>
        </p:nvPicPr>
        <p:blipFill rotWithShape="1">
          <a:blip r:embed="rId4">
            <a:alphaModFix/>
          </a:blip>
          <a:srcRect b="0" l="-3676" r="8429" t="11684"/>
          <a:stretch/>
        </p:blipFill>
        <p:spPr>
          <a:xfrm>
            <a:off x="5287350" y="1636150"/>
            <a:ext cx="3380224" cy="20895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DFE"/>
        </a:solidFill>
      </p:bgPr>
    </p:bg>
    <p:spTree>
      <p:nvGrpSpPr>
        <p:cNvPr id="355" name="Shape 355"/>
        <p:cNvGrpSpPr/>
        <p:nvPr/>
      </p:nvGrpSpPr>
      <p:grpSpPr>
        <a:xfrm>
          <a:off x="0" y="0"/>
          <a:ext cx="0" cy="0"/>
          <a:chOff x="0" y="0"/>
          <a:chExt cx="0" cy="0"/>
        </a:xfrm>
      </p:grpSpPr>
      <p:pic>
        <p:nvPicPr>
          <p:cNvPr id="356" name="Google Shape;356;p46"/>
          <p:cNvPicPr preferRelativeResize="0"/>
          <p:nvPr/>
        </p:nvPicPr>
        <p:blipFill>
          <a:blip r:embed="rId3">
            <a:alphaModFix/>
          </a:blip>
          <a:stretch>
            <a:fillRect/>
          </a:stretch>
        </p:blipFill>
        <p:spPr>
          <a:xfrm>
            <a:off x="225125" y="179525"/>
            <a:ext cx="1261376" cy="203575"/>
          </a:xfrm>
          <a:prstGeom prst="rect">
            <a:avLst/>
          </a:prstGeom>
          <a:noFill/>
          <a:ln>
            <a:noFill/>
          </a:ln>
        </p:spPr>
      </p:pic>
      <p:sp>
        <p:nvSpPr>
          <p:cNvPr id="357" name="Google Shape;357;p46"/>
          <p:cNvSpPr txBox="1"/>
          <p:nvPr/>
        </p:nvSpPr>
        <p:spPr>
          <a:xfrm>
            <a:off x="2625900" y="493925"/>
            <a:ext cx="3892200" cy="10395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s" sz="3000">
                <a:solidFill>
                  <a:srgbClr val="DA1C95"/>
                </a:solidFill>
                <a:latin typeface="IBM Plex Sans SemiBold"/>
                <a:ea typeface="IBM Plex Sans SemiBold"/>
                <a:cs typeface="IBM Plex Sans SemiBold"/>
                <a:sym typeface="IBM Plex Sans SemiBold"/>
              </a:rPr>
              <a:t>Datos importantes</a:t>
            </a:r>
            <a:endParaRPr sz="3000">
              <a:solidFill>
                <a:srgbClr val="293845"/>
              </a:solidFill>
              <a:latin typeface="IBM Plex Sans SemiBold"/>
              <a:ea typeface="IBM Plex Sans SemiBold"/>
              <a:cs typeface="IBM Plex Sans SemiBold"/>
              <a:sym typeface="IBM Plex Sans SemiBold"/>
            </a:endParaRPr>
          </a:p>
        </p:txBody>
      </p:sp>
      <p:sp>
        <p:nvSpPr>
          <p:cNvPr id="358" name="Google Shape;358;p46"/>
          <p:cNvSpPr txBox="1"/>
          <p:nvPr>
            <p:ph type="ctrTitle"/>
          </p:nvPr>
        </p:nvSpPr>
        <p:spPr>
          <a:xfrm>
            <a:off x="604075" y="4539975"/>
            <a:ext cx="3702300" cy="7149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Clr>
                <a:srgbClr val="000000"/>
              </a:buClr>
              <a:buSzPts val="990"/>
              <a:buFont typeface="Arial"/>
              <a:buNone/>
            </a:pPr>
            <a:r>
              <a:t/>
            </a:r>
            <a:endParaRPr/>
          </a:p>
          <a:p>
            <a:pPr indent="0" lvl="0" marL="0" rtl="0" algn="l">
              <a:spcBef>
                <a:spcPts val="0"/>
              </a:spcBef>
              <a:spcAft>
                <a:spcPts val="0"/>
              </a:spcAft>
              <a:buClr>
                <a:srgbClr val="000000"/>
              </a:buClr>
              <a:buSzPts val="990"/>
              <a:buFont typeface="Arial"/>
              <a:buNone/>
            </a:pPr>
            <a:r>
              <a:t/>
            </a:r>
            <a:endParaRPr/>
          </a:p>
          <a:p>
            <a:pPr indent="0" lvl="0" marL="0" rtl="0" algn="l">
              <a:spcBef>
                <a:spcPts val="0"/>
              </a:spcBef>
              <a:spcAft>
                <a:spcPts val="0"/>
              </a:spcAft>
              <a:buClr>
                <a:srgbClr val="000000"/>
              </a:buClr>
              <a:buSzPts val="990"/>
              <a:buFont typeface="Arial"/>
              <a:buNone/>
            </a:pPr>
            <a:r>
              <a:t/>
            </a:r>
            <a:endParaRPr/>
          </a:p>
          <a:p>
            <a:pPr indent="0" lvl="0" marL="0" rtl="0" algn="l">
              <a:spcBef>
                <a:spcPts val="0"/>
              </a:spcBef>
              <a:spcAft>
                <a:spcPts val="0"/>
              </a:spcAft>
              <a:buClr>
                <a:srgbClr val="000000"/>
              </a:buClr>
              <a:buSzPts val="990"/>
              <a:buFont typeface="Arial"/>
              <a:buNone/>
            </a:pPr>
            <a:r>
              <a:t/>
            </a:r>
            <a:endParaRPr/>
          </a:p>
          <a:p>
            <a:pPr indent="0" lvl="0" marL="0" rtl="0" algn="l">
              <a:spcBef>
                <a:spcPts val="0"/>
              </a:spcBef>
              <a:spcAft>
                <a:spcPts val="0"/>
              </a:spcAft>
              <a:buClr>
                <a:srgbClr val="000000"/>
              </a:buClr>
              <a:buSzPts val="990"/>
              <a:buFont typeface="Arial"/>
              <a:buNone/>
            </a:pPr>
            <a:r>
              <a:t/>
            </a:r>
            <a:endParaRPr/>
          </a:p>
          <a:p>
            <a:pPr indent="0" lvl="0" marL="0" rtl="0" algn="l">
              <a:spcBef>
                <a:spcPts val="0"/>
              </a:spcBef>
              <a:spcAft>
                <a:spcPts val="0"/>
              </a:spcAft>
              <a:buClr>
                <a:srgbClr val="000000"/>
              </a:buClr>
              <a:buSzPts val="990"/>
              <a:buFont typeface="Arial"/>
              <a:buNone/>
            </a:pPr>
            <a:r>
              <a:t/>
            </a:r>
            <a:endParaRPr/>
          </a:p>
          <a:p>
            <a:pPr indent="0" lvl="0" marL="0" rtl="0" algn="l">
              <a:spcBef>
                <a:spcPts val="0"/>
              </a:spcBef>
              <a:spcAft>
                <a:spcPts val="0"/>
              </a:spcAft>
              <a:buClr>
                <a:srgbClr val="000000"/>
              </a:buClr>
              <a:buSzPct val="91666"/>
              <a:buFont typeface="Arial"/>
              <a:buNone/>
            </a:pPr>
            <a:r>
              <a:t/>
            </a:r>
            <a:endParaRPr sz="1200">
              <a:solidFill>
                <a:srgbClr val="434343"/>
              </a:solidFill>
              <a:latin typeface="IBM Plex Sans"/>
              <a:ea typeface="IBM Plex Sans"/>
              <a:cs typeface="IBM Plex Sans"/>
              <a:sym typeface="IBM Plex Sans"/>
            </a:endParaRPr>
          </a:p>
          <a:p>
            <a:pPr indent="0" lvl="0" marL="0" rtl="0" algn="l">
              <a:spcBef>
                <a:spcPts val="0"/>
              </a:spcBef>
              <a:spcAft>
                <a:spcPts val="0"/>
              </a:spcAft>
              <a:buClr>
                <a:srgbClr val="000000"/>
              </a:buClr>
              <a:buSzPct val="91666"/>
              <a:buFont typeface="Arial"/>
              <a:buNone/>
            </a:pPr>
            <a:r>
              <a:t/>
            </a:r>
            <a:endParaRPr sz="1200">
              <a:solidFill>
                <a:srgbClr val="434343"/>
              </a:solidFill>
              <a:latin typeface="IBM Plex Sans"/>
              <a:ea typeface="IBM Plex Sans"/>
              <a:cs typeface="IBM Plex Sans"/>
              <a:sym typeface="IBM Plex Sans"/>
            </a:endParaRPr>
          </a:p>
          <a:p>
            <a:pPr indent="0" lvl="0" marL="0" rtl="0" algn="l">
              <a:spcBef>
                <a:spcPts val="0"/>
              </a:spcBef>
              <a:spcAft>
                <a:spcPts val="0"/>
              </a:spcAft>
              <a:buClr>
                <a:srgbClr val="000000"/>
              </a:buClr>
              <a:buSzPct val="91666"/>
              <a:buFont typeface="Arial"/>
              <a:buNone/>
            </a:pPr>
            <a:r>
              <a:rPr lang="es" sz="1200">
                <a:solidFill>
                  <a:srgbClr val="434343"/>
                </a:solidFill>
                <a:latin typeface="IBM Plex Sans"/>
                <a:ea typeface="IBM Plex Sans"/>
                <a:cs typeface="IBM Plex Sans"/>
                <a:sym typeface="IBM Plex Sans"/>
              </a:rPr>
              <a:t>Fuente: </a:t>
            </a:r>
            <a:r>
              <a:rPr lang="es" sz="1100" u="sng">
                <a:solidFill>
                  <a:schemeClr val="accent5"/>
                </a:solidFill>
                <a:latin typeface="IBM Plex Sans"/>
                <a:ea typeface="IBM Plex Sans"/>
                <a:cs typeface="IBM Plex Sans"/>
                <a:sym typeface="IBM Plex Sans"/>
                <a:hlinkClick r:id="rId4">
                  <a:extLst>
                    <a:ext uri="{A12FA001-AC4F-418D-AE19-62706E023703}">
                      <ahyp:hlinkClr val="tx"/>
                    </a:ext>
                  </a:extLst>
                </a:hlinkClick>
              </a:rPr>
              <a:t>http://biblioteca.clacso.edu.ar/Argentina/unlar/20171117050559/pdf_1513.pd</a:t>
            </a:r>
            <a:r>
              <a:rPr lang="es" sz="1100" u="sng">
                <a:solidFill>
                  <a:schemeClr val="accent5"/>
                </a:solidFill>
                <a:latin typeface="IBM Plex Sans"/>
                <a:ea typeface="IBM Plex Sans"/>
                <a:cs typeface="IBM Plex Sans"/>
                <a:sym typeface="IBM Plex Sans"/>
                <a:hlinkClick r:id="rId5">
                  <a:extLst>
                    <a:ext uri="{A12FA001-AC4F-418D-AE19-62706E023703}">
                      <ahyp:hlinkClr val="tx"/>
                    </a:ext>
                  </a:extLst>
                </a:hlinkClick>
              </a:rPr>
              <a:t>f</a:t>
            </a:r>
            <a:endParaRPr sz="1200">
              <a:solidFill>
                <a:srgbClr val="DA1C95"/>
              </a:solidFill>
              <a:latin typeface="IBM Plex Sans SemiBold"/>
              <a:ea typeface="IBM Plex Sans SemiBold"/>
              <a:cs typeface="IBM Plex Sans SemiBold"/>
              <a:sym typeface="IBM Plex Sans SemiBold"/>
            </a:endParaRPr>
          </a:p>
          <a:p>
            <a:pPr indent="0" lvl="0" marL="0" rtl="0" algn="l">
              <a:spcBef>
                <a:spcPts val="0"/>
              </a:spcBef>
              <a:spcAft>
                <a:spcPts val="0"/>
              </a:spcAft>
              <a:buClr>
                <a:srgbClr val="000000"/>
              </a:buClr>
              <a:buSzPct val="91666"/>
              <a:buFont typeface="Arial"/>
              <a:buNone/>
            </a:pPr>
            <a:r>
              <a:rPr lang="es" sz="1200">
                <a:solidFill>
                  <a:srgbClr val="DA1C95"/>
                </a:solidFill>
                <a:latin typeface="IBM Plex Sans SemiBold"/>
                <a:ea typeface="IBM Plex Sans SemiBold"/>
                <a:cs typeface="IBM Plex Sans SemiBold"/>
                <a:sym typeface="IBM Plex Sans SemiBold"/>
              </a:rPr>
              <a:t> </a:t>
            </a:r>
            <a:endParaRPr sz="1200">
              <a:solidFill>
                <a:srgbClr val="DA1C95"/>
              </a:solidFill>
              <a:latin typeface="IBM Plex Sans SemiBold"/>
              <a:ea typeface="IBM Plex Sans SemiBold"/>
              <a:cs typeface="IBM Plex Sans SemiBold"/>
              <a:sym typeface="IBM Plex Sans SemiBold"/>
            </a:endParaRPr>
          </a:p>
          <a:p>
            <a:pPr indent="0" lvl="0" marL="0" rtl="0" algn="l">
              <a:spcBef>
                <a:spcPts val="0"/>
              </a:spcBef>
              <a:spcAft>
                <a:spcPts val="0"/>
              </a:spcAft>
              <a:buClr>
                <a:srgbClr val="000000"/>
              </a:buClr>
              <a:buSzPct val="64705"/>
              <a:buFont typeface="Arial"/>
              <a:buNone/>
            </a:pPr>
            <a:r>
              <a:t/>
            </a:r>
            <a:endParaRPr sz="1700">
              <a:solidFill>
                <a:srgbClr val="DA1C95"/>
              </a:solidFill>
              <a:latin typeface="IBM Plex Sans SemiBold"/>
              <a:ea typeface="IBM Plex Sans SemiBold"/>
              <a:cs typeface="IBM Plex Sans SemiBold"/>
              <a:sym typeface="IBM Plex Sans SemiBold"/>
            </a:endParaRPr>
          </a:p>
        </p:txBody>
      </p:sp>
      <p:sp>
        <p:nvSpPr>
          <p:cNvPr id="359" name="Google Shape;359;p46"/>
          <p:cNvSpPr txBox="1"/>
          <p:nvPr>
            <p:ph idx="4294967295" type="title"/>
          </p:nvPr>
        </p:nvSpPr>
        <p:spPr>
          <a:xfrm>
            <a:off x="478650" y="1533425"/>
            <a:ext cx="4683900" cy="2640600"/>
          </a:xfrm>
          <a:prstGeom prst="rect">
            <a:avLst/>
          </a:prstGeom>
        </p:spPr>
        <p:txBody>
          <a:bodyPr anchorCtr="0" anchor="ctr" bIns="91425" lIns="91425" spcFirstLastPara="1" rIns="91425" wrap="square" tIns="91425">
            <a:normAutofit fontScale="90000"/>
          </a:bodyPr>
          <a:lstStyle/>
          <a:p>
            <a:pPr indent="-308610" lvl="0" marL="457200" rtl="0" algn="l">
              <a:lnSpc>
                <a:spcPct val="115000"/>
              </a:lnSpc>
              <a:spcBef>
                <a:spcPts val="0"/>
              </a:spcBef>
              <a:spcAft>
                <a:spcPts val="0"/>
              </a:spcAft>
              <a:buClr>
                <a:srgbClr val="293845"/>
              </a:buClr>
              <a:buSzPct val="100000"/>
              <a:buFont typeface="IBM Plex Sans"/>
              <a:buChar char="➔"/>
            </a:pPr>
            <a:r>
              <a:rPr lang="es" sz="1400">
                <a:solidFill>
                  <a:srgbClr val="293845"/>
                </a:solidFill>
                <a:latin typeface="IBM Plex Sans"/>
                <a:ea typeface="IBM Plex Sans"/>
                <a:cs typeface="IBM Plex Sans"/>
                <a:sym typeface="IBM Plex Sans"/>
              </a:rPr>
              <a:t>Según la Comisión Europea, abrir datos gubernamentales podría ser el causal de más de cuarenta millones de euros en un año.</a:t>
            </a:r>
            <a:endParaRPr sz="1400">
              <a:solidFill>
                <a:srgbClr val="293845"/>
              </a:solidFill>
              <a:latin typeface="IBM Plex Sans"/>
              <a:ea typeface="IBM Plex Sans"/>
              <a:cs typeface="IBM Plex Sans"/>
              <a:sym typeface="IBM Plex Sans"/>
            </a:endParaRPr>
          </a:p>
          <a:p>
            <a:pPr indent="-308610" lvl="0" marL="457200" rtl="0" algn="l">
              <a:lnSpc>
                <a:spcPct val="115000"/>
              </a:lnSpc>
              <a:spcBef>
                <a:spcPts val="0"/>
              </a:spcBef>
              <a:spcAft>
                <a:spcPts val="0"/>
              </a:spcAft>
              <a:buClr>
                <a:srgbClr val="293845"/>
              </a:buClr>
              <a:buSzPct val="100000"/>
              <a:buFont typeface="IBM Plex Sans"/>
              <a:buChar char="➔"/>
            </a:pPr>
            <a:r>
              <a:rPr lang="es" sz="1400">
                <a:solidFill>
                  <a:srgbClr val="293845"/>
                </a:solidFill>
                <a:latin typeface="IBM Plex Sans"/>
                <a:ea typeface="IBM Plex Sans"/>
                <a:cs typeface="IBM Plex Sans"/>
                <a:sym typeface="IBM Plex Sans"/>
              </a:rPr>
              <a:t>Según un estudio en España, los datos abiertos lograron sesenta millones de euros en nuevos negocios.</a:t>
            </a:r>
            <a:endParaRPr sz="1400">
              <a:solidFill>
                <a:srgbClr val="293845"/>
              </a:solidFill>
              <a:latin typeface="IBM Plex Sans"/>
              <a:ea typeface="IBM Plex Sans"/>
              <a:cs typeface="IBM Plex Sans"/>
              <a:sym typeface="IBM Plex Sans"/>
            </a:endParaRPr>
          </a:p>
          <a:p>
            <a:pPr indent="-308610" lvl="0" marL="457200" rtl="0" algn="l">
              <a:lnSpc>
                <a:spcPct val="115000"/>
              </a:lnSpc>
              <a:spcBef>
                <a:spcPts val="0"/>
              </a:spcBef>
              <a:spcAft>
                <a:spcPts val="0"/>
              </a:spcAft>
              <a:buClr>
                <a:srgbClr val="293845"/>
              </a:buClr>
              <a:buSzPct val="100000"/>
              <a:buFont typeface="IBM Plex Sans"/>
              <a:buChar char="➔"/>
            </a:pPr>
            <a:r>
              <a:rPr lang="es" sz="1400">
                <a:solidFill>
                  <a:srgbClr val="293845"/>
                </a:solidFill>
                <a:latin typeface="IBM Plex Sans"/>
                <a:ea typeface="IBM Plex Sans"/>
                <a:cs typeface="IBM Plex Sans"/>
                <a:sym typeface="IBM Plex Sans"/>
              </a:rPr>
              <a:t>Según un estudio de la UE, los datos abiertos podrían aportar más de quince millones de dólares en América Latina y el Caribe.</a:t>
            </a:r>
            <a:endParaRPr sz="1400">
              <a:solidFill>
                <a:srgbClr val="293845"/>
              </a:solidFill>
              <a:latin typeface="IBM Plex Sans"/>
              <a:ea typeface="IBM Plex Sans"/>
              <a:cs typeface="IBM Plex Sans"/>
              <a:sym typeface="IBM Plex Sans"/>
            </a:endParaRPr>
          </a:p>
          <a:p>
            <a:pPr indent="-308610" lvl="0" marL="457200" rtl="0" algn="l">
              <a:lnSpc>
                <a:spcPct val="115000"/>
              </a:lnSpc>
              <a:spcBef>
                <a:spcPts val="0"/>
              </a:spcBef>
              <a:spcAft>
                <a:spcPts val="0"/>
              </a:spcAft>
              <a:buClr>
                <a:srgbClr val="293845"/>
              </a:buClr>
              <a:buSzPct val="100000"/>
              <a:buFont typeface="IBM Plex Sans"/>
              <a:buChar char="➔"/>
            </a:pPr>
            <a:r>
              <a:rPr lang="es" sz="1400">
                <a:solidFill>
                  <a:srgbClr val="293845"/>
                </a:solidFill>
                <a:latin typeface="IBM Plex Sans"/>
                <a:ea typeface="IBM Plex Sans"/>
                <a:cs typeface="IBM Plex Sans"/>
                <a:sym typeface="IBM Plex Sans"/>
              </a:rPr>
              <a:t>Otro de los estudios realizados en Australia, afirma que por cada dólar invertido en Datos Abiertos, se recuperan cinco. </a:t>
            </a:r>
            <a:endParaRPr sz="1400">
              <a:solidFill>
                <a:srgbClr val="293845"/>
              </a:solidFill>
              <a:latin typeface="IBM Plex Sans"/>
              <a:ea typeface="IBM Plex Sans"/>
              <a:cs typeface="IBM Plex Sans"/>
              <a:sym typeface="IBM Plex Sans"/>
            </a:endParaRPr>
          </a:p>
        </p:txBody>
      </p:sp>
      <p:pic>
        <p:nvPicPr>
          <p:cNvPr id="360" name="Google Shape;360;p46"/>
          <p:cNvPicPr preferRelativeResize="0"/>
          <p:nvPr/>
        </p:nvPicPr>
        <p:blipFill>
          <a:blip r:embed="rId6">
            <a:alphaModFix/>
          </a:blip>
          <a:stretch>
            <a:fillRect/>
          </a:stretch>
        </p:blipFill>
        <p:spPr>
          <a:xfrm>
            <a:off x="5264775" y="1928150"/>
            <a:ext cx="3702300" cy="18511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3845"/>
        </a:solidFill>
      </p:bgPr>
    </p:bg>
    <p:spTree>
      <p:nvGrpSpPr>
        <p:cNvPr id="364" name="Shape 364"/>
        <p:cNvGrpSpPr/>
        <p:nvPr/>
      </p:nvGrpSpPr>
      <p:grpSpPr>
        <a:xfrm>
          <a:off x="0" y="0"/>
          <a:ext cx="0" cy="0"/>
          <a:chOff x="0" y="0"/>
          <a:chExt cx="0" cy="0"/>
        </a:xfrm>
      </p:grpSpPr>
      <p:sp>
        <p:nvSpPr>
          <p:cNvPr id="365" name="Google Shape;365;p47"/>
          <p:cNvSpPr txBox="1"/>
          <p:nvPr/>
        </p:nvSpPr>
        <p:spPr>
          <a:xfrm>
            <a:off x="325650" y="1213000"/>
            <a:ext cx="8364600" cy="189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3000">
                <a:solidFill>
                  <a:srgbClr val="FFFFFF"/>
                </a:solidFill>
                <a:latin typeface="IBM Plex Sans SemiBold"/>
                <a:ea typeface="IBM Plex Sans SemiBold"/>
                <a:cs typeface="IBM Plex Sans SemiBold"/>
                <a:sym typeface="IBM Plex Sans SemiBold"/>
              </a:rPr>
              <a:t>Los datos abiertos contribuyen a la sociedad para su evolución. Ayudan a generar un progreso social donde la ciudadanía</a:t>
            </a:r>
            <a:endParaRPr sz="3000">
              <a:solidFill>
                <a:srgbClr val="CE0978"/>
              </a:solidFill>
              <a:latin typeface="IBM Plex Sans SemiBold"/>
              <a:ea typeface="IBM Plex Sans SemiBold"/>
              <a:cs typeface="IBM Plex Sans SemiBold"/>
              <a:sym typeface="IBM Plex Sans SemiBold"/>
            </a:endParaRPr>
          </a:p>
        </p:txBody>
      </p:sp>
      <p:pic>
        <p:nvPicPr>
          <p:cNvPr id="366" name="Google Shape;366;p47"/>
          <p:cNvPicPr preferRelativeResize="0"/>
          <p:nvPr/>
        </p:nvPicPr>
        <p:blipFill>
          <a:blip r:embed="rId3">
            <a:alphaModFix/>
          </a:blip>
          <a:stretch>
            <a:fillRect/>
          </a:stretch>
        </p:blipFill>
        <p:spPr>
          <a:xfrm>
            <a:off x="225125" y="179525"/>
            <a:ext cx="1261374" cy="202734"/>
          </a:xfrm>
          <a:prstGeom prst="rect">
            <a:avLst/>
          </a:prstGeom>
          <a:noFill/>
          <a:ln>
            <a:noFill/>
          </a:ln>
        </p:spPr>
      </p:pic>
      <p:sp>
        <p:nvSpPr>
          <p:cNvPr id="367" name="Google Shape;367;p47"/>
          <p:cNvSpPr txBox="1"/>
          <p:nvPr/>
        </p:nvSpPr>
        <p:spPr>
          <a:xfrm>
            <a:off x="948000" y="3159025"/>
            <a:ext cx="7248000" cy="1505400"/>
          </a:xfrm>
          <a:prstGeom prst="rect">
            <a:avLst/>
          </a:prstGeom>
          <a:solidFill>
            <a:srgbClr val="DA1C95"/>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 sz="3000">
                <a:solidFill>
                  <a:srgbClr val="FFFFFF"/>
                </a:solidFill>
                <a:latin typeface="IBM Plex Sans SemiBold"/>
                <a:ea typeface="IBM Plex Sans SemiBold"/>
                <a:cs typeface="IBM Plex Sans SemiBold"/>
                <a:sym typeface="IBM Plex Sans SemiBold"/>
              </a:rPr>
              <a:t>Interviene, participa, controla y ayuda a las instituciones públicas en la toma de decisiones.</a:t>
            </a:r>
            <a:endParaRPr sz="3000">
              <a:solidFill>
                <a:srgbClr val="FFFFFF"/>
              </a:solidFill>
              <a:latin typeface="IBM Plex Sans SemiBold"/>
              <a:ea typeface="IBM Plex Sans SemiBold"/>
              <a:cs typeface="IBM Plex Sans SemiBold"/>
              <a:sym typeface="IBM Plex Sans SemiBo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DFE"/>
        </a:solidFill>
      </p:bgPr>
    </p:bg>
    <p:spTree>
      <p:nvGrpSpPr>
        <p:cNvPr id="371" name="Shape 371"/>
        <p:cNvGrpSpPr/>
        <p:nvPr/>
      </p:nvGrpSpPr>
      <p:grpSpPr>
        <a:xfrm>
          <a:off x="0" y="0"/>
          <a:ext cx="0" cy="0"/>
          <a:chOff x="0" y="0"/>
          <a:chExt cx="0" cy="0"/>
        </a:xfrm>
      </p:grpSpPr>
      <p:pic>
        <p:nvPicPr>
          <p:cNvPr id="372" name="Google Shape;372;p48"/>
          <p:cNvPicPr preferRelativeResize="0"/>
          <p:nvPr/>
        </p:nvPicPr>
        <p:blipFill>
          <a:blip r:embed="rId3">
            <a:alphaModFix/>
          </a:blip>
          <a:stretch>
            <a:fillRect/>
          </a:stretch>
        </p:blipFill>
        <p:spPr>
          <a:xfrm>
            <a:off x="225125" y="179525"/>
            <a:ext cx="1261376" cy="203575"/>
          </a:xfrm>
          <a:prstGeom prst="rect">
            <a:avLst/>
          </a:prstGeom>
          <a:noFill/>
          <a:ln>
            <a:noFill/>
          </a:ln>
        </p:spPr>
      </p:pic>
      <p:sp>
        <p:nvSpPr>
          <p:cNvPr id="373" name="Google Shape;373;p48"/>
          <p:cNvSpPr txBox="1"/>
          <p:nvPr/>
        </p:nvSpPr>
        <p:spPr>
          <a:xfrm>
            <a:off x="225125" y="301675"/>
            <a:ext cx="4102500" cy="421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1600">
                <a:solidFill>
                  <a:srgbClr val="293845"/>
                </a:solidFill>
                <a:latin typeface="IBM Plex Sans"/>
                <a:ea typeface="IBM Plex Sans"/>
                <a:cs typeface="IBM Plex Sans"/>
                <a:sym typeface="IBM Plex Sans"/>
              </a:rPr>
              <a:t>La ciudadanía también debe cumplir su parte y es hacer veeduría y presión. Estos datos publicados y expuestos al público no llegan solos, es vital que como sociedad cumplamos nuestro papel de hacer y demandar que la información pública relevante sea abierta. La mayoría de la ciudadanía, no entiende sobre los beneficios y oportunidades que nos </a:t>
            </a:r>
            <a:r>
              <a:rPr lang="es" sz="1600">
                <a:solidFill>
                  <a:srgbClr val="293845"/>
                </a:solidFill>
                <a:latin typeface="IBM Plex Sans"/>
                <a:ea typeface="IBM Plex Sans"/>
                <a:cs typeface="IBM Plex Sans"/>
                <a:sym typeface="IBM Plex Sans"/>
              </a:rPr>
              <a:t>brindan</a:t>
            </a:r>
            <a:r>
              <a:rPr lang="es" sz="1600">
                <a:solidFill>
                  <a:srgbClr val="293845"/>
                </a:solidFill>
                <a:latin typeface="IBM Plex Sans"/>
                <a:ea typeface="IBM Plex Sans"/>
                <a:cs typeface="IBM Plex Sans"/>
                <a:sym typeface="IBM Plex Sans"/>
              </a:rPr>
              <a:t> los Datos Abiertos.</a:t>
            </a:r>
            <a:endParaRPr sz="1600">
              <a:solidFill>
                <a:srgbClr val="293845"/>
              </a:solidFill>
              <a:latin typeface="IBM Plex Sans"/>
              <a:ea typeface="IBM Plex Sans"/>
              <a:cs typeface="IBM Plex Sans"/>
              <a:sym typeface="IBM Plex Sans"/>
            </a:endParaRPr>
          </a:p>
        </p:txBody>
      </p:sp>
      <p:sp>
        <p:nvSpPr>
          <p:cNvPr id="374" name="Google Shape;374;p48"/>
          <p:cNvSpPr txBox="1"/>
          <p:nvPr/>
        </p:nvSpPr>
        <p:spPr>
          <a:xfrm>
            <a:off x="5746332" y="2280150"/>
            <a:ext cx="1320000" cy="445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100">
                <a:solidFill>
                  <a:srgbClr val="293845"/>
                </a:solidFill>
                <a:latin typeface="IBM Plex Sans"/>
                <a:ea typeface="IBM Plex Sans"/>
                <a:cs typeface="IBM Plex Sans"/>
                <a:sym typeface="IBM Plex Sans"/>
              </a:rPr>
              <a:t>Imagen</a:t>
            </a:r>
            <a:endParaRPr sz="1100">
              <a:solidFill>
                <a:srgbClr val="293845"/>
              </a:solidFill>
              <a:latin typeface="IBM Plex Sans"/>
              <a:ea typeface="IBM Plex Sans"/>
              <a:cs typeface="IBM Plex Sans"/>
              <a:sym typeface="IBM Plex Sans"/>
            </a:endParaRPr>
          </a:p>
        </p:txBody>
      </p:sp>
      <p:pic>
        <p:nvPicPr>
          <p:cNvPr id="375" name="Google Shape;375;p48"/>
          <p:cNvPicPr preferRelativeResize="0"/>
          <p:nvPr/>
        </p:nvPicPr>
        <p:blipFill>
          <a:blip r:embed="rId4">
            <a:alphaModFix/>
          </a:blip>
          <a:stretch>
            <a:fillRect/>
          </a:stretch>
        </p:blipFill>
        <p:spPr>
          <a:xfrm>
            <a:off x="4446400" y="1067800"/>
            <a:ext cx="4214425" cy="28096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DFE"/>
        </a:solidFill>
      </p:bgPr>
    </p:bg>
    <p:spTree>
      <p:nvGrpSpPr>
        <p:cNvPr id="379" name="Shape 379"/>
        <p:cNvGrpSpPr/>
        <p:nvPr/>
      </p:nvGrpSpPr>
      <p:grpSpPr>
        <a:xfrm>
          <a:off x="0" y="0"/>
          <a:ext cx="0" cy="0"/>
          <a:chOff x="0" y="0"/>
          <a:chExt cx="0" cy="0"/>
        </a:xfrm>
      </p:grpSpPr>
      <p:pic>
        <p:nvPicPr>
          <p:cNvPr id="380" name="Google Shape;380;p49"/>
          <p:cNvPicPr preferRelativeResize="0"/>
          <p:nvPr/>
        </p:nvPicPr>
        <p:blipFill>
          <a:blip r:embed="rId3">
            <a:alphaModFix/>
          </a:blip>
          <a:stretch>
            <a:fillRect/>
          </a:stretch>
        </p:blipFill>
        <p:spPr>
          <a:xfrm>
            <a:off x="225125" y="179525"/>
            <a:ext cx="1261376" cy="203575"/>
          </a:xfrm>
          <a:prstGeom prst="rect">
            <a:avLst/>
          </a:prstGeom>
          <a:noFill/>
          <a:ln>
            <a:noFill/>
          </a:ln>
        </p:spPr>
      </p:pic>
      <p:sp>
        <p:nvSpPr>
          <p:cNvPr id="381" name="Google Shape;381;p49"/>
          <p:cNvSpPr txBox="1"/>
          <p:nvPr/>
        </p:nvSpPr>
        <p:spPr>
          <a:xfrm>
            <a:off x="2625900" y="493925"/>
            <a:ext cx="3892200" cy="10395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s" sz="3000">
                <a:solidFill>
                  <a:srgbClr val="DA1C95"/>
                </a:solidFill>
                <a:latin typeface="IBM Plex Sans SemiBold"/>
                <a:ea typeface="IBM Plex Sans SemiBold"/>
                <a:cs typeface="IBM Plex Sans SemiBold"/>
                <a:sym typeface="IBM Plex Sans SemiBold"/>
              </a:rPr>
              <a:t>Beneficios para la ciudadanía</a:t>
            </a:r>
            <a:endParaRPr sz="3000">
              <a:solidFill>
                <a:srgbClr val="293845"/>
              </a:solidFill>
              <a:latin typeface="IBM Plex Sans SemiBold"/>
              <a:ea typeface="IBM Plex Sans SemiBold"/>
              <a:cs typeface="IBM Plex Sans SemiBold"/>
              <a:sym typeface="IBM Plex Sans SemiBold"/>
            </a:endParaRPr>
          </a:p>
        </p:txBody>
      </p:sp>
      <p:sp>
        <p:nvSpPr>
          <p:cNvPr id="382" name="Google Shape;382;p49"/>
          <p:cNvSpPr txBox="1"/>
          <p:nvPr/>
        </p:nvSpPr>
        <p:spPr>
          <a:xfrm>
            <a:off x="6864259" y="2893327"/>
            <a:ext cx="948900" cy="32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100">
                <a:solidFill>
                  <a:srgbClr val="293845"/>
                </a:solidFill>
                <a:latin typeface="IBM Plex Sans"/>
                <a:ea typeface="IBM Plex Sans"/>
                <a:cs typeface="IBM Plex Sans"/>
                <a:sym typeface="IBM Plex Sans"/>
              </a:rPr>
              <a:t>Imagen</a:t>
            </a:r>
            <a:endParaRPr sz="1100">
              <a:solidFill>
                <a:srgbClr val="293845"/>
              </a:solidFill>
              <a:latin typeface="IBM Plex Sans"/>
              <a:ea typeface="IBM Plex Sans"/>
              <a:cs typeface="IBM Plex Sans"/>
              <a:sym typeface="IBM Plex Sans"/>
            </a:endParaRPr>
          </a:p>
        </p:txBody>
      </p:sp>
      <p:sp>
        <p:nvSpPr>
          <p:cNvPr id="383" name="Google Shape;383;p49"/>
          <p:cNvSpPr txBox="1"/>
          <p:nvPr>
            <p:ph idx="4294967295" type="title"/>
          </p:nvPr>
        </p:nvSpPr>
        <p:spPr>
          <a:xfrm>
            <a:off x="478650" y="1751650"/>
            <a:ext cx="4683900" cy="2935800"/>
          </a:xfrm>
          <a:prstGeom prst="rect">
            <a:avLst/>
          </a:prstGeom>
        </p:spPr>
        <p:txBody>
          <a:bodyPr anchorCtr="0" anchor="ctr" bIns="91425" lIns="91425" spcFirstLastPara="1" rIns="91425" wrap="square" tIns="91425">
            <a:normAutofit fontScale="90000"/>
          </a:bodyPr>
          <a:lstStyle/>
          <a:p>
            <a:pPr indent="-308610" lvl="0" marL="457200" rtl="0" algn="l">
              <a:spcBef>
                <a:spcPts val="0"/>
              </a:spcBef>
              <a:spcAft>
                <a:spcPts val="0"/>
              </a:spcAft>
              <a:buClr>
                <a:srgbClr val="434343"/>
              </a:buClr>
              <a:buSzPct val="100000"/>
              <a:buFont typeface="IBM Plex Sans"/>
              <a:buChar char="➔"/>
            </a:pPr>
            <a:r>
              <a:rPr lang="es" sz="1400">
                <a:solidFill>
                  <a:srgbClr val="434343"/>
                </a:solidFill>
                <a:latin typeface="IBM Plex Sans"/>
                <a:ea typeface="IBM Plex Sans"/>
                <a:cs typeface="IBM Plex Sans"/>
                <a:sym typeface="IBM Plex Sans"/>
              </a:rPr>
              <a:t>La libre difusión de datos abiertos y públicos lleva al acercamiento de los principios de gobierno abierto, es decir, una conversación permanente con la ciudadanía.</a:t>
            </a:r>
            <a:endParaRPr sz="1400">
              <a:solidFill>
                <a:srgbClr val="434343"/>
              </a:solidFill>
              <a:latin typeface="IBM Plex Sans"/>
              <a:ea typeface="IBM Plex Sans"/>
              <a:cs typeface="IBM Plex Sans"/>
              <a:sym typeface="IBM Plex Sans"/>
            </a:endParaRPr>
          </a:p>
          <a:p>
            <a:pPr indent="0" lvl="0" marL="457200" rtl="0" algn="l">
              <a:spcBef>
                <a:spcPts val="0"/>
              </a:spcBef>
              <a:spcAft>
                <a:spcPts val="0"/>
              </a:spcAft>
              <a:buNone/>
            </a:pPr>
            <a:r>
              <a:t/>
            </a:r>
            <a:endParaRPr sz="1400">
              <a:solidFill>
                <a:srgbClr val="434343"/>
              </a:solidFill>
              <a:latin typeface="IBM Plex Sans"/>
              <a:ea typeface="IBM Plex Sans"/>
              <a:cs typeface="IBM Plex Sans"/>
              <a:sym typeface="IBM Plex Sans"/>
            </a:endParaRPr>
          </a:p>
          <a:p>
            <a:pPr indent="-308610" lvl="0" marL="457200" rtl="0" algn="l">
              <a:spcBef>
                <a:spcPts val="0"/>
              </a:spcBef>
              <a:spcAft>
                <a:spcPts val="0"/>
              </a:spcAft>
              <a:buClr>
                <a:srgbClr val="434343"/>
              </a:buClr>
              <a:buSzPct val="100000"/>
              <a:buFont typeface="IBM Plex Sans"/>
              <a:buChar char="➔"/>
            </a:pPr>
            <a:r>
              <a:rPr lang="es" sz="1400">
                <a:solidFill>
                  <a:srgbClr val="434343"/>
                </a:solidFill>
                <a:latin typeface="IBM Plex Sans"/>
                <a:ea typeface="IBM Plex Sans"/>
                <a:cs typeface="IBM Plex Sans"/>
                <a:sym typeface="IBM Plex Sans"/>
              </a:rPr>
              <a:t>Uso y utilización de los datos públicos puede generar diversas aplicaciones y nuevos servicios de valor social que optimicen la vida de la ciudadanía.</a:t>
            </a:r>
            <a:endParaRPr sz="1400">
              <a:solidFill>
                <a:srgbClr val="434343"/>
              </a:solidFill>
              <a:latin typeface="IBM Plex Sans"/>
              <a:ea typeface="IBM Plex Sans"/>
              <a:cs typeface="IBM Plex Sans"/>
              <a:sym typeface="IBM Plex Sans"/>
            </a:endParaRPr>
          </a:p>
          <a:p>
            <a:pPr indent="0" lvl="0" marL="457200" rtl="0" algn="l">
              <a:spcBef>
                <a:spcPts val="0"/>
              </a:spcBef>
              <a:spcAft>
                <a:spcPts val="0"/>
              </a:spcAft>
              <a:buNone/>
            </a:pPr>
            <a:r>
              <a:t/>
            </a:r>
            <a:endParaRPr sz="1400">
              <a:solidFill>
                <a:srgbClr val="434343"/>
              </a:solidFill>
              <a:latin typeface="IBM Plex Sans"/>
              <a:ea typeface="IBM Plex Sans"/>
              <a:cs typeface="IBM Plex Sans"/>
              <a:sym typeface="IBM Plex Sans"/>
            </a:endParaRPr>
          </a:p>
          <a:p>
            <a:pPr indent="-308610" lvl="0" marL="457200" rtl="0" algn="l">
              <a:spcBef>
                <a:spcPts val="0"/>
              </a:spcBef>
              <a:spcAft>
                <a:spcPts val="0"/>
              </a:spcAft>
              <a:buClr>
                <a:srgbClr val="434343"/>
              </a:buClr>
              <a:buSzPct val="100000"/>
              <a:buFont typeface="IBM Plex Sans"/>
              <a:buChar char="➔"/>
            </a:pPr>
            <a:r>
              <a:rPr lang="es" sz="1400">
                <a:solidFill>
                  <a:srgbClr val="434343"/>
                </a:solidFill>
                <a:latin typeface="IBM Plex Sans"/>
                <a:ea typeface="IBM Plex Sans"/>
                <a:cs typeface="IBM Plex Sans"/>
                <a:sym typeface="IBM Plex Sans"/>
              </a:rPr>
              <a:t>Mayor transparencia por el hecho de exponer los datos públicos en un portal web de forma estandarizada.</a:t>
            </a:r>
            <a:endParaRPr sz="1400">
              <a:solidFill>
                <a:srgbClr val="434343"/>
              </a:solidFill>
              <a:latin typeface="IBM Plex Sans"/>
              <a:ea typeface="IBM Plex Sans"/>
              <a:cs typeface="IBM Plex Sans"/>
              <a:sym typeface="IBM Plex Sans"/>
            </a:endParaRPr>
          </a:p>
          <a:p>
            <a:pPr indent="0" lvl="0" marL="457200" rtl="0" algn="l">
              <a:spcBef>
                <a:spcPts val="0"/>
              </a:spcBef>
              <a:spcAft>
                <a:spcPts val="0"/>
              </a:spcAft>
              <a:buNone/>
            </a:pPr>
            <a:r>
              <a:t/>
            </a:r>
            <a:endParaRPr sz="1400">
              <a:solidFill>
                <a:srgbClr val="434343"/>
              </a:solidFill>
              <a:latin typeface="IBM Plex Sans"/>
              <a:ea typeface="IBM Plex Sans"/>
              <a:cs typeface="IBM Plex Sans"/>
              <a:sym typeface="IBM Plex Sans"/>
            </a:endParaRPr>
          </a:p>
          <a:p>
            <a:pPr indent="-308610" lvl="0" marL="457200" rtl="0" algn="l">
              <a:spcBef>
                <a:spcPts val="0"/>
              </a:spcBef>
              <a:spcAft>
                <a:spcPts val="0"/>
              </a:spcAft>
              <a:buClr>
                <a:srgbClr val="434343"/>
              </a:buClr>
              <a:buSzPct val="100000"/>
              <a:buFont typeface="IBM Plex Sans"/>
              <a:buChar char="➔"/>
            </a:pPr>
            <a:r>
              <a:rPr lang="es" sz="1400">
                <a:solidFill>
                  <a:srgbClr val="434343"/>
                </a:solidFill>
                <a:latin typeface="IBM Plex Sans"/>
                <a:ea typeface="IBM Plex Sans"/>
                <a:cs typeface="IBM Plex Sans"/>
                <a:sym typeface="IBM Plex Sans"/>
              </a:rPr>
              <a:t>La sociedad como órgano de control para funcionarios del gobierno.</a:t>
            </a:r>
            <a:endParaRPr sz="1400">
              <a:solidFill>
                <a:srgbClr val="434343"/>
              </a:solidFill>
              <a:latin typeface="IBM Plex Sans"/>
              <a:ea typeface="IBM Plex Sans"/>
              <a:cs typeface="IBM Plex Sans"/>
              <a:sym typeface="IBM Plex Sans"/>
            </a:endParaRPr>
          </a:p>
          <a:p>
            <a:pPr indent="0" lvl="0" marL="0" rtl="0" algn="l">
              <a:lnSpc>
                <a:spcPct val="115000"/>
              </a:lnSpc>
              <a:spcBef>
                <a:spcPts val="0"/>
              </a:spcBef>
              <a:spcAft>
                <a:spcPts val="0"/>
              </a:spcAft>
              <a:buNone/>
            </a:pPr>
            <a:r>
              <a:t/>
            </a:r>
            <a:endParaRPr sz="1400">
              <a:solidFill>
                <a:srgbClr val="293845"/>
              </a:solidFill>
              <a:latin typeface="IBM Plex Sans"/>
              <a:ea typeface="IBM Plex Sans"/>
              <a:cs typeface="IBM Plex Sans"/>
              <a:sym typeface="IBM Plex Sans"/>
            </a:endParaRPr>
          </a:p>
        </p:txBody>
      </p:sp>
      <p:pic>
        <p:nvPicPr>
          <p:cNvPr id="384" name="Google Shape;384;p49"/>
          <p:cNvPicPr preferRelativeResize="0"/>
          <p:nvPr/>
        </p:nvPicPr>
        <p:blipFill rotWithShape="1">
          <a:blip r:embed="rId4">
            <a:alphaModFix/>
          </a:blip>
          <a:srcRect b="0" l="0" r="0" t="0"/>
          <a:stretch/>
        </p:blipFill>
        <p:spPr>
          <a:xfrm>
            <a:off x="6279038" y="2279525"/>
            <a:ext cx="2333625" cy="1524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3845"/>
        </a:solidFill>
      </p:bgPr>
    </p:bg>
    <p:spTree>
      <p:nvGrpSpPr>
        <p:cNvPr id="388" name="Shape 388"/>
        <p:cNvGrpSpPr/>
        <p:nvPr/>
      </p:nvGrpSpPr>
      <p:grpSpPr>
        <a:xfrm>
          <a:off x="0" y="0"/>
          <a:ext cx="0" cy="0"/>
          <a:chOff x="0" y="0"/>
          <a:chExt cx="0" cy="0"/>
        </a:xfrm>
      </p:grpSpPr>
      <p:sp>
        <p:nvSpPr>
          <p:cNvPr id="389" name="Google Shape;389;p50"/>
          <p:cNvSpPr txBox="1"/>
          <p:nvPr/>
        </p:nvSpPr>
        <p:spPr>
          <a:xfrm>
            <a:off x="876300" y="2619375"/>
            <a:ext cx="7391400" cy="14859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s" sz="3000">
                <a:solidFill>
                  <a:srgbClr val="FFFFFF"/>
                </a:solidFill>
                <a:latin typeface="IBM Plex Sans SemiBold"/>
                <a:ea typeface="IBM Plex Sans SemiBold"/>
                <a:cs typeface="IBM Plex Sans SemiBold"/>
                <a:sym typeface="IBM Plex Sans SemiBold"/>
              </a:rPr>
              <a:t>No olvides probar nuestras herramientas de visualización en línea</a:t>
            </a:r>
            <a:endParaRPr sz="3000">
              <a:solidFill>
                <a:srgbClr val="FFFFFF"/>
              </a:solidFill>
              <a:latin typeface="IBM Plex Sans SemiBold"/>
              <a:ea typeface="IBM Plex Sans SemiBold"/>
              <a:cs typeface="IBM Plex Sans SemiBold"/>
              <a:sym typeface="IBM Plex Sans SemiBold"/>
            </a:endParaRPr>
          </a:p>
          <a:p>
            <a:pPr indent="0" lvl="0" marL="0" rtl="0" algn="ctr">
              <a:lnSpc>
                <a:spcPct val="115000"/>
              </a:lnSpc>
              <a:spcBef>
                <a:spcPts val="0"/>
              </a:spcBef>
              <a:spcAft>
                <a:spcPts val="0"/>
              </a:spcAft>
              <a:buNone/>
            </a:pPr>
            <a:r>
              <a:t/>
            </a:r>
            <a:endParaRPr sz="3000">
              <a:solidFill>
                <a:srgbClr val="FFFFFF"/>
              </a:solidFill>
              <a:latin typeface="IBM Plex Sans SemiBold"/>
              <a:ea typeface="IBM Plex Sans SemiBold"/>
              <a:cs typeface="IBM Plex Sans SemiBold"/>
              <a:sym typeface="IBM Plex Sans SemiBold"/>
            </a:endParaRPr>
          </a:p>
          <a:p>
            <a:pPr indent="0" lvl="0" marL="0" rtl="0" algn="ctr">
              <a:lnSpc>
                <a:spcPct val="115000"/>
              </a:lnSpc>
              <a:spcBef>
                <a:spcPts val="0"/>
              </a:spcBef>
              <a:spcAft>
                <a:spcPts val="0"/>
              </a:spcAft>
              <a:buNone/>
            </a:pPr>
            <a:r>
              <a:rPr lang="es" sz="3000">
                <a:solidFill>
                  <a:srgbClr val="293845"/>
                </a:solidFill>
                <a:latin typeface="IBM Plex Sans SemiBold"/>
                <a:ea typeface="IBM Plex Sans SemiBold"/>
                <a:cs typeface="IBM Plex Sans SemiBold"/>
                <a:sym typeface="IBM Plex Sans SemiBold"/>
              </a:rPr>
              <a:t>.</a:t>
            </a:r>
            <a:r>
              <a:rPr lang="es" sz="3000">
                <a:solidFill>
                  <a:srgbClr val="FFFFFF"/>
                </a:solidFill>
                <a:highlight>
                  <a:srgbClr val="DA1C95"/>
                </a:highlight>
                <a:latin typeface="IBM Plex Sans SemiBold"/>
                <a:ea typeface="IBM Plex Sans SemiBold"/>
                <a:cs typeface="IBM Plex Sans SemiBold"/>
                <a:sym typeface="IBM Plex Sans SemiBold"/>
              </a:rPr>
              <a:t> http://datasketch.co </a:t>
            </a:r>
            <a:r>
              <a:rPr lang="es" sz="3000">
                <a:solidFill>
                  <a:srgbClr val="293845"/>
                </a:solidFill>
                <a:latin typeface="IBM Plex Sans SemiBold"/>
                <a:ea typeface="IBM Plex Sans SemiBold"/>
                <a:cs typeface="IBM Plex Sans SemiBold"/>
                <a:sym typeface="IBM Plex Sans SemiBold"/>
              </a:rPr>
              <a:t>.</a:t>
            </a:r>
            <a:endParaRPr sz="3000">
              <a:solidFill>
                <a:srgbClr val="293845"/>
              </a:solidFill>
              <a:latin typeface="IBM Plex Sans SemiBold"/>
              <a:ea typeface="IBM Plex Sans SemiBold"/>
              <a:cs typeface="IBM Plex Sans SemiBold"/>
              <a:sym typeface="IBM Plex Sans SemiBold"/>
            </a:endParaRPr>
          </a:p>
        </p:txBody>
      </p:sp>
      <p:pic>
        <p:nvPicPr>
          <p:cNvPr id="390" name="Google Shape;390;p50"/>
          <p:cNvPicPr preferRelativeResize="0"/>
          <p:nvPr/>
        </p:nvPicPr>
        <p:blipFill>
          <a:blip r:embed="rId3">
            <a:alphaModFix/>
          </a:blip>
          <a:stretch>
            <a:fillRect/>
          </a:stretch>
        </p:blipFill>
        <p:spPr>
          <a:xfrm>
            <a:off x="247650" y="209550"/>
            <a:ext cx="1185259" cy="190500"/>
          </a:xfrm>
          <a:prstGeom prst="rect">
            <a:avLst/>
          </a:prstGeom>
          <a:noFill/>
          <a:ln>
            <a:noFill/>
          </a:ln>
        </p:spPr>
      </p:pic>
      <p:pic>
        <p:nvPicPr>
          <p:cNvPr id="391" name="Google Shape;391;p50"/>
          <p:cNvPicPr preferRelativeResize="0"/>
          <p:nvPr/>
        </p:nvPicPr>
        <p:blipFill>
          <a:blip r:embed="rId4">
            <a:alphaModFix/>
          </a:blip>
          <a:stretch>
            <a:fillRect/>
          </a:stretch>
        </p:blipFill>
        <p:spPr>
          <a:xfrm rot="-2700029">
            <a:off x="4097160" y="1211371"/>
            <a:ext cx="949677" cy="113008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3845"/>
        </a:solidFill>
      </p:bgPr>
    </p:bg>
    <p:spTree>
      <p:nvGrpSpPr>
        <p:cNvPr id="85" name="Shape 85"/>
        <p:cNvGrpSpPr/>
        <p:nvPr/>
      </p:nvGrpSpPr>
      <p:grpSpPr>
        <a:xfrm>
          <a:off x="0" y="0"/>
          <a:ext cx="0" cy="0"/>
          <a:chOff x="0" y="0"/>
          <a:chExt cx="0" cy="0"/>
        </a:xfrm>
      </p:grpSpPr>
      <p:pic>
        <p:nvPicPr>
          <p:cNvPr id="86" name="Google Shape;86;p17"/>
          <p:cNvPicPr preferRelativeResize="0"/>
          <p:nvPr/>
        </p:nvPicPr>
        <p:blipFill>
          <a:blip r:embed="rId3">
            <a:alphaModFix/>
          </a:blip>
          <a:stretch>
            <a:fillRect/>
          </a:stretch>
        </p:blipFill>
        <p:spPr>
          <a:xfrm rot="-9416506">
            <a:off x="4737457" y="1323311"/>
            <a:ext cx="930638" cy="554497"/>
          </a:xfrm>
          <a:prstGeom prst="rect">
            <a:avLst/>
          </a:prstGeom>
          <a:noFill/>
          <a:ln>
            <a:noFill/>
          </a:ln>
        </p:spPr>
      </p:pic>
      <p:sp>
        <p:nvSpPr>
          <p:cNvPr id="87" name="Google Shape;87;p17"/>
          <p:cNvSpPr txBox="1"/>
          <p:nvPr/>
        </p:nvSpPr>
        <p:spPr>
          <a:xfrm>
            <a:off x="2095500" y="2645463"/>
            <a:ext cx="4953000" cy="904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s" sz="3500">
                <a:solidFill>
                  <a:srgbClr val="FFFFFF"/>
                </a:solidFill>
                <a:latin typeface="IBM Plex Sans SemiBold"/>
                <a:ea typeface="IBM Plex Sans SemiBold"/>
                <a:cs typeface="IBM Plex Sans SemiBold"/>
                <a:sym typeface="IBM Plex Sans SemiBold"/>
              </a:rPr>
              <a:t>REALIDADES</a:t>
            </a:r>
            <a:endParaRPr sz="3500">
              <a:solidFill>
                <a:srgbClr val="CE0978"/>
              </a:solidFill>
              <a:latin typeface="IBM Plex Sans SemiBold"/>
              <a:ea typeface="IBM Plex Sans SemiBold"/>
              <a:cs typeface="IBM Plex Sans SemiBold"/>
              <a:sym typeface="IBM Plex Sans SemiBold"/>
            </a:endParaRPr>
          </a:p>
        </p:txBody>
      </p:sp>
      <p:pic>
        <p:nvPicPr>
          <p:cNvPr id="88" name="Google Shape;88;p17"/>
          <p:cNvPicPr preferRelativeResize="0"/>
          <p:nvPr/>
        </p:nvPicPr>
        <p:blipFill>
          <a:blip r:embed="rId4">
            <a:alphaModFix/>
          </a:blip>
          <a:stretch>
            <a:fillRect/>
          </a:stretch>
        </p:blipFill>
        <p:spPr>
          <a:xfrm>
            <a:off x="225125" y="179525"/>
            <a:ext cx="1261374" cy="202734"/>
          </a:xfrm>
          <a:prstGeom prst="rect">
            <a:avLst/>
          </a:prstGeom>
          <a:noFill/>
          <a:ln>
            <a:noFill/>
          </a:ln>
        </p:spPr>
      </p:pic>
      <p:sp>
        <p:nvSpPr>
          <p:cNvPr id="89" name="Google Shape;89;p17"/>
          <p:cNvSpPr txBox="1"/>
          <p:nvPr/>
        </p:nvSpPr>
        <p:spPr>
          <a:xfrm>
            <a:off x="2771250" y="3550275"/>
            <a:ext cx="3601500" cy="464100"/>
          </a:xfrm>
          <a:prstGeom prst="rect">
            <a:avLst/>
          </a:prstGeom>
          <a:solidFill>
            <a:srgbClr val="DA1C9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s" sz="2200">
                <a:solidFill>
                  <a:srgbClr val="FFFFFF"/>
                </a:solidFill>
                <a:latin typeface="IBM Plex Sans"/>
                <a:ea typeface="IBM Plex Sans"/>
                <a:cs typeface="IBM Plex Sans"/>
                <a:sym typeface="IBM Plex Sans"/>
              </a:rPr>
              <a:t>sobre los datos abiertos</a:t>
            </a:r>
            <a:endParaRPr b="1" i="1" sz="2200">
              <a:solidFill>
                <a:srgbClr val="FFFFFF"/>
              </a:solidFill>
              <a:latin typeface="IBM Plex Sans"/>
              <a:ea typeface="IBM Plex Sans"/>
              <a:cs typeface="IBM Plex Sans"/>
              <a:sym typeface="IBM Plex Sans"/>
            </a:endParaRPr>
          </a:p>
        </p:txBody>
      </p:sp>
      <p:pic>
        <p:nvPicPr>
          <p:cNvPr id="90" name="Google Shape;90;p17"/>
          <p:cNvPicPr preferRelativeResize="0"/>
          <p:nvPr/>
        </p:nvPicPr>
        <p:blipFill>
          <a:blip r:embed="rId5">
            <a:alphaModFix/>
          </a:blip>
          <a:stretch>
            <a:fillRect/>
          </a:stretch>
        </p:blipFill>
        <p:spPr>
          <a:xfrm>
            <a:off x="3406338" y="949700"/>
            <a:ext cx="1844900" cy="14880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DFE"/>
        </a:solidFill>
      </p:bgPr>
    </p:bg>
    <p:spTree>
      <p:nvGrpSpPr>
        <p:cNvPr id="94" name="Shape 94"/>
        <p:cNvGrpSpPr/>
        <p:nvPr/>
      </p:nvGrpSpPr>
      <p:grpSpPr>
        <a:xfrm>
          <a:off x="0" y="0"/>
          <a:ext cx="0" cy="0"/>
          <a:chOff x="0" y="0"/>
          <a:chExt cx="0" cy="0"/>
        </a:xfrm>
      </p:grpSpPr>
      <p:pic>
        <p:nvPicPr>
          <p:cNvPr id="95" name="Google Shape;95;p18"/>
          <p:cNvPicPr preferRelativeResize="0"/>
          <p:nvPr/>
        </p:nvPicPr>
        <p:blipFill>
          <a:blip r:embed="rId3">
            <a:alphaModFix/>
          </a:blip>
          <a:stretch>
            <a:fillRect/>
          </a:stretch>
        </p:blipFill>
        <p:spPr>
          <a:xfrm>
            <a:off x="225125" y="179525"/>
            <a:ext cx="1261376" cy="203575"/>
          </a:xfrm>
          <a:prstGeom prst="rect">
            <a:avLst/>
          </a:prstGeom>
          <a:noFill/>
          <a:ln>
            <a:noFill/>
          </a:ln>
        </p:spPr>
      </p:pic>
      <p:sp>
        <p:nvSpPr>
          <p:cNvPr id="96" name="Google Shape;96;p18"/>
          <p:cNvSpPr txBox="1"/>
          <p:nvPr/>
        </p:nvSpPr>
        <p:spPr>
          <a:xfrm>
            <a:off x="228525" y="606900"/>
            <a:ext cx="3892200" cy="10482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lang="es" sz="3000">
                <a:solidFill>
                  <a:srgbClr val="DA1C95"/>
                </a:solidFill>
                <a:latin typeface="IBM Plex Sans SemiBold"/>
                <a:ea typeface="IBM Plex Sans SemiBold"/>
                <a:cs typeface="IBM Plex Sans SemiBold"/>
                <a:sym typeface="IBM Plex Sans SemiBold"/>
              </a:rPr>
              <a:t>   Realidades</a:t>
            </a:r>
            <a:endParaRPr sz="3000">
              <a:solidFill>
                <a:srgbClr val="293845"/>
              </a:solidFill>
              <a:latin typeface="IBM Plex Sans SemiBold"/>
              <a:ea typeface="IBM Plex Sans SemiBold"/>
              <a:cs typeface="IBM Plex Sans SemiBold"/>
              <a:sym typeface="IBM Plex Sans SemiBold"/>
            </a:endParaRPr>
          </a:p>
        </p:txBody>
      </p:sp>
      <p:sp>
        <p:nvSpPr>
          <p:cNvPr id="97" name="Google Shape;97;p18"/>
          <p:cNvSpPr txBox="1"/>
          <p:nvPr>
            <p:ph idx="4294967295" type="title"/>
          </p:nvPr>
        </p:nvSpPr>
        <p:spPr>
          <a:xfrm>
            <a:off x="478650" y="1606750"/>
            <a:ext cx="3832500" cy="3444600"/>
          </a:xfrm>
          <a:prstGeom prst="rect">
            <a:avLst/>
          </a:prstGeom>
        </p:spPr>
        <p:txBody>
          <a:bodyPr anchorCtr="0" anchor="ctr" bIns="91425" lIns="91425" spcFirstLastPara="1" rIns="91425" wrap="square" tIns="91425">
            <a:noAutofit/>
          </a:bodyPr>
          <a:lstStyle/>
          <a:p>
            <a:pPr indent="0" lvl="0" marL="0" rtl="0" algn="l">
              <a:lnSpc>
                <a:spcPct val="138000"/>
              </a:lnSpc>
              <a:spcBef>
                <a:spcPts val="0"/>
              </a:spcBef>
              <a:spcAft>
                <a:spcPts val="0"/>
              </a:spcAft>
              <a:buClr>
                <a:schemeClr val="dk1"/>
              </a:buClr>
              <a:buSzPts val="990"/>
              <a:buFont typeface="Arial"/>
              <a:buNone/>
            </a:pPr>
            <a:r>
              <a:rPr lang="es" sz="1360">
                <a:solidFill>
                  <a:srgbClr val="000000"/>
                </a:solidFill>
                <a:latin typeface="IBM Plex Sans Light"/>
                <a:ea typeface="IBM Plex Sans Light"/>
                <a:cs typeface="IBM Plex Sans Light"/>
                <a:sym typeface="IBM Plex Sans Light"/>
              </a:rPr>
              <a:t>A pesar de los enormes beneficios y utilidad de sus usos, los datos abiertos en cierta medida quedan relegados a llenar informes y reportes técnicos de organizaciones y empresas.  Sin embargo su verdadero poder se encuentra en la utilización de esa información para distintos propósitos, entre ellos el seguimiento y búsqueda de información para la investigación y la formulación de nuevas políticas públicas, de forma abierta y transparente.</a:t>
            </a:r>
            <a:endParaRPr sz="1360">
              <a:solidFill>
                <a:srgbClr val="000000"/>
              </a:solidFill>
              <a:latin typeface="IBM Plex Sans Light"/>
              <a:ea typeface="IBM Plex Sans Light"/>
              <a:cs typeface="IBM Plex Sans Light"/>
              <a:sym typeface="IBM Plex Sans Light"/>
            </a:endParaRPr>
          </a:p>
          <a:p>
            <a:pPr indent="0" lvl="0" marL="0" rtl="0" algn="l">
              <a:spcBef>
                <a:spcPts val="0"/>
              </a:spcBef>
              <a:spcAft>
                <a:spcPts val="0"/>
              </a:spcAft>
              <a:buClr>
                <a:srgbClr val="000000"/>
              </a:buClr>
              <a:buSzPts val="990"/>
              <a:buFont typeface="Arial"/>
              <a:buNone/>
            </a:pPr>
            <a:r>
              <a:t/>
            </a:r>
            <a:endParaRPr sz="1260">
              <a:solidFill>
                <a:srgbClr val="000000"/>
              </a:solidFill>
              <a:latin typeface="IBM Plex Sans"/>
              <a:ea typeface="IBM Plex Sans"/>
              <a:cs typeface="IBM Plex Sans"/>
              <a:sym typeface="IBM Plex Sans"/>
            </a:endParaRPr>
          </a:p>
        </p:txBody>
      </p:sp>
      <p:cxnSp>
        <p:nvCxnSpPr>
          <p:cNvPr id="98" name="Google Shape;98;p18"/>
          <p:cNvCxnSpPr/>
          <p:nvPr/>
        </p:nvCxnSpPr>
        <p:spPr>
          <a:xfrm>
            <a:off x="346350" y="2588000"/>
            <a:ext cx="0" cy="1488600"/>
          </a:xfrm>
          <a:prstGeom prst="straightConnector1">
            <a:avLst/>
          </a:prstGeom>
          <a:noFill/>
          <a:ln cap="flat" cmpd="sng" w="38100">
            <a:solidFill>
              <a:srgbClr val="DA1C95"/>
            </a:solidFill>
            <a:prstDash val="solid"/>
            <a:round/>
            <a:headEnd len="med" w="med" type="none"/>
            <a:tailEnd len="med" w="med" type="none"/>
          </a:ln>
        </p:spPr>
      </p:cxnSp>
      <p:sp>
        <p:nvSpPr>
          <p:cNvPr id="99" name="Google Shape;99;p18"/>
          <p:cNvSpPr/>
          <p:nvPr/>
        </p:nvSpPr>
        <p:spPr>
          <a:xfrm>
            <a:off x="4458775" y="819325"/>
            <a:ext cx="1329000" cy="1254300"/>
          </a:xfrm>
          <a:prstGeom prst="rect">
            <a:avLst/>
          </a:prstGeom>
          <a:solidFill>
            <a:srgbClr val="E2EC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8"/>
          <p:cNvSpPr txBox="1"/>
          <p:nvPr/>
        </p:nvSpPr>
        <p:spPr>
          <a:xfrm>
            <a:off x="4648787" y="1286353"/>
            <a:ext cx="948900" cy="32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100">
                <a:solidFill>
                  <a:srgbClr val="293845"/>
                </a:solidFill>
                <a:latin typeface="IBM Plex Sans"/>
                <a:ea typeface="IBM Plex Sans"/>
                <a:cs typeface="IBM Plex Sans"/>
                <a:sym typeface="IBM Plex Sans"/>
              </a:rPr>
              <a:t>Imagen</a:t>
            </a:r>
            <a:endParaRPr sz="1100">
              <a:solidFill>
                <a:srgbClr val="293845"/>
              </a:solidFill>
              <a:latin typeface="IBM Plex Sans"/>
              <a:ea typeface="IBM Plex Sans"/>
              <a:cs typeface="IBM Plex Sans"/>
              <a:sym typeface="IBM Plex Sans"/>
            </a:endParaRPr>
          </a:p>
        </p:txBody>
      </p:sp>
      <p:sp>
        <p:nvSpPr>
          <p:cNvPr id="101" name="Google Shape;101;p18"/>
          <p:cNvSpPr txBox="1"/>
          <p:nvPr/>
        </p:nvSpPr>
        <p:spPr>
          <a:xfrm>
            <a:off x="6125815" y="1286353"/>
            <a:ext cx="948900" cy="32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100">
                <a:solidFill>
                  <a:srgbClr val="293845"/>
                </a:solidFill>
                <a:latin typeface="IBM Plex Sans"/>
                <a:ea typeface="IBM Plex Sans"/>
                <a:cs typeface="IBM Plex Sans"/>
                <a:sym typeface="IBM Plex Sans"/>
              </a:rPr>
              <a:t>Imagen</a:t>
            </a:r>
            <a:endParaRPr sz="1100">
              <a:solidFill>
                <a:srgbClr val="293845"/>
              </a:solidFill>
              <a:latin typeface="IBM Plex Sans"/>
              <a:ea typeface="IBM Plex Sans"/>
              <a:cs typeface="IBM Plex Sans"/>
              <a:sym typeface="IBM Plex Sans"/>
            </a:endParaRPr>
          </a:p>
        </p:txBody>
      </p:sp>
      <p:sp>
        <p:nvSpPr>
          <p:cNvPr id="102" name="Google Shape;102;p18"/>
          <p:cNvSpPr txBox="1"/>
          <p:nvPr/>
        </p:nvSpPr>
        <p:spPr>
          <a:xfrm>
            <a:off x="6864259" y="3122377"/>
            <a:ext cx="948900" cy="32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100">
                <a:solidFill>
                  <a:srgbClr val="293845"/>
                </a:solidFill>
                <a:latin typeface="IBM Plex Sans"/>
                <a:ea typeface="IBM Plex Sans"/>
                <a:cs typeface="IBM Plex Sans"/>
                <a:sym typeface="IBM Plex Sans"/>
              </a:rPr>
              <a:t>Imagen</a:t>
            </a:r>
            <a:endParaRPr sz="1100">
              <a:solidFill>
                <a:srgbClr val="293845"/>
              </a:solidFill>
              <a:latin typeface="IBM Plex Sans"/>
              <a:ea typeface="IBM Plex Sans"/>
              <a:cs typeface="IBM Plex Sans"/>
              <a:sym typeface="IBM Plex Sans"/>
            </a:endParaRPr>
          </a:p>
        </p:txBody>
      </p:sp>
      <p:pic>
        <p:nvPicPr>
          <p:cNvPr id="103" name="Google Shape;103;p18"/>
          <p:cNvPicPr preferRelativeResize="0"/>
          <p:nvPr/>
        </p:nvPicPr>
        <p:blipFill>
          <a:blip r:embed="rId4">
            <a:alphaModFix/>
          </a:blip>
          <a:stretch>
            <a:fillRect/>
          </a:stretch>
        </p:blipFill>
        <p:spPr>
          <a:xfrm>
            <a:off x="5935788" y="2647788"/>
            <a:ext cx="2896625" cy="1786675"/>
          </a:xfrm>
          <a:prstGeom prst="rect">
            <a:avLst/>
          </a:prstGeom>
          <a:noFill/>
          <a:ln>
            <a:noFill/>
          </a:ln>
        </p:spPr>
      </p:pic>
      <p:pic>
        <p:nvPicPr>
          <p:cNvPr id="104" name="Google Shape;104;p18"/>
          <p:cNvPicPr preferRelativeResize="0"/>
          <p:nvPr/>
        </p:nvPicPr>
        <p:blipFill>
          <a:blip r:embed="rId5">
            <a:alphaModFix/>
          </a:blip>
          <a:stretch>
            <a:fillRect/>
          </a:stretch>
        </p:blipFill>
        <p:spPr>
          <a:xfrm>
            <a:off x="4470962" y="819328"/>
            <a:ext cx="2591613" cy="172099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3845"/>
        </a:solidFill>
      </p:bgPr>
    </p:bg>
    <p:spTree>
      <p:nvGrpSpPr>
        <p:cNvPr id="108" name="Shape 108"/>
        <p:cNvGrpSpPr/>
        <p:nvPr/>
      </p:nvGrpSpPr>
      <p:grpSpPr>
        <a:xfrm>
          <a:off x="0" y="0"/>
          <a:ext cx="0" cy="0"/>
          <a:chOff x="0" y="0"/>
          <a:chExt cx="0" cy="0"/>
        </a:xfrm>
      </p:grpSpPr>
      <p:sp>
        <p:nvSpPr>
          <p:cNvPr id="109" name="Google Shape;109;p19"/>
          <p:cNvSpPr txBox="1"/>
          <p:nvPr/>
        </p:nvSpPr>
        <p:spPr>
          <a:xfrm>
            <a:off x="1887300" y="1340925"/>
            <a:ext cx="5369400" cy="1392600"/>
          </a:xfrm>
          <a:prstGeom prst="rect">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 sz="3000">
                <a:solidFill>
                  <a:srgbClr val="FFFFFF"/>
                </a:solidFill>
                <a:latin typeface="IBM Plex Sans SemiBold"/>
                <a:ea typeface="IBM Plex Sans SemiBold"/>
                <a:cs typeface="IBM Plex Sans SemiBold"/>
                <a:sym typeface="IBM Plex Sans SemiBold"/>
              </a:rPr>
              <a:t>Entonces, </a:t>
            </a:r>
            <a:r>
              <a:rPr b="1" lang="es" sz="3000">
                <a:solidFill>
                  <a:srgbClr val="FFFFFF"/>
                </a:solidFill>
                <a:latin typeface="IBM Plex Sans"/>
                <a:ea typeface="IBM Plex Sans"/>
                <a:cs typeface="IBM Plex Sans"/>
                <a:sym typeface="IBM Plex Sans"/>
              </a:rPr>
              <a:t>¿</a:t>
            </a:r>
            <a:r>
              <a:rPr lang="es" sz="3000">
                <a:solidFill>
                  <a:srgbClr val="FFFFFF"/>
                </a:solidFill>
                <a:latin typeface="IBM Plex Sans SemiBold"/>
                <a:ea typeface="IBM Plex Sans SemiBold"/>
                <a:cs typeface="IBM Plex Sans SemiBold"/>
                <a:sym typeface="IBM Plex Sans SemiBold"/>
              </a:rPr>
              <a:t>qué acciones reales podemos emprender</a:t>
            </a:r>
            <a:endParaRPr sz="3000">
              <a:solidFill>
                <a:srgbClr val="CE0978"/>
              </a:solidFill>
              <a:latin typeface="IBM Plex Sans SemiBold"/>
              <a:ea typeface="IBM Plex Sans SemiBold"/>
              <a:cs typeface="IBM Plex Sans SemiBold"/>
              <a:sym typeface="IBM Plex Sans SemiBold"/>
            </a:endParaRPr>
          </a:p>
        </p:txBody>
      </p:sp>
      <p:pic>
        <p:nvPicPr>
          <p:cNvPr id="110" name="Google Shape;110;p19"/>
          <p:cNvPicPr preferRelativeResize="0"/>
          <p:nvPr/>
        </p:nvPicPr>
        <p:blipFill>
          <a:blip r:embed="rId3">
            <a:alphaModFix/>
          </a:blip>
          <a:stretch>
            <a:fillRect/>
          </a:stretch>
        </p:blipFill>
        <p:spPr>
          <a:xfrm>
            <a:off x="225125" y="179525"/>
            <a:ext cx="1261374" cy="202734"/>
          </a:xfrm>
          <a:prstGeom prst="rect">
            <a:avLst/>
          </a:prstGeom>
          <a:noFill/>
          <a:ln>
            <a:noFill/>
          </a:ln>
        </p:spPr>
      </p:pic>
      <p:sp>
        <p:nvSpPr>
          <p:cNvPr id="111" name="Google Shape;111;p19"/>
          <p:cNvSpPr txBox="1"/>
          <p:nvPr/>
        </p:nvSpPr>
        <p:spPr>
          <a:xfrm>
            <a:off x="2152800" y="2823725"/>
            <a:ext cx="4838700" cy="457200"/>
          </a:xfrm>
          <a:prstGeom prst="rect">
            <a:avLst/>
          </a:prstGeom>
          <a:solidFill>
            <a:srgbClr val="DA1C95"/>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 sz="3000">
                <a:solidFill>
                  <a:srgbClr val="FFFFFF"/>
                </a:solidFill>
                <a:latin typeface="IBM Plex Sans SemiBold"/>
                <a:ea typeface="IBM Plex Sans SemiBold"/>
                <a:cs typeface="IBM Plex Sans SemiBold"/>
                <a:sym typeface="IBM Plex Sans SemiBold"/>
              </a:rPr>
              <a:t>con datos?</a:t>
            </a:r>
            <a:endParaRPr sz="3000">
              <a:solidFill>
                <a:srgbClr val="FFFFFF"/>
              </a:solidFill>
              <a:latin typeface="IBM Plex Sans SemiBold"/>
              <a:ea typeface="IBM Plex Sans SemiBold"/>
              <a:cs typeface="IBM Plex Sans SemiBold"/>
              <a:sym typeface="IBM Plex Sans SemiBo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DFE"/>
        </a:solidFill>
      </p:bgPr>
    </p:bg>
    <p:spTree>
      <p:nvGrpSpPr>
        <p:cNvPr id="115" name="Shape 115"/>
        <p:cNvGrpSpPr/>
        <p:nvPr/>
      </p:nvGrpSpPr>
      <p:grpSpPr>
        <a:xfrm>
          <a:off x="0" y="0"/>
          <a:ext cx="0" cy="0"/>
          <a:chOff x="0" y="0"/>
          <a:chExt cx="0" cy="0"/>
        </a:xfrm>
      </p:grpSpPr>
      <p:pic>
        <p:nvPicPr>
          <p:cNvPr id="116" name="Google Shape;116;p20"/>
          <p:cNvPicPr preferRelativeResize="0"/>
          <p:nvPr/>
        </p:nvPicPr>
        <p:blipFill>
          <a:blip r:embed="rId3">
            <a:alphaModFix/>
          </a:blip>
          <a:stretch>
            <a:fillRect/>
          </a:stretch>
        </p:blipFill>
        <p:spPr>
          <a:xfrm>
            <a:off x="225125" y="179525"/>
            <a:ext cx="1261376" cy="203575"/>
          </a:xfrm>
          <a:prstGeom prst="rect">
            <a:avLst/>
          </a:prstGeom>
          <a:noFill/>
          <a:ln>
            <a:noFill/>
          </a:ln>
        </p:spPr>
      </p:pic>
      <p:sp>
        <p:nvSpPr>
          <p:cNvPr id="117" name="Google Shape;117;p20"/>
          <p:cNvSpPr txBox="1"/>
          <p:nvPr/>
        </p:nvSpPr>
        <p:spPr>
          <a:xfrm>
            <a:off x="1577925" y="493925"/>
            <a:ext cx="6751800" cy="10395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s" sz="2200">
                <a:solidFill>
                  <a:srgbClr val="B70F7F"/>
                </a:solidFill>
                <a:latin typeface="IBM Plex Sans"/>
                <a:ea typeface="IBM Plex Sans"/>
                <a:cs typeface="IBM Plex Sans"/>
                <a:sym typeface="IBM Plex Sans"/>
              </a:rPr>
              <a:t>El valor y la incidencia que se puede lograr con los datos abiertos son muchos, aquí algunos ejemplos:</a:t>
            </a:r>
            <a:endParaRPr sz="3400">
              <a:solidFill>
                <a:srgbClr val="293845"/>
              </a:solidFill>
              <a:latin typeface="IBM Plex Sans SemiBold"/>
              <a:ea typeface="IBM Plex Sans SemiBold"/>
              <a:cs typeface="IBM Plex Sans SemiBold"/>
              <a:sym typeface="IBM Plex Sans SemiBold"/>
            </a:endParaRPr>
          </a:p>
        </p:txBody>
      </p:sp>
      <p:sp>
        <p:nvSpPr>
          <p:cNvPr id="118" name="Google Shape;118;p20"/>
          <p:cNvSpPr txBox="1"/>
          <p:nvPr>
            <p:ph idx="4294967295" type="title"/>
          </p:nvPr>
        </p:nvSpPr>
        <p:spPr>
          <a:xfrm>
            <a:off x="478650" y="1630575"/>
            <a:ext cx="4683900" cy="3009300"/>
          </a:xfrm>
          <a:prstGeom prst="rect">
            <a:avLst/>
          </a:prstGeom>
        </p:spPr>
        <p:txBody>
          <a:bodyPr anchorCtr="0" anchor="ctr" bIns="91425" lIns="91425" spcFirstLastPara="1" rIns="91425" wrap="square" tIns="91425">
            <a:normAutofit/>
          </a:bodyPr>
          <a:lstStyle/>
          <a:p>
            <a:pPr indent="-325261" lvl="0" marL="457200" rtl="0" algn="l">
              <a:lnSpc>
                <a:spcPct val="115000"/>
              </a:lnSpc>
              <a:spcBef>
                <a:spcPts val="0"/>
              </a:spcBef>
              <a:spcAft>
                <a:spcPts val="0"/>
              </a:spcAft>
              <a:buClr>
                <a:schemeClr val="dk2"/>
              </a:buClr>
              <a:buSzPts val="1522"/>
              <a:buFont typeface="IBM Plex Sans"/>
              <a:buChar char="➔"/>
            </a:pPr>
            <a:r>
              <a:rPr lang="es" sz="1522">
                <a:solidFill>
                  <a:srgbClr val="707070"/>
                </a:solidFill>
                <a:latin typeface="IBM Plex Sans"/>
                <a:ea typeface="IBM Plex Sans"/>
                <a:cs typeface="IBM Plex Sans"/>
                <a:sym typeface="IBM Plex Sans"/>
              </a:rPr>
              <a:t>Transparencia y control democrático</a:t>
            </a:r>
            <a:endParaRPr sz="1522">
              <a:solidFill>
                <a:srgbClr val="293845"/>
              </a:solidFill>
              <a:latin typeface="IBM Plex Sans"/>
              <a:ea typeface="IBM Plex Sans"/>
              <a:cs typeface="IBM Plex Sans"/>
              <a:sym typeface="IBM Plex Sans"/>
            </a:endParaRPr>
          </a:p>
          <a:p>
            <a:pPr indent="-325261" lvl="0" marL="457200" rtl="0" algn="l">
              <a:lnSpc>
                <a:spcPct val="115000"/>
              </a:lnSpc>
              <a:spcBef>
                <a:spcPts val="0"/>
              </a:spcBef>
              <a:spcAft>
                <a:spcPts val="0"/>
              </a:spcAft>
              <a:buClr>
                <a:schemeClr val="dk2"/>
              </a:buClr>
              <a:buSzPts val="1522"/>
              <a:buFont typeface="IBM Plex Sans"/>
              <a:buChar char="➔"/>
            </a:pPr>
            <a:r>
              <a:rPr lang="es" sz="1522">
                <a:solidFill>
                  <a:srgbClr val="707070"/>
                </a:solidFill>
                <a:latin typeface="IBM Plex Sans"/>
                <a:ea typeface="IBM Plex Sans"/>
                <a:cs typeface="IBM Plex Sans"/>
                <a:sym typeface="IBM Plex Sans"/>
              </a:rPr>
              <a:t>Participación</a:t>
            </a:r>
            <a:endParaRPr sz="1522">
              <a:solidFill>
                <a:srgbClr val="293845"/>
              </a:solidFill>
              <a:latin typeface="IBM Plex Sans"/>
              <a:ea typeface="IBM Plex Sans"/>
              <a:cs typeface="IBM Plex Sans"/>
              <a:sym typeface="IBM Plex Sans"/>
            </a:endParaRPr>
          </a:p>
          <a:p>
            <a:pPr indent="-325261" lvl="0" marL="457200" rtl="0" algn="l">
              <a:lnSpc>
                <a:spcPct val="115000"/>
              </a:lnSpc>
              <a:spcBef>
                <a:spcPts val="0"/>
              </a:spcBef>
              <a:spcAft>
                <a:spcPts val="0"/>
              </a:spcAft>
              <a:buClr>
                <a:schemeClr val="dk2"/>
              </a:buClr>
              <a:buSzPts val="1522"/>
              <a:buFont typeface="IBM Plex Sans"/>
              <a:buChar char="➔"/>
            </a:pPr>
            <a:r>
              <a:rPr lang="es" sz="1522">
                <a:solidFill>
                  <a:srgbClr val="707070"/>
                </a:solidFill>
                <a:latin typeface="IBM Plex Sans"/>
                <a:ea typeface="IBM Plex Sans"/>
                <a:cs typeface="IBM Plex Sans"/>
                <a:sym typeface="IBM Plex Sans"/>
              </a:rPr>
              <a:t>Mejoramiento o creación de nuevos productos y servicios</a:t>
            </a:r>
            <a:endParaRPr sz="1522">
              <a:solidFill>
                <a:srgbClr val="707070"/>
              </a:solidFill>
              <a:latin typeface="IBM Plex Sans"/>
              <a:ea typeface="IBM Plex Sans"/>
              <a:cs typeface="IBM Plex Sans"/>
              <a:sym typeface="IBM Plex Sans"/>
            </a:endParaRPr>
          </a:p>
          <a:p>
            <a:pPr indent="-325261" lvl="0" marL="457200" rtl="0" algn="l">
              <a:lnSpc>
                <a:spcPct val="115000"/>
              </a:lnSpc>
              <a:spcBef>
                <a:spcPts val="0"/>
              </a:spcBef>
              <a:spcAft>
                <a:spcPts val="0"/>
              </a:spcAft>
              <a:buClr>
                <a:schemeClr val="dk2"/>
              </a:buClr>
              <a:buSzPts val="1522"/>
              <a:buFont typeface="IBM Plex Sans"/>
              <a:buChar char="➔"/>
            </a:pPr>
            <a:r>
              <a:rPr lang="es" sz="1522">
                <a:solidFill>
                  <a:srgbClr val="707070"/>
                </a:solidFill>
                <a:latin typeface="IBM Plex Sans"/>
                <a:ea typeface="IBM Plex Sans"/>
                <a:cs typeface="IBM Plex Sans"/>
                <a:sym typeface="IBM Plex Sans"/>
              </a:rPr>
              <a:t>Innovación</a:t>
            </a:r>
            <a:endParaRPr sz="1522">
              <a:solidFill>
                <a:srgbClr val="707070"/>
              </a:solidFill>
              <a:latin typeface="IBM Plex Sans"/>
              <a:ea typeface="IBM Plex Sans"/>
              <a:cs typeface="IBM Plex Sans"/>
              <a:sym typeface="IBM Plex Sans"/>
            </a:endParaRPr>
          </a:p>
          <a:p>
            <a:pPr indent="-325261" lvl="0" marL="457200" rtl="0" algn="l">
              <a:lnSpc>
                <a:spcPct val="115000"/>
              </a:lnSpc>
              <a:spcBef>
                <a:spcPts val="0"/>
              </a:spcBef>
              <a:spcAft>
                <a:spcPts val="0"/>
              </a:spcAft>
              <a:buClr>
                <a:schemeClr val="dk2"/>
              </a:buClr>
              <a:buSzPts val="1522"/>
              <a:buFont typeface="IBM Plex Sans"/>
              <a:buChar char="➔"/>
            </a:pPr>
            <a:r>
              <a:rPr lang="es" sz="1522">
                <a:solidFill>
                  <a:srgbClr val="707070"/>
                </a:solidFill>
                <a:latin typeface="IBM Plex Sans"/>
                <a:ea typeface="IBM Plex Sans"/>
                <a:cs typeface="IBM Plex Sans"/>
                <a:sym typeface="IBM Plex Sans"/>
              </a:rPr>
              <a:t>Mejoramiento en la eficiencia de los servicios ofrecidos por el gobierno</a:t>
            </a:r>
            <a:endParaRPr sz="1522">
              <a:solidFill>
                <a:srgbClr val="293845"/>
              </a:solidFill>
              <a:latin typeface="IBM Plex Sans"/>
              <a:ea typeface="IBM Plex Sans"/>
              <a:cs typeface="IBM Plex Sans"/>
              <a:sym typeface="IBM Plex Sans"/>
            </a:endParaRPr>
          </a:p>
          <a:p>
            <a:pPr indent="-325261" lvl="0" marL="457200" rtl="0" algn="l">
              <a:lnSpc>
                <a:spcPct val="115000"/>
              </a:lnSpc>
              <a:spcBef>
                <a:spcPts val="0"/>
              </a:spcBef>
              <a:spcAft>
                <a:spcPts val="0"/>
              </a:spcAft>
              <a:buClr>
                <a:schemeClr val="dk2"/>
              </a:buClr>
              <a:buSzPts val="1522"/>
              <a:buFont typeface="IBM Plex Sans"/>
              <a:buChar char="➔"/>
            </a:pPr>
            <a:r>
              <a:rPr lang="es" sz="1522">
                <a:solidFill>
                  <a:srgbClr val="707070"/>
                </a:solidFill>
                <a:latin typeface="IBM Plex Sans"/>
                <a:ea typeface="IBM Plex Sans"/>
                <a:cs typeface="IBM Plex Sans"/>
                <a:sym typeface="IBM Plex Sans"/>
              </a:rPr>
              <a:t>Medición del impacto de políticas</a:t>
            </a:r>
            <a:endParaRPr sz="1522">
              <a:solidFill>
                <a:srgbClr val="293845"/>
              </a:solidFill>
              <a:latin typeface="IBM Plex Sans"/>
              <a:ea typeface="IBM Plex Sans"/>
              <a:cs typeface="IBM Plex Sans"/>
              <a:sym typeface="IBM Plex Sans"/>
            </a:endParaRPr>
          </a:p>
          <a:p>
            <a:pPr indent="-325261" lvl="0" marL="457200" rtl="0" algn="l">
              <a:lnSpc>
                <a:spcPct val="115000"/>
              </a:lnSpc>
              <a:spcBef>
                <a:spcPts val="0"/>
              </a:spcBef>
              <a:spcAft>
                <a:spcPts val="0"/>
              </a:spcAft>
              <a:buClr>
                <a:schemeClr val="dk2"/>
              </a:buClr>
              <a:buSzPts val="1522"/>
              <a:buFont typeface="IBM Plex Sans"/>
              <a:buChar char="➔"/>
            </a:pPr>
            <a:r>
              <a:rPr lang="es" sz="1522">
                <a:solidFill>
                  <a:srgbClr val="707070"/>
                </a:solidFill>
                <a:latin typeface="IBM Plex Sans"/>
                <a:ea typeface="IBM Plex Sans"/>
                <a:cs typeface="IBM Plex Sans"/>
                <a:sym typeface="IBM Plex Sans"/>
              </a:rPr>
              <a:t>La articulación de diversas bases de datos en nuevo conocimiento</a:t>
            </a:r>
            <a:endParaRPr sz="1400">
              <a:solidFill>
                <a:srgbClr val="293845"/>
              </a:solidFill>
              <a:latin typeface="IBM Plex Sans"/>
              <a:ea typeface="IBM Plex Sans"/>
              <a:cs typeface="IBM Plex Sans"/>
              <a:sym typeface="IBM Plex Sans"/>
            </a:endParaRPr>
          </a:p>
        </p:txBody>
      </p:sp>
      <p:pic>
        <p:nvPicPr>
          <p:cNvPr id="119" name="Google Shape;119;p20"/>
          <p:cNvPicPr preferRelativeResize="0"/>
          <p:nvPr/>
        </p:nvPicPr>
        <p:blipFill>
          <a:blip r:embed="rId4">
            <a:alphaModFix/>
          </a:blip>
          <a:stretch>
            <a:fillRect/>
          </a:stretch>
        </p:blipFill>
        <p:spPr>
          <a:xfrm>
            <a:off x="6011450" y="1696350"/>
            <a:ext cx="2532350" cy="2532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93845"/>
        </a:solidFill>
      </p:bgPr>
    </p:bg>
    <p:spTree>
      <p:nvGrpSpPr>
        <p:cNvPr id="123" name="Shape 123"/>
        <p:cNvGrpSpPr/>
        <p:nvPr/>
      </p:nvGrpSpPr>
      <p:grpSpPr>
        <a:xfrm>
          <a:off x="0" y="0"/>
          <a:ext cx="0" cy="0"/>
          <a:chOff x="0" y="0"/>
          <a:chExt cx="0" cy="0"/>
        </a:xfrm>
      </p:grpSpPr>
      <p:pic>
        <p:nvPicPr>
          <p:cNvPr id="124" name="Google Shape;124;p21"/>
          <p:cNvPicPr preferRelativeResize="0"/>
          <p:nvPr/>
        </p:nvPicPr>
        <p:blipFill>
          <a:blip r:embed="rId3">
            <a:alphaModFix/>
          </a:blip>
          <a:stretch>
            <a:fillRect/>
          </a:stretch>
        </p:blipFill>
        <p:spPr>
          <a:xfrm rot="-9428917">
            <a:off x="4948217" y="1075558"/>
            <a:ext cx="853942" cy="505240"/>
          </a:xfrm>
          <a:prstGeom prst="rect">
            <a:avLst/>
          </a:prstGeom>
          <a:noFill/>
          <a:ln>
            <a:noFill/>
          </a:ln>
        </p:spPr>
      </p:pic>
      <p:sp>
        <p:nvSpPr>
          <p:cNvPr id="125" name="Google Shape;125;p21"/>
          <p:cNvSpPr txBox="1"/>
          <p:nvPr/>
        </p:nvSpPr>
        <p:spPr>
          <a:xfrm>
            <a:off x="2095500" y="2571738"/>
            <a:ext cx="4953000" cy="904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s" sz="3500">
                <a:solidFill>
                  <a:srgbClr val="FFFFFF"/>
                </a:solidFill>
                <a:latin typeface="IBM Plex Sans SemiBold"/>
                <a:ea typeface="IBM Plex Sans SemiBold"/>
                <a:cs typeface="IBM Plex Sans SemiBold"/>
                <a:sym typeface="IBM Plex Sans SemiBold"/>
              </a:rPr>
              <a:t>EJEMPLOS</a:t>
            </a:r>
            <a:endParaRPr sz="3500">
              <a:solidFill>
                <a:srgbClr val="CE0978"/>
              </a:solidFill>
              <a:latin typeface="IBM Plex Sans SemiBold"/>
              <a:ea typeface="IBM Plex Sans SemiBold"/>
              <a:cs typeface="IBM Plex Sans SemiBold"/>
              <a:sym typeface="IBM Plex Sans SemiBold"/>
            </a:endParaRPr>
          </a:p>
        </p:txBody>
      </p:sp>
      <p:pic>
        <p:nvPicPr>
          <p:cNvPr id="126" name="Google Shape;126;p21"/>
          <p:cNvPicPr preferRelativeResize="0"/>
          <p:nvPr/>
        </p:nvPicPr>
        <p:blipFill>
          <a:blip r:embed="rId4">
            <a:alphaModFix/>
          </a:blip>
          <a:stretch>
            <a:fillRect/>
          </a:stretch>
        </p:blipFill>
        <p:spPr>
          <a:xfrm>
            <a:off x="225125" y="179525"/>
            <a:ext cx="1261374" cy="202734"/>
          </a:xfrm>
          <a:prstGeom prst="rect">
            <a:avLst/>
          </a:prstGeom>
          <a:noFill/>
          <a:ln>
            <a:noFill/>
          </a:ln>
        </p:spPr>
      </p:pic>
      <p:sp>
        <p:nvSpPr>
          <p:cNvPr id="127" name="Google Shape;127;p21"/>
          <p:cNvSpPr txBox="1"/>
          <p:nvPr/>
        </p:nvSpPr>
        <p:spPr>
          <a:xfrm>
            <a:off x="2982900" y="3476550"/>
            <a:ext cx="3178200" cy="411900"/>
          </a:xfrm>
          <a:prstGeom prst="rect">
            <a:avLst/>
          </a:prstGeom>
          <a:solidFill>
            <a:srgbClr val="DA1C9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s" sz="2200">
                <a:solidFill>
                  <a:srgbClr val="FFFFFF"/>
                </a:solidFill>
                <a:latin typeface="IBM Plex Sans"/>
                <a:ea typeface="IBM Plex Sans"/>
                <a:cs typeface="IBM Plex Sans"/>
                <a:sym typeface="IBM Plex Sans"/>
              </a:rPr>
              <a:t>Transparencia </a:t>
            </a:r>
            <a:endParaRPr b="1" i="1" sz="2200">
              <a:solidFill>
                <a:srgbClr val="FFFFFF"/>
              </a:solidFill>
              <a:latin typeface="IBM Plex Sans"/>
              <a:ea typeface="IBM Plex Sans"/>
              <a:cs typeface="IBM Plex Sans"/>
              <a:sym typeface="IBM Plex Sans"/>
            </a:endParaRPr>
          </a:p>
        </p:txBody>
      </p:sp>
      <p:pic>
        <p:nvPicPr>
          <p:cNvPr id="128" name="Google Shape;128;p21"/>
          <p:cNvPicPr preferRelativeResize="0"/>
          <p:nvPr/>
        </p:nvPicPr>
        <p:blipFill>
          <a:blip r:embed="rId5">
            <a:alphaModFix/>
          </a:blip>
          <a:stretch>
            <a:fillRect/>
          </a:stretch>
        </p:blipFill>
        <p:spPr>
          <a:xfrm>
            <a:off x="3724275" y="736027"/>
            <a:ext cx="1695450" cy="1353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DFE"/>
        </a:solidFill>
      </p:bgPr>
    </p:bg>
    <p:spTree>
      <p:nvGrpSpPr>
        <p:cNvPr id="132" name="Shape 132"/>
        <p:cNvGrpSpPr/>
        <p:nvPr/>
      </p:nvGrpSpPr>
      <p:grpSpPr>
        <a:xfrm>
          <a:off x="0" y="0"/>
          <a:ext cx="0" cy="0"/>
          <a:chOff x="0" y="0"/>
          <a:chExt cx="0" cy="0"/>
        </a:xfrm>
      </p:grpSpPr>
      <p:pic>
        <p:nvPicPr>
          <p:cNvPr id="133" name="Google Shape;133;p22"/>
          <p:cNvPicPr preferRelativeResize="0"/>
          <p:nvPr/>
        </p:nvPicPr>
        <p:blipFill>
          <a:blip r:embed="rId3">
            <a:alphaModFix/>
          </a:blip>
          <a:stretch>
            <a:fillRect/>
          </a:stretch>
        </p:blipFill>
        <p:spPr>
          <a:xfrm>
            <a:off x="225125" y="179525"/>
            <a:ext cx="1261376" cy="203575"/>
          </a:xfrm>
          <a:prstGeom prst="rect">
            <a:avLst/>
          </a:prstGeom>
          <a:noFill/>
          <a:ln>
            <a:noFill/>
          </a:ln>
        </p:spPr>
      </p:pic>
      <p:sp>
        <p:nvSpPr>
          <p:cNvPr id="134" name="Google Shape;134;p22"/>
          <p:cNvSpPr txBox="1"/>
          <p:nvPr/>
        </p:nvSpPr>
        <p:spPr>
          <a:xfrm>
            <a:off x="558500" y="1817600"/>
            <a:ext cx="1425600" cy="495300"/>
          </a:xfrm>
          <a:prstGeom prst="rect">
            <a:avLst/>
          </a:prstGeom>
          <a:solidFill>
            <a:srgbClr val="DA1C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3000">
                <a:solidFill>
                  <a:srgbClr val="FFFFFF"/>
                </a:solidFill>
                <a:latin typeface="IBM Plex Sans SemiBold"/>
                <a:ea typeface="IBM Plex Sans SemiBold"/>
                <a:cs typeface="IBM Plex Sans SemiBold"/>
                <a:sym typeface="IBM Plex Sans SemiBold"/>
              </a:rPr>
              <a:t>Where</a:t>
            </a:r>
            <a:endParaRPr sz="3000">
              <a:solidFill>
                <a:srgbClr val="FFFFFF"/>
              </a:solidFill>
              <a:latin typeface="IBM Plex Sans SemiBold"/>
              <a:ea typeface="IBM Plex Sans SemiBold"/>
              <a:cs typeface="IBM Plex Sans SemiBold"/>
              <a:sym typeface="IBM Plex Sans SemiBold"/>
            </a:endParaRPr>
          </a:p>
        </p:txBody>
      </p:sp>
      <p:sp>
        <p:nvSpPr>
          <p:cNvPr id="135" name="Google Shape;135;p22"/>
          <p:cNvSpPr txBox="1"/>
          <p:nvPr/>
        </p:nvSpPr>
        <p:spPr>
          <a:xfrm>
            <a:off x="4410900" y="1102850"/>
            <a:ext cx="4207200" cy="1079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1 |</a:t>
            </a:r>
            <a:r>
              <a:rPr lang="es" sz="1800">
                <a:solidFill>
                  <a:srgbClr val="293845"/>
                </a:solidFill>
                <a:latin typeface="IBM Plex Sans SemiBold"/>
                <a:ea typeface="IBM Plex Sans SemiBold"/>
                <a:cs typeface="IBM Plex Sans SemiBold"/>
                <a:sym typeface="IBM Plex Sans SemiBold"/>
              </a:rPr>
              <a:t> </a:t>
            </a:r>
            <a:r>
              <a:rPr b="1" lang="es" sz="1800">
                <a:solidFill>
                  <a:srgbClr val="293845"/>
                </a:solidFill>
                <a:latin typeface="IBM Plex Sans"/>
                <a:ea typeface="IBM Plex Sans"/>
                <a:cs typeface="IBM Plex Sans"/>
                <a:sym typeface="IBM Plex Sans"/>
              </a:rPr>
              <a:t>Where does my money goes </a:t>
            </a:r>
            <a:r>
              <a:rPr lang="es" sz="1800">
                <a:solidFill>
                  <a:srgbClr val="293845"/>
                </a:solidFill>
                <a:latin typeface="IBM Plex Sans"/>
                <a:ea typeface="IBM Plex Sans"/>
                <a:cs typeface="IBM Plex Sans"/>
                <a:sym typeface="IBM Plex Sans"/>
              </a:rPr>
              <a:t>es una plataforma que promueve la transparencia y la participación ciudadana.</a:t>
            </a:r>
            <a:endParaRPr sz="1800">
              <a:solidFill>
                <a:srgbClr val="293845"/>
              </a:solidFill>
              <a:latin typeface="IBM Plex Sans"/>
              <a:ea typeface="IBM Plex Sans"/>
              <a:cs typeface="IBM Plex Sans"/>
              <a:sym typeface="IBM Plex Sans"/>
            </a:endParaRPr>
          </a:p>
        </p:txBody>
      </p:sp>
      <p:sp>
        <p:nvSpPr>
          <p:cNvPr id="136" name="Google Shape;136;p22"/>
          <p:cNvSpPr txBox="1"/>
          <p:nvPr/>
        </p:nvSpPr>
        <p:spPr>
          <a:xfrm>
            <a:off x="4410900" y="2379575"/>
            <a:ext cx="4207200" cy="823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2 |</a:t>
            </a:r>
            <a:r>
              <a:rPr lang="es" sz="1800">
                <a:solidFill>
                  <a:srgbClr val="293845"/>
                </a:solidFill>
                <a:latin typeface="IBM Plex Sans SemiBold"/>
                <a:ea typeface="IBM Plex Sans SemiBold"/>
                <a:cs typeface="IBM Plex Sans SemiBold"/>
                <a:sym typeface="IBM Plex Sans SemiBold"/>
              </a:rPr>
              <a:t> </a:t>
            </a:r>
            <a:r>
              <a:rPr lang="es" sz="1800">
                <a:solidFill>
                  <a:srgbClr val="293845"/>
                </a:solidFill>
                <a:latin typeface="IBM Plex Sans"/>
                <a:ea typeface="IBM Plex Sans"/>
                <a:cs typeface="IBM Plex Sans"/>
                <a:sym typeface="IBM Plex Sans"/>
              </a:rPr>
              <a:t>Por medio del </a:t>
            </a:r>
            <a:r>
              <a:rPr b="1" lang="es" sz="1800">
                <a:solidFill>
                  <a:srgbClr val="293845"/>
                </a:solidFill>
                <a:latin typeface="IBM Plex Sans"/>
                <a:ea typeface="IBM Plex Sans"/>
                <a:cs typeface="IBM Plex Sans"/>
                <a:sym typeface="IBM Plex Sans"/>
              </a:rPr>
              <a:t>análisis y la visualización </a:t>
            </a:r>
            <a:r>
              <a:rPr lang="es" sz="1800">
                <a:solidFill>
                  <a:srgbClr val="293845"/>
                </a:solidFill>
                <a:latin typeface="IBM Plex Sans"/>
                <a:ea typeface="IBM Plex Sans"/>
                <a:cs typeface="IBM Plex Sans"/>
                <a:sym typeface="IBM Plex Sans"/>
              </a:rPr>
              <a:t>de información del gasto público. </a:t>
            </a:r>
            <a:endParaRPr sz="1800">
              <a:solidFill>
                <a:srgbClr val="293845"/>
              </a:solidFill>
              <a:latin typeface="IBM Plex Sans"/>
              <a:ea typeface="IBM Plex Sans"/>
              <a:cs typeface="IBM Plex Sans"/>
              <a:sym typeface="IBM Plex Sans"/>
            </a:endParaRPr>
          </a:p>
        </p:txBody>
      </p:sp>
      <p:sp>
        <p:nvSpPr>
          <p:cNvPr id="137" name="Google Shape;137;p22"/>
          <p:cNvSpPr txBox="1"/>
          <p:nvPr/>
        </p:nvSpPr>
        <p:spPr>
          <a:xfrm>
            <a:off x="4410900" y="3400400"/>
            <a:ext cx="4207200" cy="823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DA1C95"/>
                </a:solidFill>
                <a:latin typeface="IBM Plex Sans"/>
                <a:ea typeface="IBM Plex Sans"/>
                <a:cs typeface="IBM Plex Sans"/>
                <a:sym typeface="IBM Plex Sans"/>
              </a:rPr>
              <a:t>3 |</a:t>
            </a:r>
            <a:r>
              <a:rPr lang="es" sz="1800">
                <a:solidFill>
                  <a:srgbClr val="293845"/>
                </a:solidFill>
                <a:latin typeface="IBM Plex Sans SemiBold"/>
                <a:ea typeface="IBM Plex Sans SemiBold"/>
                <a:cs typeface="IBM Plex Sans SemiBold"/>
                <a:sym typeface="IBM Plex Sans SemiBold"/>
              </a:rPr>
              <a:t> </a:t>
            </a:r>
            <a:r>
              <a:rPr lang="es" sz="1800">
                <a:solidFill>
                  <a:srgbClr val="293845"/>
                </a:solidFill>
                <a:latin typeface="IBM Plex Sans"/>
                <a:ea typeface="IBM Plex Sans"/>
                <a:cs typeface="IBM Plex Sans"/>
                <a:sym typeface="IBM Plex Sans"/>
              </a:rPr>
              <a:t>Este proyecto fue creado en el Reino Unido por la </a:t>
            </a:r>
            <a:r>
              <a:rPr b="1" lang="es" sz="1800">
                <a:solidFill>
                  <a:srgbClr val="293845"/>
                </a:solidFill>
                <a:latin typeface="IBM Plex Sans"/>
                <a:ea typeface="IBM Plex Sans"/>
                <a:cs typeface="IBM Plex Sans"/>
                <a:sym typeface="IBM Plex Sans"/>
              </a:rPr>
              <a:t>Open Knowledge Foundation </a:t>
            </a:r>
            <a:r>
              <a:rPr lang="es" sz="1800">
                <a:solidFill>
                  <a:srgbClr val="293845"/>
                </a:solidFill>
                <a:latin typeface="IBM Plex Sans"/>
                <a:ea typeface="IBM Plex Sans"/>
                <a:cs typeface="IBM Plex Sans"/>
                <a:sym typeface="IBM Plex Sans"/>
              </a:rPr>
              <a:t>en el 2007.</a:t>
            </a:r>
            <a:endParaRPr sz="1800">
              <a:solidFill>
                <a:srgbClr val="293845"/>
              </a:solidFill>
              <a:latin typeface="IBM Plex Sans"/>
              <a:ea typeface="IBM Plex Sans"/>
              <a:cs typeface="IBM Plex Sans"/>
              <a:sym typeface="IBM Plex Sans"/>
            </a:endParaRPr>
          </a:p>
        </p:txBody>
      </p:sp>
      <p:sp>
        <p:nvSpPr>
          <p:cNvPr id="138" name="Google Shape;138;p22"/>
          <p:cNvSpPr txBox="1"/>
          <p:nvPr/>
        </p:nvSpPr>
        <p:spPr>
          <a:xfrm>
            <a:off x="558500" y="2379575"/>
            <a:ext cx="3089700" cy="495300"/>
          </a:xfrm>
          <a:prstGeom prst="rect">
            <a:avLst/>
          </a:prstGeom>
          <a:solidFill>
            <a:srgbClr val="DA1C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3000">
                <a:solidFill>
                  <a:srgbClr val="FFFFFF"/>
                </a:solidFill>
                <a:latin typeface="IBM Plex Sans SemiBold"/>
                <a:ea typeface="IBM Plex Sans SemiBold"/>
                <a:cs typeface="IBM Plex Sans SemiBold"/>
                <a:sym typeface="IBM Plex Sans SemiBold"/>
              </a:rPr>
              <a:t>does my money</a:t>
            </a:r>
            <a:endParaRPr sz="3000">
              <a:solidFill>
                <a:srgbClr val="FFFFFF"/>
              </a:solidFill>
              <a:latin typeface="IBM Plex Sans SemiBold"/>
              <a:ea typeface="IBM Plex Sans SemiBold"/>
              <a:cs typeface="IBM Plex Sans SemiBold"/>
              <a:sym typeface="IBM Plex Sans SemiBold"/>
            </a:endParaRPr>
          </a:p>
        </p:txBody>
      </p:sp>
      <p:sp>
        <p:nvSpPr>
          <p:cNvPr id="139" name="Google Shape;139;p22"/>
          <p:cNvSpPr txBox="1"/>
          <p:nvPr/>
        </p:nvSpPr>
        <p:spPr>
          <a:xfrm>
            <a:off x="558500" y="2941550"/>
            <a:ext cx="1077300" cy="495300"/>
          </a:xfrm>
          <a:prstGeom prst="rect">
            <a:avLst/>
          </a:prstGeom>
          <a:solidFill>
            <a:srgbClr val="DA1C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3000">
                <a:solidFill>
                  <a:srgbClr val="FFFFFF"/>
                </a:solidFill>
                <a:latin typeface="IBM Plex Sans SemiBold"/>
                <a:ea typeface="IBM Plex Sans SemiBold"/>
                <a:cs typeface="IBM Plex Sans SemiBold"/>
                <a:sym typeface="IBM Plex Sans SemiBold"/>
              </a:rPr>
              <a:t>goes</a:t>
            </a:r>
            <a:endParaRPr sz="3000">
              <a:solidFill>
                <a:srgbClr val="FFFFFF"/>
              </a:solidFill>
              <a:latin typeface="IBM Plex Sans SemiBold"/>
              <a:ea typeface="IBM Plex Sans SemiBold"/>
              <a:cs typeface="IBM Plex Sans SemiBold"/>
              <a:sym typeface="IBM Plex Sans SemiBold"/>
            </a:endParaRPr>
          </a:p>
        </p:txBody>
      </p:sp>
      <p:sp>
        <p:nvSpPr>
          <p:cNvPr id="140" name="Google Shape;140;p22"/>
          <p:cNvSpPr txBox="1"/>
          <p:nvPr/>
        </p:nvSpPr>
        <p:spPr>
          <a:xfrm>
            <a:off x="519950" y="4223600"/>
            <a:ext cx="30000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800" u="sng">
                <a:solidFill>
                  <a:schemeClr val="hlink"/>
                </a:solidFill>
                <a:hlinkClick r:id="rId4"/>
              </a:rPr>
              <a:t>https://app.wheredoesmymoneygo.org/</a:t>
            </a:r>
            <a:endParaRPr sz="1800">
              <a:solidFill>
                <a:schemeClr val="dk1"/>
              </a:solidFill>
            </a:endParaRPr>
          </a:p>
          <a:p>
            <a:pPr indent="0" lvl="0" marL="0" rtl="0" algn="l">
              <a:spcBef>
                <a:spcPts val="0"/>
              </a:spcBef>
              <a:spcAft>
                <a:spcPts val="0"/>
              </a:spcAft>
              <a:buNone/>
            </a:pPr>
            <a:r>
              <a:t/>
            </a:r>
            <a:endParaRPr sz="18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