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6" r:id="rId9"/>
    <p:sldId id="262" r:id="rId10"/>
    <p:sldId id="267" r:id="rId11"/>
    <p:sldId id="263"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717D84-DDCC-4BA1-96A2-FBE5FC7430E7}"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270922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17D84-DDCC-4BA1-96A2-FBE5FC7430E7}"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77836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17D84-DDCC-4BA1-96A2-FBE5FC7430E7}"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39863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717D84-DDCC-4BA1-96A2-FBE5FC7430E7}"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3354167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717D84-DDCC-4BA1-96A2-FBE5FC7430E7}" type="datetimeFigureOut">
              <a:rPr lang="en-US" smtClean="0"/>
              <a:t>11/22/2013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149406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717D84-DDCC-4BA1-96A2-FBE5FC7430E7}" type="datetimeFigureOut">
              <a:rPr lang="en-US" smtClean="0"/>
              <a:t>11/22/2013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363487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717D84-DDCC-4BA1-96A2-FBE5FC7430E7}" type="datetimeFigureOut">
              <a:rPr lang="en-US" smtClean="0"/>
              <a:t>11/22/2013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152367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717D84-DDCC-4BA1-96A2-FBE5FC7430E7}" type="datetimeFigureOut">
              <a:rPr lang="en-US" smtClean="0"/>
              <a:t>11/22/2013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1319024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17D84-DDCC-4BA1-96A2-FBE5FC7430E7}" type="datetimeFigureOut">
              <a:rPr lang="en-US" smtClean="0"/>
              <a:t>11/22/2013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1820850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17D84-DDCC-4BA1-96A2-FBE5FC7430E7}" type="datetimeFigureOut">
              <a:rPr lang="en-US" smtClean="0"/>
              <a:t>11/22/2013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3803255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717D84-DDCC-4BA1-96A2-FBE5FC7430E7}" type="datetimeFigureOut">
              <a:rPr lang="en-US" smtClean="0"/>
              <a:t>11/22/2013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17953-E537-414C-B0D9-12082FF960C2}" type="slidenum">
              <a:rPr lang="en-US" smtClean="0"/>
              <a:t>‹#›</a:t>
            </a:fld>
            <a:endParaRPr lang="en-US"/>
          </a:p>
        </p:txBody>
      </p:sp>
    </p:spTree>
    <p:extLst>
      <p:ext uri="{BB962C8B-B14F-4D97-AF65-F5344CB8AC3E}">
        <p14:creationId xmlns:p14="http://schemas.microsoft.com/office/powerpoint/2010/main" val="1440859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17D84-DDCC-4BA1-96A2-FBE5FC7430E7}" type="datetimeFigureOut">
              <a:rPr lang="en-US" smtClean="0"/>
              <a:t>11/22/2013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17953-E537-414C-B0D9-12082FF960C2}" type="slidenum">
              <a:rPr lang="en-US" smtClean="0"/>
              <a:t>‹#›</a:t>
            </a:fld>
            <a:endParaRPr lang="en-US"/>
          </a:p>
        </p:txBody>
      </p:sp>
    </p:spTree>
    <p:extLst>
      <p:ext uri="{BB962C8B-B14F-4D97-AF65-F5344CB8AC3E}">
        <p14:creationId xmlns:p14="http://schemas.microsoft.com/office/powerpoint/2010/main" val="822910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517775"/>
          </a:xfrm>
        </p:spPr>
        <p:txBody>
          <a:bodyPr>
            <a:normAutofit fontScale="90000"/>
          </a:bodyPr>
          <a:lstStyle/>
          <a:p>
            <a:r>
              <a:rPr lang="en-US" b="1" dirty="0"/>
              <a:t>PRINCIPLES LEADERS MUST UNDERSTAND</a:t>
            </a:r>
            <a:r>
              <a:rPr lang="en-US" dirty="0"/>
              <a:t/>
            </a:r>
            <a:br>
              <a:rPr lang="en-US" dirty="0"/>
            </a:br>
            <a:r>
              <a:rPr lang="en-US" b="1" dirty="0"/>
              <a:t>ABOUT VISION</a:t>
            </a:r>
            <a:r>
              <a:rPr lang="en-US" dirty="0"/>
              <a:t/>
            </a:r>
            <a:br>
              <a:rPr lang="en-US" dirty="0"/>
            </a:br>
            <a:endParaRPr lang="en-US" dirty="0"/>
          </a:p>
        </p:txBody>
      </p:sp>
    </p:spTree>
    <p:extLst>
      <p:ext uri="{BB962C8B-B14F-4D97-AF65-F5344CB8AC3E}">
        <p14:creationId xmlns:p14="http://schemas.microsoft.com/office/powerpoint/2010/main" val="779352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1803975"/>
            <a:ext cx="6400800" cy="2554545"/>
          </a:xfrm>
          <a:prstGeom prst="rect">
            <a:avLst/>
          </a:prstGeom>
          <a:noFill/>
        </p:spPr>
        <p:txBody>
          <a:bodyPr wrap="square" rtlCol="0">
            <a:spAutoFit/>
          </a:bodyPr>
          <a:lstStyle/>
          <a:p>
            <a:r>
              <a:rPr lang="en-US" sz="3200" dirty="0">
                <a:latin typeface="+mj-lt"/>
              </a:rPr>
              <a:t>Then he answered and </a:t>
            </a:r>
            <a:r>
              <a:rPr lang="en-US" sz="3200" dirty="0" err="1">
                <a:latin typeface="+mj-lt"/>
              </a:rPr>
              <a:t>spake</a:t>
            </a:r>
            <a:r>
              <a:rPr lang="en-US" sz="3200" dirty="0">
                <a:latin typeface="+mj-lt"/>
              </a:rPr>
              <a:t> unto me, saying, This is the word of the </a:t>
            </a:r>
            <a:r>
              <a:rPr lang="en-US" sz="3200" cap="small" dirty="0">
                <a:latin typeface="+mj-lt"/>
              </a:rPr>
              <a:t>Lord</a:t>
            </a:r>
            <a:r>
              <a:rPr lang="en-US" sz="3200" dirty="0">
                <a:latin typeface="+mj-lt"/>
              </a:rPr>
              <a:t> unto </a:t>
            </a:r>
            <a:r>
              <a:rPr lang="en-US" sz="3200" dirty="0" err="1">
                <a:latin typeface="+mj-lt"/>
              </a:rPr>
              <a:t>Zerubbabel</a:t>
            </a:r>
            <a:r>
              <a:rPr lang="en-US" sz="3200" dirty="0">
                <a:latin typeface="+mj-lt"/>
              </a:rPr>
              <a:t>, saying, Not by might, nor by power, but by my spirit, </a:t>
            </a:r>
            <a:r>
              <a:rPr lang="en-US" sz="3200" dirty="0" err="1">
                <a:latin typeface="+mj-lt"/>
              </a:rPr>
              <a:t>saith</a:t>
            </a:r>
            <a:r>
              <a:rPr lang="en-US" sz="3200" dirty="0">
                <a:latin typeface="+mj-lt"/>
              </a:rPr>
              <a:t> the </a:t>
            </a:r>
            <a:r>
              <a:rPr lang="en-US" sz="3200" cap="small" dirty="0">
                <a:latin typeface="+mj-lt"/>
              </a:rPr>
              <a:t>Lord</a:t>
            </a:r>
            <a:r>
              <a:rPr lang="en-US" sz="3200" dirty="0">
                <a:latin typeface="+mj-lt"/>
              </a:rPr>
              <a:t> of hosts.</a:t>
            </a:r>
          </a:p>
        </p:txBody>
      </p:sp>
      <p:sp>
        <p:nvSpPr>
          <p:cNvPr id="3" name="Rectangle 2"/>
          <p:cNvSpPr/>
          <p:nvPr/>
        </p:nvSpPr>
        <p:spPr>
          <a:xfrm>
            <a:off x="970515" y="1219199"/>
            <a:ext cx="3772590" cy="584775"/>
          </a:xfrm>
          <a:prstGeom prst="rect">
            <a:avLst/>
          </a:prstGeom>
        </p:spPr>
        <p:txBody>
          <a:bodyPr wrap="square">
            <a:spAutoFit/>
          </a:bodyPr>
          <a:lstStyle/>
          <a:p>
            <a:r>
              <a:rPr lang="en-US" sz="3200" dirty="0" smtClean="0">
                <a:latin typeface="+mj-lt"/>
              </a:rPr>
              <a:t>2. 	Zechariah 4:6</a:t>
            </a:r>
            <a:endParaRPr lang="en-US" sz="3200" dirty="0">
              <a:latin typeface="+mj-lt"/>
            </a:endParaRPr>
          </a:p>
        </p:txBody>
      </p:sp>
    </p:spTree>
    <p:extLst>
      <p:ext uri="{BB962C8B-B14F-4D97-AF65-F5344CB8AC3E}">
        <p14:creationId xmlns:p14="http://schemas.microsoft.com/office/powerpoint/2010/main" val="1008005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95980"/>
            <a:ext cx="7086600" cy="1569660"/>
          </a:xfrm>
          <a:prstGeom prst="rect">
            <a:avLst/>
          </a:prstGeom>
          <a:noFill/>
        </p:spPr>
        <p:txBody>
          <a:bodyPr wrap="square" rtlCol="0">
            <a:spAutoFit/>
          </a:bodyPr>
          <a:lstStyle/>
          <a:p>
            <a:r>
              <a:rPr lang="en-US" sz="3200" dirty="0"/>
              <a:t>B.	God is a </a:t>
            </a:r>
            <a:r>
              <a:rPr lang="en-US" sz="3200" dirty="0" smtClean="0"/>
              <a:t>___________ </a:t>
            </a:r>
            <a:r>
              <a:rPr lang="en-US" sz="3200" dirty="0"/>
              <a:t>God.</a:t>
            </a:r>
          </a:p>
          <a:p>
            <a:r>
              <a:rPr lang="en-US" sz="3200" dirty="0"/>
              <a:t>      </a:t>
            </a:r>
          </a:p>
          <a:p>
            <a:endParaRPr lang="en-US" sz="3200" dirty="0"/>
          </a:p>
        </p:txBody>
      </p:sp>
      <p:sp>
        <p:nvSpPr>
          <p:cNvPr id="3" name="TextBox 2"/>
          <p:cNvSpPr txBox="1"/>
          <p:nvPr/>
        </p:nvSpPr>
        <p:spPr>
          <a:xfrm>
            <a:off x="685800" y="2039532"/>
            <a:ext cx="7620000" cy="2062103"/>
          </a:xfrm>
          <a:prstGeom prst="rect">
            <a:avLst/>
          </a:prstGeom>
          <a:noFill/>
        </p:spPr>
        <p:txBody>
          <a:bodyPr wrap="square" rtlCol="0">
            <a:spAutoFit/>
          </a:bodyPr>
          <a:lstStyle/>
          <a:p>
            <a:r>
              <a:rPr lang="en-US" sz="3200" dirty="0"/>
              <a:t>C.	You must prepare to turn over the </a:t>
            </a:r>
            <a:r>
              <a:rPr lang="en-US" sz="3200" dirty="0" smtClean="0"/>
              <a:t>	mantle </a:t>
            </a:r>
            <a:r>
              <a:rPr lang="en-US" sz="3200" dirty="0"/>
              <a:t>to the </a:t>
            </a:r>
            <a:r>
              <a:rPr lang="en-US" sz="3200" dirty="0" smtClean="0"/>
              <a:t>_____ </a:t>
            </a:r>
            <a:r>
              <a:rPr lang="en-US" sz="3200" dirty="0"/>
              <a:t>generation.</a:t>
            </a:r>
          </a:p>
          <a:p>
            <a:r>
              <a:rPr lang="en-US" sz="3200" dirty="0"/>
              <a:t> </a:t>
            </a:r>
          </a:p>
          <a:p>
            <a:endParaRPr lang="en-US" sz="3200" dirty="0"/>
          </a:p>
        </p:txBody>
      </p:sp>
      <p:sp>
        <p:nvSpPr>
          <p:cNvPr id="4" name="TextBox 3"/>
          <p:cNvSpPr txBox="1"/>
          <p:nvPr/>
        </p:nvSpPr>
        <p:spPr>
          <a:xfrm>
            <a:off x="1143000" y="3516860"/>
            <a:ext cx="7010400" cy="584775"/>
          </a:xfrm>
          <a:prstGeom prst="rect">
            <a:avLst/>
          </a:prstGeom>
          <a:noFill/>
        </p:spPr>
        <p:txBody>
          <a:bodyPr wrap="square" rtlCol="0">
            <a:spAutoFit/>
          </a:bodyPr>
          <a:lstStyle/>
          <a:p>
            <a:r>
              <a:rPr lang="en-US" sz="3200" dirty="0"/>
              <a:t>1.	David knew when he was finished</a:t>
            </a:r>
          </a:p>
        </p:txBody>
      </p:sp>
      <p:sp>
        <p:nvSpPr>
          <p:cNvPr id="5" name="TextBox 4"/>
          <p:cNvSpPr txBox="1"/>
          <p:nvPr/>
        </p:nvSpPr>
        <p:spPr>
          <a:xfrm>
            <a:off x="1143000" y="4495800"/>
            <a:ext cx="6629400" cy="2062103"/>
          </a:xfrm>
          <a:prstGeom prst="rect">
            <a:avLst/>
          </a:prstGeom>
          <a:noFill/>
        </p:spPr>
        <p:txBody>
          <a:bodyPr wrap="square" rtlCol="0">
            <a:spAutoFit/>
          </a:bodyPr>
          <a:lstStyle/>
          <a:p>
            <a:r>
              <a:rPr lang="en-US" sz="3200" dirty="0"/>
              <a:t>2.	These are steps for a wise master </a:t>
            </a:r>
            <a:r>
              <a:rPr lang="en-US" sz="3200" dirty="0" smtClean="0"/>
              <a:t>	builder</a:t>
            </a:r>
            <a:r>
              <a:rPr lang="en-US" sz="3200" dirty="0"/>
              <a:t>.</a:t>
            </a:r>
          </a:p>
          <a:p>
            <a:r>
              <a:rPr lang="en-US" sz="3200" dirty="0"/>
              <a:t> </a:t>
            </a:r>
          </a:p>
          <a:p>
            <a:endParaRPr lang="en-US" sz="3200" dirty="0"/>
          </a:p>
        </p:txBody>
      </p:sp>
      <p:sp>
        <p:nvSpPr>
          <p:cNvPr id="6" name="TextBox 5"/>
          <p:cNvSpPr txBox="1"/>
          <p:nvPr/>
        </p:nvSpPr>
        <p:spPr>
          <a:xfrm>
            <a:off x="3124200" y="710625"/>
            <a:ext cx="2438400" cy="584775"/>
          </a:xfrm>
          <a:prstGeom prst="rect">
            <a:avLst/>
          </a:prstGeom>
          <a:noFill/>
        </p:spPr>
        <p:txBody>
          <a:bodyPr wrap="square" rtlCol="0">
            <a:spAutoFit/>
          </a:bodyPr>
          <a:lstStyle/>
          <a:p>
            <a:r>
              <a:rPr lang="en-US" sz="3200" dirty="0" smtClean="0"/>
              <a:t>generational</a:t>
            </a:r>
            <a:endParaRPr lang="en-US" sz="3200" dirty="0"/>
          </a:p>
        </p:txBody>
      </p:sp>
      <p:sp>
        <p:nvSpPr>
          <p:cNvPr id="7" name="TextBox 6"/>
          <p:cNvSpPr txBox="1"/>
          <p:nvPr/>
        </p:nvSpPr>
        <p:spPr>
          <a:xfrm>
            <a:off x="3962400" y="2539425"/>
            <a:ext cx="2781300" cy="584775"/>
          </a:xfrm>
          <a:prstGeom prst="rect">
            <a:avLst/>
          </a:prstGeom>
          <a:noFill/>
        </p:spPr>
        <p:txBody>
          <a:bodyPr wrap="square" rtlCol="0">
            <a:spAutoFit/>
          </a:bodyPr>
          <a:lstStyle/>
          <a:p>
            <a:r>
              <a:rPr lang="en-US" sz="3200" dirty="0" smtClean="0"/>
              <a:t>next</a:t>
            </a:r>
            <a:endParaRPr lang="en-US" sz="3200" dirty="0"/>
          </a:p>
        </p:txBody>
      </p:sp>
    </p:spTree>
    <p:extLst>
      <p:ext uri="{BB962C8B-B14F-4D97-AF65-F5344CB8AC3E}">
        <p14:creationId xmlns:p14="http://schemas.microsoft.com/office/powerpoint/2010/main" val="422288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520838"/>
            <a:ext cx="7696200" cy="1077218"/>
          </a:xfrm>
          <a:prstGeom prst="rect">
            <a:avLst/>
          </a:prstGeom>
        </p:spPr>
        <p:txBody>
          <a:bodyPr wrap="square">
            <a:spAutoFit/>
          </a:bodyPr>
          <a:lstStyle/>
          <a:p>
            <a:r>
              <a:rPr lang="en-US" sz="3200" dirty="0"/>
              <a:t>D.	Be sure you find the person or entity whom _______ has chosen to succeed you.</a:t>
            </a:r>
          </a:p>
        </p:txBody>
      </p:sp>
      <p:sp>
        <p:nvSpPr>
          <p:cNvPr id="3" name="TextBox 2"/>
          <p:cNvSpPr txBox="1"/>
          <p:nvPr/>
        </p:nvSpPr>
        <p:spPr>
          <a:xfrm>
            <a:off x="2286000" y="3013281"/>
            <a:ext cx="1127760" cy="584775"/>
          </a:xfrm>
          <a:prstGeom prst="rect">
            <a:avLst/>
          </a:prstGeom>
          <a:noFill/>
        </p:spPr>
        <p:txBody>
          <a:bodyPr wrap="square" rtlCol="0">
            <a:spAutoFit/>
          </a:bodyPr>
          <a:lstStyle/>
          <a:p>
            <a:r>
              <a:rPr lang="en-US" sz="3200" dirty="0" smtClean="0"/>
              <a:t>God</a:t>
            </a:r>
            <a:endParaRPr lang="en-US" sz="3200" dirty="0"/>
          </a:p>
        </p:txBody>
      </p:sp>
    </p:spTree>
    <p:extLst>
      <p:ext uri="{BB962C8B-B14F-4D97-AF65-F5344CB8AC3E}">
        <p14:creationId xmlns:p14="http://schemas.microsoft.com/office/powerpoint/2010/main" val="279674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696200" cy="5632311"/>
          </a:xfrm>
          <a:prstGeom prst="rect">
            <a:avLst/>
          </a:prstGeom>
        </p:spPr>
        <p:txBody>
          <a:bodyPr wrap="square">
            <a:spAutoFit/>
          </a:bodyPr>
          <a:lstStyle/>
          <a:p>
            <a:r>
              <a:rPr lang="en-US" sz="2400" b="1" dirty="0"/>
              <a:t>2 Timothy 1:9-12</a:t>
            </a:r>
          </a:p>
          <a:p>
            <a:r>
              <a:rPr lang="en-US" sz="2400" dirty="0"/>
              <a:t>King James Version (KJV)</a:t>
            </a:r>
          </a:p>
          <a:p>
            <a:r>
              <a:rPr lang="en-US" sz="2400" b="1" baseline="30000" dirty="0"/>
              <a:t>9 </a:t>
            </a:r>
            <a:r>
              <a:rPr lang="en-US" sz="2400" dirty="0"/>
              <a:t>Who hath saved us, and called us with an holy calling, not according to our works, but according to his own purpose and grace, which was given us in Christ Jesus before the world began,</a:t>
            </a:r>
          </a:p>
          <a:p>
            <a:r>
              <a:rPr lang="en-US" sz="2400" b="1" baseline="30000" dirty="0"/>
              <a:t>10 </a:t>
            </a:r>
            <a:r>
              <a:rPr lang="en-US" sz="2400" dirty="0"/>
              <a:t>But is now made manifest by the appearing of our </a:t>
            </a:r>
            <a:r>
              <a:rPr lang="en-US" sz="2400" dirty="0" err="1"/>
              <a:t>Saviour</a:t>
            </a:r>
            <a:r>
              <a:rPr lang="en-US" sz="2400" dirty="0"/>
              <a:t> Jesus Christ, who hath abolished death, and hath brought life and immortality to light through the gospel:</a:t>
            </a:r>
          </a:p>
          <a:p>
            <a:r>
              <a:rPr lang="en-US" sz="2400" b="1" baseline="30000" dirty="0"/>
              <a:t>11 </a:t>
            </a:r>
            <a:r>
              <a:rPr lang="en-US" sz="2400" dirty="0"/>
              <a:t>Whereunto I am appointed a preacher, and an apostle, and a teacher of the Gentiles.</a:t>
            </a:r>
          </a:p>
          <a:p>
            <a:r>
              <a:rPr lang="en-US" sz="2400" b="1" baseline="30000" dirty="0"/>
              <a:t>12 </a:t>
            </a:r>
            <a:r>
              <a:rPr lang="en-US" sz="2400" dirty="0"/>
              <a:t>For the which cause I also suffer these things: nevertheless I am not ashamed: for I know whom I have believed, and am persuaded that he is able to keep that which I have committed unto him against that day.</a:t>
            </a:r>
          </a:p>
        </p:txBody>
      </p:sp>
    </p:spTree>
    <p:extLst>
      <p:ext uri="{BB962C8B-B14F-4D97-AF65-F5344CB8AC3E}">
        <p14:creationId xmlns:p14="http://schemas.microsoft.com/office/powerpoint/2010/main" val="2958110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3226" y="1955853"/>
            <a:ext cx="6629400" cy="1569660"/>
          </a:xfrm>
          <a:prstGeom prst="rect">
            <a:avLst/>
          </a:prstGeom>
        </p:spPr>
        <p:txBody>
          <a:bodyPr wrap="square">
            <a:spAutoFit/>
          </a:bodyPr>
          <a:lstStyle/>
          <a:p>
            <a:pPr algn="ctr"/>
            <a:r>
              <a:rPr lang="en-US" sz="3200" dirty="0" smtClean="0"/>
              <a:t>	Your </a:t>
            </a:r>
            <a:r>
              <a:rPr lang="en-US" sz="3200" dirty="0"/>
              <a:t>vision (_________) is God’s </a:t>
            </a:r>
            <a:r>
              <a:rPr lang="en-US" sz="3200" dirty="0" smtClean="0"/>
              <a:t>	will </a:t>
            </a:r>
            <a:r>
              <a:rPr lang="en-US" sz="3200" dirty="0"/>
              <a:t>and purpose for you – your </a:t>
            </a:r>
            <a:r>
              <a:rPr lang="en-US" sz="3200" dirty="0" smtClean="0"/>
              <a:t>	______-____________.”   </a:t>
            </a:r>
            <a:endParaRPr lang="en-US" sz="3200" dirty="0"/>
          </a:p>
        </p:txBody>
      </p:sp>
      <p:sp>
        <p:nvSpPr>
          <p:cNvPr id="3" name="TextBox 2"/>
          <p:cNvSpPr txBox="1"/>
          <p:nvPr/>
        </p:nvSpPr>
        <p:spPr>
          <a:xfrm>
            <a:off x="4114800" y="1929356"/>
            <a:ext cx="3657600" cy="584775"/>
          </a:xfrm>
          <a:prstGeom prst="rect">
            <a:avLst/>
          </a:prstGeom>
          <a:noFill/>
        </p:spPr>
        <p:txBody>
          <a:bodyPr wrap="square" rtlCol="0">
            <a:spAutoFit/>
          </a:bodyPr>
          <a:lstStyle/>
          <a:p>
            <a:r>
              <a:rPr lang="en-US" sz="3200" i="1" dirty="0" err="1" smtClean="0"/>
              <a:t>chazon</a:t>
            </a:r>
            <a:endParaRPr lang="en-US" sz="3200" i="1" dirty="0"/>
          </a:p>
        </p:txBody>
      </p:sp>
      <p:sp>
        <p:nvSpPr>
          <p:cNvPr id="4" name="TextBox 3"/>
          <p:cNvSpPr txBox="1"/>
          <p:nvPr/>
        </p:nvSpPr>
        <p:spPr>
          <a:xfrm>
            <a:off x="2050474" y="2933488"/>
            <a:ext cx="2750126" cy="584775"/>
          </a:xfrm>
          <a:prstGeom prst="rect">
            <a:avLst/>
          </a:prstGeom>
          <a:noFill/>
        </p:spPr>
        <p:txBody>
          <a:bodyPr wrap="square" rtlCol="0">
            <a:spAutoFit/>
          </a:bodyPr>
          <a:lstStyle/>
          <a:p>
            <a:r>
              <a:rPr lang="en-US" sz="3200" dirty="0" smtClean="0"/>
              <a:t>	life</a:t>
            </a:r>
            <a:endParaRPr lang="en-US" sz="3200" dirty="0"/>
          </a:p>
        </p:txBody>
      </p:sp>
      <p:sp>
        <p:nvSpPr>
          <p:cNvPr id="5" name="TextBox 4"/>
          <p:cNvSpPr txBox="1"/>
          <p:nvPr/>
        </p:nvSpPr>
        <p:spPr>
          <a:xfrm>
            <a:off x="4038600" y="2895600"/>
            <a:ext cx="2438400" cy="584775"/>
          </a:xfrm>
          <a:prstGeom prst="rect">
            <a:avLst/>
          </a:prstGeom>
          <a:noFill/>
        </p:spPr>
        <p:txBody>
          <a:bodyPr wrap="square" rtlCol="0">
            <a:spAutoFit/>
          </a:bodyPr>
          <a:lstStyle/>
          <a:p>
            <a:r>
              <a:rPr lang="en-US" sz="3200" dirty="0" smtClean="0"/>
              <a:t>assignment</a:t>
            </a:r>
            <a:endParaRPr lang="en-US" sz="3200" dirty="0"/>
          </a:p>
        </p:txBody>
      </p:sp>
    </p:spTree>
    <p:extLst>
      <p:ext uri="{BB962C8B-B14F-4D97-AF65-F5344CB8AC3E}">
        <p14:creationId xmlns:p14="http://schemas.microsoft.com/office/powerpoint/2010/main" val="336329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838200" y="988826"/>
            <a:ext cx="71628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mj-lt"/>
                <a:ea typeface="Times New Roman" pitchFamily="18" charset="0"/>
                <a:cs typeface="Times New Roman" pitchFamily="18" charset="0"/>
              </a:rPr>
              <a:t>I.	YOUR VISION WILL </a:t>
            </a:r>
            <a:r>
              <a:rPr kumimoji="0" lang="en-US" altLang="en-US" sz="3200" b="0" i="0" u="none" strike="noStrike" cap="none" normalizeH="0" baseline="0" dirty="0" smtClean="0">
                <a:ln>
                  <a:noFill/>
                </a:ln>
                <a:solidFill>
                  <a:schemeClr val="tx1"/>
                </a:solidFill>
                <a:effectLst/>
                <a:latin typeface="+mj-lt"/>
                <a:ea typeface="Times New Roman" pitchFamily="18" charset="0"/>
                <a:cs typeface="Times New Roman" pitchFamily="18" charset="0"/>
              </a:rPr>
              <a:t>______ </a:t>
            </a:r>
            <a:r>
              <a:rPr kumimoji="0" lang="en-US" altLang="en-US" sz="3200" b="1" i="0" u="none" strike="noStrike" cap="none" normalizeH="0" baseline="0" dirty="0" smtClean="0">
                <a:ln>
                  <a:noFill/>
                </a:ln>
                <a:solidFill>
                  <a:schemeClr val="tx1"/>
                </a:solidFill>
                <a:effectLst/>
                <a:latin typeface="+mj-lt"/>
                <a:ea typeface="Times New Roman" pitchFamily="18" charset="0"/>
                <a:cs typeface="Times New Roman" pitchFamily="18" charset="0"/>
              </a:rPr>
              <a:t>YOU 	YOUR LIFE.</a:t>
            </a:r>
            <a:endParaRPr kumimoji="0" lang="en-US" altLang="en-US" sz="3200" b="0" i="0" u="none" strike="noStrike" cap="none" normalizeH="0" baseline="0" dirty="0" smtClean="0">
              <a:ln>
                <a:noFill/>
              </a:ln>
              <a:solidFill>
                <a:schemeClr val="tx1"/>
              </a:solidFill>
              <a:effectLst/>
              <a:latin typeface="+mj-lt"/>
              <a:cs typeface="Arial" pitchFamily="34" charset="0"/>
            </a:endParaRPr>
          </a:p>
        </p:txBody>
      </p:sp>
      <p:sp>
        <p:nvSpPr>
          <p:cNvPr id="3" name="TextBox 2"/>
          <p:cNvSpPr txBox="1"/>
          <p:nvPr/>
        </p:nvSpPr>
        <p:spPr>
          <a:xfrm>
            <a:off x="1600200" y="2195898"/>
            <a:ext cx="6400800" cy="3693319"/>
          </a:xfrm>
          <a:prstGeom prst="rect">
            <a:avLst/>
          </a:prstGeom>
          <a:noFill/>
        </p:spPr>
        <p:txBody>
          <a:bodyPr wrap="square" rtlCol="0">
            <a:spAutoFit/>
          </a:bodyPr>
          <a:lstStyle/>
          <a:p>
            <a:r>
              <a:rPr lang="en-US" dirty="0"/>
              <a:t>Mark 8:34-35 (AMP)</a:t>
            </a:r>
          </a:p>
          <a:p>
            <a:r>
              <a:rPr lang="en-US" b="1" baseline="30000" dirty="0"/>
              <a:t> </a:t>
            </a:r>
            <a:r>
              <a:rPr lang="en-US" dirty="0"/>
              <a:t>And Jesus called [to Him] the throng with His disciples and said to them, If anyone intends to come after Me, let him deny himself [forget, ignore, disown, and </a:t>
            </a:r>
            <a:r>
              <a:rPr lang="en-US" dirty="0" smtClean="0"/>
              <a:t>lose </a:t>
            </a:r>
            <a:r>
              <a:rPr lang="en-US" dirty="0"/>
              <a:t>sight of himself and his own interests] and take up his cross, and </a:t>
            </a:r>
            <a:r>
              <a:rPr lang="en-US" dirty="0" smtClean="0"/>
              <a:t>[joining </a:t>
            </a:r>
            <a:r>
              <a:rPr lang="en-US" dirty="0"/>
              <a:t>Me as a disciple and siding with My party] </a:t>
            </a:r>
            <a:r>
              <a:rPr lang="en-US" dirty="0" smtClean="0"/>
              <a:t>follow</a:t>
            </a:r>
            <a:r>
              <a:rPr lang="en-US" b="1" baseline="30000" dirty="0"/>
              <a:t> </a:t>
            </a:r>
            <a:r>
              <a:rPr lang="en-US" dirty="0" smtClean="0"/>
              <a:t>with </a:t>
            </a:r>
            <a:r>
              <a:rPr lang="en-US" dirty="0"/>
              <a:t>Me [continually, cleaving steadfastly to Me].</a:t>
            </a:r>
          </a:p>
          <a:p>
            <a:r>
              <a:rPr lang="en-US" b="1" baseline="30000" dirty="0"/>
              <a:t>35 </a:t>
            </a:r>
            <a:r>
              <a:rPr lang="en-US" dirty="0"/>
              <a:t>For whoever wants to save his </a:t>
            </a:r>
            <a:r>
              <a:rPr lang="en-US" dirty="0" smtClean="0"/>
              <a:t>[higher</a:t>
            </a:r>
            <a:r>
              <a:rPr lang="en-US" dirty="0"/>
              <a:t>, spiritual, eternal] life, will lose it [the </a:t>
            </a:r>
            <a:r>
              <a:rPr lang="en-US" dirty="0" smtClean="0"/>
              <a:t>lower</a:t>
            </a:r>
            <a:r>
              <a:rPr lang="en-US" dirty="0"/>
              <a:t>, natural, temporal life </a:t>
            </a:r>
            <a:r>
              <a:rPr lang="en-US" dirty="0" smtClean="0"/>
              <a:t>which </a:t>
            </a:r>
            <a:r>
              <a:rPr lang="en-US" dirty="0"/>
              <a:t>is lived only on earth]; and whoever gives up his life [which is lived only on earth] for My sake and the Gospel’s will save it [his </a:t>
            </a:r>
            <a:r>
              <a:rPr lang="en-US" dirty="0" smtClean="0"/>
              <a:t>higher</a:t>
            </a:r>
            <a:r>
              <a:rPr lang="en-US" dirty="0"/>
              <a:t>, spiritual life </a:t>
            </a:r>
            <a:r>
              <a:rPr lang="en-US" dirty="0" smtClean="0"/>
              <a:t>in </a:t>
            </a:r>
            <a:r>
              <a:rPr lang="en-US" dirty="0"/>
              <a:t>the eternal kingdom of God].</a:t>
            </a:r>
          </a:p>
          <a:p>
            <a:endParaRPr lang="en-US" dirty="0"/>
          </a:p>
        </p:txBody>
      </p:sp>
      <p:sp>
        <p:nvSpPr>
          <p:cNvPr id="4" name="TextBox 3"/>
          <p:cNvSpPr txBox="1"/>
          <p:nvPr/>
        </p:nvSpPr>
        <p:spPr>
          <a:xfrm>
            <a:off x="5105400" y="990600"/>
            <a:ext cx="1600200" cy="584775"/>
          </a:xfrm>
          <a:prstGeom prst="rect">
            <a:avLst/>
          </a:prstGeom>
          <a:noFill/>
        </p:spPr>
        <p:txBody>
          <a:bodyPr wrap="square" rtlCol="0">
            <a:spAutoFit/>
          </a:bodyPr>
          <a:lstStyle/>
          <a:p>
            <a:r>
              <a:rPr lang="en-US" sz="3200" b="1" dirty="0" smtClean="0"/>
              <a:t>COST</a:t>
            </a:r>
            <a:endParaRPr lang="en-US" sz="3200" b="1" dirty="0"/>
          </a:p>
        </p:txBody>
      </p:sp>
      <p:sp>
        <p:nvSpPr>
          <p:cNvPr id="5" name="TextBox 4"/>
          <p:cNvSpPr txBox="1"/>
          <p:nvPr/>
        </p:nvSpPr>
        <p:spPr>
          <a:xfrm>
            <a:off x="838200" y="2066044"/>
            <a:ext cx="1295400" cy="584775"/>
          </a:xfrm>
          <a:prstGeom prst="rect">
            <a:avLst/>
          </a:prstGeom>
          <a:noFill/>
        </p:spPr>
        <p:txBody>
          <a:bodyPr wrap="square" rtlCol="0">
            <a:spAutoFit/>
          </a:bodyPr>
          <a:lstStyle/>
          <a:p>
            <a:r>
              <a:rPr lang="en-US" sz="3200" dirty="0" smtClean="0"/>
              <a:t>A</a:t>
            </a:r>
            <a:r>
              <a:rPr lang="en-US" sz="2000" dirty="0" smtClean="0"/>
              <a:t>.</a:t>
            </a:r>
            <a:endParaRPr lang="en-US" sz="2000" dirty="0"/>
          </a:p>
        </p:txBody>
      </p:sp>
    </p:spTree>
    <p:extLst>
      <p:ext uri="{BB962C8B-B14F-4D97-AF65-F5344CB8AC3E}">
        <p14:creationId xmlns:p14="http://schemas.microsoft.com/office/powerpoint/2010/main" val="363457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2155" y="1062427"/>
            <a:ext cx="7693260" cy="584775"/>
          </a:xfrm>
          <a:prstGeom prst="rect">
            <a:avLst/>
          </a:prstGeom>
        </p:spPr>
        <p:txBody>
          <a:bodyPr wrap="none">
            <a:spAutoFit/>
          </a:bodyPr>
          <a:lstStyle/>
          <a:p>
            <a:r>
              <a:rPr lang="en-US" sz="3200" dirty="0" smtClean="0"/>
              <a:t>B. 	God’s _______ </a:t>
            </a:r>
            <a:r>
              <a:rPr lang="en-US" sz="3200" dirty="0"/>
              <a:t>will cost you everything.</a:t>
            </a:r>
          </a:p>
        </p:txBody>
      </p:sp>
      <p:sp>
        <p:nvSpPr>
          <p:cNvPr id="3" name="TextBox 2"/>
          <p:cNvSpPr txBox="1"/>
          <p:nvPr/>
        </p:nvSpPr>
        <p:spPr>
          <a:xfrm>
            <a:off x="1600200" y="2362200"/>
            <a:ext cx="6019800" cy="2554545"/>
          </a:xfrm>
          <a:prstGeom prst="rect">
            <a:avLst/>
          </a:prstGeom>
          <a:noFill/>
        </p:spPr>
        <p:txBody>
          <a:bodyPr wrap="square" rtlCol="0">
            <a:spAutoFit/>
          </a:bodyPr>
          <a:lstStyle/>
          <a:p>
            <a:pPr marL="514350" indent="-514350">
              <a:buAutoNum type="arabicPeriod"/>
            </a:pPr>
            <a:r>
              <a:rPr lang="en-US" sz="3200" dirty="0" smtClean="0"/>
              <a:t>Be </a:t>
            </a:r>
            <a:r>
              <a:rPr lang="en-US" sz="3200" dirty="0"/>
              <a:t>prepared to surrender </a:t>
            </a:r>
            <a:r>
              <a:rPr lang="en-US" sz="3200" dirty="0" smtClean="0"/>
              <a:t>	__________ </a:t>
            </a:r>
            <a:r>
              <a:rPr lang="en-US" sz="3200" dirty="0"/>
              <a:t>to God</a:t>
            </a:r>
            <a:r>
              <a:rPr lang="en-US" sz="3200" dirty="0" smtClean="0"/>
              <a:t>.</a:t>
            </a:r>
          </a:p>
          <a:p>
            <a:pPr marL="514350" indent="-514350">
              <a:buAutoNum type="arabicPeriod"/>
            </a:pPr>
            <a:endParaRPr lang="en-US" sz="3200" dirty="0"/>
          </a:p>
          <a:p>
            <a:r>
              <a:rPr lang="en-US" sz="3200" dirty="0"/>
              <a:t>    	</a:t>
            </a:r>
          </a:p>
          <a:p>
            <a:endParaRPr lang="en-US" sz="3200" dirty="0"/>
          </a:p>
        </p:txBody>
      </p:sp>
      <p:sp>
        <p:nvSpPr>
          <p:cNvPr id="4" name="TextBox 3"/>
          <p:cNvSpPr txBox="1"/>
          <p:nvPr/>
        </p:nvSpPr>
        <p:spPr>
          <a:xfrm>
            <a:off x="1600199" y="3885693"/>
            <a:ext cx="6553199" cy="2062103"/>
          </a:xfrm>
          <a:prstGeom prst="rect">
            <a:avLst/>
          </a:prstGeom>
          <a:noFill/>
        </p:spPr>
        <p:txBody>
          <a:bodyPr wrap="square" rtlCol="0">
            <a:spAutoFit/>
          </a:bodyPr>
          <a:lstStyle/>
          <a:p>
            <a:r>
              <a:rPr lang="en-US" sz="3200" dirty="0"/>
              <a:t>2.	The areas of your life you do </a:t>
            </a:r>
            <a:r>
              <a:rPr lang="en-US" sz="3200" dirty="0" smtClean="0"/>
              <a:t>	_____ </a:t>
            </a:r>
            <a:r>
              <a:rPr lang="en-US" sz="3200" dirty="0"/>
              <a:t>surrender will hinder you </a:t>
            </a:r>
            <a:r>
              <a:rPr lang="en-US" sz="3200" dirty="0" smtClean="0"/>
              <a:t>	from </a:t>
            </a:r>
            <a:r>
              <a:rPr lang="en-US" sz="3200" dirty="0"/>
              <a:t>fulfilling God’s will.</a:t>
            </a:r>
          </a:p>
          <a:p>
            <a:endParaRPr lang="en-US" sz="3200" dirty="0"/>
          </a:p>
        </p:txBody>
      </p:sp>
      <p:sp>
        <p:nvSpPr>
          <p:cNvPr id="5" name="TextBox 4"/>
          <p:cNvSpPr txBox="1"/>
          <p:nvPr/>
        </p:nvSpPr>
        <p:spPr>
          <a:xfrm>
            <a:off x="2941440" y="1055500"/>
            <a:ext cx="2468760" cy="584775"/>
          </a:xfrm>
          <a:prstGeom prst="rect">
            <a:avLst/>
          </a:prstGeom>
          <a:noFill/>
        </p:spPr>
        <p:txBody>
          <a:bodyPr wrap="square" rtlCol="0">
            <a:spAutoFit/>
          </a:bodyPr>
          <a:lstStyle/>
          <a:p>
            <a:r>
              <a:rPr lang="en-US" sz="3200" i="1" dirty="0" err="1" smtClean="0"/>
              <a:t>chazon</a:t>
            </a:r>
            <a:endParaRPr lang="en-US" sz="3200" i="1" dirty="0"/>
          </a:p>
        </p:txBody>
      </p:sp>
      <p:sp>
        <p:nvSpPr>
          <p:cNvPr id="6" name="TextBox 5"/>
          <p:cNvSpPr txBox="1"/>
          <p:nvPr/>
        </p:nvSpPr>
        <p:spPr>
          <a:xfrm>
            <a:off x="2590800" y="2808476"/>
            <a:ext cx="3212930" cy="584775"/>
          </a:xfrm>
          <a:prstGeom prst="rect">
            <a:avLst/>
          </a:prstGeom>
          <a:noFill/>
        </p:spPr>
        <p:txBody>
          <a:bodyPr wrap="square" rtlCol="0">
            <a:spAutoFit/>
          </a:bodyPr>
          <a:lstStyle/>
          <a:p>
            <a:r>
              <a:rPr lang="en-US" sz="3200" dirty="0" smtClean="0"/>
              <a:t>everything</a:t>
            </a:r>
            <a:endParaRPr lang="en-US" sz="3200" dirty="0"/>
          </a:p>
        </p:txBody>
      </p:sp>
      <p:sp>
        <p:nvSpPr>
          <p:cNvPr id="7" name="TextBox 6"/>
          <p:cNvSpPr txBox="1"/>
          <p:nvPr/>
        </p:nvSpPr>
        <p:spPr>
          <a:xfrm>
            <a:off x="2590800" y="4419600"/>
            <a:ext cx="3081011" cy="584775"/>
          </a:xfrm>
          <a:prstGeom prst="rect">
            <a:avLst/>
          </a:prstGeom>
          <a:noFill/>
        </p:spPr>
        <p:txBody>
          <a:bodyPr wrap="square" rtlCol="0">
            <a:spAutoFit/>
          </a:bodyPr>
          <a:lstStyle/>
          <a:p>
            <a:r>
              <a:rPr lang="en-US" sz="3200" dirty="0" smtClean="0"/>
              <a:t>not</a:t>
            </a:r>
            <a:endParaRPr lang="en-US" sz="3200" dirty="0"/>
          </a:p>
        </p:txBody>
      </p:sp>
    </p:spTree>
    <p:extLst>
      <p:ext uri="{BB962C8B-B14F-4D97-AF65-F5344CB8AC3E}">
        <p14:creationId xmlns:p14="http://schemas.microsoft.com/office/powerpoint/2010/main" val="1776953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arn(inVertic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14400"/>
            <a:ext cx="7162800" cy="1077218"/>
          </a:xfrm>
          <a:prstGeom prst="rect">
            <a:avLst/>
          </a:prstGeom>
        </p:spPr>
        <p:txBody>
          <a:bodyPr wrap="square">
            <a:spAutoFit/>
          </a:bodyPr>
          <a:lstStyle/>
          <a:p>
            <a:r>
              <a:rPr lang="en-US" sz="3200" dirty="0"/>
              <a:t>C.	As you let go of your </a:t>
            </a:r>
            <a:r>
              <a:rPr lang="en-US" sz="3200" dirty="0" smtClean="0"/>
              <a:t>______ </a:t>
            </a:r>
            <a:r>
              <a:rPr lang="en-US" sz="3200" dirty="0"/>
              <a:t>life, </a:t>
            </a:r>
            <a:r>
              <a:rPr lang="en-US" sz="3200" dirty="0" smtClean="0"/>
              <a:t>	He 	unfolds </a:t>
            </a:r>
            <a:r>
              <a:rPr lang="en-US" sz="3200" dirty="0"/>
              <a:t>your </a:t>
            </a:r>
            <a:r>
              <a:rPr lang="en-US" sz="3200" dirty="0" smtClean="0"/>
              <a:t>____ </a:t>
            </a:r>
            <a:r>
              <a:rPr lang="en-US" sz="3200" dirty="0"/>
              <a:t>life in Him! </a:t>
            </a:r>
          </a:p>
        </p:txBody>
      </p:sp>
      <p:sp>
        <p:nvSpPr>
          <p:cNvPr id="3" name="TextBox 2"/>
          <p:cNvSpPr txBox="1"/>
          <p:nvPr/>
        </p:nvSpPr>
        <p:spPr>
          <a:xfrm>
            <a:off x="914400" y="2819906"/>
            <a:ext cx="7162800" cy="3046988"/>
          </a:xfrm>
          <a:prstGeom prst="rect">
            <a:avLst/>
          </a:prstGeom>
          <a:noFill/>
        </p:spPr>
        <p:txBody>
          <a:bodyPr wrap="square" rtlCol="0">
            <a:spAutoFit/>
          </a:bodyPr>
          <a:lstStyle/>
          <a:p>
            <a:r>
              <a:rPr lang="en-US" sz="3200" dirty="0" smtClean="0"/>
              <a:t> D. 	Only </a:t>
            </a:r>
            <a:r>
              <a:rPr lang="en-US" sz="3200" dirty="0"/>
              <a:t>after Elisha followed Elijah </a:t>
            </a:r>
            <a:r>
              <a:rPr lang="en-US" sz="3200" dirty="0" smtClean="0"/>
              <a:t>    	across </a:t>
            </a:r>
            <a:r>
              <a:rPr lang="en-US" sz="3200" dirty="0"/>
              <a:t>Jordan ― the place of </a:t>
            </a:r>
            <a:endParaRPr lang="en-US" sz="3200" dirty="0" smtClean="0"/>
          </a:p>
          <a:p>
            <a:r>
              <a:rPr lang="en-US" sz="3200" dirty="0"/>
              <a:t> </a:t>
            </a:r>
            <a:r>
              <a:rPr lang="en-US" sz="3200" dirty="0" smtClean="0"/>
              <a:t>  	self-emptying </a:t>
            </a:r>
            <a:r>
              <a:rPr lang="en-US" sz="3200" dirty="0"/>
              <a:t>― could he receive </a:t>
            </a:r>
            <a:r>
              <a:rPr lang="en-US" sz="3200" dirty="0" smtClean="0"/>
              <a:t>         	his “_________-___________,”</a:t>
            </a:r>
          </a:p>
          <a:p>
            <a:r>
              <a:rPr lang="en-US" sz="3200" dirty="0" smtClean="0"/>
              <a:t> 	his </a:t>
            </a:r>
            <a:r>
              <a:rPr lang="en-US" sz="3200" dirty="0"/>
              <a:t>life-assignment.</a:t>
            </a:r>
          </a:p>
          <a:p>
            <a:endParaRPr lang="en-US" sz="3200" dirty="0"/>
          </a:p>
        </p:txBody>
      </p:sp>
      <p:sp>
        <p:nvSpPr>
          <p:cNvPr id="4" name="TextBox 3"/>
          <p:cNvSpPr txBox="1"/>
          <p:nvPr/>
        </p:nvSpPr>
        <p:spPr>
          <a:xfrm>
            <a:off x="5334000" y="868234"/>
            <a:ext cx="2514600" cy="584775"/>
          </a:xfrm>
          <a:prstGeom prst="rect">
            <a:avLst/>
          </a:prstGeom>
          <a:noFill/>
        </p:spPr>
        <p:txBody>
          <a:bodyPr wrap="square" rtlCol="0">
            <a:spAutoFit/>
          </a:bodyPr>
          <a:lstStyle/>
          <a:p>
            <a:r>
              <a:rPr lang="en-US" sz="3200" dirty="0" smtClean="0"/>
              <a:t>carnal</a:t>
            </a:r>
            <a:endParaRPr lang="en-US" sz="3200" dirty="0"/>
          </a:p>
        </p:txBody>
      </p:sp>
      <p:sp>
        <p:nvSpPr>
          <p:cNvPr id="5" name="TextBox 4"/>
          <p:cNvSpPr txBox="1"/>
          <p:nvPr/>
        </p:nvSpPr>
        <p:spPr>
          <a:xfrm>
            <a:off x="4038600" y="1392989"/>
            <a:ext cx="3657600" cy="584775"/>
          </a:xfrm>
          <a:prstGeom prst="rect">
            <a:avLst/>
          </a:prstGeom>
          <a:noFill/>
        </p:spPr>
        <p:txBody>
          <a:bodyPr wrap="square" rtlCol="0">
            <a:spAutoFit/>
          </a:bodyPr>
          <a:lstStyle/>
          <a:p>
            <a:r>
              <a:rPr lang="en-US" sz="3200" dirty="0" smtClean="0"/>
              <a:t>true</a:t>
            </a:r>
            <a:endParaRPr lang="en-US" sz="3200" dirty="0"/>
          </a:p>
        </p:txBody>
      </p:sp>
      <p:sp>
        <p:nvSpPr>
          <p:cNvPr id="7" name="TextBox 6"/>
          <p:cNvSpPr txBox="1"/>
          <p:nvPr/>
        </p:nvSpPr>
        <p:spPr>
          <a:xfrm>
            <a:off x="2895600" y="4267200"/>
            <a:ext cx="2019300" cy="584775"/>
          </a:xfrm>
          <a:prstGeom prst="rect">
            <a:avLst/>
          </a:prstGeom>
          <a:noFill/>
        </p:spPr>
        <p:txBody>
          <a:bodyPr wrap="square" rtlCol="0">
            <a:spAutoFit/>
          </a:bodyPr>
          <a:lstStyle/>
          <a:p>
            <a:r>
              <a:rPr lang="en-US" sz="3200" dirty="0" smtClean="0"/>
              <a:t>double</a:t>
            </a:r>
            <a:endParaRPr lang="en-US" sz="3200" dirty="0"/>
          </a:p>
        </p:txBody>
      </p:sp>
      <p:sp>
        <p:nvSpPr>
          <p:cNvPr id="8" name="TextBox 7"/>
          <p:cNvSpPr txBox="1"/>
          <p:nvPr/>
        </p:nvSpPr>
        <p:spPr>
          <a:xfrm>
            <a:off x="4610100" y="4267200"/>
            <a:ext cx="2019300" cy="584775"/>
          </a:xfrm>
          <a:prstGeom prst="rect">
            <a:avLst/>
          </a:prstGeom>
          <a:noFill/>
        </p:spPr>
        <p:txBody>
          <a:bodyPr wrap="square" rtlCol="0">
            <a:spAutoFit/>
          </a:bodyPr>
          <a:lstStyle/>
          <a:p>
            <a:r>
              <a:rPr lang="en-US" sz="3200" dirty="0" smtClean="0"/>
              <a:t>portion</a:t>
            </a:r>
            <a:endParaRPr lang="en-US" sz="3200" dirty="0"/>
          </a:p>
        </p:txBody>
      </p:sp>
    </p:spTree>
    <p:extLst>
      <p:ext uri="{BB962C8B-B14F-4D97-AF65-F5344CB8AC3E}">
        <p14:creationId xmlns:p14="http://schemas.microsoft.com/office/powerpoint/2010/main" val="215183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arn(inVertical)">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815370"/>
            <a:ext cx="7162800" cy="1077218"/>
          </a:xfrm>
          <a:prstGeom prst="rect">
            <a:avLst/>
          </a:prstGeom>
        </p:spPr>
        <p:txBody>
          <a:bodyPr wrap="square">
            <a:spAutoFit/>
          </a:bodyPr>
          <a:lstStyle/>
          <a:p>
            <a:r>
              <a:rPr lang="en-US" sz="3200" b="1" dirty="0"/>
              <a:t>II.	NOT EVERYONE WILL </a:t>
            </a:r>
            <a:r>
              <a:rPr lang="en-US" sz="3200" dirty="0"/>
              <a:t>_______</a:t>
            </a:r>
            <a:r>
              <a:rPr lang="en-US" sz="3200" b="1" dirty="0"/>
              <a:t> </a:t>
            </a:r>
            <a:r>
              <a:rPr lang="en-US" sz="3200" b="1" dirty="0" smtClean="0"/>
              <a:t>	WITH </a:t>
            </a:r>
            <a:r>
              <a:rPr lang="en-US" sz="3200" b="1" dirty="0"/>
              <a:t>YOUR VISION.</a:t>
            </a:r>
            <a:endParaRPr lang="en-US" sz="3200" dirty="0"/>
          </a:p>
        </p:txBody>
      </p:sp>
      <p:sp>
        <p:nvSpPr>
          <p:cNvPr id="3" name="TextBox 2"/>
          <p:cNvSpPr txBox="1"/>
          <p:nvPr/>
        </p:nvSpPr>
        <p:spPr>
          <a:xfrm>
            <a:off x="1562100" y="2286000"/>
            <a:ext cx="5181600" cy="1077218"/>
          </a:xfrm>
          <a:prstGeom prst="rect">
            <a:avLst/>
          </a:prstGeom>
          <a:noFill/>
        </p:spPr>
        <p:txBody>
          <a:bodyPr wrap="square" rtlCol="0">
            <a:spAutoFit/>
          </a:bodyPr>
          <a:lstStyle/>
          <a:p>
            <a:r>
              <a:rPr lang="en-US" sz="3200" dirty="0"/>
              <a:t>A.	Acts 21:12-13 (AMP)</a:t>
            </a:r>
          </a:p>
          <a:p>
            <a:endParaRPr lang="en-US" sz="3200" dirty="0"/>
          </a:p>
        </p:txBody>
      </p:sp>
      <p:sp>
        <p:nvSpPr>
          <p:cNvPr id="6" name="TextBox 5"/>
          <p:cNvSpPr txBox="1"/>
          <p:nvPr/>
        </p:nvSpPr>
        <p:spPr>
          <a:xfrm>
            <a:off x="5562600" y="786825"/>
            <a:ext cx="2362200" cy="584775"/>
          </a:xfrm>
          <a:prstGeom prst="rect">
            <a:avLst/>
          </a:prstGeom>
          <a:noFill/>
        </p:spPr>
        <p:txBody>
          <a:bodyPr wrap="square" rtlCol="0">
            <a:spAutoFit/>
          </a:bodyPr>
          <a:lstStyle/>
          <a:p>
            <a:r>
              <a:rPr lang="en-US" sz="3200" b="1" dirty="0" smtClean="0"/>
              <a:t>AGREE</a:t>
            </a:r>
            <a:endParaRPr lang="en-US" sz="3200" b="1" dirty="0"/>
          </a:p>
        </p:txBody>
      </p:sp>
      <p:sp>
        <p:nvSpPr>
          <p:cNvPr id="7" name="TextBox 6"/>
          <p:cNvSpPr txBox="1"/>
          <p:nvPr/>
        </p:nvSpPr>
        <p:spPr>
          <a:xfrm>
            <a:off x="1698912" y="3124200"/>
            <a:ext cx="6019800" cy="2031325"/>
          </a:xfrm>
          <a:prstGeom prst="rect">
            <a:avLst/>
          </a:prstGeom>
          <a:noFill/>
        </p:spPr>
        <p:txBody>
          <a:bodyPr wrap="square" rtlCol="0">
            <a:spAutoFit/>
          </a:bodyPr>
          <a:lstStyle/>
          <a:p>
            <a:r>
              <a:rPr lang="en-US" b="1" baseline="30000" dirty="0"/>
              <a:t>12 </a:t>
            </a:r>
            <a:r>
              <a:rPr lang="en-US" dirty="0"/>
              <a:t>When we heard this, both we and the residents of that place pleaded with him not to go up to Jerusalem.</a:t>
            </a:r>
          </a:p>
          <a:p>
            <a:r>
              <a:rPr lang="en-US" b="1" baseline="30000" dirty="0"/>
              <a:t>13 </a:t>
            </a:r>
            <a:r>
              <a:rPr lang="en-US" dirty="0"/>
              <a:t>Then Paul replied, What do you mean by weeping and breaking my heart like this? For I hold myself in readiness not only to be arrested </a:t>
            </a:r>
            <a:r>
              <a:rPr lang="en-US" i="1" dirty="0"/>
              <a:t>and</a:t>
            </a:r>
            <a:r>
              <a:rPr lang="en-US" dirty="0"/>
              <a:t> bound </a:t>
            </a:r>
            <a:r>
              <a:rPr lang="en-US" i="1" dirty="0"/>
              <a:t>and</a:t>
            </a:r>
            <a:r>
              <a:rPr lang="en-US" dirty="0"/>
              <a:t> imprisoned at Jerusalem, but also [even] to die for the name of the Lord Jesus.</a:t>
            </a:r>
          </a:p>
          <a:p>
            <a:endParaRPr lang="en-US" dirty="0"/>
          </a:p>
        </p:txBody>
      </p:sp>
    </p:spTree>
    <p:extLst>
      <p:ext uri="{BB962C8B-B14F-4D97-AF65-F5344CB8AC3E}">
        <p14:creationId xmlns:p14="http://schemas.microsoft.com/office/powerpoint/2010/main" val="22853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2578895"/>
            <a:ext cx="7010400" cy="1077218"/>
          </a:xfrm>
          <a:prstGeom prst="rect">
            <a:avLst/>
          </a:prstGeom>
        </p:spPr>
        <p:txBody>
          <a:bodyPr wrap="square">
            <a:spAutoFit/>
          </a:bodyPr>
          <a:lstStyle/>
          <a:p>
            <a:r>
              <a:rPr lang="en-US" sz="3200" dirty="0" smtClean="0"/>
              <a:t>B.	God takes us to a place ______ 	cannot or will not go.</a:t>
            </a:r>
            <a:endParaRPr lang="en-US" sz="3200" dirty="0"/>
          </a:p>
        </p:txBody>
      </p:sp>
      <p:sp>
        <p:nvSpPr>
          <p:cNvPr id="3" name="TextBox 2"/>
          <p:cNvSpPr txBox="1"/>
          <p:nvPr/>
        </p:nvSpPr>
        <p:spPr>
          <a:xfrm>
            <a:off x="6106160" y="2590800"/>
            <a:ext cx="3037840" cy="584775"/>
          </a:xfrm>
          <a:prstGeom prst="rect">
            <a:avLst/>
          </a:prstGeom>
          <a:noFill/>
        </p:spPr>
        <p:txBody>
          <a:bodyPr wrap="square" rtlCol="0">
            <a:spAutoFit/>
          </a:bodyPr>
          <a:lstStyle/>
          <a:p>
            <a:r>
              <a:rPr lang="en-US" sz="3200" dirty="0" smtClean="0"/>
              <a:t>others</a:t>
            </a:r>
            <a:endParaRPr lang="en-US" sz="3200" dirty="0"/>
          </a:p>
        </p:txBody>
      </p:sp>
    </p:spTree>
    <p:extLst>
      <p:ext uri="{BB962C8B-B14F-4D97-AF65-F5344CB8AC3E}">
        <p14:creationId xmlns:p14="http://schemas.microsoft.com/office/powerpoint/2010/main" val="364237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rot="10800000" flipV="1">
            <a:off x="914400" y="612068"/>
            <a:ext cx="7315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3200" b="1" i="0" u="none" strike="noStrike" cap="none" normalizeH="0" baseline="0" dirty="0" smtClean="0">
                <a:ln>
                  <a:noFill/>
                </a:ln>
                <a:solidFill>
                  <a:schemeClr val="tx1"/>
                </a:solidFill>
                <a:effectLst/>
                <a:latin typeface="+mj-lt"/>
                <a:ea typeface="Times New Roman" pitchFamily="18" charset="0"/>
                <a:cs typeface="Times New Roman" pitchFamily="18" charset="0"/>
              </a:rPr>
              <a:t>III.	YOUR VISION MUST BE </a:t>
            </a:r>
            <a:r>
              <a:rPr kumimoji="0" lang="en-US" altLang="en-US" sz="3200" b="0" i="0" u="none" strike="noStrike" cap="none" normalizeH="0" baseline="0" dirty="0" smtClean="0">
                <a:ln>
                  <a:noFill/>
                </a:ln>
                <a:solidFill>
                  <a:schemeClr val="tx1"/>
                </a:solidFill>
                <a:effectLst/>
                <a:latin typeface="+mj-lt"/>
                <a:ea typeface="Times New Roman" pitchFamily="18" charset="0"/>
                <a:cs typeface="Times New Roman" pitchFamily="18" charset="0"/>
              </a:rPr>
              <a:t>________</a:t>
            </a:r>
            <a:r>
              <a:rPr kumimoji="0" lang="en-US" altLang="en-US" sz="3200" b="1" i="0" u="none" strike="noStrike" cap="none" normalizeH="0" baseline="0" dirty="0" smtClean="0">
                <a:ln>
                  <a:noFill/>
                </a:ln>
                <a:solidFill>
                  <a:schemeClr val="tx1"/>
                </a:solidFill>
                <a:effectLst/>
                <a:latin typeface="+mj-lt"/>
                <a:ea typeface="Times New Roman" pitchFamily="18" charset="0"/>
                <a:cs typeface="Times New Roman" pitchFamily="18" charset="0"/>
              </a:rPr>
              <a:t> 	THAN YOU.</a:t>
            </a:r>
            <a:endParaRPr kumimoji="0" lang="en-US" altLang="en-US" sz="3200" b="0" i="0" u="none" strike="noStrike" cap="none" normalizeH="0" baseline="0" dirty="0" smtClean="0">
              <a:ln>
                <a:noFill/>
              </a:ln>
              <a:solidFill>
                <a:schemeClr val="tx1"/>
              </a:solidFill>
              <a:effectLst/>
              <a:latin typeface="+mj-l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mj-lt"/>
              <a:cs typeface="Arial" pitchFamily="34" charset="0"/>
            </a:endParaRPr>
          </a:p>
        </p:txBody>
      </p:sp>
      <p:sp>
        <p:nvSpPr>
          <p:cNvPr id="3" name="TextBox 2"/>
          <p:cNvSpPr txBox="1"/>
          <p:nvPr/>
        </p:nvSpPr>
        <p:spPr>
          <a:xfrm>
            <a:off x="1143000" y="2425987"/>
            <a:ext cx="6934200" cy="1569660"/>
          </a:xfrm>
          <a:prstGeom prst="rect">
            <a:avLst/>
          </a:prstGeom>
          <a:noFill/>
        </p:spPr>
        <p:txBody>
          <a:bodyPr wrap="square" rtlCol="0">
            <a:spAutoFit/>
          </a:bodyPr>
          <a:lstStyle/>
          <a:p>
            <a:r>
              <a:rPr lang="en-US" sz="3200" dirty="0">
                <a:latin typeface="+mj-lt"/>
              </a:rPr>
              <a:t>A.	God will never call you to do </a:t>
            </a:r>
            <a:r>
              <a:rPr lang="en-US" sz="3200" dirty="0" smtClean="0">
                <a:latin typeface="+mj-lt"/>
              </a:rPr>
              <a:t>	something _____ </a:t>
            </a:r>
            <a:r>
              <a:rPr lang="en-US" sz="3200" dirty="0">
                <a:latin typeface="+mj-lt"/>
              </a:rPr>
              <a:t>can do.</a:t>
            </a:r>
          </a:p>
          <a:p>
            <a:endParaRPr lang="en-US" sz="3200" dirty="0">
              <a:latin typeface="+mj-lt"/>
            </a:endParaRPr>
          </a:p>
        </p:txBody>
      </p:sp>
      <p:sp>
        <p:nvSpPr>
          <p:cNvPr id="4" name="TextBox 3"/>
          <p:cNvSpPr txBox="1"/>
          <p:nvPr/>
        </p:nvSpPr>
        <p:spPr>
          <a:xfrm>
            <a:off x="2209800" y="4030284"/>
            <a:ext cx="6172200" cy="1569660"/>
          </a:xfrm>
          <a:prstGeom prst="rect">
            <a:avLst/>
          </a:prstGeom>
          <a:noFill/>
        </p:spPr>
        <p:txBody>
          <a:bodyPr wrap="square" rtlCol="0">
            <a:spAutoFit/>
          </a:bodyPr>
          <a:lstStyle/>
          <a:p>
            <a:r>
              <a:rPr lang="en-US" sz="3200" dirty="0">
                <a:latin typeface="+mj-lt"/>
              </a:rPr>
              <a:t>1.	If your vision is smaller than your ability, it is not from _______!</a:t>
            </a:r>
          </a:p>
          <a:p>
            <a:endParaRPr lang="en-US" sz="3200" dirty="0">
              <a:latin typeface="+mj-lt"/>
            </a:endParaRPr>
          </a:p>
        </p:txBody>
      </p:sp>
      <p:sp>
        <p:nvSpPr>
          <p:cNvPr id="6" name="TextBox 5"/>
          <p:cNvSpPr txBox="1"/>
          <p:nvPr/>
        </p:nvSpPr>
        <p:spPr>
          <a:xfrm>
            <a:off x="5867400" y="612067"/>
            <a:ext cx="2286000" cy="584775"/>
          </a:xfrm>
          <a:prstGeom prst="rect">
            <a:avLst/>
          </a:prstGeom>
          <a:noFill/>
        </p:spPr>
        <p:txBody>
          <a:bodyPr wrap="square" rtlCol="0">
            <a:spAutoFit/>
          </a:bodyPr>
          <a:lstStyle/>
          <a:p>
            <a:r>
              <a:rPr lang="en-US" sz="3200" b="1" dirty="0" smtClean="0">
                <a:latin typeface="+mj-lt"/>
              </a:rPr>
              <a:t>BIGGER</a:t>
            </a:r>
            <a:endParaRPr lang="en-US" sz="3200" b="1" dirty="0">
              <a:latin typeface="+mj-lt"/>
            </a:endParaRPr>
          </a:p>
        </p:txBody>
      </p:sp>
      <p:sp>
        <p:nvSpPr>
          <p:cNvPr id="7" name="TextBox 6"/>
          <p:cNvSpPr txBox="1"/>
          <p:nvPr/>
        </p:nvSpPr>
        <p:spPr>
          <a:xfrm>
            <a:off x="4114800" y="2918427"/>
            <a:ext cx="1905000" cy="584775"/>
          </a:xfrm>
          <a:prstGeom prst="rect">
            <a:avLst/>
          </a:prstGeom>
          <a:noFill/>
        </p:spPr>
        <p:txBody>
          <a:bodyPr wrap="square" rtlCol="0">
            <a:spAutoFit/>
          </a:bodyPr>
          <a:lstStyle/>
          <a:p>
            <a:r>
              <a:rPr lang="en-US" sz="3200" dirty="0" smtClean="0">
                <a:latin typeface="+mj-lt"/>
              </a:rPr>
              <a:t>you</a:t>
            </a:r>
            <a:endParaRPr lang="en-US" sz="3200" dirty="0">
              <a:latin typeface="+mj-lt"/>
            </a:endParaRPr>
          </a:p>
        </p:txBody>
      </p:sp>
      <p:sp>
        <p:nvSpPr>
          <p:cNvPr id="8" name="TextBox 7"/>
          <p:cNvSpPr txBox="1"/>
          <p:nvPr/>
        </p:nvSpPr>
        <p:spPr>
          <a:xfrm>
            <a:off x="6553200" y="4522726"/>
            <a:ext cx="1828800" cy="584775"/>
          </a:xfrm>
          <a:prstGeom prst="rect">
            <a:avLst/>
          </a:prstGeom>
          <a:noFill/>
        </p:spPr>
        <p:txBody>
          <a:bodyPr wrap="square" rtlCol="0">
            <a:spAutoFit/>
          </a:bodyPr>
          <a:lstStyle/>
          <a:p>
            <a:r>
              <a:rPr lang="en-US" sz="3200" dirty="0" smtClean="0">
                <a:latin typeface="+mj-lt"/>
              </a:rPr>
              <a:t>God</a:t>
            </a:r>
            <a:endParaRPr lang="en-US" sz="3200" dirty="0">
              <a:latin typeface="+mj-lt"/>
            </a:endParaRPr>
          </a:p>
        </p:txBody>
      </p:sp>
    </p:spTree>
    <p:extLst>
      <p:ext uri="{BB962C8B-B14F-4D97-AF65-F5344CB8AC3E}">
        <p14:creationId xmlns:p14="http://schemas.microsoft.com/office/powerpoint/2010/main" val="767475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Lst>
  </p:timing>
</p:sld>
</file>

<file path=ppt/theme/theme1.xml><?xml version="1.0" encoding="utf-8"?>
<a:theme xmlns:a="http://schemas.openxmlformats.org/drawingml/2006/main" name="Office Them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95</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PRINCIPLES LEADERS MUST UNDERSTAND ABOUT VISION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LEADERS MUST UNDERSTAND ABOUT VISION</dc:title>
  <dc:creator>Adams, Dawn</dc:creator>
  <cp:lastModifiedBy>Adams, Dawn</cp:lastModifiedBy>
  <cp:revision>6</cp:revision>
  <dcterms:created xsi:type="dcterms:W3CDTF">2013-11-22T20:34:17Z</dcterms:created>
  <dcterms:modified xsi:type="dcterms:W3CDTF">2013-11-22T21:33:50Z</dcterms:modified>
</cp:coreProperties>
</file>