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58"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3/25/2019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3/25/2019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3/25/2019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3/25/2019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3/25/2019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nb.com/" TargetMode="External"/><Relationship Id="rId2" Type="http://schemas.openxmlformats.org/officeDocument/2006/relationships/hyperlink" Target="http://www.irs.gov/"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B050"/>
                </a:solidFill>
              </a:rPr>
              <a:t>Funding Your </a:t>
            </a:r>
            <a:r>
              <a:rPr lang="en-US" dirty="0" err="1" smtClean="0">
                <a:solidFill>
                  <a:srgbClr val="00B050"/>
                </a:solidFill>
              </a:rPr>
              <a:t>Busine</a:t>
            </a:r>
            <a:r>
              <a:rPr lang="en-US" dirty="0" smtClean="0">
                <a:solidFill>
                  <a:srgbClr val="00B050"/>
                </a:solidFill>
              </a:rPr>
              <a:t>$$</a:t>
            </a:r>
            <a:endParaRPr lang="en-US" dirty="0">
              <a:solidFill>
                <a:srgbClr val="00B050"/>
              </a:solidFill>
            </a:endParaRPr>
          </a:p>
        </p:txBody>
      </p:sp>
      <p:sp>
        <p:nvSpPr>
          <p:cNvPr id="3" name="Subtitle 2"/>
          <p:cNvSpPr>
            <a:spLocks noGrp="1"/>
          </p:cNvSpPr>
          <p:nvPr>
            <p:ph type="subTitle" idx="1"/>
          </p:nvPr>
        </p:nvSpPr>
        <p:spPr>
          <a:xfrm>
            <a:off x="2215045" y="4646052"/>
            <a:ext cx="8045373" cy="742279"/>
          </a:xfrm>
        </p:spPr>
        <p:txBody>
          <a:bodyPr/>
          <a:lstStyle/>
          <a:p>
            <a:r>
              <a:rPr lang="en-US" dirty="0" smtClean="0"/>
              <a:t>$</a:t>
            </a:r>
            <a:r>
              <a:rPr lang="en-US" dirty="0" err="1" smtClean="0"/>
              <a:t>ecuring</a:t>
            </a:r>
            <a:r>
              <a:rPr lang="en-US" dirty="0" smtClean="0"/>
              <a:t> </a:t>
            </a:r>
            <a:r>
              <a:rPr lang="en-US" dirty="0"/>
              <a:t>Capital to </a:t>
            </a:r>
            <a:r>
              <a:rPr lang="en-US" dirty="0" err="1" smtClean="0"/>
              <a:t>Tran$form</a:t>
            </a:r>
            <a:r>
              <a:rPr lang="en-US" dirty="0" smtClean="0"/>
              <a:t> </a:t>
            </a:r>
            <a:r>
              <a:rPr lang="en-US" dirty="0"/>
              <a:t>the Dream into Reality</a:t>
            </a:r>
          </a:p>
        </p:txBody>
      </p:sp>
      <p:sp>
        <p:nvSpPr>
          <p:cNvPr id="4" name="Rectangle 3"/>
          <p:cNvSpPr/>
          <p:nvPr/>
        </p:nvSpPr>
        <p:spPr>
          <a:xfrm>
            <a:off x="4859116" y="5842255"/>
            <a:ext cx="2757229" cy="369332"/>
          </a:xfrm>
          <a:prstGeom prst="rect">
            <a:avLst/>
          </a:prstGeom>
        </p:spPr>
        <p:txBody>
          <a:bodyPr wrap="none">
            <a:spAutoFit/>
          </a:bodyPr>
          <a:lstStyle/>
          <a:p>
            <a:pPr algn="ctr"/>
            <a:r>
              <a:rPr lang="en-US" dirty="0"/>
              <a:t>By Lynita </a:t>
            </a:r>
            <a:r>
              <a:rPr lang="en-US" dirty="0" err="1"/>
              <a:t>Mitchell-blackwell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139" y="0"/>
            <a:ext cx="1932779" cy="1932779"/>
          </a:xfrm>
          <a:prstGeom prst="rect">
            <a:avLst/>
          </a:prstGeom>
        </p:spPr>
      </p:pic>
    </p:spTree>
    <p:extLst>
      <p:ext uri="{BB962C8B-B14F-4D97-AF65-F5344CB8AC3E}">
        <p14:creationId xmlns:p14="http://schemas.microsoft.com/office/powerpoint/2010/main" val="34703370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500" dirty="0" smtClean="0">
                <a:solidFill>
                  <a:srgbClr val="00B050"/>
                </a:solidFill>
              </a:rPr>
              <a:t>$et </a:t>
            </a:r>
            <a:r>
              <a:rPr lang="en-US" sz="6500" dirty="0">
                <a:solidFill>
                  <a:srgbClr val="00B050"/>
                </a:solidFill>
              </a:rPr>
              <a:t>it </a:t>
            </a:r>
            <a:r>
              <a:rPr lang="en-US" sz="6500" dirty="0" smtClean="0">
                <a:solidFill>
                  <a:srgbClr val="00B050"/>
                </a:solidFill>
              </a:rPr>
              <a:t>Up</a:t>
            </a:r>
            <a:endParaRPr lang="en-US" sz="6500" dirty="0">
              <a:solidFill>
                <a:srgbClr val="00B050"/>
              </a:solidFill>
            </a:endParaRPr>
          </a:p>
        </p:txBody>
      </p:sp>
      <p:sp>
        <p:nvSpPr>
          <p:cNvPr id="3" name="Content Placeholder 2"/>
          <p:cNvSpPr>
            <a:spLocks noGrp="1"/>
          </p:cNvSpPr>
          <p:nvPr>
            <p:ph idx="1"/>
          </p:nvPr>
        </p:nvSpPr>
        <p:spPr>
          <a:xfrm>
            <a:off x="1251678" y="1717705"/>
            <a:ext cx="8011963" cy="4366901"/>
          </a:xfrm>
        </p:spPr>
        <p:txBody>
          <a:bodyPr/>
          <a:lstStyle/>
          <a:p>
            <a:pPr marL="0" indent="0">
              <a:buNone/>
            </a:pPr>
            <a:r>
              <a:rPr lang="en-US" sz="4000" b="1" dirty="0" smtClean="0">
                <a:effectLst>
                  <a:outerShdw blurRad="38100" dist="38100" dir="2700000" algn="tl">
                    <a:srgbClr val="000000">
                      <a:alpha val="43137"/>
                    </a:srgbClr>
                  </a:outerShdw>
                </a:effectLst>
              </a:rPr>
              <a:t>Incorporate</a:t>
            </a:r>
          </a:p>
          <a:p>
            <a:r>
              <a:rPr lang="en-US" dirty="0" smtClean="0"/>
              <a:t>INC</a:t>
            </a:r>
          </a:p>
          <a:p>
            <a:r>
              <a:rPr lang="en-US" dirty="0" smtClean="0"/>
              <a:t>S CORP</a:t>
            </a:r>
          </a:p>
          <a:p>
            <a:r>
              <a:rPr lang="en-US" dirty="0" smtClean="0"/>
              <a:t>LLP / LP</a:t>
            </a:r>
          </a:p>
          <a:p>
            <a:r>
              <a:rPr lang="en-US" dirty="0" smtClean="0"/>
              <a:t>LLC</a:t>
            </a:r>
          </a:p>
          <a:p>
            <a:r>
              <a:rPr lang="en-US" dirty="0" smtClean="0"/>
              <a:t>PC</a:t>
            </a:r>
          </a:p>
          <a:p>
            <a:r>
              <a:rPr lang="en-US" dirty="0" smtClean="0"/>
              <a:t>Tax consequences are significant</a:t>
            </a:r>
          </a:p>
          <a:p>
            <a:r>
              <a:rPr lang="en-US" dirty="0" smtClean="0"/>
              <a:t>Talk with BOTH and attorney and accountant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692" y="4785645"/>
            <a:ext cx="1932779" cy="19327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524" y="794995"/>
            <a:ext cx="5920280" cy="3946853"/>
          </a:xfrm>
          <a:prstGeom prst="rect">
            <a:avLst/>
          </a:prstGeom>
        </p:spPr>
      </p:pic>
      <p:sp>
        <p:nvSpPr>
          <p:cNvPr id="6" name="TextBox 5"/>
          <p:cNvSpPr txBox="1"/>
          <p:nvPr/>
        </p:nvSpPr>
        <p:spPr>
          <a:xfrm>
            <a:off x="8033047" y="1369325"/>
            <a:ext cx="1878645" cy="3046988"/>
          </a:xfrm>
          <a:prstGeom prst="rect">
            <a:avLst/>
          </a:prstGeom>
          <a:noFill/>
        </p:spPr>
        <p:txBody>
          <a:bodyPr wrap="square" rtlCol="0">
            <a:spAutoFit/>
          </a:bodyPr>
          <a:lstStyle/>
          <a:p>
            <a:pPr algn="ctr"/>
            <a:r>
              <a:rPr lang="en-US" sz="2400" dirty="0"/>
              <a:t>If you want to be taken seriously in BUSINESS, then you actually have to have a BUSINESS</a:t>
            </a:r>
            <a:r>
              <a:rPr lang="en-US" sz="2400" dirty="0" smtClean="0"/>
              <a:t>!</a:t>
            </a:r>
            <a:endParaRPr lang="en-US" sz="2400" dirty="0"/>
          </a:p>
        </p:txBody>
      </p:sp>
    </p:spTree>
    <p:extLst>
      <p:ext uri="{BB962C8B-B14F-4D97-AF65-F5344CB8AC3E}">
        <p14:creationId xmlns:p14="http://schemas.microsoft.com/office/powerpoint/2010/main" val="540874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500" dirty="0">
                <a:solidFill>
                  <a:srgbClr val="00B050"/>
                </a:solidFill>
              </a:rPr>
              <a:t>$et it Up</a:t>
            </a:r>
          </a:p>
        </p:txBody>
      </p:sp>
      <p:sp>
        <p:nvSpPr>
          <p:cNvPr id="3" name="Content Placeholder 2"/>
          <p:cNvSpPr>
            <a:spLocks noGrp="1"/>
          </p:cNvSpPr>
          <p:nvPr>
            <p:ph idx="1"/>
          </p:nvPr>
        </p:nvSpPr>
        <p:spPr>
          <a:xfrm>
            <a:off x="971660" y="1699524"/>
            <a:ext cx="9202108" cy="4153342"/>
          </a:xfrm>
        </p:spPr>
        <p:txBody>
          <a:bodyPr>
            <a:normAutofit lnSpcReduction="10000"/>
          </a:bodyPr>
          <a:lstStyle/>
          <a:p>
            <a:pPr marL="0" indent="0">
              <a:buNone/>
            </a:pPr>
            <a:r>
              <a:rPr lang="en-US" sz="4000" b="1" dirty="0" smtClean="0">
                <a:effectLst>
                  <a:outerShdw blurRad="38100" dist="38100" dir="2700000" algn="tl">
                    <a:srgbClr val="000000">
                      <a:alpha val="43137"/>
                    </a:srgbClr>
                  </a:outerShdw>
                </a:effectLst>
              </a:rPr>
              <a:t>Open and USE a Business Account</a:t>
            </a:r>
          </a:p>
          <a:p>
            <a:r>
              <a:rPr lang="en-US" dirty="0" smtClean="0"/>
              <a:t>Obtain an EIN from </a:t>
            </a:r>
            <a:r>
              <a:rPr lang="en-US" dirty="0" smtClean="0">
                <a:hlinkClick r:id="rId2"/>
              </a:rPr>
              <a:t>www.irs.gov</a:t>
            </a:r>
            <a:r>
              <a:rPr lang="en-US" dirty="0" smtClean="0"/>
              <a:t> (it’s free)</a:t>
            </a:r>
          </a:p>
          <a:p>
            <a:r>
              <a:rPr lang="en-US" dirty="0" smtClean="0"/>
              <a:t>Set up the account in your BUSINESS’ name</a:t>
            </a:r>
          </a:p>
          <a:p>
            <a:r>
              <a:rPr lang="en-US" dirty="0" smtClean="0"/>
              <a:t>Set up both a savings AND checking account</a:t>
            </a:r>
          </a:p>
          <a:p>
            <a:r>
              <a:rPr lang="en-US" dirty="0" smtClean="0"/>
              <a:t>Obtain a debit card for the account</a:t>
            </a:r>
          </a:p>
          <a:p>
            <a:r>
              <a:rPr lang="en-US" dirty="0" smtClean="0"/>
              <a:t>Obtain a credit card for the account </a:t>
            </a:r>
          </a:p>
          <a:p>
            <a:r>
              <a:rPr lang="en-US" dirty="0" smtClean="0"/>
              <a:t>Obtain your </a:t>
            </a:r>
            <a:r>
              <a:rPr lang="en-US" dirty="0"/>
              <a:t>DUNS number from </a:t>
            </a:r>
            <a:endParaRPr lang="en-US" dirty="0" smtClean="0"/>
          </a:p>
          <a:p>
            <a:pPr marL="0" indent="0">
              <a:buNone/>
            </a:pPr>
            <a:r>
              <a:rPr lang="en-US" dirty="0" smtClean="0">
                <a:hlinkClick r:id="rId3"/>
              </a:rPr>
              <a:t>www.dnb.com</a:t>
            </a:r>
            <a:r>
              <a:rPr lang="en-US" dirty="0" smtClean="0"/>
              <a:t>  (it’s free)</a:t>
            </a:r>
          </a:p>
          <a:p>
            <a:r>
              <a:rPr lang="en-US" dirty="0" smtClean="0"/>
              <a:t>Establishing business credit is critical to your ability to grow!</a:t>
            </a: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311" y="2692907"/>
            <a:ext cx="5852160" cy="23682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1692" y="4902962"/>
            <a:ext cx="1932779" cy="1932779"/>
          </a:xfrm>
          <a:prstGeom prst="rect">
            <a:avLst/>
          </a:prstGeom>
        </p:spPr>
      </p:pic>
      <p:sp>
        <p:nvSpPr>
          <p:cNvPr id="6" name="Rectangle 5"/>
          <p:cNvSpPr/>
          <p:nvPr/>
        </p:nvSpPr>
        <p:spPr>
          <a:xfrm>
            <a:off x="10272045" y="3649055"/>
            <a:ext cx="1410056" cy="49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83140" y="2982482"/>
            <a:ext cx="1298961" cy="369332"/>
          </a:xfrm>
          <a:prstGeom prst="rect">
            <a:avLst/>
          </a:prstGeom>
          <a:noFill/>
        </p:spPr>
        <p:txBody>
          <a:bodyPr wrap="square" rtlCol="0">
            <a:spAutoFit/>
          </a:bodyPr>
          <a:lstStyle/>
          <a:p>
            <a:r>
              <a:rPr lang="en-US" dirty="0" smtClean="0"/>
              <a:t>TODAY</a:t>
            </a:r>
            <a:endParaRPr lang="en-US" dirty="0"/>
          </a:p>
        </p:txBody>
      </p:sp>
      <p:sp>
        <p:nvSpPr>
          <p:cNvPr id="10" name="TextBox 9"/>
          <p:cNvSpPr txBox="1"/>
          <p:nvPr/>
        </p:nvSpPr>
        <p:spPr>
          <a:xfrm>
            <a:off x="6195701" y="3033717"/>
            <a:ext cx="2085173" cy="400110"/>
          </a:xfrm>
          <a:prstGeom prst="rect">
            <a:avLst/>
          </a:prstGeom>
          <a:noFill/>
        </p:spPr>
        <p:txBody>
          <a:bodyPr wrap="square" rtlCol="0">
            <a:spAutoFit/>
          </a:bodyPr>
          <a:lstStyle/>
          <a:p>
            <a:r>
              <a:rPr lang="en-US" sz="1000" dirty="0" smtClean="0"/>
              <a:t>YOUR COMPANY</a:t>
            </a:r>
          </a:p>
          <a:p>
            <a:endParaRPr lang="en-US" sz="1000" dirty="0"/>
          </a:p>
        </p:txBody>
      </p:sp>
      <p:sp>
        <p:nvSpPr>
          <p:cNvPr id="11" name="TextBox 10"/>
          <p:cNvSpPr txBox="1"/>
          <p:nvPr/>
        </p:nvSpPr>
        <p:spPr>
          <a:xfrm>
            <a:off x="10626695" y="3675298"/>
            <a:ext cx="1298961"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547667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500" dirty="0">
                <a:solidFill>
                  <a:srgbClr val="00B050"/>
                </a:solidFill>
              </a:rPr>
              <a:t>$et it Up</a:t>
            </a:r>
          </a:p>
        </p:txBody>
      </p:sp>
      <p:sp>
        <p:nvSpPr>
          <p:cNvPr id="3" name="Content Placeholder 2"/>
          <p:cNvSpPr>
            <a:spLocks noGrp="1"/>
          </p:cNvSpPr>
          <p:nvPr>
            <p:ph idx="1"/>
          </p:nvPr>
        </p:nvSpPr>
        <p:spPr>
          <a:xfrm>
            <a:off x="1018662" y="1726251"/>
            <a:ext cx="7535678" cy="4153342"/>
          </a:xfrm>
        </p:spPr>
        <p:txBody>
          <a:bodyPr>
            <a:normAutofit fontScale="92500" lnSpcReduction="20000"/>
          </a:bodyPr>
          <a:lstStyle/>
          <a:p>
            <a:pPr marL="0" indent="0">
              <a:buNone/>
            </a:pPr>
            <a:r>
              <a:rPr lang="en-US" sz="4000" b="1" dirty="0" smtClean="0">
                <a:effectLst>
                  <a:outerShdw blurRad="38100" dist="38100" dir="2700000" algn="tl">
                    <a:srgbClr val="000000">
                      <a:alpha val="43137"/>
                    </a:srgbClr>
                  </a:outerShdw>
                </a:effectLst>
              </a:rPr>
              <a:t>Set Up PAYMENT Options</a:t>
            </a:r>
          </a:p>
          <a:p>
            <a:r>
              <a:rPr lang="en-US" dirty="0" smtClean="0"/>
              <a:t>Establish your policies:  cash, check, credit card</a:t>
            </a:r>
          </a:p>
          <a:p>
            <a:r>
              <a:rPr lang="en-US" dirty="0" smtClean="0"/>
              <a:t>Decide </a:t>
            </a:r>
          </a:p>
          <a:p>
            <a:pPr lvl="1"/>
            <a:r>
              <a:rPr lang="en-US" dirty="0"/>
              <a:t>W</a:t>
            </a:r>
            <a:r>
              <a:rPr lang="en-US" dirty="0" smtClean="0"/>
              <a:t>hen people need to pay: before work begins, at project completion</a:t>
            </a:r>
          </a:p>
          <a:p>
            <a:pPr lvl="1"/>
            <a:r>
              <a:rPr lang="en-US" dirty="0" smtClean="0"/>
              <a:t>Will you offer payment plans, and if so, what terms (half now, half at completion; 3 months, 6 months; depends on project/item value?</a:t>
            </a:r>
          </a:p>
          <a:p>
            <a:r>
              <a:rPr lang="en-US" dirty="0" smtClean="0"/>
              <a:t>People spend up to 3 times more when they can use a card</a:t>
            </a:r>
          </a:p>
          <a:p>
            <a:r>
              <a:rPr lang="en-US" dirty="0" smtClean="0"/>
              <a:t>Make it easy to buy by using trusted sources: PayPal, Cash App, Square, Stipe </a:t>
            </a:r>
          </a:p>
          <a:p>
            <a:r>
              <a:rPr lang="en-US" dirty="0" smtClean="0"/>
              <a:t>Establish how you will account for sales</a:t>
            </a:r>
          </a:p>
          <a:p>
            <a:pPr lvl="1"/>
            <a:r>
              <a:rPr lang="en-US" dirty="0" err="1" smtClean="0"/>
              <a:t>Quickbooks</a:t>
            </a:r>
            <a:r>
              <a:rPr lang="en-US" dirty="0" smtClean="0"/>
              <a:t>, Peachtree, Spreadsheet (Excel, Google Sheets)</a:t>
            </a:r>
          </a:p>
          <a:p>
            <a:pPr lvl="1"/>
            <a:r>
              <a:rPr lang="en-US" dirty="0" smtClean="0"/>
              <a:t>Link your accounting software to your bank account for easy reporting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692" y="4902962"/>
            <a:ext cx="1932779" cy="19327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517" y="-529839"/>
            <a:ext cx="3004559" cy="300455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3824" y="1552018"/>
            <a:ext cx="1734791" cy="17013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1409" y="3330894"/>
            <a:ext cx="2540773" cy="1692525"/>
          </a:xfrm>
          <a:prstGeom prst="rect">
            <a:avLst/>
          </a:prstGeom>
        </p:spPr>
      </p:pic>
    </p:spTree>
    <p:extLst>
      <p:ext uri="{BB962C8B-B14F-4D97-AF65-F5344CB8AC3E}">
        <p14:creationId xmlns:p14="http://schemas.microsoft.com/office/powerpoint/2010/main" val="2767565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1)">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heel(1)">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heel(1)">
                                      <p:cBhvr>
                                        <p:cTn id="35" dur="2000"/>
                                        <p:tgtEl>
                                          <p:spTgt spid="3">
                                            <p:txEl>
                                              <p:pRg st="7" end="7"/>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heel(1)">
                                      <p:cBhvr>
                                        <p:cTn id="38" dur="2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heel(1)">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04" y="254827"/>
            <a:ext cx="10178322" cy="1492132"/>
          </a:xfrm>
        </p:spPr>
        <p:txBody>
          <a:bodyPr/>
          <a:lstStyle/>
          <a:p>
            <a:r>
              <a:rPr lang="en-US" dirty="0" smtClean="0">
                <a:solidFill>
                  <a:srgbClr val="00B050"/>
                </a:solidFill>
              </a:rPr>
              <a:t>Get </a:t>
            </a:r>
            <a:r>
              <a:rPr lang="en-US" dirty="0">
                <a:solidFill>
                  <a:srgbClr val="00B050"/>
                </a:solidFill>
              </a:rPr>
              <a:t>it Done</a:t>
            </a:r>
          </a:p>
        </p:txBody>
      </p:sp>
      <p:sp>
        <p:nvSpPr>
          <p:cNvPr id="3" name="Content Placeholder 2"/>
          <p:cNvSpPr>
            <a:spLocks noGrp="1"/>
          </p:cNvSpPr>
          <p:nvPr>
            <p:ph idx="1"/>
          </p:nvPr>
        </p:nvSpPr>
        <p:spPr>
          <a:xfrm>
            <a:off x="838064" y="1746959"/>
            <a:ext cx="6870243" cy="4005075"/>
          </a:xfrm>
        </p:spPr>
        <p:txBody>
          <a:bodyPr/>
          <a:lstStyle/>
          <a:p>
            <a:pPr marL="0" indent="0">
              <a:buNone/>
            </a:pPr>
            <a:r>
              <a:rPr lang="en-US" sz="4000" b="1" dirty="0" smtClean="0">
                <a:effectLst>
                  <a:outerShdw blurRad="38100" dist="38100" dir="2700000" algn="tl">
                    <a:srgbClr val="000000">
                      <a:alpha val="43137"/>
                    </a:srgbClr>
                  </a:outerShdw>
                </a:effectLst>
              </a:rPr>
              <a:t>Unique Selling Position</a:t>
            </a:r>
          </a:p>
          <a:p>
            <a:r>
              <a:rPr lang="en-US" dirty="0" smtClean="0"/>
              <a:t>Yes, THAT again! </a:t>
            </a:r>
            <a:r>
              <a:rPr lang="en-US" dirty="0" smtClean="0">
                <a:sym typeface="Wingdings" panose="05000000000000000000" pitchFamily="2" charset="2"/>
              </a:rPr>
              <a:t></a:t>
            </a:r>
          </a:p>
          <a:p>
            <a:r>
              <a:rPr lang="en-US" dirty="0" smtClean="0">
                <a:sym typeface="Wingdings" panose="05000000000000000000" pitchFamily="2" charset="2"/>
              </a:rPr>
              <a:t>MEMORIZE what makes your product/service different from everyone else’s</a:t>
            </a:r>
          </a:p>
          <a:p>
            <a:pPr lvl="1"/>
            <a:r>
              <a:rPr lang="en-US" dirty="0" smtClean="0">
                <a:sym typeface="Wingdings" panose="05000000000000000000" pitchFamily="2" charset="2"/>
              </a:rPr>
              <a:t>THIS is going to be the determining factor when people decide whether to loan you money for expansion, inventory purchases, and operations (banks, investment firms, and other lending institutions are run by PEOPLE who make the decisions)</a:t>
            </a:r>
          </a:p>
          <a:p>
            <a:pPr lvl="1"/>
            <a:endParaRPr lang="en-US" dirty="0" smtClean="0">
              <a:sym typeface="Wingdings" panose="05000000000000000000" pitchFamily="2" charset="2"/>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692" y="4785645"/>
            <a:ext cx="1932779" cy="19327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205" y="1306523"/>
            <a:ext cx="3362795" cy="16533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772" y="3050367"/>
            <a:ext cx="3552772" cy="1554338"/>
          </a:xfrm>
          <a:prstGeom prst="rect">
            <a:avLst/>
          </a:prstGeom>
        </p:spPr>
      </p:pic>
    </p:spTree>
    <p:extLst>
      <p:ext uri="{BB962C8B-B14F-4D97-AF65-F5344CB8AC3E}">
        <p14:creationId xmlns:p14="http://schemas.microsoft.com/office/powerpoint/2010/main" val="38974011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04" y="254827"/>
            <a:ext cx="10178322" cy="1492132"/>
          </a:xfrm>
        </p:spPr>
        <p:txBody>
          <a:bodyPr/>
          <a:lstStyle/>
          <a:p>
            <a:r>
              <a:rPr lang="en-US" dirty="0" smtClean="0">
                <a:solidFill>
                  <a:srgbClr val="00B050"/>
                </a:solidFill>
              </a:rPr>
              <a:t>Get </a:t>
            </a:r>
            <a:r>
              <a:rPr lang="en-US" dirty="0">
                <a:solidFill>
                  <a:srgbClr val="00B050"/>
                </a:solidFill>
              </a:rPr>
              <a:t>it Done</a:t>
            </a:r>
          </a:p>
        </p:txBody>
      </p:sp>
      <p:sp>
        <p:nvSpPr>
          <p:cNvPr id="3" name="Content Placeholder 2"/>
          <p:cNvSpPr>
            <a:spLocks noGrp="1"/>
          </p:cNvSpPr>
          <p:nvPr>
            <p:ph idx="1"/>
          </p:nvPr>
        </p:nvSpPr>
        <p:spPr>
          <a:xfrm>
            <a:off x="838064" y="1746959"/>
            <a:ext cx="6870243" cy="4005075"/>
          </a:xfrm>
        </p:spPr>
        <p:txBody>
          <a:bodyPr>
            <a:normAutofit fontScale="92500" lnSpcReduction="20000"/>
          </a:bodyPr>
          <a:lstStyle/>
          <a:p>
            <a:pPr marL="0" indent="0">
              <a:buNone/>
            </a:pPr>
            <a:r>
              <a:rPr lang="en-US" sz="4000" b="1" dirty="0" smtClean="0">
                <a:effectLst>
                  <a:outerShdw blurRad="38100" dist="38100" dir="2700000" algn="tl">
                    <a:srgbClr val="000000">
                      <a:alpha val="43137"/>
                    </a:srgbClr>
                  </a:outerShdw>
                </a:effectLst>
              </a:rPr>
              <a:t>Funding Sources</a:t>
            </a:r>
          </a:p>
          <a:p>
            <a:r>
              <a:rPr lang="en-US" dirty="0" smtClean="0">
                <a:sym typeface="Wingdings" panose="05000000000000000000" pitchFamily="2" charset="2"/>
              </a:rPr>
              <a:t>There are a PLETHERA of sources available to you – even if you don’t have “perfect” credit</a:t>
            </a:r>
          </a:p>
          <a:p>
            <a:pPr lvl="1"/>
            <a:r>
              <a:rPr lang="en-US" dirty="0" smtClean="0">
                <a:sym typeface="Wingdings" panose="05000000000000000000" pitchFamily="2" charset="2"/>
              </a:rPr>
              <a:t>Credit Cards</a:t>
            </a:r>
          </a:p>
          <a:p>
            <a:pPr lvl="1"/>
            <a:r>
              <a:rPr lang="en-US" dirty="0" err="1" smtClean="0">
                <a:sym typeface="Wingdings" panose="05000000000000000000" pitchFamily="2" charset="2"/>
              </a:rPr>
              <a:t>Kabbage</a:t>
            </a:r>
            <a:endParaRPr lang="en-US" dirty="0" smtClean="0">
              <a:sym typeface="Wingdings" panose="05000000000000000000" pitchFamily="2" charset="2"/>
            </a:endParaRPr>
          </a:p>
          <a:p>
            <a:pPr lvl="1"/>
            <a:r>
              <a:rPr lang="en-US" dirty="0" smtClean="0">
                <a:sym typeface="Wingdings" panose="05000000000000000000" pitchFamily="2" charset="2"/>
              </a:rPr>
              <a:t>PayPal Working Capital</a:t>
            </a:r>
          </a:p>
          <a:p>
            <a:pPr lvl="1"/>
            <a:r>
              <a:rPr lang="en-US" dirty="0" smtClean="0">
                <a:sym typeface="Wingdings" panose="05000000000000000000" pitchFamily="2" charset="2"/>
              </a:rPr>
              <a:t>Angel Investors</a:t>
            </a:r>
          </a:p>
          <a:p>
            <a:pPr lvl="1"/>
            <a:r>
              <a:rPr lang="en-US" dirty="0" smtClean="0">
                <a:sym typeface="Wingdings" panose="05000000000000000000" pitchFamily="2" charset="2"/>
              </a:rPr>
              <a:t>Your Bank / Credit Union</a:t>
            </a:r>
          </a:p>
          <a:p>
            <a:pPr lvl="1"/>
            <a:r>
              <a:rPr lang="en-US" dirty="0" smtClean="0">
                <a:sym typeface="Wingdings" panose="05000000000000000000" pitchFamily="2" charset="2"/>
              </a:rPr>
              <a:t>Your 401K / IRA</a:t>
            </a:r>
          </a:p>
          <a:p>
            <a:pPr lvl="1"/>
            <a:r>
              <a:rPr lang="en-US" dirty="0" smtClean="0">
                <a:sym typeface="Wingdings" panose="05000000000000000000" pitchFamily="2" charset="2"/>
              </a:rPr>
              <a:t>CERTAIN family members and friends (you can’t share your blessings with everyone!)</a:t>
            </a:r>
          </a:p>
          <a:p>
            <a:endParaRPr lang="en-US" dirty="0" smtClean="0">
              <a:sym typeface="Wingdings" panose="05000000000000000000" pitchFamily="2" charset="2"/>
            </a:endParaRPr>
          </a:p>
          <a:p>
            <a:pPr lvl="1"/>
            <a:endParaRPr lang="en-US" dirty="0" smtClean="0">
              <a:sym typeface="Wingdings" panose="05000000000000000000" pitchFamily="2" charset="2"/>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692" y="4785645"/>
            <a:ext cx="1932779" cy="193277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388" y="1746959"/>
            <a:ext cx="4307083" cy="2871388"/>
          </a:xfrm>
          <a:prstGeom prst="rect">
            <a:avLst/>
          </a:prstGeom>
        </p:spPr>
      </p:pic>
    </p:spTree>
    <p:extLst>
      <p:ext uri="{BB962C8B-B14F-4D97-AF65-F5344CB8AC3E}">
        <p14:creationId xmlns:p14="http://schemas.microsoft.com/office/powerpoint/2010/main" val="117987704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80">
                                          <p:stCondLst>
                                            <p:cond delay="0"/>
                                          </p:stCondLst>
                                        </p:cTn>
                                        <p:tgtEl>
                                          <p:spTgt spid="3">
                                            <p:txEl>
                                              <p:pRg st="3" end="3"/>
                                            </p:txEl>
                                          </p:spTgt>
                                        </p:tgtEl>
                                      </p:cBhvr>
                                    </p:animEffect>
                                    <p:anim calcmode="lin" valueType="num">
                                      <p:cBhvr>
                                        <p:cTn id="3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3" end="3"/>
                                            </p:txEl>
                                          </p:spTgt>
                                        </p:tgtEl>
                                      </p:cBhvr>
                                      <p:to x="100000" y="60000"/>
                                    </p:animScale>
                                    <p:animScale>
                                      <p:cBhvr>
                                        <p:cTn id="39" dur="166" decel="50000">
                                          <p:stCondLst>
                                            <p:cond delay="676"/>
                                          </p:stCondLst>
                                        </p:cTn>
                                        <p:tgtEl>
                                          <p:spTgt spid="3">
                                            <p:txEl>
                                              <p:pRg st="3" end="3"/>
                                            </p:txEl>
                                          </p:spTgt>
                                        </p:tgtEl>
                                      </p:cBhvr>
                                      <p:to x="100000" y="100000"/>
                                    </p:animScale>
                                    <p:animScale>
                                      <p:cBhvr>
                                        <p:cTn id="40" dur="26">
                                          <p:stCondLst>
                                            <p:cond delay="1312"/>
                                          </p:stCondLst>
                                        </p:cTn>
                                        <p:tgtEl>
                                          <p:spTgt spid="3">
                                            <p:txEl>
                                              <p:pRg st="3" end="3"/>
                                            </p:txEl>
                                          </p:spTgt>
                                        </p:tgtEl>
                                      </p:cBhvr>
                                      <p:to x="100000" y="80000"/>
                                    </p:animScale>
                                    <p:animScale>
                                      <p:cBhvr>
                                        <p:cTn id="41" dur="166" decel="50000">
                                          <p:stCondLst>
                                            <p:cond delay="1338"/>
                                          </p:stCondLst>
                                        </p:cTn>
                                        <p:tgtEl>
                                          <p:spTgt spid="3">
                                            <p:txEl>
                                              <p:pRg st="3" end="3"/>
                                            </p:txEl>
                                          </p:spTgt>
                                        </p:tgtEl>
                                      </p:cBhvr>
                                      <p:to x="100000" y="100000"/>
                                    </p:animScale>
                                    <p:animScale>
                                      <p:cBhvr>
                                        <p:cTn id="42" dur="26">
                                          <p:stCondLst>
                                            <p:cond delay="1642"/>
                                          </p:stCondLst>
                                        </p:cTn>
                                        <p:tgtEl>
                                          <p:spTgt spid="3">
                                            <p:txEl>
                                              <p:pRg st="3" end="3"/>
                                            </p:txEl>
                                          </p:spTgt>
                                        </p:tgtEl>
                                      </p:cBhvr>
                                      <p:to x="100000" y="90000"/>
                                    </p:animScale>
                                    <p:animScale>
                                      <p:cBhvr>
                                        <p:cTn id="43" dur="166" decel="50000">
                                          <p:stCondLst>
                                            <p:cond delay="1668"/>
                                          </p:stCondLst>
                                        </p:cTn>
                                        <p:tgtEl>
                                          <p:spTgt spid="3">
                                            <p:txEl>
                                              <p:pRg st="3" end="3"/>
                                            </p:txEl>
                                          </p:spTgt>
                                        </p:tgtEl>
                                      </p:cBhvr>
                                      <p:to x="100000" y="100000"/>
                                    </p:animScale>
                                    <p:animScale>
                                      <p:cBhvr>
                                        <p:cTn id="44" dur="26">
                                          <p:stCondLst>
                                            <p:cond delay="1808"/>
                                          </p:stCondLst>
                                        </p:cTn>
                                        <p:tgtEl>
                                          <p:spTgt spid="3">
                                            <p:txEl>
                                              <p:pRg st="3" end="3"/>
                                            </p:txEl>
                                          </p:spTgt>
                                        </p:tgtEl>
                                      </p:cBhvr>
                                      <p:to x="100000" y="95000"/>
                                    </p:animScale>
                                    <p:animScale>
                                      <p:cBhvr>
                                        <p:cTn id="45" dur="166" decel="50000">
                                          <p:stCondLst>
                                            <p:cond delay="1834"/>
                                          </p:stCondLst>
                                        </p:cTn>
                                        <p:tgtEl>
                                          <p:spTgt spid="3">
                                            <p:txEl>
                                              <p:pRg st="3" end="3"/>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down)">
                                      <p:cBhvr>
                                        <p:cTn id="50" dur="580">
                                          <p:stCondLst>
                                            <p:cond delay="0"/>
                                          </p:stCondLst>
                                        </p:cTn>
                                        <p:tgtEl>
                                          <p:spTgt spid="3">
                                            <p:txEl>
                                              <p:pRg st="4" end="4"/>
                                            </p:txEl>
                                          </p:spTgt>
                                        </p:tgtEl>
                                      </p:cBhvr>
                                    </p:animEffect>
                                    <p:anim calcmode="lin" valueType="num">
                                      <p:cBhvr>
                                        <p:cTn id="5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4" end="4"/>
                                            </p:txEl>
                                          </p:spTgt>
                                        </p:tgtEl>
                                      </p:cBhvr>
                                      <p:to x="100000" y="60000"/>
                                    </p:animScale>
                                    <p:animScale>
                                      <p:cBhvr>
                                        <p:cTn id="57" dur="166" decel="50000">
                                          <p:stCondLst>
                                            <p:cond delay="676"/>
                                          </p:stCondLst>
                                        </p:cTn>
                                        <p:tgtEl>
                                          <p:spTgt spid="3">
                                            <p:txEl>
                                              <p:pRg st="4" end="4"/>
                                            </p:txEl>
                                          </p:spTgt>
                                        </p:tgtEl>
                                      </p:cBhvr>
                                      <p:to x="100000" y="100000"/>
                                    </p:animScale>
                                    <p:animScale>
                                      <p:cBhvr>
                                        <p:cTn id="58" dur="26">
                                          <p:stCondLst>
                                            <p:cond delay="1312"/>
                                          </p:stCondLst>
                                        </p:cTn>
                                        <p:tgtEl>
                                          <p:spTgt spid="3">
                                            <p:txEl>
                                              <p:pRg st="4" end="4"/>
                                            </p:txEl>
                                          </p:spTgt>
                                        </p:tgtEl>
                                      </p:cBhvr>
                                      <p:to x="100000" y="80000"/>
                                    </p:animScale>
                                    <p:animScale>
                                      <p:cBhvr>
                                        <p:cTn id="59" dur="166" decel="50000">
                                          <p:stCondLst>
                                            <p:cond delay="1338"/>
                                          </p:stCondLst>
                                        </p:cTn>
                                        <p:tgtEl>
                                          <p:spTgt spid="3">
                                            <p:txEl>
                                              <p:pRg st="4" end="4"/>
                                            </p:txEl>
                                          </p:spTgt>
                                        </p:tgtEl>
                                      </p:cBhvr>
                                      <p:to x="100000" y="100000"/>
                                    </p:animScale>
                                    <p:animScale>
                                      <p:cBhvr>
                                        <p:cTn id="60" dur="26">
                                          <p:stCondLst>
                                            <p:cond delay="1642"/>
                                          </p:stCondLst>
                                        </p:cTn>
                                        <p:tgtEl>
                                          <p:spTgt spid="3">
                                            <p:txEl>
                                              <p:pRg st="4" end="4"/>
                                            </p:txEl>
                                          </p:spTgt>
                                        </p:tgtEl>
                                      </p:cBhvr>
                                      <p:to x="100000" y="90000"/>
                                    </p:animScale>
                                    <p:animScale>
                                      <p:cBhvr>
                                        <p:cTn id="61" dur="166" decel="50000">
                                          <p:stCondLst>
                                            <p:cond delay="1668"/>
                                          </p:stCondLst>
                                        </p:cTn>
                                        <p:tgtEl>
                                          <p:spTgt spid="3">
                                            <p:txEl>
                                              <p:pRg st="4" end="4"/>
                                            </p:txEl>
                                          </p:spTgt>
                                        </p:tgtEl>
                                      </p:cBhvr>
                                      <p:to x="100000" y="100000"/>
                                    </p:animScale>
                                    <p:animScale>
                                      <p:cBhvr>
                                        <p:cTn id="62" dur="26">
                                          <p:stCondLst>
                                            <p:cond delay="1808"/>
                                          </p:stCondLst>
                                        </p:cTn>
                                        <p:tgtEl>
                                          <p:spTgt spid="3">
                                            <p:txEl>
                                              <p:pRg st="4" end="4"/>
                                            </p:txEl>
                                          </p:spTgt>
                                        </p:tgtEl>
                                      </p:cBhvr>
                                      <p:to x="100000" y="95000"/>
                                    </p:animScale>
                                    <p:animScale>
                                      <p:cBhvr>
                                        <p:cTn id="63" dur="166" decel="50000">
                                          <p:stCondLst>
                                            <p:cond delay="1834"/>
                                          </p:stCondLst>
                                        </p:cTn>
                                        <p:tgtEl>
                                          <p:spTgt spid="3">
                                            <p:txEl>
                                              <p:pRg st="4" end="4"/>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wipe(down)">
                                      <p:cBhvr>
                                        <p:cTn id="68" dur="580">
                                          <p:stCondLst>
                                            <p:cond delay="0"/>
                                          </p:stCondLst>
                                        </p:cTn>
                                        <p:tgtEl>
                                          <p:spTgt spid="3">
                                            <p:txEl>
                                              <p:pRg st="5" end="5"/>
                                            </p:txEl>
                                          </p:spTgt>
                                        </p:tgtEl>
                                      </p:cBhvr>
                                    </p:animEffect>
                                    <p:anim calcmode="lin" valueType="num">
                                      <p:cBhvr>
                                        <p:cTn id="6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5" end="5"/>
                                            </p:txEl>
                                          </p:spTgt>
                                        </p:tgtEl>
                                      </p:cBhvr>
                                      <p:to x="100000" y="60000"/>
                                    </p:animScale>
                                    <p:animScale>
                                      <p:cBhvr>
                                        <p:cTn id="75" dur="166" decel="50000">
                                          <p:stCondLst>
                                            <p:cond delay="676"/>
                                          </p:stCondLst>
                                        </p:cTn>
                                        <p:tgtEl>
                                          <p:spTgt spid="3">
                                            <p:txEl>
                                              <p:pRg st="5" end="5"/>
                                            </p:txEl>
                                          </p:spTgt>
                                        </p:tgtEl>
                                      </p:cBhvr>
                                      <p:to x="100000" y="100000"/>
                                    </p:animScale>
                                    <p:animScale>
                                      <p:cBhvr>
                                        <p:cTn id="76" dur="26">
                                          <p:stCondLst>
                                            <p:cond delay="1312"/>
                                          </p:stCondLst>
                                        </p:cTn>
                                        <p:tgtEl>
                                          <p:spTgt spid="3">
                                            <p:txEl>
                                              <p:pRg st="5" end="5"/>
                                            </p:txEl>
                                          </p:spTgt>
                                        </p:tgtEl>
                                      </p:cBhvr>
                                      <p:to x="100000" y="80000"/>
                                    </p:animScale>
                                    <p:animScale>
                                      <p:cBhvr>
                                        <p:cTn id="77" dur="166" decel="50000">
                                          <p:stCondLst>
                                            <p:cond delay="1338"/>
                                          </p:stCondLst>
                                        </p:cTn>
                                        <p:tgtEl>
                                          <p:spTgt spid="3">
                                            <p:txEl>
                                              <p:pRg st="5" end="5"/>
                                            </p:txEl>
                                          </p:spTgt>
                                        </p:tgtEl>
                                      </p:cBhvr>
                                      <p:to x="100000" y="100000"/>
                                    </p:animScale>
                                    <p:animScale>
                                      <p:cBhvr>
                                        <p:cTn id="78" dur="26">
                                          <p:stCondLst>
                                            <p:cond delay="1642"/>
                                          </p:stCondLst>
                                        </p:cTn>
                                        <p:tgtEl>
                                          <p:spTgt spid="3">
                                            <p:txEl>
                                              <p:pRg st="5" end="5"/>
                                            </p:txEl>
                                          </p:spTgt>
                                        </p:tgtEl>
                                      </p:cBhvr>
                                      <p:to x="100000" y="90000"/>
                                    </p:animScale>
                                    <p:animScale>
                                      <p:cBhvr>
                                        <p:cTn id="79" dur="166" decel="50000">
                                          <p:stCondLst>
                                            <p:cond delay="1668"/>
                                          </p:stCondLst>
                                        </p:cTn>
                                        <p:tgtEl>
                                          <p:spTgt spid="3">
                                            <p:txEl>
                                              <p:pRg st="5" end="5"/>
                                            </p:txEl>
                                          </p:spTgt>
                                        </p:tgtEl>
                                      </p:cBhvr>
                                      <p:to x="100000" y="100000"/>
                                    </p:animScale>
                                    <p:animScale>
                                      <p:cBhvr>
                                        <p:cTn id="80" dur="26">
                                          <p:stCondLst>
                                            <p:cond delay="1808"/>
                                          </p:stCondLst>
                                        </p:cTn>
                                        <p:tgtEl>
                                          <p:spTgt spid="3">
                                            <p:txEl>
                                              <p:pRg st="5" end="5"/>
                                            </p:txEl>
                                          </p:spTgt>
                                        </p:tgtEl>
                                      </p:cBhvr>
                                      <p:to x="100000" y="95000"/>
                                    </p:animScale>
                                    <p:animScale>
                                      <p:cBhvr>
                                        <p:cTn id="81" dur="166" decel="50000">
                                          <p:stCondLst>
                                            <p:cond delay="1834"/>
                                          </p:stCondLst>
                                        </p:cTn>
                                        <p:tgtEl>
                                          <p:spTgt spid="3">
                                            <p:txEl>
                                              <p:pRg st="5" end="5"/>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wipe(down)">
                                      <p:cBhvr>
                                        <p:cTn id="86" dur="580">
                                          <p:stCondLst>
                                            <p:cond delay="0"/>
                                          </p:stCondLst>
                                        </p:cTn>
                                        <p:tgtEl>
                                          <p:spTgt spid="3">
                                            <p:txEl>
                                              <p:pRg st="6" end="6"/>
                                            </p:txEl>
                                          </p:spTgt>
                                        </p:tgtEl>
                                      </p:cBhvr>
                                    </p:animEffect>
                                    <p:anim calcmode="lin" valueType="num">
                                      <p:cBhvr>
                                        <p:cTn id="8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6" end="6"/>
                                            </p:txEl>
                                          </p:spTgt>
                                        </p:tgtEl>
                                      </p:cBhvr>
                                      <p:to x="100000" y="60000"/>
                                    </p:animScale>
                                    <p:animScale>
                                      <p:cBhvr>
                                        <p:cTn id="93" dur="166" decel="50000">
                                          <p:stCondLst>
                                            <p:cond delay="676"/>
                                          </p:stCondLst>
                                        </p:cTn>
                                        <p:tgtEl>
                                          <p:spTgt spid="3">
                                            <p:txEl>
                                              <p:pRg st="6" end="6"/>
                                            </p:txEl>
                                          </p:spTgt>
                                        </p:tgtEl>
                                      </p:cBhvr>
                                      <p:to x="100000" y="100000"/>
                                    </p:animScale>
                                    <p:animScale>
                                      <p:cBhvr>
                                        <p:cTn id="94" dur="26">
                                          <p:stCondLst>
                                            <p:cond delay="1312"/>
                                          </p:stCondLst>
                                        </p:cTn>
                                        <p:tgtEl>
                                          <p:spTgt spid="3">
                                            <p:txEl>
                                              <p:pRg st="6" end="6"/>
                                            </p:txEl>
                                          </p:spTgt>
                                        </p:tgtEl>
                                      </p:cBhvr>
                                      <p:to x="100000" y="80000"/>
                                    </p:animScale>
                                    <p:animScale>
                                      <p:cBhvr>
                                        <p:cTn id="95" dur="166" decel="50000">
                                          <p:stCondLst>
                                            <p:cond delay="1338"/>
                                          </p:stCondLst>
                                        </p:cTn>
                                        <p:tgtEl>
                                          <p:spTgt spid="3">
                                            <p:txEl>
                                              <p:pRg st="6" end="6"/>
                                            </p:txEl>
                                          </p:spTgt>
                                        </p:tgtEl>
                                      </p:cBhvr>
                                      <p:to x="100000" y="100000"/>
                                    </p:animScale>
                                    <p:animScale>
                                      <p:cBhvr>
                                        <p:cTn id="96" dur="26">
                                          <p:stCondLst>
                                            <p:cond delay="1642"/>
                                          </p:stCondLst>
                                        </p:cTn>
                                        <p:tgtEl>
                                          <p:spTgt spid="3">
                                            <p:txEl>
                                              <p:pRg st="6" end="6"/>
                                            </p:txEl>
                                          </p:spTgt>
                                        </p:tgtEl>
                                      </p:cBhvr>
                                      <p:to x="100000" y="90000"/>
                                    </p:animScale>
                                    <p:animScale>
                                      <p:cBhvr>
                                        <p:cTn id="97" dur="166" decel="50000">
                                          <p:stCondLst>
                                            <p:cond delay="1668"/>
                                          </p:stCondLst>
                                        </p:cTn>
                                        <p:tgtEl>
                                          <p:spTgt spid="3">
                                            <p:txEl>
                                              <p:pRg st="6" end="6"/>
                                            </p:txEl>
                                          </p:spTgt>
                                        </p:tgtEl>
                                      </p:cBhvr>
                                      <p:to x="100000" y="100000"/>
                                    </p:animScale>
                                    <p:animScale>
                                      <p:cBhvr>
                                        <p:cTn id="98" dur="26">
                                          <p:stCondLst>
                                            <p:cond delay="1808"/>
                                          </p:stCondLst>
                                        </p:cTn>
                                        <p:tgtEl>
                                          <p:spTgt spid="3">
                                            <p:txEl>
                                              <p:pRg st="6" end="6"/>
                                            </p:txEl>
                                          </p:spTgt>
                                        </p:tgtEl>
                                      </p:cBhvr>
                                      <p:to x="100000" y="95000"/>
                                    </p:animScale>
                                    <p:animScale>
                                      <p:cBhvr>
                                        <p:cTn id="99" dur="166" decel="50000">
                                          <p:stCondLst>
                                            <p:cond delay="1834"/>
                                          </p:stCondLst>
                                        </p:cTn>
                                        <p:tgtEl>
                                          <p:spTgt spid="3">
                                            <p:txEl>
                                              <p:pRg st="6" end="6"/>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
                                            <p:txEl>
                                              <p:pRg st="7" end="7"/>
                                            </p:txEl>
                                          </p:spTgt>
                                        </p:tgtEl>
                                        <p:attrNameLst>
                                          <p:attrName>style.visibility</p:attrName>
                                        </p:attrNameLst>
                                      </p:cBhvr>
                                      <p:to>
                                        <p:strVal val="visible"/>
                                      </p:to>
                                    </p:set>
                                    <p:animEffect transition="in" filter="wipe(down)">
                                      <p:cBhvr>
                                        <p:cTn id="104" dur="580">
                                          <p:stCondLst>
                                            <p:cond delay="0"/>
                                          </p:stCondLst>
                                        </p:cTn>
                                        <p:tgtEl>
                                          <p:spTgt spid="3">
                                            <p:txEl>
                                              <p:pRg st="7" end="7"/>
                                            </p:txEl>
                                          </p:spTgt>
                                        </p:tgtEl>
                                      </p:cBhvr>
                                    </p:animEffect>
                                    <p:anim calcmode="lin" valueType="num">
                                      <p:cBhvr>
                                        <p:cTn id="105"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7" end="7"/>
                                            </p:txEl>
                                          </p:spTgt>
                                        </p:tgtEl>
                                      </p:cBhvr>
                                      <p:to x="100000" y="60000"/>
                                    </p:animScale>
                                    <p:animScale>
                                      <p:cBhvr>
                                        <p:cTn id="111" dur="166" decel="50000">
                                          <p:stCondLst>
                                            <p:cond delay="676"/>
                                          </p:stCondLst>
                                        </p:cTn>
                                        <p:tgtEl>
                                          <p:spTgt spid="3">
                                            <p:txEl>
                                              <p:pRg st="7" end="7"/>
                                            </p:txEl>
                                          </p:spTgt>
                                        </p:tgtEl>
                                      </p:cBhvr>
                                      <p:to x="100000" y="100000"/>
                                    </p:animScale>
                                    <p:animScale>
                                      <p:cBhvr>
                                        <p:cTn id="112" dur="26">
                                          <p:stCondLst>
                                            <p:cond delay="1312"/>
                                          </p:stCondLst>
                                        </p:cTn>
                                        <p:tgtEl>
                                          <p:spTgt spid="3">
                                            <p:txEl>
                                              <p:pRg st="7" end="7"/>
                                            </p:txEl>
                                          </p:spTgt>
                                        </p:tgtEl>
                                      </p:cBhvr>
                                      <p:to x="100000" y="80000"/>
                                    </p:animScale>
                                    <p:animScale>
                                      <p:cBhvr>
                                        <p:cTn id="113" dur="166" decel="50000">
                                          <p:stCondLst>
                                            <p:cond delay="1338"/>
                                          </p:stCondLst>
                                        </p:cTn>
                                        <p:tgtEl>
                                          <p:spTgt spid="3">
                                            <p:txEl>
                                              <p:pRg st="7" end="7"/>
                                            </p:txEl>
                                          </p:spTgt>
                                        </p:tgtEl>
                                      </p:cBhvr>
                                      <p:to x="100000" y="100000"/>
                                    </p:animScale>
                                    <p:animScale>
                                      <p:cBhvr>
                                        <p:cTn id="114" dur="26">
                                          <p:stCondLst>
                                            <p:cond delay="1642"/>
                                          </p:stCondLst>
                                        </p:cTn>
                                        <p:tgtEl>
                                          <p:spTgt spid="3">
                                            <p:txEl>
                                              <p:pRg st="7" end="7"/>
                                            </p:txEl>
                                          </p:spTgt>
                                        </p:tgtEl>
                                      </p:cBhvr>
                                      <p:to x="100000" y="90000"/>
                                    </p:animScale>
                                    <p:animScale>
                                      <p:cBhvr>
                                        <p:cTn id="115" dur="166" decel="50000">
                                          <p:stCondLst>
                                            <p:cond delay="1668"/>
                                          </p:stCondLst>
                                        </p:cTn>
                                        <p:tgtEl>
                                          <p:spTgt spid="3">
                                            <p:txEl>
                                              <p:pRg st="7" end="7"/>
                                            </p:txEl>
                                          </p:spTgt>
                                        </p:tgtEl>
                                      </p:cBhvr>
                                      <p:to x="100000" y="100000"/>
                                    </p:animScale>
                                    <p:animScale>
                                      <p:cBhvr>
                                        <p:cTn id="116" dur="26">
                                          <p:stCondLst>
                                            <p:cond delay="1808"/>
                                          </p:stCondLst>
                                        </p:cTn>
                                        <p:tgtEl>
                                          <p:spTgt spid="3">
                                            <p:txEl>
                                              <p:pRg st="7" end="7"/>
                                            </p:txEl>
                                          </p:spTgt>
                                        </p:tgtEl>
                                      </p:cBhvr>
                                      <p:to x="100000" y="95000"/>
                                    </p:animScale>
                                    <p:animScale>
                                      <p:cBhvr>
                                        <p:cTn id="117" dur="166" decel="50000">
                                          <p:stCondLst>
                                            <p:cond delay="1834"/>
                                          </p:stCondLst>
                                        </p:cTn>
                                        <p:tgtEl>
                                          <p:spTgt spid="3">
                                            <p:txEl>
                                              <p:pRg st="7" end="7"/>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3">
                                            <p:txEl>
                                              <p:pRg st="8" end="8"/>
                                            </p:txEl>
                                          </p:spTgt>
                                        </p:tgtEl>
                                        <p:attrNameLst>
                                          <p:attrName>style.visibility</p:attrName>
                                        </p:attrNameLst>
                                      </p:cBhvr>
                                      <p:to>
                                        <p:strVal val="visible"/>
                                      </p:to>
                                    </p:set>
                                    <p:animEffect transition="in" filter="wipe(down)">
                                      <p:cBhvr>
                                        <p:cTn id="122" dur="580">
                                          <p:stCondLst>
                                            <p:cond delay="0"/>
                                          </p:stCondLst>
                                        </p:cTn>
                                        <p:tgtEl>
                                          <p:spTgt spid="3">
                                            <p:txEl>
                                              <p:pRg st="8" end="8"/>
                                            </p:txEl>
                                          </p:spTgt>
                                        </p:tgtEl>
                                      </p:cBhvr>
                                    </p:animEffect>
                                    <p:anim calcmode="lin" valueType="num">
                                      <p:cBhvr>
                                        <p:cTn id="123"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8" end="8"/>
                                            </p:txEl>
                                          </p:spTgt>
                                        </p:tgtEl>
                                      </p:cBhvr>
                                      <p:to x="100000" y="60000"/>
                                    </p:animScale>
                                    <p:animScale>
                                      <p:cBhvr>
                                        <p:cTn id="129" dur="166" decel="50000">
                                          <p:stCondLst>
                                            <p:cond delay="676"/>
                                          </p:stCondLst>
                                        </p:cTn>
                                        <p:tgtEl>
                                          <p:spTgt spid="3">
                                            <p:txEl>
                                              <p:pRg st="8" end="8"/>
                                            </p:txEl>
                                          </p:spTgt>
                                        </p:tgtEl>
                                      </p:cBhvr>
                                      <p:to x="100000" y="100000"/>
                                    </p:animScale>
                                    <p:animScale>
                                      <p:cBhvr>
                                        <p:cTn id="130" dur="26">
                                          <p:stCondLst>
                                            <p:cond delay="1312"/>
                                          </p:stCondLst>
                                        </p:cTn>
                                        <p:tgtEl>
                                          <p:spTgt spid="3">
                                            <p:txEl>
                                              <p:pRg st="8" end="8"/>
                                            </p:txEl>
                                          </p:spTgt>
                                        </p:tgtEl>
                                      </p:cBhvr>
                                      <p:to x="100000" y="80000"/>
                                    </p:animScale>
                                    <p:animScale>
                                      <p:cBhvr>
                                        <p:cTn id="131" dur="166" decel="50000">
                                          <p:stCondLst>
                                            <p:cond delay="1338"/>
                                          </p:stCondLst>
                                        </p:cTn>
                                        <p:tgtEl>
                                          <p:spTgt spid="3">
                                            <p:txEl>
                                              <p:pRg st="8" end="8"/>
                                            </p:txEl>
                                          </p:spTgt>
                                        </p:tgtEl>
                                      </p:cBhvr>
                                      <p:to x="100000" y="100000"/>
                                    </p:animScale>
                                    <p:animScale>
                                      <p:cBhvr>
                                        <p:cTn id="132" dur="26">
                                          <p:stCondLst>
                                            <p:cond delay="1642"/>
                                          </p:stCondLst>
                                        </p:cTn>
                                        <p:tgtEl>
                                          <p:spTgt spid="3">
                                            <p:txEl>
                                              <p:pRg st="8" end="8"/>
                                            </p:txEl>
                                          </p:spTgt>
                                        </p:tgtEl>
                                      </p:cBhvr>
                                      <p:to x="100000" y="90000"/>
                                    </p:animScale>
                                    <p:animScale>
                                      <p:cBhvr>
                                        <p:cTn id="133" dur="166" decel="50000">
                                          <p:stCondLst>
                                            <p:cond delay="1668"/>
                                          </p:stCondLst>
                                        </p:cTn>
                                        <p:tgtEl>
                                          <p:spTgt spid="3">
                                            <p:txEl>
                                              <p:pRg st="8" end="8"/>
                                            </p:txEl>
                                          </p:spTgt>
                                        </p:tgtEl>
                                      </p:cBhvr>
                                      <p:to x="100000" y="100000"/>
                                    </p:animScale>
                                    <p:animScale>
                                      <p:cBhvr>
                                        <p:cTn id="134" dur="26">
                                          <p:stCondLst>
                                            <p:cond delay="1808"/>
                                          </p:stCondLst>
                                        </p:cTn>
                                        <p:tgtEl>
                                          <p:spTgt spid="3">
                                            <p:txEl>
                                              <p:pRg st="8" end="8"/>
                                            </p:txEl>
                                          </p:spTgt>
                                        </p:tgtEl>
                                      </p:cBhvr>
                                      <p:to x="100000" y="95000"/>
                                    </p:animScale>
                                    <p:animScale>
                                      <p:cBhvr>
                                        <p:cTn id="135"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04" y="254827"/>
            <a:ext cx="10178322" cy="1492132"/>
          </a:xfrm>
        </p:spPr>
        <p:txBody>
          <a:bodyPr/>
          <a:lstStyle/>
          <a:p>
            <a:r>
              <a:rPr lang="en-US" dirty="0" smtClean="0">
                <a:solidFill>
                  <a:srgbClr val="00B050"/>
                </a:solidFill>
              </a:rPr>
              <a:t>Get </a:t>
            </a:r>
            <a:r>
              <a:rPr lang="en-US" dirty="0">
                <a:solidFill>
                  <a:srgbClr val="00B050"/>
                </a:solidFill>
              </a:rPr>
              <a:t>it Done</a:t>
            </a:r>
          </a:p>
        </p:txBody>
      </p:sp>
      <p:sp>
        <p:nvSpPr>
          <p:cNvPr id="3" name="Content Placeholder 2"/>
          <p:cNvSpPr>
            <a:spLocks noGrp="1"/>
          </p:cNvSpPr>
          <p:nvPr>
            <p:ph idx="1"/>
          </p:nvPr>
        </p:nvSpPr>
        <p:spPr>
          <a:xfrm>
            <a:off x="838064" y="1746959"/>
            <a:ext cx="6870243" cy="4005075"/>
          </a:xfrm>
        </p:spPr>
        <p:txBody>
          <a:bodyPr>
            <a:normAutofit/>
          </a:bodyPr>
          <a:lstStyle/>
          <a:p>
            <a:pPr marL="0" indent="0">
              <a:buNone/>
            </a:pPr>
            <a:r>
              <a:rPr lang="en-US" sz="4000" b="1" dirty="0" smtClean="0">
                <a:effectLst>
                  <a:outerShdw blurRad="38100" dist="38100" dir="2700000" algn="tl">
                    <a:srgbClr val="000000">
                      <a:alpha val="43137"/>
                    </a:srgbClr>
                  </a:outerShdw>
                </a:effectLst>
              </a:rPr>
              <a:t>Save and Invest</a:t>
            </a:r>
          </a:p>
          <a:p>
            <a:r>
              <a:rPr lang="en-US" dirty="0" smtClean="0">
                <a:sym typeface="Wingdings" panose="05000000000000000000" pitchFamily="2" charset="2"/>
              </a:rPr>
              <a:t>NEVER spend every dime you make</a:t>
            </a:r>
          </a:p>
          <a:p>
            <a:pPr lvl="1"/>
            <a:r>
              <a:rPr lang="en-US" dirty="0" smtClean="0">
                <a:sym typeface="Wingdings" panose="05000000000000000000" pitchFamily="2" charset="2"/>
              </a:rPr>
              <a:t>Save 10%</a:t>
            </a:r>
          </a:p>
          <a:p>
            <a:pPr lvl="1"/>
            <a:r>
              <a:rPr lang="en-US" dirty="0" smtClean="0">
                <a:sym typeface="Wingdings" panose="05000000000000000000" pitchFamily="2" charset="2"/>
              </a:rPr>
              <a:t>Invest 10%</a:t>
            </a:r>
          </a:p>
          <a:p>
            <a:pPr lvl="1"/>
            <a:r>
              <a:rPr lang="en-US" dirty="0" smtClean="0">
                <a:sym typeface="Wingdings" panose="05000000000000000000" pitchFamily="2" charset="2"/>
              </a:rPr>
              <a:t>Donate 10%</a:t>
            </a:r>
          </a:p>
          <a:p>
            <a:r>
              <a:rPr lang="en-US" dirty="0" smtClean="0">
                <a:sym typeface="Wingdings" panose="05000000000000000000" pitchFamily="2" charset="2"/>
              </a:rPr>
              <a:t>Operate your business on the remaining 70%</a:t>
            </a:r>
          </a:p>
          <a:p>
            <a:endParaRPr lang="en-US" dirty="0" smtClean="0">
              <a:sym typeface="Wingdings" panose="05000000000000000000" pitchFamily="2" charset="2"/>
            </a:endParaRPr>
          </a:p>
          <a:p>
            <a:pPr lvl="1"/>
            <a:endParaRPr lang="en-US" dirty="0" smtClean="0">
              <a:sym typeface="Wingdings" panose="05000000000000000000" pitchFamily="2" charset="2"/>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692" y="4785645"/>
            <a:ext cx="1932779" cy="193277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618" y="966445"/>
            <a:ext cx="5477854" cy="3651902"/>
          </a:xfrm>
          <a:prstGeom prst="rect">
            <a:avLst/>
          </a:prstGeom>
        </p:spPr>
      </p:pic>
    </p:spTree>
    <p:extLst>
      <p:ext uri="{BB962C8B-B14F-4D97-AF65-F5344CB8AC3E}">
        <p14:creationId xmlns:p14="http://schemas.microsoft.com/office/powerpoint/2010/main" val="3645163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1" end="1"/>
                                            </p:txEl>
                                          </p:spTgt>
                                        </p:tgtEl>
                                        <p:attrNameLst>
                                          <p:attrName>style.color</p:attrName>
                                        </p:attrNameLst>
                                      </p:cBhvr>
                                      <p:to>
                                        <a:schemeClr val="bg1"/>
                                      </p:to>
                                    </p:animClr>
                                    <p:animClr clrSpc="rgb" dir="cw">
                                      <p:cBhvr>
                                        <p:cTn id="7" dur="250" autoRev="1" fill="remove"/>
                                        <p:tgtEl>
                                          <p:spTgt spid="3">
                                            <p:txEl>
                                              <p:pRg st="1" end="1"/>
                                            </p:txEl>
                                          </p:spTgt>
                                        </p:tgtEl>
                                        <p:attrNameLst>
                                          <p:attrName>fillcolor</p:attrName>
                                        </p:attrNameLst>
                                      </p:cBhvr>
                                      <p:to>
                                        <a:schemeClr val="bg1"/>
                                      </p:to>
                                    </p:animClr>
                                    <p:set>
                                      <p:cBhvr>
                                        <p:cTn id="8" dur="250" autoRev="1" fill="remove"/>
                                        <p:tgtEl>
                                          <p:spTgt spid="3">
                                            <p:txEl>
                                              <p:pRg st="1" end="1"/>
                                            </p:txEl>
                                          </p:spTgt>
                                        </p:tgtEl>
                                        <p:attrNameLst>
                                          <p:attrName>fill.type</p:attrName>
                                        </p:attrNameLst>
                                      </p:cBhvr>
                                      <p:to>
                                        <p:strVal val="solid"/>
                                      </p:to>
                                    </p:set>
                                    <p:set>
                                      <p:cBhvr>
                                        <p:cTn id="9" dur="250" autoRev="1" fill="remove"/>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
                                            <p:txEl>
                                              <p:pRg st="2" end="2"/>
                                            </p:txEl>
                                          </p:spTgt>
                                        </p:tgtEl>
                                        <p:attrNameLst>
                                          <p:attrName>r</p:attrName>
                                        </p:attrNameLst>
                                      </p:cBhvr>
                                    </p:animRot>
                                    <p:animRot by="-240000">
                                      <p:cBhvr>
                                        <p:cTn id="14" dur="200" fill="hold">
                                          <p:stCondLst>
                                            <p:cond delay="200"/>
                                          </p:stCondLst>
                                        </p:cTn>
                                        <p:tgtEl>
                                          <p:spTgt spid="3">
                                            <p:txEl>
                                              <p:pRg st="2" end="2"/>
                                            </p:txEl>
                                          </p:spTgt>
                                        </p:tgtEl>
                                        <p:attrNameLst>
                                          <p:attrName>r</p:attrName>
                                        </p:attrNameLst>
                                      </p:cBhvr>
                                    </p:animRot>
                                    <p:animRot by="240000">
                                      <p:cBhvr>
                                        <p:cTn id="15" dur="200" fill="hold">
                                          <p:stCondLst>
                                            <p:cond delay="400"/>
                                          </p:stCondLst>
                                        </p:cTn>
                                        <p:tgtEl>
                                          <p:spTgt spid="3">
                                            <p:txEl>
                                              <p:pRg st="2" end="2"/>
                                            </p:txEl>
                                          </p:spTgt>
                                        </p:tgtEl>
                                        <p:attrNameLst>
                                          <p:attrName>r</p:attrName>
                                        </p:attrNameLst>
                                      </p:cBhvr>
                                    </p:animRot>
                                    <p:animRot by="-240000">
                                      <p:cBhvr>
                                        <p:cTn id="16" dur="200" fill="hold">
                                          <p:stCondLst>
                                            <p:cond delay="600"/>
                                          </p:stCondLst>
                                        </p:cTn>
                                        <p:tgtEl>
                                          <p:spTgt spid="3">
                                            <p:txEl>
                                              <p:pRg st="2" end="2"/>
                                            </p:txEl>
                                          </p:spTgt>
                                        </p:tgtEl>
                                        <p:attrNameLst>
                                          <p:attrName>r</p:attrName>
                                        </p:attrNameLst>
                                      </p:cBhvr>
                                    </p:animRot>
                                    <p:animRot by="120000">
                                      <p:cBhvr>
                                        <p:cTn id="17" dur="200" fill="hold">
                                          <p:stCondLst>
                                            <p:cond delay="800"/>
                                          </p:stCondLst>
                                        </p:cTn>
                                        <p:tgtEl>
                                          <p:spTgt spid="3">
                                            <p:txEl>
                                              <p:pRg st="2" end="2"/>
                                            </p:txEl>
                                          </p:spTgt>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3">
                                            <p:txEl>
                                              <p:pRg st="3" end="3"/>
                                            </p:txEl>
                                          </p:spTgt>
                                        </p:tgtEl>
                                        <p:attrNameLst>
                                          <p:attrName>r</p:attrName>
                                        </p:attrNameLst>
                                      </p:cBhvr>
                                    </p:animRot>
                                    <p:animRot by="-240000">
                                      <p:cBhvr>
                                        <p:cTn id="20" dur="200" fill="hold">
                                          <p:stCondLst>
                                            <p:cond delay="200"/>
                                          </p:stCondLst>
                                        </p:cTn>
                                        <p:tgtEl>
                                          <p:spTgt spid="3">
                                            <p:txEl>
                                              <p:pRg st="3" end="3"/>
                                            </p:txEl>
                                          </p:spTgt>
                                        </p:tgtEl>
                                        <p:attrNameLst>
                                          <p:attrName>r</p:attrName>
                                        </p:attrNameLst>
                                      </p:cBhvr>
                                    </p:animRot>
                                    <p:animRot by="240000">
                                      <p:cBhvr>
                                        <p:cTn id="21" dur="200" fill="hold">
                                          <p:stCondLst>
                                            <p:cond delay="400"/>
                                          </p:stCondLst>
                                        </p:cTn>
                                        <p:tgtEl>
                                          <p:spTgt spid="3">
                                            <p:txEl>
                                              <p:pRg st="3" end="3"/>
                                            </p:txEl>
                                          </p:spTgt>
                                        </p:tgtEl>
                                        <p:attrNameLst>
                                          <p:attrName>r</p:attrName>
                                        </p:attrNameLst>
                                      </p:cBhvr>
                                    </p:animRot>
                                    <p:animRot by="-240000">
                                      <p:cBhvr>
                                        <p:cTn id="22" dur="200" fill="hold">
                                          <p:stCondLst>
                                            <p:cond delay="600"/>
                                          </p:stCondLst>
                                        </p:cTn>
                                        <p:tgtEl>
                                          <p:spTgt spid="3">
                                            <p:txEl>
                                              <p:pRg st="3" end="3"/>
                                            </p:txEl>
                                          </p:spTgt>
                                        </p:tgtEl>
                                        <p:attrNameLst>
                                          <p:attrName>r</p:attrName>
                                        </p:attrNameLst>
                                      </p:cBhvr>
                                    </p:animRot>
                                    <p:animRot by="120000">
                                      <p:cBhvr>
                                        <p:cTn id="23" dur="200" fill="hold">
                                          <p:stCondLst>
                                            <p:cond delay="800"/>
                                          </p:stCondLst>
                                        </p:cTn>
                                        <p:tgtEl>
                                          <p:spTgt spid="3">
                                            <p:txEl>
                                              <p:pRg st="3" end="3"/>
                                            </p:txEl>
                                          </p:spTgt>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3">
                                            <p:txEl>
                                              <p:pRg st="4" end="4"/>
                                            </p:txEl>
                                          </p:spTgt>
                                        </p:tgtEl>
                                        <p:attrNameLst>
                                          <p:attrName>r</p:attrName>
                                        </p:attrNameLst>
                                      </p:cBhvr>
                                    </p:animRot>
                                    <p:animRot by="-240000">
                                      <p:cBhvr>
                                        <p:cTn id="26" dur="200" fill="hold">
                                          <p:stCondLst>
                                            <p:cond delay="200"/>
                                          </p:stCondLst>
                                        </p:cTn>
                                        <p:tgtEl>
                                          <p:spTgt spid="3">
                                            <p:txEl>
                                              <p:pRg st="4" end="4"/>
                                            </p:txEl>
                                          </p:spTgt>
                                        </p:tgtEl>
                                        <p:attrNameLst>
                                          <p:attrName>r</p:attrName>
                                        </p:attrNameLst>
                                      </p:cBhvr>
                                    </p:animRot>
                                    <p:animRot by="240000">
                                      <p:cBhvr>
                                        <p:cTn id="27" dur="200" fill="hold">
                                          <p:stCondLst>
                                            <p:cond delay="400"/>
                                          </p:stCondLst>
                                        </p:cTn>
                                        <p:tgtEl>
                                          <p:spTgt spid="3">
                                            <p:txEl>
                                              <p:pRg st="4" end="4"/>
                                            </p:txEl>
                                          </p:spTgt>
                                        </p:tgtEl>
                                        <p:attrNameLst>
                                          <p:attrName>r</p:attrName>
                                        </p:attrNameLst>
                                      </p:cBhvr>
                                    </p:animRot>
                                    <p:animRot by="-240000">
                                      <p:cBhvr>
                                        <p:cTn id="28" dur="200" fill="hold">
                                          <p:stCondLst>
                                            <p:cond delay="600"/>
                                          </p:stCondLst>
                                        </p:cTn>
                                        <p:tgtEl>
                                          <p:spTgt spid="3">
                                            <p:txEl>
                                              <p:pRg st="4" end="4"/>
                                            </p:txEl>
                                          </p:spTgt>
                                        </p:tgtEl>
                                        <p:attrNameLst>
                                          <p:attrName>r</p:attrName>
                                        </p:attrNameLst>
                                      </p:cBhvr>
                                    </p:animRot>
                                    <p:animRot by="120000">
                                      <p:cBhvr>
                                        <p:cTn id="29" dur="200" fill="hold">
                                          <p:stCondLst>
                                            <p:cond delay="800"/>
                                          </p:stCondLst>
                                        </p:cTn>
                                        <p:tgtEl>
                                          <p:spTgt spid="3">
                                            <p:txEl>
                                              <p:pRg st="4" end="4"/>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6542" y="4506406"/>
            <a:ext cx="3606325" cy="1136381"/>
          </a:xfrm>
        </p:spPr>
        <p:txBody>
          <a:bodyPr>
            <a:normAutofit/>
          </a:bodyPr>
          <a:lstStyle/>
          <a:p>
            <a:r>
              <a:rPr lang="en-US" dirty="0" smtClean="0"/>
              <a:t>Lynita </a:t>
            </a:r>
          </a:p>
          <a:p>
            <a:r>
              <a:rPr lang="en-US" dirty="0" smtClean="0"/>
              <a:t>Mitchell-Blackwell</a:t>
            </a:r>
            <a:endParaRPr lang="en-US" dirty="0"/>
          </a:p>
        </p:txBody>
      </p:sp>
      <p:sp>
        <p:nvSpPr>
          <p:cNvPr id="4" name="Rectangle 3"/>
          <p:cNvSpPr/>
          <p:nvPr/>
        </p:nvSpPr>
        <p:spPr>
          <a:xfrm>
            <a:off x="4633155" y="5782434"/>
            <a:ext cx="3209148" cy="923330"/>
          </a:xfrm>
          <a:prstGeom prst="rect">
            <a:avLst/>
          </a:prstGeom>
        </p:spPr>
        <p:txBody>
          <a:bodyPr wrap="none">
            <a:spAutoFit/>
          </a:bodyPr>
          <a:lstStyle/>
          <a:p>
            <a:pPr algn="ctr"/>
            <a:r>
              <a:rPr lang="en-US" dirty="0" smtClean="0"/>
              <a:t>770-766-3152</a:t>
            </a:r>
          </a:p>
          <a:p>
            <a:pPr algn="ctr"/>
            <a:r>
              <a:rPr lang="en-US" dirty="0" smtClean="0"/>
              <a:t>info@leadingthroughliving.com</a:t>
            </a:r>
          </a:p>
          <a:p>
            <a:pPr algn="ctr"/>
            <a:r>
              <a:rPr lang="en-US" dirty="0" smtClean="0"/>
              <a:t>www.LeadingThroughLiving.com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139" y="0"/>
            <a:ext cx="1932779" cy="193277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52" t="13068" r="29064"/>
          <a:stretch/>
        </p:blipFill>
        <p:spPr>
          <a:xfrm>
            <a:off x="5240516" y="1896222"/>
            <a:ext cx="1994426" cy="2610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7381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93</TotalTime>
  <Words>410</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Gill Sans MT</vt:lpstr>
      <vt:lpstr>Impact</vt:lpstr>
      <vt:lpstr>Wingdings</vt:lpstr>
      <vt:lpstr>Badge</vt:lpstr>
      <vt:lpstr>Funding Your Busine$$</vt:lpstr>
      <vt:lpstr>$et it Up</vt:lpstr>
      <vt:lpstr>$et it Up</vt:lpstr>
      <vt:lpstr>$et it Up</vt:lpstr>
      <vt:lpstr>Get it Done</vt:lpstr>
      <vt:lpstr>Get it Done</vt:lpstr>
      <vt:lpstr>Get it Done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Your Busine$$</dc:title>
  <dc:creator>Lynita Mitchell-Blackwell</dc:creator>
  <cp:lastModifiedBy>Lynita Mitchell-Blackwell</cp:lastModifiedBy>
  <cp:revision>16</cp:revision>
  <dcterms:created xsi:type="dcterms:W3CDTF">2019-03-26T01:45:55Z</dcterms:created>
  <dcterms:modified xsi:type="dcterms:W3CDTF">2019-03-26T03:19:21Z</dcterms:modified>
</cp:coreProperties>
</file>